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  <p:embeddedFont>
      <p:font typeface="Montserrat SemiBold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  <p:embeddedFont>
      <p:font typeface="Montserrat Light"/>
      <p:regular r:id="rId33"/>
      <p:bold r:id="rId34"/>
      <p:italic r:id="rId35"/>
      <p:boldItalic r:id="rId36"/>
    </p:embeddedFont>
    <p:embeddedFont>
      <p:font typeface="Montserrat ExtraBold"/>
      <p:bold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font" Target="fonts/Ubuntu-bold.fntdata"/><Relationship Id="rId21" Type="http://schemas.openxmlformats.org/officeDocument/2006/relationships/font" Target="fonts/Ubuntu-regular.fntdata"/><Relationship Id="rId24" Type="http://schemas.openxmlformats.org/officeDocument/2006/relationships/font" Target="fonts/Ubuntu-boldItalic.fntdata"/><Relationship Id="rId23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ExtraBold-bold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Extra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21353b33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021353b33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2b2154c70_0_20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02b2154c70_0_20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2b2154c70_0_20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02b2154c70_0_20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2b2154c70_0_20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02b2154c70_0_20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2b2154c70_0_20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02b2154c70_0_20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2b2154c70_0_20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02b2154c70_0_20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2b2154c70_0_20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02b2154c70_0_20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b2154c7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02b2154c7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2b2154c70_0_19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02b2154c70_0_19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21353b331_0_6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021353b331_0_6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2b2154c70_0_19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02b2154c70_0_19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21353b331_0_6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021353b331_0_6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b2154c70_0_20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02b2154c70_0_20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b2154c70_0_20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02b2154c70_0_20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b2154c70_0_20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02b2154c70_0_20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/>
          <p:nvPr>
            <p:ph idx="2" type="pic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>
            <p:ph idx="2" type="pic"/>
          </p:nvPr>
        </p:nvSpPr>
        <p:spPr>
          <a:xfrm>
            <a:off x="6854200" y="0"/>
            <a:ext cx="22899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189700" y="296200"/>
            <a:ext cx="6463500" cy="12354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 Black"/>
              <a:buNone/>
            </a:pPr>
            <a:r>
              <a:rPr lang="es-419" sz="2500">
                <a:latin typeface="Montserrat Light"/>
                <a:ea typeface="Montserrat Light"/>
                <a:cs typeface="Montserrat Light"/>
                <a:sym typeface="Montserrat Light"/>
              </a:rPr>
              <a:t>Proyecto</a:t>
            </a:r>
            <a:endParaRPr sz="25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 Black"/>
              <a:buNone/>
            </a:pPr>
            <a:r>
              <a:rPr lang="es-419" sz="2500">
                <a:latin typeface="Montserrat SemiBold"/>
                <a:ea typeface="Montserrat SemiBold"/>
                <a:cs typeface="Montserrat SemiBold"/>
                <a:sym typeface="Montserrat SemiBold"/>
              </a:rPr>
              <a:t>Santander SuperClub</a:t>
            </a:r>
            <a:r>
              <a:rPr lang="es-419" sz="3000"/>
              <a:t> </a:t>
            </a:r>
            <a:endParaRPr sz="3000"/>
          </a:p>
        </p:txBody>
      </p:sp>
      <p:sp>
        <p:nvSpPr>
          <p:cNvPr id="59" name="Google Shape;59;p14"/>
          <p:cNvSpPr/>
          <p:nvPr/>
        </p:nvSpPr>
        <p:spPr>
          <a:xfrm>
            <a:off x="3334243" y="44917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47400" y="3885350"/>
            <a:ext cx="6548100" cy="5253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 Black"/>
              <a:buNone/>
            </a:pPr>
            <a:r>
              <a:rPr lang="es-419" sz="1900">
                <a:latin typeface="Montserrat Light"/>
                <a:ea typeface="Montserrat Light"/>
                <a:cs typeface="Montserrat Light"/>
                <a:sym typeface="Montserrat Light"/>
              </a:rPr>
              <a:t>sprint #3</a:t>
            </a:r>
            <a:endParaRPr sz="19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038" y="1563250"/>
            <a:ext cx="1988574" cy="21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>
            <p:ph idx="2" type="pic"/>
          </p:nvPr>
        </p:nvSpPr>
        <p:spPr>
          <a:xfrm>
            <a:off x="8214800" y="0"/>
            <a:ext cx="9294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182300" y="103800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Montserrat Black"/>
              <a:buNone/>
            </a:pPr>
            <a:r>
              <a:rPr lang="es-419" sz="1300">
                <a:latin typeface="Montserrat Light"/>
                <a:ea typeface="Montserrat Light"/>
                <a:cs typeface="Montserrat Light"/>
                <a:sym typeface="Montserrat Light"/>
              </a:rPr>
              <a:t>Proyecto - </a:t>
            </a:r>
            <a:r>
              <a:rPr lang="es-419" sz="1300">
                <a:latin typeface="Montserrat SemiBold"/>
                <a:ea typeface="Montserrat SemiBold"/>
                <a:cs typeface="Montserrat SemiBold"/>
                <a:sym typeface="Montserrat SemiBold"/>
              </a:rPr>
              <a:t>Santander SuperClub</a:t>
            </a:r>
            <a:r>
              <a:rPr lang="es-419" sz="1600"/>
              <a:t> </a:t>
            </a:r>
            <a:endParaRPr sz="1600"/>
          </a:p>
        </p:txBody>
      </p:sp>
      <p:sp>
        <p:nvSpPr>
          <p:cNvPr id="174" name="Google Shape;174;p23"/>
          <p:cNvSpPr/>
          <p:nvPr/>
        </p:nvSpPr>
        <p:spPr>
          <a:xfrm>
            <a:off x="3945093" y="46112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182300" y="530025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Se modificó el registro de usuario implementando la validación on-time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388" y="948000"/>
            <a:ext cx="2781850" cy="324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988" y="947988"/>
            <a:ext cx="2622725" cy="28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>
            <p:ph idx="2" type="pic"/>
          </p:nvPr>
        </p:nvSpPr>
        <p:spPr>
          <a:xfrm>
            <a:off x="8214800" y="0"/>
            <a:ext cx="9294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83" name="Google Shape;183;p24"/>
          <p:cNvSpPr txBox="1"/>
          <p:nvPr>
            <p:ph type="title"/>
          </p:nvPr>
        </p:nvSpPr>
        <p:spPr>
          <a:xfrm>
            <a:off x="182300" y="103800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Montserrat Black"/>
              <a:buNone/>
            </a:pPr>
            <a:r>
              <a:rPr lang="es-419" sz="1300">
                <a:latin typeface="Montserrat Light"/>
                <a:ea typeface="Montserrat Light"/>
                <a:cs typeface="Montserrat Light"/>
                <a:sym typeface="Montserrat Light"/>
              </a:rPr>
              <a:t>Proyecto - </a:t>
            </a:r>
            <a:r>
              <a:rPr lang="es-419" sz="1300">
                <a:latin typeface="Montserrat SemiBold"/>
                <a:ea typeface="Montserrat SemiBold"/>
                <a:cs typeface="Montserrat SemiBold"/>
                <a:sym typeface="Montserrat SemiBold"/>
              </a:rPr>
              <a:t>Santander SuperClub</a:t>
            </a:r>
            <a:r>
              <a:rPr lang="es-419" sz="1600"/>
              <a:t> </a:t>
            </a:r>
            <a:endParaRPr sz="1600"/>
          </a:p>
        </p:txBody>
      </p:sp>
      <p:sp>
        <p:nvSpPr>
          <p:cNvPr id="184" name="Google Shape;184;p24"/>
          <p:cNvSpPr/>
          <p:nvPr/>
        </p:nvSpPr>
        <p:spPr>
          <a:xfrm>
            <a:off x="3945093" y="46112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182300" y="530025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 Se incluyó una modal alert con aviso en caso de error en login.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01" y="1858025"/>
            <a:ext cx="4801501" cy="16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>
            <p:ph idx="2" type="pic"/>
          </p:nvPr>
        </p:nvSpPr>
        <p:spPr>
          <a:xfrm>
            <a:off x="8214800" y="0"/>
            <a:ext cx="9294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182300" y="103800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Montserrat Black"/>
              <a:buNone/>
            </a:pPr>
            <a:r>
              <a:rPr lang="es-419" sz="1300">
                <a:latin typeface="Montserrat Light"/>
                <a:ea typeface="Montserrat Light"/>
                <a:cs typeface="Montserrat Light"/>
                <a:sym typeface="Montserrat Light"/>
              </a:rPr>
              <a:t>Proyecto - </a:t>
            </a:r>
            <a:r>
              <a:rPr lang="es-419" sz="1300">
                <a:latin typeface="Montserrat SemiBold"/>
                <a:ea typeface="Montserrat SemiBold"/>
                <a:cs typeface="Montserrat SemiBold"/>
                <a:sym typeface="Montserrat SemiBold"/>
              </a:rPr>
              <a:t>Santander SuperClub</a:t>
            </a:r>
            <a:r>
              <a:rPr lang="es-419" sz="1600"/>
              <a:t> </a:t>
            </a:r>
            <a:endParaRPr sz="1600"/>
          </a:p>
        </p:txBody>
      </p:sp>
      <p:sp>
        <p:nvSpPr>
          <p:cNvPr id="193" name="Google Shape;193;p25"/>
          <p:cNvSpPr/>
          <p:nvPr/>
        </p:nvSpPr>
        <p:spPr>
          <a:xfrm>
            <a:off x="3945093" y="46112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182300" y="530025"/>
            <a:ext cx="5878800" cy="7725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Para evitar errores del usuario se deshabilito los botones ‘Iniciar Sesión’ y ‘Crear cuenta’ los cuales se habilitan únicamente si se completa el usuario y la contraseña siguiendo las reglas establecidas por la app.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Se incluyó un checkbox en la página de login que ofrece la opción de recordar el nombre de usuario.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675" y="1596700"/>
            <a:ext cx="2704675" cy="29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200" y="1596700"/>
            <a:ext cx="2548725" cy="27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>
            <p:ph idx="2" type="pic"/>
          </p:nvPr>
        </p:nvSpPr>
        <p:spPr>
          <a:xfrm>
            <a:off x="8214800" y="0"/>
            <a:ext cx="9294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182300" y="103800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Montserrat Black"/>
              <a:buNone/>
            </a:pPr>
            <a:r>
              <a:rPr lang="es-419" sz="1300">
                <a:latin typeface="Montserrat Light"/>
                <a:ea typeface="Montserrat Light"/>
                <a:cs typeface="Montserrat Light"/>
                <a:sym typeface="Montserrat Light"/>
              </a:rPr>
              <a:t>Proyecto - </a:t>
            </a:r>
            <a:r>
              <a:rPr lang="es-419" sz="1300">
                <a:latin typeface="Montserrat SemiBold"/>
                <a:ea typeface="Montserrat SemiBold"/>
                <a:cs typeface="Montserrat SemiBold"/>
                <a:sym typeface="Montserrat SemiBold"/>
              </a:rPr>
              <a:t>Santander SuperClub</a:t>
            </a:r>
            <a:r>
              <a:rPr lang="es-419" sz="1600"/>
              <a:t> </a:t>
            </a:r>
            <a:endParaRPr sz="1600"/>
          </a:p>
        </p:txBody>
      </p:sp>
      <p:sp>
        <p:nvSpPr>
          <p:cNvPr id="203" name="Google Shape;203;p26"/>
          <p:cNvSpPr/>
          <p:nvPr/>
        </p:nvSpPr>
        <p:spPr>
          <a:xfrm>
            <a:off x="3945093" y="46112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182300" y="530025"/>
            <a:ext cx="58788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Se implementó una galería navegable en la página de producto que muestra las miniaturas de las imágenes disponibles y permite cambiar el foco entre ellas.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325" y="1141125"/>
            <a:ext cx="2113875" cy="33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101" y="1141125"/>
            <a:ext cx="2113875" cy="3317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>
            <p:ph idx="2" type="pic"/>
          </p:nvPr>
        </p:nvSpPr>
        <p:spPr>
          <a:xfrm>
            <a:off x="8214800" y="0"/>
            <a:ext cx="9294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212" name="Google Shape;212;p27"/>
          <p:cNvSpPr txBox="1"/>
          <p:nvPr>
            <p:ph type="title"/>
          </p:nvPr>
        </p:nvSpPr>
        <p:spPr>
          <a:xfrm>
            <a:off x="182300" y="103800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Montserrat Black"/>
              <a:buNone/>
            </a:pPr>
            <a:r>
              <a:rPr lang="es-419" sz="1300">
                <a:latin typeface="Montserrat Light"/>
                <a:ea typeface="Montserrat Light"/>
                <a:cs typeface="Montserrat Light"/>
                <a:sym typeface="Montserrat Light"/>
              </a:rPr>
              <a:t>Proyecto - </a:t>
            </a:r>
            <a:r>
              <a:rPr lang="es-419" sz="1300">
                <a:latin typeface="Montserrat SemiBold"/>
                <a:ea typeface="Montserrat SemiBold"/>
                <a:cs typeface="Montserrat SemiBold"/>
                <a:sym typeface="Montserrat SemiBold"/>
              </a:rPr>
              <a:t>Santander SuperClub</a:t>
            </a:r>
            <a:r>
              <a:rPr lang="es-419" sz="1600"/>
              <a:t> </a:t>
            </a:r>
            <a:endParaRPr sz="1600"/>
          </a:p>
        </p:txBody>
      </p:sp>
      <p:sp>
        <p:nvSpPr>
          <p:cNvPr id="213" name="Google Shape;213;p27"/>
          <p:cNvSpPr/>
          <p:nvPr/>
        </p:nvSpPr>
        <p:spPr>
          <a:xfrm>
            <a:off x="3945093" y="46112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7"/>
          <p:cNvSpPr txBox="1"/>
          <p:nvPr>
            <p:ph type="title"/>
          </p:nvPr>
        </p:nvSpPr>
        <p:spPr>
          <a:xfrm>
            <a:off x="182300" y="530025"/>
            <a:ext cx="5878800" cy="6540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Al intentar navegar a la página de Checkout, recibamos un mensaje de alerta informando que no está disponible esta página en este momento.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438" y="1869250"/>
            <a:ext cx="42386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/>
          <p:nvPr>
            <p:ph idx="2" type="pic"/>
          </p:nvPr>
        </p:nvSpPr>
        <p:spPr>
          <a:xfrm>
            <a:off x="6854200" y="0"/>
            <a:ext cx="22899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152700" y="1850350"/>
            <a:ext cx="6463500" cy="6216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 Black"/>
              <a:buNone/>
            </a:pPr>
            <a:r>
              <a:rPr lang="es-419" sz="2500">
                <a:latin typeface="Montserrat SemiBold"/>
                <a:ea typeface="Montserrat SemiBold"/>
                <a:cs typeface="Montserrat SemiBold"/>
                <a:sym typeface="Montserrat SemiBold"/>
              </a:rPr>
              <a:t>Vamos a ver la demostración en vivo</a:t>
            </a:r>
            <a:endParaRPr sz="3000"/>
          </a:p>
        </p:txBody>
      </p:sp>
      <p:sp>
        <p:nvSpPr>
          <p:cNvPr id="222" name="Google Shape;222;p28"/>
          <p:cNvSpPr/>
          <p:nvPr/>
        </p:nvSpPr>
        <p:spPr>
          <a:xfrm>
            <a:off x="3334243" y="44917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>
            <p:ph idx="2" type="pic"/>
          </p:nvPr>
        </p:nvSpPr>
        <p:spPr>
          <a:xfrm>
            <a:off x="6854200" y="0"/>
            <a:ext cx="22899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152700" y="1850350"/>
            <a:ext cx="6463500" cy="6216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 Black"/>
              <a:buNone/>
            </a:pPr>
            <a:r>
              <a:rPr lang="es-419" sz="2500">
                <a:latin typeface="Montserrat SemiBold"/>
                <a:ea typeface="Montserrat SemiBold"/>
                <a:cs typeface="Montserrat SemiBold"/>
                <a:sym typeface="Montserrat SemiBold"/>
              </a:rPr>
              <a:t>Quiénes somos</a:t>
            </a:r>
            <a:r>
              <a:rPr lang="es-419" sz="3000"/>
              <a:t> </a:t>
            </a:r>
            <a:endParaRPr sz="3000"/>
          </a:p>
        </p:txBody>
      </p:sp>
      <p:sp>
        <p:nvSpPr>
          <p:cNvPr id="68" name="Google Shape;68;p15"/>
          <p:cNvSpPr/>
          <p:nvPr/>
        </p:nvSpPr>
        <p:spPr>
          <a:xfrm>
            <a:off x="3334243" y="44917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>
            <p:ph idx="2" type="pic"/>
          </p:nvPr>
        </p:nvSpPr>
        <p:spPr>
          <a:xfrm>
            <a:off x="6854200" y="0"/>
            <a:ext cx="22899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204500" y="281400"/>
            <a:ext cx="6463500" cy="6216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 Black"/>
              <a:buNone/>
            </a:pPr>
            <a:r>
              <a:rPr lang="es-419" sz="2500">
                <a:latin typeface="Montserrat SemiBold"/>
                <a:ea typeface="Montserrat SemiBold"/>
                <a:cs typeface="Montserrat SemiBold"/>
                <a:sym typeface="Montserrat SemiBold"/>
              </a:rPr>
              <a:t>Quiénes somos</a:t>
            </a:r>
            <a:r>
              <a:rPr lang="es-419" sz="3000"/>
              <a:t> </a:t>
            </a:r>
            <a:endParaRPr sz="3000"/>
          </a:p>
        </p:txBody>
      </p:sp>
      <p:sp>
        <p:nvSpPr>
          <p:cNvPr id="75" name="Google Shape;75;p16"/>
          <p:cNvSpPr/>
          <p:nvPr/>
        </p:nvSpPr>
        <p:spPr>
          <a:xfrm>
            <a:off x="3334243" y="44917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6" name="Google Shape;76;p16"/>
          <p:cNvGrpSpPr/>
          <p:nvPr/>
        </p:nvGrpSpPr>
        <p:grpSpPr>
          <a:xfrm>
            <a:off x="557333" y="1726726"/>
            <a:ext cx="1584644" cy="567436"/>
            <a:chOff x="557333" y="1637926"/>
            <a:chExt cx="1584644" cy="567436"/>
          </a:xfrm>
        </p:grpSpPr>
        <p:grpSp>
          <p:nvGrpSpPr>
            <p:cNvPr id="77" name="Google Shape;77;p16"/>
            <p:cNvGrpSpPr/>
            <p:nvPr/>
          </p:nvGrpSpPr>
          <p:grpSpPr>
            <a:xfrm>
              <a:off x="557333" y="1833666"/>
              <a:ext cx="1584495" cy="343099"/>
              <a:chOff x="8482912" y="2455688"/>
              <a:chExt cx="2238303" cy="2163300"/>
            </a:xfrm>
          </p:grpSpPr>
          <p:sp>
            <p:nvSpPr>
              <p:cNvPr id="78" name="Google Shape;78;p16"/>
              <p:cNvSpPr/>
              <p:nvPr/>
            </p:nvSpPr>
            <p:spPr>
              <a:xfrm>
                <a:off x="8482915" y="2455688"/>
                <a:ext cx="2238300" cy="2163300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  <a:effectLst>
                <a:outerShdw blurRad="38100" rotWithShape="0" algn="t" dir="5400000" dist="12700">
                  <a:srgbClr val="000000">
                    <a:alpha val="14900"/>
                  </a:srgbClr>
                </a:outerShdw>
              </a:effectLst>
            </p:spPr>
            <p:txBody>
              <a:bodyPr anchorCtr="0" anchor="t" bIns="34275" lIns="135000" spcFirstLastPara="1" rIns="135000" wrap="square" tIns="1296000">
                <a:noAutofit/>
              </a:bodyPr>
              <a:lstStyle/>
              <a:p>
                <a:pPr indent="0" lvl="0" marL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222222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  <a:p>
                <a:pPr indent="0" lvl="0" marL="0" marR="0" rtl="0" algn="ctr">
                  <a:lnSpc>
                    <a:spcPct val="130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222222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  <p:cxnSp>
            <p:nvCxnSpPr>
              <p:cNvPr id="79" name="Google Shape;79;p16"/>
              <p:cNvCxnSpPr/>
              <p:nvPr/>
            </p:nvCxnSpPr>
            <p:spPr>
              <a:xfrm>
                <a:off x="8482912" y="2455784"/>
                <a:ext cx="22353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B4B4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80" name="Google Shape;80;p16"/>
            <p:cNvSpPr txBox="1"/>
            <p:nvPr/>
          </p:nvSpPr>
          <p:spPr>
            <a:xfrm>
              <a:off x="557377" y="1862163"/>
              <a:ext cx="15846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22222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Nicolás Sandobal</a:t>
              </a:r>
              <a:endParaRPr sz="1100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273376" y="1637926"/>
              <a:ext cx="153988" cy="153988"/>
            </a:xfrm>
            <a:custGeom>
              <a:rect b="b" l="l" r="r" t="t"/>
              <a:pathLst>
                <a:path extrusionOk="0" h="76" w="76">
                  <a:moveTo>
                    <a:pt x="76" y="38"/>
                  </a:moveTo>
                  <a:cubicBezTo>
                    <a:pt x="76" y="47"/>
                    <a:pt x="73" y="55"/>
                    <a:pt x="68" y="61"/>
                  </a:cubicBezTo>
                  <a:cubicBezTo>
                    <a:pt x="61" y="70"/>
                    <a:pt x="50" y="76"/>
                    <a:pt x="38" y="76"/>
                  </a:cubicBezTo>
                  <a:cubicBezTo>
                    <a:pt x="26" y="76"/>
                    <a:pt x="15" y="70"/>
                    <a:pt x="8" y="61"/>
                  </a:cubicBezTo>
                  <a:cubicBezTo>
                    <a:pt x="3" y="55"/>
                    <a:pt x="0" y="47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lose/>
                </a:path>
              </a:pathLst>
            </a:custGeom>
            <a:solidFill>
              <a:srgbClr val="FF17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213051" y="1803026"/>
              <a:ext cx="273050" cy="87313"/>
            </a:xfrm>
            <a:custGeom>
              <a:rect b="b" l="l" r="r" t="t"/>
              <a:pathLst>
                <a:path extrusionOk="0" h="43" w="134">
                  <a:moveTo>
                    <a:pt x="134" y="35"/>
                  </a:moveTo>
                  <a:cubicBezTo>
                    <a:pt x="134" y="41"/>
                    <a:pt x="134" y="41"/>
                    <a:pt x="134" y="41"/>
                  </a:cubicBezTo>
                  <a:cubicBezTo>
                    <a:pt x="134" y="42"/>
                    <a:pt x="132" y="43"/>
                    <a:pt x="131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8" y="0"/>
                    <a:pt x="134" y="16"/>
                    <a:pt x="134" y="35"/>
                  </a:cubicBezTo>
                  <a:close/>
                </a:path>
              </a:pathLst>
            </a:custGeom>
            <a:solidFill>
              <a:srgbClr val="FF17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1390608" y="2660551"/>
            <a:ext cx="1584644" cy="567436"/>
            <a:chOff x="557333" y="1637926"/>
            <a:chExt cx="1584644" cy="567436"/>
          </a:xfrm>
        </p:grpSpPr>
        <p:grpSp>
          <p:nvGrpSpPr>
            <p:cNvPr id="84" name="Google Shape;84;p16"/>
            <p:cNvGrpSpPr/>
            <p:nvPr/>
          </p:nvGrpSpPr>
          <p:grpSpPr>
            <a:xfrm>
              <a:off x="557333" y="1833666"/>
              <a:ext cx="1584495" cy="343099"/>
              <a:chOff x="8482912" y="2455688"/>
              <a:chExt cx="2238303" cy="2163300"/>
            </a:xfrm>
          </p:grpSpPr>
          <p:sp>
            <p:nvSpPr>
              <p:cNvPr id="85" name="Google Shape;85;p16"/>
              <p:cNvSpPr/>
              <p:nvPr/>
            </p:nvSpPr>
            <p:spPr>
              <a:xfrm>
                <a:off x="8482915" y="2455688"/>
                <a:ext cx="2238300" cy="2163300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  <a:effectLst>
                <a:outerShdw blurRad="38100" rotWithShape="0" algn="t" dir="5400000" dist="12700">
                  <a:srgbClr val="000000">
                    <a:alpha val="14900"/>
                  </a:srgbClr>
                </a:outerShdw>
              </a:effectLst>
            </p:spPr>
            <p:txBody>
              <a:bodyPr anchorCtr="0" anchor="t" bIns="34275" lIns="135000" spcFirstLastPara="1" rIns="135000" wrap="square" tIns="1296000">
                <a:noAutofit/>
              </a:bodyPr>
              <a:lstStyle/>
              <a:p>
                <a:pPr indent="0" lvl="0" marL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222222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  <a:p>
                <a:pPr indent="0" lvl="0" marL="0" marR="0" rtl="0" algn="ctr">
                  <a:lnSpc>
                    <a:spcPct val="130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222222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  <p:cxnSp>
            <p:nvCxnSpPr>
              <p:cNvPr id="86" name="Google Shape;86;p16"/>
              <p:cNvCxnSpPr/>
              <p:nvPr/>
            </p:nvCxnSpPr>
            <p:spPr>
              <a:xfrm>
                <a:off x="8482912" y="2455784"/>
                <a:ext cx="22353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B4B4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87" name="Google Shape;87;p16"/>
            <p:cNvSpPr txBox="1"/>
            <p:nvPr/>
          </p:nvSpPr>
          <p:spPr>
            <a:xfrm>
              <a:off x="557377" y="1862163"/>
              <a:ext cx="15846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22222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Kevin Cajachuán</a:t>
              </a:r>
              <a:endParaRPr sz="1100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273376" y="1637926"/>
              <a:ext cx="153988" cy="153988"/>
            </a:xfrm>
            <a:custGeom>
              <a:rect b="b" l="l" r="r" t="t"/>
              <a:pathLst>
                <a:path extrusionOk="0" h="76" w="76">
                  <a:moveTo>
                    <a:pt x="76" y="38"/>
                  </a:moveTo>
                  <a:cubicBezTo>
                    <a:pt x="76" y="47"/>
                    <a:pt x="73" y="55"/>
                    <a:pt x="68" y="61"/>
                  </a:cubicBezTo>
                  <a:cubicBezTo>
                    <a:pt x="61" y="70"/>
                    <a:pt x="50" y="76"/>
                    <a:pt x="38" y="76"/>
                  </a:cubicBezTo>
                  <a:cubicBezTo>
                    <a:pt x="26" y="76"/>
                    <a:pt x="15" y="70"/>
                    <a:pt x="8" y="61"/>
                  </a:cubicBezTo>
                  <a:cubicBezTo>
                    <a:pt x="3" y="55"/>
                    <a:pt x="0" y="47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lose/>
                </a:path>
              </a:pathLst>
            </a:custGeom>
            <a:solidFill>
              <a:srgbClr val="FF17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1213051" y="1803026"/>
              <a:ext cx="273050" cy="87313"/>
            </a:xfrm>
            <a:custGeom>
              <a:rect b="b" l="l" r="r" t="t"/>
              <a:pathLst>
                <a:path extrusionOk="0" h="43" w="134">
                  <a:moveTo>
                    <a:pt x="134" y="35"/>
                  </a:moveTo>
                  <a:cubicBezTo>
                    <a:pt x="134" y="41"/>
                    <a:pt x="134" y="41"/>
                    <a:pt x="134" y="41"/>
                  </a:cubicBezTo>
                  <a:cubicBezTo>
                    <a:pt x="134" y="42"/>
                    <a:pt x="132" y="43"/>
                    <a:pt x="131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8" y="0"/>
                    <a:pt x="134" y="16"/>
                    <a:pt x="134" y="35"/>
                  </a:cubicBezTo>
                  <a:close/>
                </a:path>
              </a:pathLst>
            </a:custGeom>
            <a:solidFill>
              <a:srgbClr val="FF17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90" name="Google Shape;90;p16"/>
          <p:cNvGrpSpPr/>
          <p:nvPr/>
        </p:nvGrpSpPr>
        <p:grpSpPr>
          <a:xfrm>
            <a:off x="4436683" y="1726726"/>
            <a:ext cx="1584644" cy="567436"/>
            <a:chOff x="557333" y="1637926"/>
            <a:chExt cx="1584644" cy="567436"/>
          </a:xfrm>
        </p:grpSpPr>
        <p:grpSp>
          <p:nvGrpSpPr>
            <p:cNvPr id="91" name="Google Shape;91;p16"/>
            <p:cNvGrpSpPr/>
            <p:nvPr/>
          </p:nvGrpSpPr>
          <p:grpSpPr>
            <a:xfrm>
              <a:off x="557333" y="1833666"/>
              <a:ext cx="1584495" cy="343099"/>
              <a:chOff x="8482912" y="2455688"/>
              <a:chExt cx="2238303" cy="2163300"/>
            </a:xfrm>
          </p:grpSpPr>
          <p:sp>
            <p:nvSpPr>
              <p:cNvPr id="92" name="Google Shape;92;p16"/>
              <p:cNvSpPr/>
              <p:nvPr/>
            </p:nvSpPr>
            <p:spPr>
              <a:xfrm>
                <a:off x="8482915" y="2455688"/>
                <a:ext cx="2238300" cy="2163300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  <a:effectLst>
                <a:outerShdw blurRad="38100" rotWithShape="0" algn="t" dir="5400000" dist="12700">
                  <a:srgbClr val="000000">
                    <a:alpha val="14900"/>
                  </a:srgbClr>
                </a:outerShdw>
              </a:effectLst>
            </p:spPr>
            <p:txBody>
              <a:bodyPr anchorCtr="0" anchor="t" bIns="34275" lIns="135000" spcFirstLastPara="1" rIns="135000" wrap="square" tIns="1296000">
                <a:noAutofit/>
              </a:bodyPr>
              <a:lstStyle/>
              <a:p>
                <a:pPr indent="0" lvl="0" marL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222222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  <a:p>
                <a:pPr indent="0" lvl="0" marL="0" marR="0" rtl="0" algn="ctr">
                  <a:lnSpc>
                    <a:spcPct val="130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222222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  <p:cxnSp>
            <p:nvCxnSpPr>
              <p:cNvPr id="93" name="Google Shape;93;p16"/>
              <p:cNvCxnSpPr/>
              <p:nvPr/>
            </p:nvCxnSpPr>
            <p:spPr>
              <a:xfrm>
                <a:off x="8482912" y="2455784"/>
                <a:ext cx="22353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B4B4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94" name="Google Shape;94;p16"/>
            <p:cNvSpPr txBox="1"/>
            <p:nvPr/>
          </p:nvSpPr>
          <p:spPr>
            <a:xfrm>
              <a:off x="557377" y="1862163"/>
              <a:ext cx="15846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22222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Tomás Martinez</a:t>
              </a:r>
              <a:endParaRPr sz="1100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273376" y="1637926"/>
              <a:ext cx="153988" cy="153988"/>
            </a:xfrm>
            <a:custGeom>
              <a:rect b="b" l="l" r="r" t="t"/>
              <a:pathLst>
                <a:path extrusionOk="0" h="76" w="76">
                  <a:moveTo>
                    <a:pt x="76" y="38"/>
                  </a:moveTo>
                  <a:cubicBezTo>
                    <a:pt x="76" y="47"/>
                    <a:pt x="73" y="55"/>
                    <a:pt x="68" y="61"/>
                  </a:cubicBezTo>
                  <a:cubicBezTo>
                    <a:pt x="61" y="70"/>
                    <a:pt x="50" y="76"/>
                    <a:pt x="38" y="76"/>
                  </a:cubicBezTo>
                  <a:cubicBezTo>
                    <a:pt x="26" y="76"/>
                    <a:pt x="15" y="70"/>
                    <a:pt x="8" y="61"/>
                  </a:cubicBezTo>
                  <a:cubicBezTo>
                    <a:pt x="3" y="55"/>
                    <a:pt x="0" y="47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lose/>
                </a:path>
              </a:pathLst>
            </a:custGeom>
            <a:solidFill>
              <a:srgbClr val="FF17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213051" y="1803026"/>
              <a:ext cx="273050" cy="87313"/>
            </a:xfrm>
            <a:custGeom>
              <a:rect b="b" l="l" r="r" t="t"/>
              <a:pathLst>
                <a:path extrusionOk="0" h="43" w="134">
                  <a:moveTo>
                    <a:pt x="134" y="35"/>
                  </a:moveTo>
                  <a:cubicBezTo>
                    <a:pt x="134" y="41"/>
                    <a:pt x="134" y="41"/>
                    <a:pt x="134" y="41"/>
                  </a:cubicBezTo>
                  <a:cubicBezTo>
                    <a:pt x="134" y="42"/>
                    <a:pt x="132" y="43"/>
                    <a:pt x="131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8" y="0"/>
                    <a:pt x="134" y="16"/>
                    <a:pt x="134" y="35"/>
                  </a:cubicBezTo>
                  <a:close/>
                </a:path>
              </a:pathLst>
            </a:custGeom>
            <a:solidFill>
              <a:srgbClr val="FF17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2497008" y="1765051"/>
            <a:ext cx="1584644" cy="567436"/>
            <a:chOff x="557333" y="1637926"/>
            <a:chExt cx="1584644" cy="567436"/>
          </a:xfrm>
        </p:grpSpPr>
        <p:grpSp>
          <p:nvGrpSpPr>
            <p:cNvPr id="98" name="Google Shape;98;p16"/>
            <p:cNvGrpSpPr/>
            <p:nvPr/>
          </p:nvGrpSpPr>
          <p:grpSpPr>
            <a:xfrm>
              <a:off x="557333" y="1833666"/>
              <a:ext cx="1584495" cy="343099"/>
              <a:chOff x="8482912" y="2455688"/>
              <a:chExt cx="2238303" cy="2163300"/>
            </a:xfrm>
          </p:grpSpPr>
          <p:sp>
            <p:nvSpPr>
              <p:cNvPr id="99" name="Google Shape;99;p16"/>
              <p:cNvSpPr/>
              <p:nvPr/>
            </p:nvSpPr>
            <p:spPr>
              <a:xfrm>
                <a:off x="8482915" y="2455688"/>
                <a:ext cx="2238300" cy="2163300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  <a:effectLst>
                <a:outerShdw blurRad="38100" rotWithShape="0" algn="t" dir="5400000" dist="12700">
                  <a:srgbClr val="000000">
                    <a:alpha val="14900"/>
                  </a:srgbClr>
                </a:outerShdw>
              </a:effectLst>
            </p:spPr>
            <p:txBody>
              <a:bodyPr anchorCtr="0" anchor="t" bIns="34275" lIns="135000" spcFirstLastPara="1" rIns="135000" wrap="square" tIns="1296000">
                <a:noAutofit/>
              </a:bodyPr>
              <a:lstStyle/>
              <a:p>
                <a:pPr indent="0" lvl="0" marL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222222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  <a:p>
                <a:pPr indent="0" lvl="0" marL="0" marR="0" rtl="0" algn="ctr">
                  <a:lnSpc>
                    <a:spcPct val="130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222222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  <p:cxnSp>
            <p:nvCxnSpPr>
              <p:cNvPr id="100" name="Google Shape;100;p16"/>
              <p:cNvCxnSpPr/>
              <p:nvPr/>
            </p:nvCxnSpPr>
            <p:spPr>
              <a:xfrm>
                <a:off x="8482912" y="2455784"/>
                <a:ext cx="22353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B4B4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01" name="Google Shape;101;p16"/>
            <p:cNvSpPr txBox="1"/>
            <p:nvPr/>
          </p:nvSpPr>
          <p:spPr>
            <a:xfrm>
              <a:off x="557377" y="1862163"/>
              <a:ext cx="15846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22222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Sol Mansilla</a:t>
              </a:r>
              <a:endParaRPr sz="1100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273376" y="1637926"/>
              <a:ext cx="153988" cy="153988"/>
            </a:xfrm>
            <a:custGeom>
              <a:rect b="b" l="l" r="r" t="t"/>
              <a:pathLst>
                <a:path extrusionOk="0" h="76" w="76">
                  <a:moveTo>
                    <a:pt x="76" y="38"/>
                  </a:moveTo>
                  <a:cubicBezTo>
                    <a:pt x="76" y="47"/>
                    <a:pt x="73" y="55"/>
                    <a:pt x="68" y="61"/>
                  </a:cubicBezTo>
                  <a:cubicBezTo>
                    <a:pt x="61" y="70"/>
                    <a:pt x="50" y="76"/>
                    <a:pt x="38" y="76"/>
                  </a:cubicBezTo>
                  <a:cubicBezTo>
                    <a:pt x="26" y="76"/>
                    <a:pt x="15" y="70"/>
                    <a:pt x="8" y="61"/>
                  </a:cubicBezTo>
                  <a:cubicBezTo>
                    <a:pt x="3" y="55"/>
                    <a:pt x="0" y="47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lose/>
                </a:path>
              </a:pathLst>
            </a:custGeom>
            <a:solidFill>
              <a:srgbClr val="FF17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213051" y="1803026"/>
              <a:ext cx="273050" cy="87313"/>
            </a:xfrm>
            <a:custGeom>
              <a:rect b="b" l="l" r="r" t="t"/>
              <a:pathLst>
                <a:path extrusionOk="0" h="43" w="134">
                  <a:moveTo>
                    <a:pt x="134" y="35"/>
                  </a:moveTo>
                  <a:cubicBezTo>
                    <a:pt x="134" y="41"/>
                    <a:pt x="134" y="41"/>
                    <a:pt x="134" y="41"/>
                  </a:cubicBezTo>
                  <a:cubicBezTo>
                    <a:pt x="134" y="42"/>
                    <a:pt x="132" y="43"/>
                    <a:pt x="131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8" y="0"/>
                    <a:pt x="134" y="16"/>
                    <a:pt x="134" y="35"/>
                  </a:cubicBezTo>
                  <a:close/>
                </a:path>
              </a:pathLst>
            </a:custGeom>
            <a:solidFill>
              <a:srgbClr val="FF17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3348783" y="2660551"/>
            <a:ext cx="1584644" cy="567436"/>
            <a:chOff x="557333" y="1637926"/>
            <a:chExt cx="1584644" cy="567436"/>
          </a:xfrm>
        </p:grpSpPr>
        <p:grpSp>
          <p:nvGrpSpPr>
            <p:cNvPr id="105" name="Google Shape;105;p16"/>
            <p:cNvGrpSpPr/>
            <p:nvPr/>
          </p:nvGrpSpPr>
          <p:grpSpPr>
            <a:xfrm>
              <a:off x="557333" y="1833666"/>
              <a:ext cx="1584495" cy="343099"/>
              <a:chOff x="8482912" y="2455688"/>
              <a:chExt cx="2238303" cy="2163300"/>
            </a:xfrm>
          </p:grpSpPr>
          <p:sp>
            <p:nvSpPr>
              <p:cNvPr id="106" name="Google Shape;106;p16"/>
              <p:cNvSpPr/>
              <p:nvPr/>
            </p:nvSpPr>
            <p:spPr>
              <a:xfrm>
                <a:off x="8482915" y="2455688"/>
                <a:ext cx="2238300" cy="2163300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  <a:effectLst>
                <a:outerShdw blurRad="38100" rotWithShape="0" algn="t" dir="5400000" dist="12700">
                  <a:srgbClr val="000000">
                    <a:alpha val="14900"/>
                  </a:srgbClr>
                </a:outerShdw>
              </a:effectLst>
            </p:spPr>
            <p:txBody>
              <a:bodyPr anchorCtr="0" anchor="t" bIns="34275" lIns="135000" spcFirstLastPara="1" rIns="135000" wrap="square" tIns="1296000">
                <a:noAutofit/>
              </a:bodyPr>
              <a:lstStyle/>
              <a:p>
                <a:pPr indent="0" lvl="0" marL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222222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  <a:p>
                <a:pPr indent="0" lvl="0" marL="0" marR="0" rtl="0" algn="ctr">
                  <a:lnSpc>
                    <a:spcPct val="130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222222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  <p:cxnSp>
            <p:nvCxnSpPr>
              <p:cNvPr id="107" name="Google Shape;107;p16"/>
              <p:cNvCxnSpPr/>
              <p:nvPr/>
            </p:nvCxnSpPr>
            <p:spPr>
              <a:xfrm>
                <a:off x="8482912" y="2455784"/>
                <a:ext cx="22353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B4B4B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08" name="Google Shape;108;p16"/>
            <p:cNvSpPr txBox="1"/>
            <p:nvPr/>
          </p:nvSpPr>
          <p:spPr>
            <a:xfrm>
              <a:off x="557377" y="1862163"/>
              <a:ext cx="15846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22222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Iona Arregui</a:t>
              </a:r>
              <a:endParaRPr sz="1100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273376" y="1637926"/>
              <a:ext cx="153988" cy="153988"/>
            </a:xfrm>
            <a:custGeom>
              <a:rect b="b" l="l" r="r" t="t"/>
              <a:pathLst>
                <a:path extrusionOk="0" h="76" w="76">
                  <a:moveTo>
                    <a:pt x="76" y="38"/>
                  </a:moveTo>
                  <a:cubicBezTo>
                    <a:pt x="76" y="47"/>
                    <a:pt x="73" y="55"/>
                    <a:pt x="68" y="61"/>
                  </a:cubicBezTo>
                  <a:cubicBezTo>
                    <a:pt x="61" y="70"/>
                    <a:pt x="50" y="76"/>
                    <a:pt x="38" y="76"/>
                  </a:cubicBezTo>
                  <a:cubicBezTo>
                    <a:pt x="26" y="76"/>
                    <a:pt x="15" y="70"/>
                    <a:pt x="8" y="61"/>
                  </a:cubicBezTo>
                  <a:cubicBezTo>
                    <a:pt x="3" y="55"/>
                    <a:pt x="0" y="47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lose/>
                </a:path>
              </a:pathLst>
            </a:custGeom>
            <a:solidFill>
              <a:srgbClr val="FF17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1213051" y="1803026"/>
              <a:ext cx="273050" cy="87313"/>
            </a:xfrm>
            <a:custGeom>
              <a:rect b="b" l="l" r="r" t="t"/>
              <a:pathLst>
                <a:path extrusionOk="0" h="43" w="134">
                  <a:moveTo>
                    <a:pt x="134" y="35"/>
                  </a:moveTo>
                  <a:cubicBezTo>
                    <a:pt x="134" y="41"/>
                    <a:pt x="134" y="41"/>
                    <a:pt x="134" y="41"/>
                  </a:cubicBezTo>
                  <a:cubicBezTo>
                    <a:pt x="134" y="42"/>
                    <a:pt x="132" y="43"/>
                    <a:pt x="131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8" y="0"/>
                    <a:pt x="134" y="16"/>
                    <a:pt x="134" y="35"/>
                  </a:cubicBezTo>
                  <a:close/>
                </a:path>
              </a:pathLst>
            </a:custGeom>
            <a:solidFill>
              <a:srgbClr val="FF17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2222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>
            <p:ph idx="2" type="pic"/>
          </p:nvPr>
        </p:nvSpPr>
        <p:spPr>
          <a:xfrm>
            <a:off x="8214800" y="0"/>
            <a:ext cx="9294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182300" y="103800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Montserrat Black"/>
              <a:buNone/>
            </a:pPr>
            <a:r>
              <a:rPr lang="es-419" sz="1300">
                <a:latin typeface="Montserrat Light"/>
                <a:ea typeface="Montserrat Light"/>
                <a:cs typeface="Montserrat Light"/>
                <a:sym typeface="Montserrat Light"/>
              </a:rPr>
              <a:t>Proyecto - </a:t>
            </a:r>
            <a:r>
              <a:rPr lang="es-419" sz="1300">
                <a:latin typeface="Montserrat SemiBold"/>
                <a:ea typeface="Montserrat SemiBold"/>
                <a:cs typeface="Montserrat SemiBold"/>
                <a:sym typeface="Montserrat SemiBold"/>
              </a:rPr>
              <a:t>Santander SuperClub</a:t>
            </a:r>
            <a:r>
              <a:rPr lang="es-419" sz="1600"/>
              <a:t> </a:t>
            </a:r>
            <a:endParaRPr sz="1600"/>
          </a:p>
        </p:txBody>
      </p:sp>
      <p:sp>
        <p:nvSpPr>
          <p:cNvPr id="117" name="Google Shape;117;p17"/>
          <p:cNvSpPr/>
          <p:nvPr/>
        </p:nvSpPr>
        <p:spPr>
          <a:xfrm>
            <a:off x="4407343" y="45805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182300" y="562500"/>
            <a:ext cx="6818700" cy="27381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Previamente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En un primer Sprint se construyó un prototipo con código basándonos en las ideas que recibimos del Equipo de Diseño, realizando el maquetado estático de la app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Open Sans"/>
              <a:buChar char="●"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En la segunda iteración, empezamos a conectar las pantallas implementando la lógica de negocio y la lógica de la aplicación.  Se agregó la funcionalidad de registro y loggeo de usuarios, se agregó comportamiento al carrito y la carga dinámica de productos.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>
            <p:ph idx="2" type="pic"/>
          </p:nvPr>
        </p:nvSpPr>
        <p:spPr>
          <a:xfrm>
            <a:off x="8214800" y="0"/>
            <a:ext cx="9294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182300" y="103800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Montserrat Black"/>
              <a:buNone/>
            </a:pPr>
            <a:r>
              <a:rPr lang="es-419" sz="1300">
                <a:latin typeface="Montserrat Light"/>
                <a:ea typeface="Montserrat Light"/>
                <a:cs typeface="Montserrat Light"/>
                <a:sym typeface="Montserrat Light"/>
              </a:rPr>
              <a:t>Proyecto - </a:t>
            </a:r>
            <a:r>
              <a:rPr lang="es-419" sz="1300">
                <a:latin typeface="Montserrat SemiBold"/>
                <a:ea typeface="Montserrat SemiBold"/>
                <a:cs typeface="Montserrat SemiBold"/>
                <a:sym typeface="Montserrat SemiBold"/>
              </a:rPr>
              <a:t>Santander SuperClub</a:t>
            </a:r>
            <a:r>
              <a:rPr lang="es-419" sz="1600"/>
              <a:t> </a:t>
            </a:r>
            <a:endParaRPr sz="1600"/>
          </a:p>
        </p:txBody>
      </p:sp>
      <p:sp>
        <p:nvSpPr>
          <p:cNvPr id="125" name="Google Shape;125;p18"/>
          <p:cNvSpPr/>
          <p:nvPr/>
        </p:nvSpPr>
        <p:spPr>
          <a:xfrm>
            <a:off x="4407343" y="45805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182300" y="562500"/>
            <a:ext cx="5841900" cy="3374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Objetivos Sprint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Agregar el código necesario para manipular el DOM y responder a cambios en el entorno de la app a través del uso de eventos. Nuestra app ahora va a poder responder en tiempo real a las solicitudes de las personas mostrando alertas, adaptándose a distintas pantallas y modificando sus elementos para reflejar cambios en las configuraciones.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419" sz="1000">
                <a:latin typeface="Open Sans"/>
                <a:ea typeface="Open Sans"/>
                <a:cs typeface="Open Sans"/>
                <a:sym typeface="Open Sans"/>
              </a:rPr>
              <a:t>Usaremos Javascript en el Front para manipular el contenido según las demandas del contexto y de las personas que usan nuestra app.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>
            <p:ph idx="2" type="pic"/>
          </p:nvPr>
        </p:nvSpPr>
        <p:spPr>
          <a:xfrm>
            <a:off x="8214800" y="0"/>
            <a:ext cx="9294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182300" y="103800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Montserrat Black"/>
              <a:buNone/>
            </a:pPr>
            <a:r>
              <a:rPr lang="es-419" sz="1300">
                <a:latin typeface="Montserrat Light"/>
                <a:ea typeface="Montserrat Light"/>
                <a:cs typeface="Montserrat Light"/>
                <a:sym typeface="Montserrat Light"/>
              </a:rPr>
              <a:t>Proyecto - </a:t>
            </a:r>
            <a:r>
              <a:rPr lang="es-419" sz="1300">
                <a:latin typeface="Montserrat SemiBold"/>
                <a:ea typeface="Montserrat SemiBold"/>
                <a:cs typeface="Montserrat SemiBold"/>
                <a:sym typeface="Montserrat SemiBold"/>
              </a:rPr>
              <a:t>Santander SuperClub</a:t>
            </a:r>
            <a:r>
              <a:rPr lang="es-419" sz="1600"/>
              <a:t> </a:t>
            </a:r>
            <a:endParaRPr sz="1600"/>
          </a:p>
        </p:txBody>
      </p:sp>
      <p:sp>
        <p:nvSpPr>
          <p:cNvPr id="133" name="Google Shape;133;p19"/>
          <p:cNvSpPr/>
          <p:nvPr/>
        </p:nvSpPr>
        <p:spPr>
          <a:xfrm>
            <a:off x="3945093" y="46112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182300" y="530025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Se trabajó en la implementación de la versión mobile.</a:t>
            </a:r>
            <a:endParaRPr sz="1600"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61866" l="0" r="0" t="0"/>
          <a:stretch/>
        </p:blipFill>
        <p:spPr>
          <a:xfrm>
            <a:off x="1070075" y="988725"/>
            <a:ext cx="5996251" cy="351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>
            <p:ph idx="2" type="pic"/>
          </p:nvPr>
        </p:nvSpPr>
        <p:spPr>
          <a:xfrm>
            <a:off x="8214800" y="0"/>
            <a:ext cx="9294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182300" y="103800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Montserrat Black"/>
              <a:buNone/>
            </a:pPr>
            <a:r>
              <a:rPr lang="es-419" sz="1300">
                <a:latin typeface="Montserrat Light"/>
                <a:ea typeface="Montserrat Light"/>
                <a:cs typeface="Montserrat Light"/>
                <a:sym typeface="Montserrat Light"/>
              </a:rPr>
              <a:t>Proyecto - </a:t>
            </a:r>
            <a:r>
              <a:rPr lang="es-419" sz="1300">
                <a:latin typeface="Montserrat SemiBold"/>
                <a:ea typeface="Montserrat SemiBold"/>
                <a:cs typeface="Montserrat SemiBold"/>
                <a:sym typeface="Montserrat SemiBold"/>
              </a:rPr>
              <a:t>Santander SuperClub</a:t>
            </a:r>
            <a:r>
              <a:rPr lang="es-419" sz="1600"/>
              <a:t> </a:t>
            </a:r>
            <a:endParaRPr sz="1600"/>
          </a:p>
        </p:txBody>
      </p:sp>
      <p:sp>
        <p:nvSpPr>
          <p:cNvPr id="142" name="Google Shape;142;p20"/>
          <p:cNvSpPr/>
          <p:nvPr/>
        </p:nvSpPr>
        <p:spPr>
          <a:xfrm>
            <a:off x="3945093" y="46112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182300" y="530025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Se implementó un menú principal donde podamos al árbol de navegación.</a:t>
            </a:r>
            <a:endParaRPr sz="16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1366250"/>
            <a:ext cx="2296425" cy="24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079" y="1222125"/>
            <a:ext cx="1769521" cy="2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type="title"/>
          </p:nvPr>
        </p:nvSpPr>
        <p:spPr>
          <a:xfrm>
            <a:off x="1637225" y="1124875"/>
            <a:ext cx="553500" cy="2928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Desktop</a:t>
            </a:r>
            <a:endParaRPr sz="1600"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4883125" y="988725"/>
            <a:ext cx="553500" cy="2928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Mobile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>
            <p:ph idx="2" type="pic"/>
          </p:nvPr>
        </p:nvSpPr>
        <p:spPr>
          <a:xfrm>
            <a:off x="8214800" y="0"/>
            <a:ext cx="9294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182300" y="103800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Montserrat Black"/>
              <a:buNone/>
            </a:pPr>
            <a:r>
              <a:rPr lang="es-419" sz="1300">
                <a:latin typeface="Montserrat Light"/>
                <a:ea typeface="Montserrat Light"/>
                <a:cs typeface="Montserrat Light"/>
                <a:sym typeface="Montserrat Light"/>
              </a:rPr>
              <a:t>Proyecto - </a:t>
            </a:r>
            <a:r>
              <a:rPr lang="es-419" sz="1300">
                <a:latin typeface="Montserrat SemiBold"/>
                <a:ea typeface="Montserrat SemiBold"/>
                <a:cs typeface="Montserrat SemiBold"/>
                <a:sym typeface="Montserrat SemiBold"/>
              </a:rPr>
              <a:t>Santander SuperClub</a:t>
            </a:r>
            <a:r>
              <a:rPr lang="es-419" sz="1600"/>
              <a:t> </a:t>
            </a:r>
            <a:endParaRPr sz="1600"/>
          </a:p>
        </p:txBody>
      </p:sp>
      <p:sp>
        <p:nvSpPr>
          <p:cNvPr id="154" name="Google Shape;154;p21"/>
          <p:cNvSpPr/>
          <p:nvPr/>
        </p:nvSpPr>
        <p:spPr>
          <a:xfrm>
            <a:off x="3945093" y="46112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182300" y="530025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Se implementó el dark theme para reducir la fatiga visual, el mismo será aplicable dependiendo de las preferencias del usuario.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61861" l="0" r="0" t="0"/>
          <a:stretch/>
        </p:blipFill>
        <p:spPr>
          <a:xfrm>
            <a:off x="182288" y="1040525"/>
            <a:ext cx="5755776" cy="33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975" y="1040525"/>
            <a:ext cx="731693" cy="268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>
            <p:ph idx="2" type="pic"/>
          </p:nvPr>
        </p:nvSpPr>
        <p:spPr>
          <a:xfrm>
            <a:off x="8214800" y="0"/>
            <a:ext cx="929400" cy="5143500"/>
          </a:xfrm>
          <a:prstGeom prst="rect">
            <a:avLst/>
          </a:prstGeom>
          <a:solidFill>
            <a:srgbClr val="FF174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182300" y="103800"/>
            <a:ext cx="78549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Montserrat Black"/>
              <a:buNone/>
            </a:pPr>
            <a:r>
              <a:rPr lang="es-419" sz="1300">
                <a:latin typeface="Montserrat Light"/>
                <a:ea typeface="Montserrat Light"/>
                <a:cs typeface="Montserrat Light"/>
                <a:sym typeface="Montserrat Light"/>
              </a:rPr>
              <a:t>Proyecto - </a:t>
            </a:r>
            <a:r>
              <a:rPr lang="es-419" sz="1300">
                <a:latin typeface="Montserrat SemiBold"/>
                <a:ea typeface="Montserrat SemiBold"/>
                <a:cs typeface="Montserrat SemiBold"/>
                <a:sym typeface="Montserrat SemiBold"/>
              </a:rPr>
              <a:t>Santander SuperClub</a:t>
            </a:r>
            <a:r>
              <a:rPr lang="es-419" sz="1600"/>
              <a:t> </a:t>
            </a:r>
            <a:endParaRPr sz="1600"/>
          </a:p>
        </p:txBody>
      </p:sp>
      <p:sp>
        <p:nvSpPr>
          <p:cNvPr id="164" name="Google Shape;164;p22"/>
          <p:cNvSpPr/>
          <p:nvPr/>
        </p:nvSpPr>
        <p:spPr>
          <a:xfrm>
            <a:off x="3945093" y="4611213"/>
            <a:ext cx="329313" cy="332184"/>
          </a:xfrm>
          <a:custGeom>
            <a:rect b="b" l="l" r="r" t="t"/>
            <a:pathLst>
              <a:path extrusionOk="0" h="160" w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rgbClr val="FF1744"/>
          </a:solidFill>
          <a:ln>
            <a:noFill/>
          </a:ln>
          <a:effectLst>
            <a:outerShdw blurRad="254000" rotWithShape="0" algn="t" dir="5400000" dist="152400">
              <a:srgbClr val="000000">
                <a:alpha val="298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182300" y="530025"/>
            <a:ext cx="5908500" cy="458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Se añadió un botón tipo switch para el cambio al </a:t>
            </a:r>
            <a:r>
              <a:rPr lang="es-419" sz="1000">
                <a:latin typeface="Open Sans"/>
                <a:ea typeface="Open Sans"/>
                <a:cs typeface="Open Sans"/>
                <a:sym typeface="Open Sans"/>
              </a:rPr>
              <a:t>dark-theme. Por otro lado se implementó lo necesario para que la app recuerde la preferencia del usuario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49" y="1356375"/>
            <a:ext cx="2867050" cy="267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068" y="1356375"/>
            <a:ext cx="2814182" cy="267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