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6" r:id="rId8"/>
    <p:sldId id="273" r:id="rId9"/>
    <p:sldId id="267" r:id="rId10"/>
    <p:sldId id="269" r:id="rId11"/>
    <p:sldId id="274" r:id="rId12"/>
    <p:sldId id="276" r:id="rId13"/>
    <p:sldId id="283" r:id="rId14"/>
    <p:sldId id="280" r:id="rId15"/>
    <p:sldId id="282" r:id="rId16"/>
    <p:sldId id="279" r:id="rId17"/>
    <p:sldId id="270" r:id="rId18"/>
    <p:sldId id="271" r:id="rId19"/>
    <p:sldId id="284" r:id="rId20"/>
    <p:sldId id="272" r:id="rId21"/>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p:restoredTop sz="96197"/>
  </p:normalViewPr>
  <p:slideViewPr>
    <p:cSldViewPr snapToGrid="0" snapToObjects="1">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59825-A9F0-4799-8B52-85845580720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46816E7-F435-4EAA-83ED-778A51315D53}">
      <dgm:prSet/>
      <dgm:spPr/>
      <dgm:t>
        <a:bodyPr/>
        <a:lstStyle/>
        <a:p>
          <a:r>
            <a:rPr lang="en-US"/>
            <a:t>Sentiment Analysis: </a:t>
          </a:r>
        </a:p>
      </dgm:t>
    </dgm:pt>
    <dgm:pt modelId="{F242B191-A7CF-4BC4-AFFE-36F248E2C8C0}" type="parTrans" cxnId="{8392B046-E652-4C41-BD4C-6C8D4737FCBB}">
      <dgm:prSet/>
      <dgm:spPr/>
      <dgm:t>
        <a:bodyPr/>
        <a:lstStyle/>
        <a:p>
          <a:endParaRPr lang="en-US"/>
        </a:p>
      </dgm:t>
    </dgm:pt>
    <dgm:pt modelId="{3A12328F-5C3A-48E7-B30D-F6173E1D051F}" type="sibTrans" cxnId="{8392B046-E652-4C41-BD4C-6C8D4737FCBB}">
      <dgm:prSet/>
      <dgm:spPr/>
      <dgm:t>
        <a:bodyPr/>
        <a:lstStyle/>
        <a:p>
          <a:endParaRPr lang="en-US"/>
        </a:p>
      </dgm:t>
    </dgm:pt>
    <dgm:pt modelId="{DB1A0571-10FB-4F48-AC42-2ED223273894}">
      <dgm:prSet/>
      <dgm:spPr/>
      <dgm:t>
        <a:bodyPr/>
        <a:lstStyle/>
        <a:p>
          <a:r>
            <a:rPr lang="en-US" dirty="0"/>
            <a:t>Reviewing the sentiment of Twitter users regarding Coca Cola before and after the event</a:t>
          </a:r>
        </a:p>
      </dgm:t>
    </dgm:pt>
    <dgm:pt modelId="{DD671C1D-5BE9-43B1-B9F5-37BA82B1A240}" type="parTrans" cxnId="{8FF5E175-AE44-4F0C-951C-C530029D9D2A}">
      <dgm:prSet/>
      <dgm:spPr/>
      <dgm:t>
        <a:bodyPr/>
        <a:lstStyle/>
        <a:p>
          <a:endParaRPr lang="en-US"/>
        </a:p>
      </dgm:t>
    </dgm:pt>
    <dgm:pt modelId="{72710CCF-7C16-48E4-92CB-AC302A3BB26E}" type="sibTrans" cxnId="{8FF5E175-AE44-4F0C-951C-C530029D9D2A}">
      <dgm:prSet/>
      <dgm:spPr/>
      <dgm:t>
        <a:bodyPr/>
        <a:lstStyle/>
        <a:p>
          <a:endParaRPr lang="en-US"/>
        </a:p>
      </dgm:t>
    </dgm:pt>
    <dgm:pt modelId="{CFF55C66-1AE2-4D6D-949E-1D82A870EE78}">
      <dgm:prSet/>
      <dgm:spPr/>
      <dgm:t>
        <a:bodyPr/>
        <a:lstStyle/>
        <a:p>
          <a:r>
            <a:rPr lang="en-US" dirty="0"/>
            <a:t>Visualization Tools: </a:t>
          </a:r>
        </a:p>
      </dgm:t>
    </dgm:pt>
    <dgm:pt modelId="{CAF0A5E5-ACBD-4DA9-81AF-A4E0F55706D5}" type="parTrans" cxnId="{AE216BD9-0EC1-43B6-8405-012545076BCB}">
      <dgm:prSet/>
      <dgm:spPr/>
      <dgm:t>
        <a:bodyPr/>
        <a:lstStyle/>
        <a:p>
          <a:endParaRPr lang="en-US"/>
        </a:p>
      </dgm:t>
    </dgm:pt>
    <dgm:pt modelId="{B1B5EF55-35F4-4822-BD15-D73E06572920}" type="sibTrans" cxnId="{AE216BD9-0EC1-43B6-8405-012545076BCB}">
      <dgm:prSet/>
      <dgm:spPr/>
      <dgm:t>
        <a:bodyPr/>
        <a:lstStyle/>
        <a:p>
          <a:endParaRPr lang="en-US"/>
        </a:p>
      </dgm:t>
    </dgm:pt>
    <dgm:pt modelId="{D8EEDE54-7F4A-4174-AD77-095B3079B5D0}">
      <dgm:prSet/>
      <dgm:spPr/>
      <dgm:t>
        <a:bodyPr/>
        <a:lstStyle/>
        <a:p>
          <a:r>
            <a:rPr lang="en-US" dirty="0"/>
            <a:t>Visualizing the most common words used in Tweets regarding Coca Cola before and after the event in the form of </a:t>
          </a:r>
          <a:r>
            <a:rPr lang="en-US" dirty="0" err="1"/>
            <a:t>Wordclouds</a:t>
          </a:r>
          <a:r>
            <a:rPr lang="en-US" dirty="0"/>
            <a:t> and bar charts</a:t>
          </a:r>
        </a:p>
      </dgm:t>
    </dgm:pt>
    <dgm:pt modelId="{9D148742-FEDF-4690-9C88-1BDF3F8F5AB9}" type="parTrans" cxnId="{289C0693-55B5-4069-BCEB-3FD437B73DE9}">
      <dgm:prSet/>
      <dgm:spPr/>
      <dgm:t>
        <a:bodyPr/>
        <a:lstStyle/>
        <a:p>
          <a:endParaRPr lang="en-US"/>
        </a:p>
      </dgm:t>
    </dgm:pt>
    <dgm:pt modelId="{52A0633E-BA26-4E22-A225-7A7588BE120F}" type="sibTrans" cxnId="{289C0693-55B5-4069-BCEB-3FD437B73DE9}">
      <dgm:prSet/>
      <dgm:spPr/>
      <dgm:t>
        <a:bodyPr/>
        <a:lstStyle/>
        <a:p>
          <a:endParaRPr lang="en-US"/>
        </a:p>
      </dgm:t>
    </dgm:pt>
    <dgm:pt modelId="{898F7A5E-D0FF-4B4B-A80C-F75BEDF099DB}">
      <dgm:prSet/>
      <dgm:spPr/>
      <dgm:t>
        <a:bodyPr/>
        <a:lstStyle/>
        <a:p>
          <a:r>
            <a:rPr lang="en-US"/>
            <a:t>T Test:</a:t>
          </a:r>
        </a:p>
      </dgm:t>
    </dgm:pt>
    <dgm:pt modelId="{AF39AE54-676D-41B8-879F-9892652760F3}" type="parTrans" cxnId="{41BF8FB3-60C8-4555-8494-670982E4387E}">
      <dgm:prSet/>
      <dgm:spPr/>
      <dgm:t>
        <a:bodyPr/>
        <a:lstStyle/>
        <a:p>
          <a:endParaRPr lang="en-US"/>
        </a:p>
      </dgm:t>
    </dgm:pt>
    <dgm:pt modelId="{EA51F04D-ACA0-47A6-ADC7-06C5375D0749}" type="sibTrans" cxnId="{41BF8FB3-60C8-4555-8494-670982E4387E}">
      <dgm:prSet/>
      <dgm:spPr/>
      <dgm:t>
        <a:bodyPr/>
        <a:lstStyle/>
        <a:p>
          <a:endParaRPr lang="en-US"/>
        </a:p>
      </dgm:t>
    </dgm:pt>
    <dgm:pt modelId="{FBCBCFB0-A776-4DFF-B028-BAB88E0C27EC}">
      <dgm:prSet/>
      <dgm:spPr/>
      <dgm:t>
        <a:bodyPr/>
        <a:lstStyle/>
        <a:p>
          <a:r>
            <a:rPr lang="en-GB"/>
            <a:t>C</a:t>
          </a:r>
          <a:r>
            <a:rPr lang="en-US"/>
            <a:t>omparing the means of the Twitter users sentiment regarding Coca Cola before and after the event</a:t>
          </a:r>
        </a:p>
      </dgm:t>
    </dgm:pt>
    <dgm:pt modelId="{0D698B69-66CD-46C6-858E-4F496E3F1617}" type="parTrans" cxnId="{2B5B5D77-47DD-4542-A43B-1711F61FD542}">
      <dgm:prSet/>
      <dgm:spPr/>
      <dgm:t>
        <a:bodyPr/>
        <a:lstStyle/>
        <a:p>
          <a:endParaRPr lang="en-US"/>
        </a:p>
      </dgm:t>
    </dgm:pt>
    <dgm:pt modelId="{B2FA81D0-05B8-42D1-99FF-D148CCAA75BE}" type="sibTrans" cxnId="{2B5B5D77-47DD-4542-A43B-1711F61FD542}">
      <dgm:prSet/>
      <dgm:spPr/>
      <dgm:t>
        <a:bodyPr/>
        <a:lstStyle/>
        <a:p>
          <a:endParaRPr lang="en-US"/>
        </a:p>
      </dgm:t>
    </dgm:pt>
    <dgm:pt modelId="{5F27B2AC-09D5-45FF-8EAE-95773DBDB7E4}">
      <dgm:prSet/>
      <dgm:spPr/>
      <dgm:t>
        <a:bodyPr/>
        <a:lstStyle/>
        <a:p>
          <a:r>
            <a:rPr lang="en-US"/>
            <a:t>Stock Market: </a:t>
          </a:r>
        </a:p>
      </dgm:t>
    </dgm:pt>
    <dgm:pt modelId="{4F5C3109-6097-4BAF-BC84-E6F68D71926F}" type="parTrans" cxnId="{843146C6-BEF6-43FD-91A4-FF337043FDEB}">
      <dgm:prSet/>
      <dgm:spPr/>
      <dgm:t>
        <a:bodyPr/>
        <a:lstStyle/>
        <a:p>
          <a:endParaRPr lang="en-US"/>
        </a:p>
      </dgm:t>
    </dgm:pt>
    <dgm:pt modelId="{0A65AFC6-C58B-400C-84E5-2286CCE3BB68}" type="sibTrans" cxnId="{843146C6-BEF6-43FD-91A4-FF337043FDEB}">
      <dgm:prSet/>
      <dgm:spPr/>
      <dgm:t>
        <a:bodyPr/>
        <a:lstStyle/>
        <a:p>
          <a:endParaRPr lang="en-US"/>
        </a:p>
      </dgm:t>
    </dgm:pt>
    <dgm:pt modelId="{84F42579-8F57-43A6-8AD7-46C7667D960E}">
      <dgm:prSet/>
      <dgm:spPr/>
      <dgm:t>
        <a:bodyPr/>
        <a:lstStyle/>
        <a:p>
          <a:r>
            <a:rPr lang="en-US" dirty="0"/>
            <a:t>Reviewing Coca Cola’s share prices before and after the event</a:t>
          </a:r>
        </a:p>
      </dgm:t>
    </dgm:pt>
    <dgm:pt modelId="{C061EC7C-CB06-4FF0-8D3A-2F6D66CB30A2}" type="parTrans" cxnId="{44736206-4748-4AFE-BB8D-A47015BE527B}">
      <dgm:prSet/>
      <dgm:spPr/>
      <dgm:t>
        <a:bodyPr/>
        <a:lstStyle/>
        <a:p>
          <a:endParaRPr lang="en-US"/>
        </a:p>
      </dgm:t>
    </dgm:pt>
    <dgm:pt modelId="{1CBC2D10-6C7D-4F91-8D7A-AF45EB289807}" type="sibTrans" cxnId="{44736206-4748-4AFE-BB8D-A47015BE527B}">
      <dgm:prSet/>
      <dgm:spPr/>
      <dgm:t>
        <a:bodyPr/>
        <a:lstStyle/>
        <a:p>
          <a:endParaRPr lang="en-US"/>
        </a:p>
      </dgm:t>
    </dgm:pt>
    <dgm:pt modelId="{6455B69E-FD6D-834E-B935-24873F95FA78}" type="pres">
      <dgm:prSet presAssocID="{3D959825-A9F0-4799-8B52-85845580720D}" presName="Name0" presStyleCnt="0">
        <dgm:presLayoutVars>
          <dgm:dir/>
          <dgm:animLvl val="lvl"/>
          <dgm:resizeHandles val="exact"/>
        </dgm:presLayoutVars>
      </dgm:prSet>
      <dgm:spPr/>
    </dgm:pt>
    <dgm:pt modelId="{DD5F7B8D-93E3-A041-97DC-CCE9573EDF46}" type="pres">
      <dgm:prSet presAssocID="{D46816E7-F435-4EAA-83ED-778A51315D53}" presName="composite" presStyleCnt="0"/>
      <dgm:spPr/>
    </dgm:pt>
    <dgm:pt modelId="{8C92B193-AB16-3C4E-8C9A-7E77CCC1CD5F}" type="pres">
      <dgm:prSet presAssocID="{D46816E7-F435-4EAA-83ED-778A51315D53}" presName="parTx" presStyleLbl="alignNode1" presStyleIdx="0" presStyleCnt="4">
        <dgm:presLayoutVars>
          <dgm:chMax val="0"/>
          <dgm:chPref val="0"/>
          <dgm:bulletEnabled val="1"/>
        </dgm:presLayoutVars>
      </dgm:prSet>
      <dgm:spPr/>
    </dgm:pt>
    <dgm:pt modelId="{FA876D27-3E0E-4446-B825-79983A16D353}" type="pres">
      <dgm:prSet presAssocID="{D46816E7-F435-4EAA-83ED-778A51315D53}" presName="desTx" presStyleLbl="alignAccFollowNode1" presStyleIdx="0" presStyleCnt="4">
        <dgm:presLayoutVars>
          <dgm:bulletEnabled val="1"/>
        </dgm:presLayoutVars>
      </dgm:prSet>
      <dgm:spPr/>
    </dgm:pt>
    <dgm:pt modelId="{8D1CBBB7-8902-2E45-AB81-E85C0EB45EAE}" type="pres">
      <dgm:prSet presAssocID="{3A12328F-5C3A-48E7-B30D-F6173E1D051F}" presName="space" presStyleCnt="0"/>
      <dgm:spPr/>
    </dgm:pt>
    <dgm:pt modelId="{F12E79A7-DB7B-B747-8D77-09AE9AEAC370}" type="pres">
      <dgm:prSet presAssocID="{CFF55C66-1AE2-4D6D-949E-1D82A870EE78}" presName="composite" presStyleCnt="0"/>
      <dgm:spPr/>
    </dgm:pt>
    <dgm:pt modelId="{72748E15-0BE6-C147-9C61-7F4F6F58DC4A}" type="pres">
      <dgm:prSet presAssocID="{CFF55C66-1AE2-4D6D-949E-1D82A870EE78}" presName="parTx" presStyleLbl="alignNode1" presStyleIdx="1" presStyleCnt="4">
        <dgm:presLayoutVars>
          <dgm:chMax val="0"/>
          <dgm:chPref val="0"/>
          <dgm:bulletEnabled val="1"/>
        </dgm:presLayoutVars>
      </dgm:prSet>
      <dgm:spPr/>
    </dgm:pt>
    <dgm:pt modelId="{F6382419-EE76-3741-92BB-D03BCB07244E}" type="pres">
      <dgm:prSet presAssocID="{CFF55C66-1AE2-4D6D-949E-1D82A870EE78}" presName="desTx" presStyleLbl="alignAccFollowNode1" presStyleIdx="1" presStyleCnt="4">
        <dgm:presLayoutVars>
          <dgm:bulletEnabled val="1"/>
        </dgm:presLayoutVars>
      </dgm:prSet>
      <dgm:spPr/>
    </dgm:pt>
    <dgm:pt modelId="{C0516CE7-2A2A-9D40-ACBC-A00AFC493388}" type="pres">
      <dgm:prSet presAssocID="{B1B5EF55-35F4-4822-BD15-D73E06572920}" presName="space" presStyleCnt="0"/>
      <dgm:spPr/>
    </dgm:pt>
    <dgm:pt modelId="{10E37EEC-26A8-6F48-B147-CE11F6D103B0}" type="pres">
      <dgm:prSet presAssocID="{898F7A5E-D0FF-4B4B-A80C-F75BEDF099DB}" presName="composite" presStyleCnt="0"/>
      <dgm:spPr/>
    </dgm:pt>
    <dgm:pt modelId="{8E349F5E-578D-CA40-A193-181BDA004113}" type="pres">
      <dgm:prSet presAssocID="{898F7A5E-D0FF-4B4B-A80C-F75BEDF099DB}" presName="parTx" presStyleLbl="alignNode1" presStyleIdx="2" presStyleCnt="4">
        <dgm:presLayoutVars>
          <dgm:chMax val="0"/>
          <dgm:chPref val="0"/>
          <dgm:bulletEnabled val="1"/>
        </dgm:presLayoutVars>
      </dgm:prSet>
      <dgm:spPr/>
    </dgm:pt>
    <dgm:pt modelId="{65D073D9-6BA5-3E40-AA51-832A551BD5D1}" type="pres">
      <dgm:prSet presAssocID="{898F7A5E-D0FF-4B4B-A80C-F75BEDF099DB}" presName="desTx" presStyleLbl="alignAccFollowNode1" presStyleIdx="2" presStyleCnt="4">
        <dgm:presLayoutVars>
          <dgm:bulletEnabled val="1"/>
        </dgm:presLayoutVars>
      </dgm:prSet>
      <dgm:spPr/>
    </dgm:pt>
    <dgm:pt modelId="{D2E101F8-E4C2-BF49-84E1-C93569D8E178}" type="pres">
      <dgm:prSet presAssocID="{EA51F04D-ACA0-47A6-ADC7-06C5375D0749}" presName="space" presStyleCnt="0"/>
      <dgm:spPr/>
    </dgm:pt>
    <dgm:pt modelId="{E7A7C23E-A072-394C-9D39-0277089F62CD}" type="pres">
      <dgm:prSet presAssocID="{5F27B2AC-09D5-45FF-8EAE-95773DBDB7E4}" presName="composite" presStyleCnt="0"/>
      <dgm:spPr/>
    </dgm:pt>
    <dgm:pt modelId="{AF54E2C8-C07F-D149-9937-9D4CE2D9389C}" type="pres">
      <dgm:prSet presAssocID="{5F27B2AC-09D5-45FF-8EAE-95773DBDB7E4}" presName="parTx" presStyleLbl="alignNode1" presStyleIdx="3" presStyleCnt="4">
        <dgm:presLayoutVars>
          <dgm:chMax val="0"/>
          <dgm:chPref val="0"/>
          <dgm:bulletEnabled val="1"/>
        </dgm:presLayoutVars>
      </dgm:prSet>
      <dgm:spPr/>
    </dgm:pt>
    <dgm:pt modelId="{601EF021-BE20-C74D-804C-BB0B68FA13BC}" type="pres">
      <dgm:prSet presAssocID="{5F27B2AC-09D5-45FF-8EAE-95773DBDB7E4}" presName="desTx" presStyleLbl="alignAccFollowNode1" presStyleIdx="3" presStyleCnt="4">
        <dgm:presLayoutVars>
          <dgm:bulletEnabled val="1"/>
        </dgm:presLayoutVars>
      </dgm:prSet>
      <dgm:spPr/>
    </dgm:pt>
  </dgm:ptLst>
  <dgm:cxnLst>
    <dgm:cxn modelId="{44736206-4748-4AFE-BB8D-A47015BE527B}" srcId="{5F27B2AC-09D5-45FF-8EAE-95773DBDB7E4}" destId="{84F42579-8F57-43A6-8AD7-46C7667D960E}" srcOrd="0" destOrd="0" parTransId="{C061EC7C-CB06-4FF0-8D3A-2F6D66CB30A2}" sibTransId="{1CBC2D10-6C7D-4F91-8D7A-AF45EB289807}"/>
    <dgm:cxn modelId="{1343570C-5F5A-7F4E-9C98-6CD828C114FC}" type="presOf" srcId="{CFF55C66-1AE2-4D6D-949E-1D82A870EE78}" destId="{72748E15-0BE6-C147-9C61-7F4F6F58DC4A}" srcOrd="0" destOrd="0" presId="urn:microsoft.com/office/officeart/2005/8/layout/hList1"/>
    <dgm:cxn modelId="{021A8D17-224A-CB4E-9B55-77739310CCFA}" type="presOf" srcId="{D8EEDE54-7F4A-4174-AD77-095B3079B5D0}" destId="{F6382419-EE76-3741-92BB-D03BCB07244E}" srcOrd="0" destOrd="0" presId="urn:microsoft.com/office/officeart/2005/8/layout/hList1"/>
    <dgm:cxn modelId="{C843BF19-E745-D145-8E2B-D107C3BB3506}" type="presOf" srcId="{84F42579-8F57-43A6-8AD7-46C7667D960E}" destId="{601EF021-BE20-C74D-804C-BB0B68FA13BC}" srcOrd="0" destOrd="0" presId="urn:microsoft.com/office/officeart/2005/8/layout/hList1"/>
    <dgm:cxn modelId="{89F7692B-5A4A-D247-AD29-8F994234820F}" type="presOf" srcId="{5F27B2AC-09D5-45FF-8EAE-95773DBDB7E4}" destId="{AF54E2C8-C07F-D149-9937-9D4CE2D9389C}" srcOrd="0" destOrd="0" presId="urn:microsoft.com/office/officeart/2005/8/layout/hList1"/>
    <dgm:cxn modelId="{26EF9064-F561-B245-95B9-B898AEB90E4F}" type="presOf" srcId="{FBCBCFB0-A776-4DFF-B028-BAB88E0C27EC}" destId="{65D073D9-6BA5-3E40-AA51-832A551BD5D1}" srcOrd="0" destOrd="0" presId="urn:microsoft.com/office/officeart/2005/8/layout/hList1"/>
    <dgm:cxn modelId="{8392B046-E652-4C41-BD4C-6C8D4737FCBB}" srcId="{3D959825-A9F0-4799-8B52-85845580720D}" destId="{D46816E7-F435-4EAA-83ED-778A51315D53}" srcOrd="0" destOrd="0" parTransId="{F242B191-A7CF-4BC4-AFFE-36F248E2C8C0}" sibTransId="{3A12328F-5C3A-48E7-B30D-F6173E1D051F}"/>
    <dgm:cxn modelId="{8FF5E175-AE44-4F0C-951C-C530029D9D2A}" srcId="{D46816E7-F435-4EAA-83ED-778A51315D53}" destId="{DB1A0571-10FB-4F48-AC42-2ED223273894}" srcOrd="0" destOrd="0" parTransId="{DD671C1D-5BE9-43B1-B9F5-37BA82B1A240}" sibTransId="{72710CCF-7C16-48E4-92CB-AC302A3BB26E}"/>
    <dgm:cxn modelId="{2B5B5D77-47DD-4542-A43B-1711F61FD542}" srcId="{898F7A5E-D0FF-4B4B-A80C-F75BEDF099DB}" destId="{FBCBCFB0-A776-4DFF-B028-BAB88E0C27EC}" srcOrd="0" destOrd="0" parTransId="{0D698B69-66CD-46C6-858E-4F496E3F1617}" sibTransId="{B2FA81D0-05B8-42D1-99FF-D148CCAA75BE}"/>
    <dgm:cxn modelId="{289C0693-55B5-4069-BCEB-3FD437B73DE9}" srcId="{CFF55C66-1AE2-4D6D-949E-1D82A870EE78}" destId="{D8EEDE54-7F4A-4174-AD77-095B3079B5D0}" srcOrd="0" destOrd="0" parTransId="{9D148742-FEDF-4690-9C88-1BDF3F8F5AB9}" sibTransId="{52A0633E-BA26-4E22-A225-7A7588BE120F}"/>
    <dgm:cxn modelId="{B7CB4D9E-D612-9944-804A-678E4C2F8CD9}" type="presOf" srcId="{898F7A5E-D0FF-4B4B-A80C-F75BEDF099DB}" destId="{8E349F5E-578D-CA40-A193-181BDA004113}" srcOrd="0" destOrd="0" presId="urn:microsoft.com/office/officeart/2005/8/layout/hList1"/>
    <dgm:cxn modelId="{D86D10A1-B614-F447-87D7-6E7A2F5BE3FE}" type="presOf" srcId="{DB1A0571-10FB-4F48-AC42-2ED223273894}" destId="{FA876D27-3E0E-4446-B825-79983A16D353}" srcOrd="0" destOrd="0" presId="urn:microsoft.com/office/officeart/2005/8/layout/hList1"/>
    <dgm:cxn modelId="{0BC642A9-D62E-9842-843C-16289D89BF4F}" type="presOf" srcId="{D46816E7-F435-4EAA-83ED-778A51315D53}" destId="{8C92B193-AB16-3C4E-8C9A-7E77CCC1CD5F}" srcOrd="0" destOrd="0" presId="urn:microsoft.com/office/officeart/2005/8/layout/hList1"/>
    <dgm:cxn modelId="{D7B189AE-B1DF-1C4F-A83F-D7215C7A1298}" type="presOf" srcId="{3D959825-A9F0-4799-8B52-85845580720D}" destId="{6455B69E-FD6D-834E-B935-24873F95FA78}" srcOrd="0" destOrd="0" presId="urn:microsoft.com/office/officeart/2005/8/layout/hList1"/>
    <dgm:cxn modelId="{41BF8FB3-60C8-4555-8494-670982E4387E}" srcId="{3D959825-A9F0-4799-8B52-85845580720D}" destId="{898F7A5E-D0FF-4B4B-A80C-F75BEDF099DB}" srcOrd="2" destOrd="0" parTransId="{AF39AE54-676D-41B8-879F-9892652760F3}" sibTransId="{EA51F04D-ACA0-47A6-ADC7-06C5375D0749}"/>
    <dgm:cxn modelId="{843146C6-BEF6-43FD-91A4-FF337043FDEB}" srcId="{3D959825-A9F0-4799-8B52-85845580720D}" destId="{5F27B2AC-09D5-45FF-8EAE-95773DBDB7E4}" srcOrd="3" destOrd="0" parTransId="{4F5C3109-6097-4BAF-BC84-E6F68D71926F}" sibTransId="{0A65AFC6-C58B-400C-84E5-2286CCE3BB68}"/>
    <dgm:cxn modelId="{AE216BD9-0EC1-43B6-8405-012545076BCB}" srcId="{3D959825-A9F0-4799-8B52-85845580720D}" destId="{CFF55C66-1AE2-4D6D-949E-1D82A870EE78}" srcOrd="1" destOrd="0" parTransId="{CAF0A5E5-ACBD-4DA9-81AF-A4E0F55706D5}" sibTransId="{B1B5EF55-35F4-4822-BD15-D73E06572920}"/>
    <dgm:cxn modelId="{2022D768-8BBF-D141-B8A0-3C522D79893A}" type="presParOf" srcId="{6455B69E-FD6D-834E-B935-24873F95FA78}" destId="{DD5F7B8D-93E3-A041-97DC-CCE9573EDF46}" srcOrd="0" destOrd="0" presId="urn:microsoft.com/office/officeart/2005/8/layout/hList1"/>
    <dgm:cxn modelId="{A0AB62A5-2C18-4B41-A65B-FAF5354EB0E3}" type="presParOf" srcId="{DD5F7B8D-93E3-A041-97DC-CCE9573EDF46}" destId="{8C92B193-AB16-3C4E-8C9A-7E77CCC1CD5F}" srcOrd="0" destOrd="0" presId="urn:microsoft.com/office/officeart/2005/8/layout/hList1"/>
    <dgm:cxn modelId="{B578E4AB-DAC2-D74C-830F-F834FC499EC0}" type="presParOf" srcId="{DD5F7B8D-93E3-A041-97DC-CCE9573EDF46}" destId="{FA876D27-3E0E-4446-B825-79983A16D353}" srcOrd="1" destOrd="0" presId="urn:microsoft.com/office/officeart/2005/8/layout/hList1"/>
    <dgm:cxn modelId="{8F1E2351-F9BF-A643-B55B-C2A95174628E}" type="presParOf" srcId="{6455B69E-FD6D-834E-B935-24873F95FA78}" destId="{8D1CBBB7-8902-2E45-AB81-E85C0EB45EAE}" srcOrd="1" destOrd="0" presId="urn:microsoft.com/office/officeart/2005/8/layout/hList1"/>
    <dgm:cxn modelId="{43277C2E-F697-E34C-A90B-14A34CAB2A4D}" type="presParOf" srcId="{6455B69E-FD6D-834E-B935-24873F95FA78}" destId="{F12E79A7-DB7B-B747-8D77-09AE9AEAC370}" srcOrd="2" destOrd="0" presId="urn:microsoft.com/office/officeart/2005/8/layout/hList1"/>
    <dgm:cxn modelId="{DAAF9284-AE50-3B43-8FD7-892ADAACECD6}" type="presParOf" srcId="{F12E79A7-DB7B-B747-8D77-09AE9AEAC370}" destId="{72748E15-0BE6-C147-9C61-7F4F6F58DC4A}" srcOrd="0" destOrd="0" presId="urn:microsoft.com/office/officeart/2005/8/layout/hList1"/>
    <dgm:cxn modelId="{D54055C8-C7C5-834C-9AED-EBDD102A97B5}" type="presParOf" srcId="{F12E79A7-DB7B-B747-8D77-09AE9AEAC370}" destId="{F6382419-EE76-3741-92BB-D03BCB07244E}" srcOrd="1" destOrd="0" presId="urn:microsoft.com/office/officeart/2005/8/layout/hList1"/>
    <dgm:cxn modelId="{CADAD146-9880-724B-B3D4-BDAADAE4EAA3}" type="presParOf" srcId="{6455B69E-FD6D-834E-B935-24873F95FA78}" destId="{C0516CE7-2A2A-9D40-ACBC-A00AFC493388}" srcOrd="3" destOrd="0" presId="urn:microsoft.com/office/officeart/2005/8/layout/hList1"/>
    <dgm:cxn modelId="{3F4745DA-084E-234F-A2F9-DC34E2491DB2}" type="presParOf" srcId="{6455B69E-FD6D-834E-B935-24873F95FA78}" destId="{10E37EEC-26A8-6F48-B147-CE11F6D103B0}" srcOrd="4" destOrd="0" presId="urn:microsoft.com/office/officeart/2005/8/layout/hList1"/>
    <dgm:cxn modelId="{31BBE0EA-3637-8542-A481-1CE295F92E75}" type="presParOf" srcId="{10E37EEC-26A8-6F48-B147-CE11F6D103B0}" destId="{8E349F5E-578D-CA40-A193-181BDA004113}" srcOrd="0" destOrd="0" presId="urn:microsoft.com/office/officeart/2005/8/layout/hList1"/>
    <dgm:cxn modelId="{738C6E5D-0887-8348-BA39-B64024A2AB67}" type="presParOf" srcId="{10E37EEC-26A8-6F48-B147-CE11F6D103B0}" destId="{65D073D9-6BA5-3E40-AA51-832A551BD5D1}" srcOrd="1" destOrd="0" presId="urn:microsoft.com/office/officeart/2005/8/layout/hList1"/>
    <dgm:cxn modelId="{3AC958C9-536B-AB49-9569-10AB4F82CEC2}" type="presParOf" srcId="{6455B69E-FD6D-834E-B935-24873F95FA78}" destId="{D2E101F8-E4C2-BF49-84E1-C93569D8E178}" srcOrd="5" destOrd="0" presId="urn:microsoft.com/office/officeart/2005/8/layout/hList1"/>
    <dgm:cxn modelId="{F6045456-FCCF-6749-87DC-ADBFC0144532}" type="presParOf" srcId="{6455B69E-FD6D-834E-B935-24873F95FA78}" destId="{E7A7C23E-A072-394C-9D39-0277089F62CD}" srcOrd="6" destOrd="0" presId="urn:microsoft.com/office/officeart/2005/8/layout/hList1"/>
    <dgm:cxn modelId="{E2577EC6-1760-4749-8CCD-25A6901B5B77}" type="presParOf" srcId="{E7A7C23E-A072-394C-9D39-0277089F62CD}" destId="{AF54E2C8-C07F-D149-9937-9D4CE2D9389C}" srcOrd="0" destOrd="0" presId="urn:microsoft.com/office/officeart/2005/8/layout/hList1"/>
    <dgm:cxn modelId="{F94478D4-AD9D-BA49-AA02-DE969D37852C}" type="presParOf" srcId="{E7A7C23E-A072-394C-9D39-0277089F62CD}" destId="{601EF021-BE20-C74D-804C-BB0B68FA13B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5AA8D-3767-4ACF-A6E6-7FED680845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736835-1508-47E1-B02E-2AB51EF11019}">
      <dgm:prSet/>
      <dgm:spPr/>
      <dgm:t>
        <a:bodyPr/>
        <a:lstStyle/>
        <a:p>
          <a:r>
            <a:rPr lang="en-US" dirty="0"/>
            <a:t>	Twitter Developer</a:t>
          </a:r>
        </a:p>
      </dgm:t>
    </dgm:pt>
    <dgm:pt modelId="{A5EEDD69-05C2-4FE2-BA22-D4DF32E0D42C}" type="parTrans" cxnId="{34FCFB2E-A833-4538-805E-4FC41717ED03}">
      <dgm:prSet/>
      <dgm:spPr/>
      <dgm:t>
        <a:bodyPr/>
        <a:lstStyle/>
        <a:p>
          <a:endParaRPr lang="en-US"/>
        </a:p>
      </dgm:t>
    </dgm:pt>
    <dgm:pt modelId="{2A45C9F4-A8C6-4924-9483-692559FFB912}" type="sibTrans" cxnId="{34FCFB2E-A833-4538-805E-4FC41717ED03}">
      <dgm:prSet/>
      <dgm:spPr/>
      <dgm:t>
        <a:bodyPr/>
        <a:lstStyle/>
        <a:p>
          <a:endParaRPr lang="en-US"/>
        </a:p>
      </dgm:t>
    </dgm:pt>
    <dgm:pt modelId="{96FF3A59-C29F-42DE-8180-B34DAADD0308}">
      <dgm:prSet/>
      <dgm:spPr/>
      <dgm:t>
        <a:bodyPr/>
        <a:lstStyle/>
        <a:p>
          <a:r>
            <a:rPr lang="en-US" dirty="0"/>
            <a:t>	Anaconda – Spyder – Python </a:t>
          </a:r>
        </a:p>
      </dgm:t>
    </dgm:pt>
    <dgm:pt modelId="{38EC790C-4045-4BE2-864C-0C02F734A2CA}" type="parTrans" cxnId="{B43AB20B-ACE2-4516-B9FF-35E6A3B9E9D1}">
      <dgm:prSet/>
      <dgm:spPr/>
      <dgm:t>
        <a:bodyPr/>
        <a:lstStyle/>
        <a:p>
          <a:endParaRPr lang="en-US"/>
        </a:p>
      </dgm:t>
    </dgm:pt>
    <dgm:pt modelId="{013571EE-A37C-4C58-99FF-FAEA52425F2C}" type="sibTrans" cxnId="{B43AB20B-ACE2-4516-B9FF-35E6A3B9E9D1}">
      <dgm:prSet/>
      <dgm:spPr/>
      <dgm:t>
        <a:bodyPr/>
        <a:lstStyle/>
        <a:p>
          <a:endParaRPr lang="en-US"/>
        </a:p>
      </dgm:t>
    </dgm:pt>
    <dgm:pt modelId="{E75ACE85-5A72-4532-85A1-9C8E8F0D20F8}">
      <dgm:prSet/>
      <dgm:spPr/>
      <dgm:t>
        <a:bodyPr/>
        <a:lstStyle/>
        <a:p>
          <a:r>
            <a:rPr lang="en-US" dirty="0"/>
            <a:t>	Yahoo Finance</a:t>
          </a:r>
        </a:p>
      </dgm:t>
    </dgm:pt>
    <dgm:pt modelId="{1BB32C02-18D4-4C97-B0B7-9530103D8B52}" type="parTrans" cxnId="{02347C5B-90A3-48FB-9B1D-14B20A281FA6}">
      <dgm:prSet/>
      <dgm:spPr/>
      <dgm:t>
        <a:bodyPr/>
        <a:lstStyle/>
        <a:p>
          <a:endParaRPr lang="en-US"/>
        </a:p>
      </dgm:t>
    </dgm:pt>
    <dgm:pt modelId="{40633903-3B6E-4EF7-BF92-62E1A3399CC7}" type="sibTrans" cxnId="{02347C5B-90A3-48FB-9B1D-14B20A281FA6}">
      <dgm:prSet/>
      <dgm:spPr/>
      <dgm:t>
        <a:bodyPr/>
        <a:lstStyle/>
        <a:p>
          <a:endParaRPr lang="en-US"/>
        </a:p>
      </dgm:t>
    </dgm:pt>
    <dgm:pt modelId="{602AF1DF-FE52-C242-8BF7-A51A5699FB96}" type="pres">
      <dgm:prSet presAssocID="{5905AA8D-3767-4ACF-A6E6-7FED6808455D}" presName="linear" presStyleCnt="0">
        <dgm:presLayoutVars>
          <dgm:animLvl val="lvl"/>
          <dgm:resizeHandles val="exact"/>
        </dgm:presLayoutVars>
      </dgm:prSet>
      <dgm:spPr/>
    </dgm:pt>
    <dgm:pt modelId="{0D9F9AE3-CC1D-624C-9542-612D367AC3FD}" type="pres">
      <dgm:prSet presAssocID="{78736835-1508-47E1-B02E-2AB51EF11019}" presName="parentText" presStyleLbl="node1" presStyleIdx="0" presStyleCnt="3">
        <dgm:presLayoutVars>
          <dgm:chMax val="0"/>
          <dgm:bulletEnabled val="1"/>
        </dgm:presLayoutVars>
      </dgm:prSet>
      <dgm:spPr/>
    </dgm:pt>
    <dgm:pt modelId="{D19DA8A3-600F-9041-AA56-7B58A5767248}" type="pres">
      <dgm:prSet presAssocID="{2A45C9F4-A8C6-4924-9483-692559FFB912}" presName="spacer" presStyleCnt="0"/>
      <dgm:spPr/>
    </dgm:pt>
    <dgm:pt modelId="{E0651B66-2FC3-8548-96FB-154D84758CC8}" type="pres">
      <dgm:prSet presAssocID="{96FF3A59-C29F-42DE-8180-B34DAADD0308}" presName="parentText" presStyleLbl="node1" presStyleIdx="1" presStyleCnt="3">
        <dgm:presLayoutVars>
          <dgm:chMax val="0"/>
          <dgm:bulletEnabled val="1"/>
        </dgm:presLayoutVars>
      </dgm:prSet>
      <dgm:spPr/>
    </dgm:pt>
    <dgm:pt modelId="{D9E1221E-F77C-1244-9B7E-CF9A83C7DFD2}" type="pres">
      <dgm:prSet presAssocID="{013571EE-A37C-4C58-99FF-FAEA52425F2C}" presName="spacer" presStyleCnt="0"/>
      <dgm:spPr/>
    </dgm:pt>
    <dgm:pt modelId="{EA6C4008-CE94-684D-A1C6-781B94782353}" type="pres">
      <dgm:prSet presAssocID="{E75ACE85-5A72-4532-85A1-9C8E8F0D20F8}" presName="parentText" presStyleLbl="node1" presStyleIdx="2" presStyleCnt="3">
        <dgm:presLayoutVars>
          <dgm:chMax val="0"/>
          <dgm:bulletEnabled val="1"/>
        </dgm:presLayoutVars>
      </dgm:prSet>
      <dgm:spPr/>
    </dgm:pt>
  </dgm:ptLst>
  <dgm:cxnLst>
    <dgm:cxn modelId="{B43AB20B-ACE2-4516-B9FF-35E6A3B9E9D1}" srcId="{5905AA8D-3767-4ACF-A6E6-7FED6808455D}" destId="{96FF3A59-C29F-42DE-8180-B34DAADD0308}" srcOrd="1" destOrd="0" parTransId="{38EC790C-4045-4BE2-864C-0C02F734A2CA}" sibTransId="{013571EE-A37C-4C58-99FF-FAEA52425F2C}"/>
    <dgm:cxn modelId="{34FCFB2E-A833-4538-805E-4FC41717ED03}" srcId="{5905AA8D-3767-4ACF-A6E6-7FED6808455D}" destId="{78736835-1508-47E1-B02E-2AB51EF11019}" srcOrd="0" destOrd="0" parTransId="{A5EEDD69-05C2-4FE2-BA22-D4DF32E0D42C}" sibTransId="{2A45C9F4-A8C6-4924-9483-692559FFB912}"/>
    <dgm:cxn modelId="{02347C5B-90A3-48FB-9B1D-14B20A281FA6}" srcId="{5905AA8D-3767-4ACF-A6E6-7FED6808455D}" destId="{E75ACE85-5A72-4532-85A1-9C8E8F0D20F8}" srcOrd="2" destOrd="0" parTransId="{1BB32C02-18D4-4C97-B0B7-9530103D8B52}" sibTransId="{40633903-3B6E-4EF7-BF92-62E1A3399CC7}"/>
    <dgm:cxn modelId="{D5FCAD60-37C7-5B41-A934-E0FAA55095B1}" type="presOf" srcId="{E75ACE85-5A72-4532-85A1-9C8E8F0D20F8}" destId="{EA6C4008-CE94-684D-A1C6-781B94782353}" srcOrd="0" destOrd="0" presId="urn:microsoft.com/office/officeart/2005/8/layout/vList2"/>
    <dgm:cxn modelId="{8F8EB254-20B5-BF4B-9213-8FE562055C19}" type="presOf" srcId="{96FF3A59-C29F-42DE-8180-B34DAADD0308}" destId="{E0651B66-2FC3-8548-96FB-154D84758CC8}" srcOrd="0" destOrd="0" presId="urn:microsoft.com/office/officeart/2005/8/layout/vList2"/>
    <dgm:cxn modelId="{9CEBDC57-290B-3B41-AFBA-DB0A7BB34472}" type="presOf" srcId="{78736835-1508-47E1-B02E-2AB51EF11019}" destId="{0D9F9AE3-CC1D-624C-9542-612D367AC3FD}" srcOrd="0" destOrd="0" presId="urn:microsoft.com/office/officeart/2005/8/layout/vList2"/>
    <dgm:cxn modelId="{91AB6FDE-19DA-8B47-9407-6985B8A76E05}" type="presOf" srcId="{5905AA8D-3767-4ACF-A6E6-7FED6808455D}" destId="{602AF1DF-FE52-C242-8BF7-A51A5699FB96}" srcOrd="0" destOrd="0" presId="urn:microsoft.com/office/officeart/2005/8/layout/vList2"/>
    <dgm:cxn modelId="{33F24650-EE76-C042-B7A5-B0886625BAEF}" type="presParOf" srcId="{602AF1DF-FE52-C242-8BF7-A51A5699FB96}" destId="{0D9F9AE3-CC1D-624C-9542-612D367AC3FD}" srcOrd="0" destOrd="0" presId="urn:microsoft.com/office/officeart/2005/8/layout/vList2"/>
    <dgm:cxn modelId="{3FDEDEE4-2145-704A-91FB-89703DAAAD4A}" type="presParOf" srcId="{602AF1DF-FE52-C242-8BF7-A51A5699FB96}" destId="{D19DA8A3-600F-9041-AA56-7B58A5767248}" srcOrd="1" destOrd="0" presId="urn:microsoft.com/office/officeart/2005/8/layout/vList2"/>
    <dgm:cxn modelId="{D691014A-35FC-214E-A3BB-EF417C8B9BA9}" type="presParOf" srcId="{602AF1DF-FE52-C242-8BF7-A51A5699FB96}" destId="{E0651B66-2FC3-8548-96FB-154D84758CC8}" srcOrd="2" destOrd="0" presId="urn:microsoft.com/office/officeart/2005/8/layout/vList2"/>
    <dgm:cxn modelId="{16B395D8-7E8F-8846-88B6-2CA8821765B9}" type="presParOf" srcId="{602AF1DF-FE52-C242-8BF7-A51A5699FB96}" destId="{D9E1221E-F77C-1244-9B7E-CF9A83C7DFD2}" srcOrd="3" destOrd="0" presId="urn:microsoft.com/office/officeart/2005/8/layout/vList2"/>
    <dgm:cxn modelId="{2B779580-CC52-1E44-BFD2-40F846B3F8EB}" type="presParOf" srcId="{602AF1DF-FE52-C242-8BF7-A51A5699FB96}" destId="{EA6C4008-CE94-684D-A1C6-781B9478235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2B193-AB16-3C4E-8C9A-7E77CCC1CD5F}">
      <dsp:nvSpPr>
        <dsp:cNvPr id="0" name=""/>
        <dsp:cNvSpPr/>
      </dsp:nvSpPr>
      <dsp:spPr>
        <a:xfrm>
          <a:off x="3953"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Sentiment Analysis: </a:t>
          </a:r>
        </a:p>
      </dsp:txBody>
      <dsp:txXfrm>
        <a:off x="3953" y="243299"/>
        <a:ext cx="2377306" cy="777600"/>
      </dsp:txXfrm>
    </dsp:sp>
    <dsp:sp modelId="{FA876D27-3E0E-4446-B825-79983A16D353}">
      <dsp:nvSpPr>
        <dsp:cNvPr id="0" name=""/>
        <dsp:cNvSpPr/>
      </dsp:nvSpPr>
      <dsp:spPr>
        <a:xfrm>
          <a:off x="3953"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Reviewing the sentiment of Twitter users regarding Coca Cola before and after the event</a:t>
          </a:r>
        </a:p>
      </dsp:txBody>
      <dsp:txXfrm>
        <a:off x="3953" y="1020899"/>
        <a:ext cx="2377306" cy="2987760"/>
      </dsp:txXfrm>
    </dsp:sp>
    <dsp:sp modelId="{72748E15-0BE6-C147-9C61-7F4F6F58DC4A}">
      <dsp:nvSpPr>
        <dsp:cNvPr id="0" name=""/>
        <dsp:cNvSpPr/>
      </dsp:nvSpPr>
      <dsp:spPr>
        <a:xfrm>
          <a:off x="2714082"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Visualization Tools: </a:t>
          </a:r>
        </a:p>
      </dsp:txBody>
      <dsp:txXfrm>
        <a:off x="2714082" y="243299"/>
        <a:ext cx="2377306" cy="777600"/>
      </dsp:txXfrm>
    </dsp:sp>
    <dsp:sp modelId="{F6382419-EE76-3741-92BB-D03BCB07244E}">
      <dsp:nvSpPr>
        <dsp:cNvPr id="0" name=""/>
        <dsp:cNvSpPr/>
      </dsp:nvSpPr>
      <dsp:spPr>
        <a:xfrm>
          <a:off x="2714082"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Visualizing the most common words used in Tweets regarding Coca Cola before and after the event in the form of </a:t>
          </a:r>
          <a:r>
            <a:rPr lang="en-US" sz="2700" kern="1200" dirty="0" err="1"/>
            <a:t>Wordclouds</a:t>
          </a:r>
          <a:r>
            <a:rPr lang="en-US" sz="2700" kern="1200" dirty="0"/>
            <a:t> and bar charts</a:t>
          </a:r>
        </a:p>
      </dsp:txBody>
      <dsp:txXfrm>
        <a:off x="2714082" y="1020899"/>
        <a:ext cx="2377306" cy="2987760"/>
      </dsp:txXfrm>
    </dsp:sp>
    <dsp:sp modelId="{8E349F5E-578D-CA40-A193-181BDA004113}">
      <dsp:nvSpPr>
        <dsp:cNvPr id="0" name=""/>
        <dsp:cNvSpPr/>
      </dsp:nvSpPr>
      <dsp:spPr>
        <a:xfrm>
          <a:off x="5424211"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T Test:</a:t>
          </a:r>
        </a:p>
      </dsp:txBody>
      <dsp:txXfrm>
        <a:off x="5424211" y="243299"/>
        <a:ext cx="2377306" cy="777600"/>
      </dsp:txXfrm>
    </dsp:sp>
    <dsp:sp modelId="{65D073D9-6BA5-3E40-AA51-832A551BD5D1}">
      <dsp:nvSpPr>
        <dsp:cNvPr id="0" name=""/>
        <dsp:cNvSpPr/>
      </dsp:nvSpPr>
      <dsp:spPr>
        <a:xfrm>
          <a:off x="5424211"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a:t>C</a:t>
          </a:r>
          <a:r>
            <a:rPr lang="en-US" sz="2700" kern="1200"/>
            <a:t>omparing the means of the Twitter users sentiment regarding Coca Cola before and after the event</a:t>
          </a:r>
        </a:p>
      </dsp:txBody>
      <dsp:txXfrm>
        <a:off x="5424211" y="1020899"/>
        <a:ext cx="2377306" cy="2987760"/>
      </dsp:txXfrm>
    </dsp:sp>
    <dsp:sp modelId="{AF54E2C8-C07F-D149-9937-9D4CE2D9389C}">
      <dsp:nvSpPr>
        <dsp:cNvPr id="0" name=""/>
        <dsp:cNvSpPr/>
      </dsp:nvSpPr>
      <dsp:spPr>
        <a:xfrm>
          <a:off x="8134340" y="243299"/>
          <a:ext cx="2377306"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Stock Market: </a:t>
          </a:r>
        </a:p>
      </dsp:txBody>
      <dsp:txXfrm>
        <a:off x="8134340" y="243299"/>
        <a:ext cx="2377306" cy="777600"/>
      </dsp:txXfrm>
    </dsp:sp>
    <dsp:sp modelId="{601EF021-BE20-C74D-804C-BB0B68FA13BC}">
      <dsp:nvSpPr>
        <dsp:cNvPr id="0" name=""/>
        <dsp:cNvSpPr/>
      </dsp:nvSpPr>
      <dsp:spPr>
        <a:xfrm>
          <a:off x="8134340" y="1020899"/>
          <a:ext cx="2377306" cy="29877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Reviewing Coca Cola’s share prices before and after the event</a:t>
          </a:r>
        </a:p>
      </dsp:txBody>
      <dsp:txXfrm>
        <a:off x="8134340" y="1020899"/>
        <a:ext cx="2377306" cy="2987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F9AE3-CC1D-624C-9542-612D367AC3FD}">
      <dsp:nvSpPr>
        <dsp:cNvPr id="0" name=""/>
        <dsp:cNvSpPr/>
      </dsp:nvSpPr>
      <dsp:spPr>
        <a:xfrm>
          <a:off x="0" y="10518"/>
          <a:ext cx="9889067"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	Twitter Developer</a:t>
          </a:r>
        </a:p>
      </dsp:txBody>
      <dsp:txXfrm>
        <a:off x="49176" y="59694"/>
        <a:ext cx="9790715" cy="909018"/>
      </dsp:txXfrm>
    </dsp:sp>
    <dsp:sp modelId="{E0651B66-2FC3-8548-96FB-154D84758CC8}">
      <dsp:nvSpPr>
        <dsp:cNvPr id="0" name=""/>
        <dsp:cNvSpPr/>
      </dsp:nvSpPr>
      <dsp:spPr>
        <a:xfrm>
          <a:off x="0" y="1138848"/>
          <a:ext cx="9889067"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	Anaconda – Spyder – Python </a:t>
          </a:r>
        </a:p>
      </dsp:txBody>
      <dsp:txXfrm>
        <a:off x="49176" y="1188024"/>
        <a:ext cx="9790715" cy="909018"/>
      </dsp:txXfrm>
    </dsp:sp>
    <dsp:sp modelId="{EA6C4008-CE94-684D-A1C6-781B94782353}">
      <dsp:nvSpPr>
        <dsp:cNvPr id="0" name=""/>
        <dsp:cNvSpPr/>
      </dsp:nvSpPr>
      <dsp:spPr>
        <a:xfrm>
          <a:off x="0" y="2267178"/>
          <a:ext cx="9889067"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	Yahoo Finance</a:t>
          </a:r>
        </a:p>
      </dsp:txBody>
      <dsp:txXfrm>
        <a:off x="49176" y="2316354"/>
        <a:ext cx="9790715"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2T16:28:01.08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20:15.4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22:39.0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28:08.35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31:05.77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34:48.38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9:20:15.4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12/16/2021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52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800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6496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286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009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915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663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495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9838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59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12/16/2021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19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12/16/2021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0312750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5" r:id="rId6"/>
    <p:sldLayoutId id="2147483720" r:id="rId7"/>
    <p:sldLayoutId id="2147483721" r:id="rId8"/>
    <p:sldLayoutId id="2147483722" r:id="rId9"/>
    <p:sldLayoutId id="2147483724" r:id="rId10"/>
    <p:sldLayoutId id="214748372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ideo" Target="https://www.youtube.com/embed/uS-acNqOehQ?feature=oembed" TargetMode="External"/><Relationship Id="rId5" Type="http://schemas.openxmlformats.org/officeDocument/2006/relationships/image" Target="../media/image2.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5EE81E-27CF-4F90-9137-31B5A4E6FB8F}"/>
              </a:ext>
            </a:extLst>
          </p:cNvPr>
          <p:cNvPicPr>
            <a:picLocks noChangeAspect="1"/>
          </p:cNvPicPr>
          <p:nvPr/>
        </p:nvPicPr>
        <p:blipFill rotWithShape="1">
          <a:blip r:embed="rId2">
            <a:alphaModFix amt="50000"/>
          </a:blip>
          <a:srcRect t="8667" r="-1" b="12641"/>
          <a:stretch/>
        </p:blipFill>
        <p:spPr>
          <a:xfrm>
            <a:off x="0" y="10"/>
            <a:ext cx="12188930" cy="6857990"/>
          </a:xfrm>
          <a:prstGeom prst="rect">
            <a:avLst/>
          </a:prstGeom>
        </p:spPr>
      </p:pic>
      <p:sp>
        <p:nvSpPr>
          <p:cNvPr id="2" name="Title 1">
            <a:extLst>
              <a:ext uri="{FF2B5EF4-FFF2-40B4-BE49-F238E27FC236}">
                <a16:creationId xmlns:a16="http://schemas.microsoft.com/office/drawing/2014/main" id="{5FC4FFA6-1D05-BC48-AA35-1F127EFEB304}"/>
              </a:ext>
            </a:extLst>
          </p:cNvPr>
          <p:cNvSpPr>
            <a:spLocks noGrp="1"/>
          </p:cNvSpPr>
          <p:nvPr>
            <p:ph type="ctrTitle"/>
          </p:nvPr>
        </p:nvSpPr>
        <p:spPr>
          <a:xfrm>
            <a:off x="1524000" y="1122363"/>
            <a:ext cx="9144000" cy="3063240"/>
          </a:xfrm>
        </p:spPr>
        <p:txBody>
          <a:bodyPr>
            <a:normAutofit/>
          </a:bodyPr>
          <a:lstStyle/>
          <a:p>
            <a:pPr algn="ctr"/>
            <a:r>
              <a:rPr lang="en-RO" b="1" dirty="0">
                <a:latin typeface="+mn-lt"/>
              </a:rPr>
              <a:t>Coca Cola</a:t>
            </a:r>
            <a:br>
              <a:rPr lang="en-RO" b="1" dirty="0">
                <a:latin typeface="+mn-lt"/>
              </a:rPr>
            </a:br>
            <a:r>
              <a:rPr lang="en-RO" sz="4000" b="1" dirty="0">
                <a:latin typeface="+mn-lt"/>
              </a:rPr>
              <a:t>How did Ronaldo’s comments affect the customers perception of the brand?</a:t>
            </a:r>
          </a:p>
        </p:txBody>
      </p:sp>
      <p:sp>
        <p:nvSpPr>
          <p:cNvPr id="3" name="Subtitle 2">
            <a:extLst>
              <a:ext uri="{FF2B5EF4-FFF2-40B4-BE49-F238E27FC236}">
                <a16:creationId xmlns:a16="http://schemas.microsoft.com/office/drawing/2014/main" id="{1E050A7A-4FB9-9B4D-B696-45D8509FB862}"/>
              </a:ext>
            </a:extLst>
          </p:cNvPr>
          <p:cNvSpPr>
            <a:spLocks noGrp="1"/>
          </p:cNvSpPr>
          <p:nvPr>
            <p:ph type="subTitle" idx="1"/>
          </p:nvPr>
        </p:nvSpPr>
        <p:spPr>
          <a:xfrm>
            <a:off x="1524000" y="4599432"/>
            <a:ext cx="9144000" cy="1455318"/>
          </a:xfrm>
        </p:spPr>
        <p:txBody>
          <a:bodyPr>
            <a:normAutofit fontScale="40000" lnSpcReduction="20000"/>
          </a:bodyPr>
          <a:lstStyle/>
          <a:p>
            <a:pPr algn="ctr">
              <a:spcBef>
                <a:spcPts val="0"/>
              </a:spcBef>
            </a:pPr>
            <a:r>
              <a:rPr lang="en-RO" sz="7200" b="1" dirty="0"/>
              <a:t>Sentiment Analysis</a:t>
            </a:r>
          </a:p>
          <a:p>
            <a:pPr algn="ctr">
              <a:spcBef>
                <a:spcPts val="0"/>
              </a:spcBef>
            </a:pPr>
            <a:r>
              <a:rPr lang="en-RO" sz="5600" dirty="0"/>
              <a:t>Ioana ispir</a:t>
            </a:r>
          </a:p>
          <a:p>
            <a:pPr algn="ctr">
              <a:spcBef>
                <a:spcPts val="0"/>
              </a:spcBef>
            </a:pPr>
            <a:r>
              <a:rPr lang="en-RO" sz="5600" dirty="0"/>
              <a:t>Tiberiu Stoica</a:t>
            </a:r>
          </a:p>
          <a:p>
            <a:pPr algn="ctr">
              <a:spcBef>
                <a:spcPts val="0"/>
              </a:spcBef>
            </a:pPr>
            <a:r>
              <a:rPr lang="en-RO" sz="5600" dirty="0"/>
              <a:t>Adriana Nicoleta Stroe</a:t>
            </a:r>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2429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E6A207B-97BE-4DE3-B7BA-6EB713664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0C4C9-2DCA-D545-B908-AC9209FE0C02}"/>
              </a:ext>
            </a:extLst>
          </p:cNvPr>
          <p:cNvSpPr>
            <a:spLocks noGrp="1"/>
          </p:cNvSpPr>
          <p:nvPr>
            <p:ph type="title"/>
          </p:nvPr>
        </p:nvSpPr>
        <p:spPr>
          <a:xfrm>
            <a:off x="8129016" y="640080"/>
            <a:ext cx="3432048" cy="1714065"/>
          </a:xfrm>
        </p:spPr>
        <p:txBody>
          <a:bodyPr vert="horz" lIns="91440" tIns="45720" rIns="91440" bIns="45720" rtlCol="0" anchor="b">
            <a:noAutofit/>
          </a:bodyPr>
          <a:lstStyle/>
          <a:p>
            <a:pPr>
              <a:lnSpc>
                <a:spcPct val="90000"/>
              </a:lnSpc>
            </a:pPr>
            <a:r>
              <a:rPr lang="en-US" b="1" dirty="0">
                <a:latin typeface="+mn-lt"/>
              </a:rPr>
              <a:t>The Code – </a:t>
            </a:r>
            <a:br>
              <a:rPr lang="en-US" b="1" dirty="0">
                <a:latin typeface="+mn-lt"/>
              </a:rPr>
            </a:br>
            <a:r>
              <a:rPr lang="en-US" b="1" dirty="0" err="1">
                <a:latin typeface="+mn-lt"/>
              </a:rPr>
              <a:t>Visualisation</a:t>
            </a:r>
            <a:r>
              <a:rPr lang="en-US" b="1" dirty="0">
                <a:latin typeface="+mn-lt"/>
              </a:rPr>
              <a:t> Tools</a:t>
            </a:r>
            <a:br>
              <a:rPr lang="en-US" b="1" dirty="0">
                <a:latin typeface="+mn-lt"/>
              </a:rPr>
            </a:br>
            <a:r>
              <a:rPr lang="en-US" b="1" dirty="0">
                <a:latin typeface="+mn-lt"/>
              </a:rPr>
              <a:t>1. Charts</a:t>
            </a:r>
          </a:p>
        </p:txBody>
      </p:sp>
      <p:sp>
        <p:nvSpPr>
          <p:cNvPr id="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2529151"/>
            <a:ext cx="3376602" cy="18288"/>
          </a:xfrm>
          <a:custGeom>
            <a:avLst/>
            <a:gdLst>
              <a:gd name="connsiteX0" fmla="*/ 0 w 3376602"/>
              <a:gd name="connsiteY0" fmla="*/ 0 h 18288"/>
              <a:gd name="connsiteX1" fmla="*/ 641554 w 3376602"/>
              <a:gd name="connsiteY1" fmla="*/ 0 h 18288"/>
              <a:gd name="connsiteX2" fmla="*/ 1316875 w 3376602"/>
              <a:gd name="connsiteY2" fmla="*/ 0 h 18288"/>
              <a:gd name="connsiteX3" fmla="*/ 2025961 w 3376602"/>
              <a:gd name="connsiteY3" fmla="*/ 0 h 18288"/>
              <a:gd name="connsiteX4" fmla="*/ 2735048 w 3376602"/>
              <a:gd name="connsiteY4" fmla="*/ 0 h 18288"/>
              <a:gd name="connsiteX5" fmla="*/ 3376602 w 3376602"/>
              <a:gd name="connsiteY5" fmla="*/ 0 h 18288"/>
              <a:gd name="connsiteX6" fmla="*/ 3376602 w 3376602"/>
              <a:gd name="connsiteY6" fmla="*/ 18288 h 18288"/>
              <a:gd name="connsiteX7" fmla="*/ 2633750 w 3376602"/>
              <a:gd name="connsiteY7" fmla="*/ 18288 h 18288"/>
              <a:gd name="connsiteX8" fmla="*/ 1890897 w 3376602"/>
              <a:gd name="connsiteY8" fmla="*/ 18288 h 18288"/>
              <a:gd name="connsiteX9" fmla="*/ 1215577 w 3376602"/>
              <a:gd name="connsiteY9" fmla="*/ 18288 h 18288"/>
              <a:gd name="connsiteX10" fmla="*/ 0 w 3376602"/>
              <a:gd name="connsiteY10" fmla="*/ 18288 h 18288"/>
              <a:gd name="connsiteX11" fmla="*/ 0 w 337660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6602" h="18288" fill="none" extrusionOk="0">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w="3376602" h="18288" stroke="0" extrusionOk="0">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BD529D-4101-408F-95D9-32767A349558}"/>
              </a:ext>
            </a:extLst>
          </p:cNvPr>
          <p:cNvSpPr txBox="1"/>
          <p:nvPr/>
        </p:nvSpPr>
        <p:spPr>
          <a:xfrm>
            <a:off x="8129016" y="2803470"/>
            <a:ext cx="3432048" cy="3414450"/>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400" b="1"/>
              <a:t>To create a chart with the most commonly used words in tweets related to Coca-Cola before and after the event, we started by defining a function that would count the number of appearances of each word. </a:t>
            </a:r>
          </a:p>
        </p:txBody>
      </p:sp>
      <mc:AlternateContent xmlns:mc="http://schemas.openxmlformats.org/markup-compatibility/2006" xmlns:p14="http://schemas.microsoft.com/office/powerpoint/2010/main">
        <mc:Choice Requires="p14">
          <p:contentPart p14:bwMode="auto" r:id="rId2">
            <p14:nvContentPartPr>
              <p14:cNvPr id="37"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37" name="Ink 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5" name="Content Placeholder 4">
            <a:extLst>
              <a:ext uri="{FF2B5EF4-FFF2-40B4-BE49-F238E27FC236}">
                <a16:creationId xmlns:a16="http://schemas.microsoft.com/office/drawing/2014/main" id="{100538B9-D032-4BFE-87A9-76A497A77E35}"/>
              </a:ext>
            </a:extLst>
          </p:cNvPr>
          <p:cNvPicPr>
            <a:picLocks noGrp="1" noChangeAspect="1"/>
          </p:cNvPicPr>
          <p:nvPr>
            <p:ph idx="1"/>
          </p:nvPr>
        </p:nvPicPr>
        <p:blipFill>
          <a:blip r:embed="rId4"/>
          <a:stretch>
            <a:fillRect/>
          </a:stretch>
        </p:blipFill>
        <p:spPr>
          <a:xfrm>
            <a:off x="339704" y="1105074"/>
            <a:ext cx="7446557" cy="4647851"/>
          </a:xfrm>
          <a:prstGeom prst="rect">
            <a:avLst/>
          </a:prstGeom>
        </p:spPr>
      </p:pic>
    </p:spTree>
    <p:extLst>
      <p:ext uri="{BB962C8B-B14F-4D97-AF65-F5344CB8AC3E}">
        <p14:creationId xmlns:p14="http://schemas.microsoft.com/office/powerpoint/2010/main" val="43107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0C4C9-2DCA-D545-B908-AC9209FE0C02}"/>
              </a:ext>
            </a:extLst>
          </p:cNvPr>
          <p:cNvSpPr>
            <a:spLocks noGrp="1"/>
          </p:cNvSpPr>
          <p:nvPr>
            <p:ph type="title"/>
          </p:nvPr>
        </p:nvSpPr>
        <p:spPr>
          <a:xfrm>
            <a:off x="630936" y="639520"/>
            <a:ext cx="3429000" cy="1719072"/>
          </a:xfrm>
        </p:spPr>
        <p:txBody>
          <a:bodyPr vert="horz" lIns="91440" tIns="45720" rIns="91440" bIns="45720" rtlCol="0" anchor="b">
            <a:noAutofit/>
          </a:bodyPr>
          <a:lstStyle/>
          <a:p>
            <a:pPr>
              <a:lnSpc>
                <a:spcPct val="90000"/>
              </a:lnSpc>
            </a:pPr>
            <a:r>
              <a:rPr lang="en-US" b="1" dirty="0">
                <a:latin typeface="+mn-lt"/>
              </a:rPr>
              <a:t>The Code – </a:t>
            </a:r>
            <a:br>
              <a:rPr lang="en-US" b="1" dirty="0">
                <a:latin typeface="+mn-lt"/>
              </a:rPr>
            </a:br>
            <a:r>
              <a:rPr lang="en-US" b="1" dirty="0" err="1">
                <a:latin typeface="+mn-lt"/>
              </a:rPr>
              <a:t>Visualisation</a:t>
            </a:r>
            <a:r>
              <a:rPr lang="en-US" b="1" dirty="0">
                <a:latin typeface="+mn-lt"/>
              </a:rPr>
              <a:t> Tools</a:t>
            </a:r>
            <a:br>
              <a:rPr lang="en-US" b="1" dirty="0">
                <a:latin typeface="+mn-lt"/>
              </a:rPr>
            </a:br>
            <a:r>
              <a:rPr lang="en-US" b="1" dirty="0">
                <a:latin typeface="+mn-lt"/>
              </a:rPr>
              <a:t>1. Charts</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E8A9E6-BDC5-4ED3-8E3D-2239CC36F621}"/>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2000" b="1"/>
              <a:t>We removed the rt (retweets) word from our results, since we considered it irrelevant for the chart. We performed this operation at this time, because we could no longer adjust the part of the code in relation to the extraction of the tweets and run a new query on Twitter’s API, as we had already reached the maximum number of fetched tweets. </a:t>
            </a:r>
          </a:p>
          <a:p>
            <a:pPr indent="-228600">
              <a:spcAft>
                <a:spcPts val="600"/>
              </a:spcAft>
              <a:buFont typeface="Arial" panose="020B0604020202020204" pitchFamily="34" charset="0"/>
              <a:buChar char="•"/>
            </a:pPr>
            <a:endParaRPr lang="en-US" sz="2000" b="1"/>
          </a:p>
          <a:p>
            <a:pPr indent="-228600">
              <a:spcAft>
                <a:spcPts val="600"/>
              </a:spcAft>
              <a:buFont typeface="Arial" panose="020B0604020202020204" pitchFamily="34" charset="0"/>
              <a:buChar char="•"/>
            </a:pPr>
            <a:r>
              <a:rPr lang="en-US" sz="2000" b="1"/>
              <a:t>We then obtained the top 35 words and plotted the results.</a:t>
            </a:r>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Content Placeholder 6" descr="Text&#10;&#10;Description automatically generated">
            <a:extLst>
              <a:ext uri="{FF2B5EF4-FFF2-40B4-BE49-F238E27FC236}">
                <a16:creationId xmlns:a16="http://schemas.microsoft.com/office/drawing/2014/main" id="{C7D25652-0F85-4A55-8B29-53E586A2BBBF}"/>
              </a:ext>
            </a:extLst>
          </p:cNvPr>
          <p:cNvPicPr>
            <a:picLocks noGrp="1" noChangeAspect="1"/>
          </p:cNvPicPr>
          <p:nvPr>
            <p:ph idx="1"/>
          </p:nvPr>
        </p:nvPicPr>
        <p:blipFill>
          <a:blip r:embed="rId4"/>
          <a:stretch>
            <a:fillRect/>
          </a:stretch>
        </p:blipFill>
        <p:spPr>
          <a:xfrm>
            <a:off x="4674108" y="370601"/>
            <a:ext cx="7098792" cy="5010911"/>
          </a:xfrm>
          <a:prstGeom prst="rect">
            <a:avLst/>
          </a:prstGeom>
        </p:spPr>
      </p:pic>
      <p:pic>
        <p:nvPicPr>
          <p:cNvPr id="16" name="Content Placeholder 5">
            <a:extLst>
              <a:ext uri="{FF2B5EF4-FFF2-40B4-BE49-F238E27FC236}">
                <a16:creationId xmlns:a16="http://schemas.microsoft.com/office/drawing/2014/main" id="{C9EF0A21-4459-0A49-BD44-54734E0BB4ED}"/>
              </a:ext>
            </a:extLst>
          </p:cNvPr>
          <p:cNvPicPr>
            <a:picLocks noChangeAspect="1"/>
          </p:cNvPicPr>
          <p:nvPr/>
        </p:nvPicPr>
        <p:blipFill>
          <a:blip r:embed="rId5"/>
          <a:stretch>
            <a:fillRect/>
          </a:stretch>
        </p:blipFill>
        <p:spPr>
          <a:xfrm>
            <a:off x="4674108" y="5472172"/>
            <a:ext cx="5112830" cy="1015227"/>
          </a:xfrm>
          <a:prstGeom prst="rect">
            <a:avLst/>
          </a:prstGeom>
        </p:spPr>
      </p:pic>
    </p:spTree>
    <p:extLst>
      <p:ext uri="{BB962C8B-B14F-4D97-AF65-F5344CB8AC3E}">
        <p14:creationId xmlns:p14="http://schemas.microsoft.com/office/powerpoint/2010/main" val="2261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0C4C9-2DCA-D545-B908-AC9209FE0C02}"/>
              </a:ext>
            </a:extLst>
          </p:cNvPr>
          <p:cNvSpPr>
            <a:spLocks noGrp="1"/>
          </p:cNvSpPr>
          <p:nvPr>
            <p:ph type="title"/>
          </p:nvPr>
        </p:nvSpPr>
        <p:spPr>
          <a:xfrm>
            <a:off x="630936" y="217329"/>
            <a:ext cx="3429000" cy="2141263"/>
          </a:xfrm>
        </p:spPr>
        <p:txBody>
          <a:bodyPr vert="horz" lIns="91440" tIns="45720" rIns="91440" bIns="45720" rtlCol="0" anchor="b">
            <a:normAutofit/>
          </a:bodyPr>
          <a:lstStyle/>
          <a:p>
            <a:pPr>
              <a:lnSpc>
                <a:spcPct val="90000"/>
              </a:lnSpc>
            </a:pPr>
            <a:r>
              <a:rPr lang="en-US" b="1" dirty="0">
                <a:latin typeface="+mn-lt"/>
              </a:rPr>
              <a:t>Results – </a:t>
            </a:r>
            <a:br>
              <a:rPr lang="en-US" b="1" dirty="0">
                <a:latin typeface="+mn-lt"/>
              </a:rPr>
            </a:br>
            <a:r>
              <a:rPr lang="en-US" b="1" dirty="0" err="1">
                <a:latin typeface="+mn-lt"/>
              </a:rPr>
              <a:t>Visualisation</a:t>
            </a:r>
            <a:r>
              <a:rPr lang="en-US" b="1" dirty="0">
                <a:latin typeface="+mn-lt"/>
              </a:rPr>
              <a:t> Tools</a:t>
            </a:r>
            <a:br>
              <a:rPr lang="en-US" b="1" dirty="0">
                <a:latin typeface="+mn-lt"/>
              </a:rPr>
            </a:br>
            <a:r>
              <a:rPr lang="en-US" b="1" dirty="0">
                <a:latin typeface="+mn-lt"/>
              </a:rPr>
              <a:t>1. Charts</a:t>
            </a:r>
          </a:p>
        </p:txBody>
      </p:sp>
      <p:sp>
        <p:nvSpPr>
          <p:cNvPr id="4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8FF6074-2B4B-4BC9-9CAD-C615F0E297D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200" b="1"/>
              <a:t>The results show us that while Coca-Cola remained the most used word (which was of course expected), the conversation relating to the company after Ronaldo’s comment and gesture during the press conference changed the content of tweets dramatically. We can observe the association of the company’s name with words such as: Ronaldo, CristianoRonaldo, water, Cristiano, conference, Euro2020. </a:t>
            </a:r>
          </a:p>
        </p:txBody>
      </p:sp>
      <mc:AlternateContent xmlns:mc="http://schemas.openxmlformats.org/markup-compatibility/2006" xmlns:p14="http://schemas.microsoft.com/office/powerpoint/2010/main">
        <mc:Choice Requires="p14">
          <p:contentPart p14:bwMode="auto" r:id="rId2">
            <p14:nvContentPartPr>
              <p14:cNvPr id="44" name="Ink 4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4" name="Ink 4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6" name="Content Placeholder 15">
            <a:extLst>
              <a:ext uri="{FF2B5EF4-FFF2-40B4-BE49-F238E27FC236}">
                <a16:creationId xmlns:a16="http://schemas.microsoft.com/office/drawing/2014/main" id="{A23BA76B-8400-4C85-8960-EB5E469EEB92}"/>
              </a:ext>
            </a:extLst>
          </p:cNvPr>
          <p:cNvPicPr>
            <a:picLocks noGrp="1" noChangeAspect="1"/>
          </p:cNvPicPr>
          <p:nvPr>
            <p:ph idx="1"/>
          </p:nvPr>
        </p:nvPicPr>
        <p:blipFill>
          <a:blip r:embed="rId4"/>
          <a:stretch>
            <a:fillRect/>
          </a:stretch>
        </p:blipFill>
        <p:spPr>
          <a:xfrm>
            <a:off x="8239039" y="640080"/>
            <a:ext cx="3792930" cy="5577840"/>
          </a:xfrm>
          <a:prstGeom prst="rect">
            <a:avLst/>
          </a:prstGeom>
        </p:spPr>
      </p:pic>
      <p:pic>
        <p:nvPicPr>
          <p:cNvPr id="18" name="Picture 17">
            <a:extLst>
              <a:ext uri="{FF2B5EF4-FFF2-40B4-BE49-F238E27FC236}">
                <a16:creationId xmlns:a16="http://schemas.microsoft.com/office/drawing/2014/main" id="{8807A78B-CD51-8E41-9A8C-09E46991DB71}"/>
              </a:ext>
            </a:extLst>
          </p:cNvPr>
          <p:cNvPicPr>
            <a:picLocks noChangeAspect="1"/>
          </p:cNvPicPr>
          <p:nvPr/>
        </p:nvPicPr>
        <p:blipFill>
          <a:blip r:embed="rId5"/>
          <a:stretch>
            <a:fillRect/>
          </a:stretch>
        </p:blipFill>
        <p:spPr>
          <a:xfrm>
            <a:off x="4482637" y="639520"/>
            <a:ext cx="3422713" cy="5578400"/>
          </a:xfrm>
          <a:prstGeom prst="rect">
            <a:avLst/>
          </a:prstGeom>
        </p:spPr>
      </p:pic>
    </p:spTree>
    <p:extLst>
      <p:ext uri="{BB962C8B-B14F-4D97-AF65-F5344CB8AC3E}">
        <p14:creationId xmlns:p14="http://schemas.microsoft.com/office/powerpoint/2010/main" val="402940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14745-0F4C-6C4C-9554-1CF69FB10802}"/>
              </a:ext>
            </a:extLst>
          </p:cNvPr>
          <p:cNvSpPr>
            <a:spLocks noGrp="1"/>
          </p:cNvSpPr>
          <p:nvPr>
            <p:ph type="title"/>
          </p:nvPr>
        </p:nvSpPr>
        <p:spPr>
          <a:xfrm>
            <a:off x="630936" y="630936"/>
            <a:ext cx="3419856" cy="1463040"/>
          </a:xfrm>
        </p:spPr>
        <p:txBody>
          <a:bodyPr vert="horz" lIns="91440" tIns="45720" rIns="91440" bIns="45720" rtlCol="0" anchor="ctr">
            <a:noAutofit/>
          </a:bodyPr>
          <a:lstStyle/>
          <a:p>
            <a:pPr>
              <a:lnSpc>
                <a:spcPct val="90000"/>
              </a:lnSpc>
            </a:pPr>
            <a:r>
              <a:rPr lang="en-US" b="1" dirty="0">
                <a:latin typeface="+mn-lt"/>
              </a:rPr>
              <a:t>The code – </a:t>
            </a:r>
            <a:br>
              <a:rPr lang="en-US" b="1" dirty="0">
                <a:latin typeface="+mn-lt"/>
              </a:rPr>
            </a:br>
            <a:r>
              <a:rPr lang="en-US" b="1" dirty="0" err="1">
                <a:latin typeface="+mn-lt"/>
              </a:rPr>
              <a:t>Visualisation</a:t>
            </a:r>
            <a:r>
              <a:rPr lang="en-US" b="1" dirty="0">
                <a:latin typeface="+mn-lt"/>
              </a:rPr>
              <a:t> Tools</a:t>
            </a:r>
            <a:br>
              <a:rPr lang="en-US" b="1" dirty="0">
                <a:latin typeface="+mn-lt"/>
              </a:rPr>
            </a:br>
            <a:r>
              <a:rPr lang="en-US" b="1" dirty="0">
                <a:latin typeface="+mn-lt"/>
              </a:rPr>
              <a:t>2. Word Cloud</a:t>
            </a:r>
          </a:p>
        </p:txBody>
      </p:sp>
      <p:sp>
        <p:nvSpPr>
          <p:cNvPr id="6" name="TextBox 5">
            <a:extLst>
              <a:ext uri="{FF2B5EF4-FFF2-40B4-BE49-F238E27FC236}">
                <a16:creationId xmlns:a16="http://schemas.microsoft.com/office/drawing/2014/main" id="{6D6351EE-CA58-4E49-A058-EBF4106A7A3A}"/>
              </a:ext>
            </a:extLst>
          </p:cNvPr>
          <p:cNvSpPr txBox="1"/>
          <p:nvPr/>
        </p:nvSpPr>
        <p:spPr>
          <a:xfrm>
            <a:off x="4654295" y="630936"/>
            <a:ext cx="6894576" cy="1463040"/>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2400" b="1" dirty="0"/>
              <a:t>We also removed the rt word from the dataset, before creating the </a:t>
            </a:r>
            <a:r>
              <a:rPr lang="en-US" sz="2400" b="1" dirty="0" err="1"/>
              <a:t>wordclouds</a:t>
            </a:r>
            <a:r>
              <a:rPr lang="en-US" sz="2400" b="1" dirty="0"/>
              <a:t> representing Coca-Cola related tweets before and after the event.</a:t>
            </a:r>
          </a:p>
        </p:txBody>
      </p:sp>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C69996"/>
          </a:solidFill>
          <a:ln w="34925">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0CC2E745-0723-7242-97DF-AF78A33B02D5}"/>
              </a:ext>
            </a:extLst>
          </p:cNvPr>
          <p:cNvPicPr>
            <a:picLocks noGrp="1" noChangeAspect="1"/>
          </p:cNvPicPr>
          <p:nvPr>
            <p:ph idx="1"/>
          </p:nvPr>
        </p:nvPicPr>
        <p:blipFill>
          <a:blip r:embed="rId4"/>
          <a:stretch>
            <a:fillRect/>
          </a:stretch>
        </p:blipFill>
        <p:spPr>
          <a:xfrm>
            <a:off x="1450374" y="2543095"/>
            <a:ext cx="9291251" cy="3790294"/>
          </a:xfrm>
          <a:prstGeom prst="rect">
            <a:avLst/>
          </a:prstGeom>
        </p:spPr>
      </p:pic>
    </p:spTree>
    <p:extLst>
      <p:ext uri="{BB962C8B-B14F-4D97-AF65-F5344CB8AC3E}">
        <p14:creationId xmlns:p14="http://schemas.microsoft.com/office/powerpoint/2010/main" val="638457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5632F-8C7C-D540-B840-2040EF0BECCF}"/>
              </a:ext>
            </a:extLst>
          </p:cNvPr>
          <p:cNvSpPr>
            <a:spLocks noGrp="1"/>
          </p:cNvSpPr>
          <p:nvPr>
            <p:ph type="title"/>
          </p:nvPr>
        </p:nvSpPr>
        <p:spPr>
          <a:xfrm>
            <a:off x="838200" y="365125"/>
            <a:ext cx="10515600" cy="1325563"/>
          </a:xfrm>
        </p:spPr>
        <p:txBody>
          <a:bodyPr>
            <a:normAutofit/>
          </a:bodyPr>
          <a:lstStyle/>
          <a:p>
            <a:pPr algn="ctr">
              <a:lnSpc>
                <a:spcPct val="90000"/>
              </a:lnSpc>
            </a:pPr>
            <a:r>
              <a:rPr lang="en-GB" sz="4400" b="1" dirty="0">
                <a:solidFill>
                  <a:srgbClr val="000000"/>
                </a:solidFill>
                <a:latin typeface="The Hand"/>
              </a:rPr>
              <a:t>The results – Visualisation Tools</a:t>
            </a:r>
            <a:br>
              <a:rPr lang="en-GB" sz="4400" b="1" dirty="0">
                <a:solidFill>
                  <a:srgbClr val="000000"/>
                </a:solidFill>
                <a:latin typeface="The Hand"/>
              </a:rPr>
            </a:br>
            <a:r>
              <a:rPr lang="en-GB" sz="4400" b="1" dirty="0">
                <a:solidFill>
                  <a:srgbClr val="000000"/>
                </a:solidFill>
                <a:latin typeface="The Hand"/>
              </a:rPr>
              <a:t>2. Word Cloud</a:t>
            </a:r>
            <a:endParaRPr lang="en-GB" sz="6000" b="1" dirty="0">
              <a:latin typeface="+mn-lt"/>
            </a:endParaRPr>
          </a:p>
        </p:txBody>
      </p:sp>
      <p:pic>
        <p:nvPicPr>
          <p:cNvPr id="11" name="Picture 10">
            <a:extLst>
              <a:ext uri="{FF2B5EF4-FFF2-40B4-BE49-F238E27FC236}">
                <a16:creationId xmlns:a16="http://schemas.microsoft.com/office/drawing/2014/main" id="{B99D52AC-13B9-C849-AFDD-5055A0D628BA}"/>
              </a:ext>
            </a:extLst>
          </p:cNvPr>
          <p:cNvPicPr>
            <a:picLocks noChangeAspect="1"/>
          </p:cNvPicPr>
          <p:nvPr/>
        </p:nvPicPr>
        <p:blipFill>
          <a:blip r:embed="rId2"/>
          <a:stretch>
            <a:fillRect/>
          </a:stretch>
        </p:blipFill>
        <p:spPr>
          <a:xfrm>
            <a:off x="6271150" y="1897051"/>
            <a:ext cx="5082650" cy="4085378"/>
          </a:xfrm>
          <a:prstGeom prst="rect">
            <a:avLst/>
          </a:prstGeom>
        </p:spPr>
      </p:pic>
      <p:pic>
        <p:nvPicPr>
          <p:cNvPr id="12" name="Picture 11">
            <a:extLst>
              <a:ext uri="{FF2B5EF4-FFF2-40B4-BE49-F238E27FC236}">
                <a16:creationId xmlns:a16="http://schemas.microsoft.com/office/drawing/2014/main" id="{DE29C62A-DDA7-5646-9FEF-5E418C199163}"/>
              </a:ext>
            </a:extLst>
          </p:cNvPr>
          <p:cNvPicPr>
            <a:picLocks noChangeAspect="1"/>
          </p:cNvPicPr>
          <p:nvPr/>
        </p:nvPicPr>
        <p:blipFill>
          <a:blip r:embed="rId3"/>
          <a:stretch>
            <a:fillRect/>
          </a:stretch>
        </p:blipFill>
        <p:spPr>
          <a:xfrm>
            <a:off x="838200" y="1897051"/>
            <a:ext cx="5082650" cy="4085377"/>
          </a:xfrm>
          <a:prstGeom prst="rect">
            <a:avLst/>
          </a:prstGeom>
        </p:spPr>
      </p:pic>
      <p:sp>
        <p:nvSpPr>
          <p:cNvPr id="13" name="TextBox 12">
            <a:extLst>
              <a:ext uri="{FF2B5EF4-FFF2-40B4-BE49-F238E27FC236}">
                <a16:creationId xmlns:a16="http://schemas.microsoft.com/office/drawing/2014/main" id="{B5806296-D898-784F-83C7-D5BB2069574F}"/>
              </a:ext>
            </a:extLst>
          </p:cNvPr>
          <p:cNvSpPr txBox="1"/>
          <p:nvPr/>
        </p:nvSpPr>
        <p:spPr>
          <a:xfrm>
            <a:off x="2122835" y="6034675"/>
            <a:ext cx="2513379" cy="461665"/>
          </a:xfrm>
          <a:prstGeom prst="rect">
            <a:avLst/>
          </a:prstGeom>
          <a:noFill/>
        </p:spPr>
        <p:txBody>
          <a:bodyPr wrap="square" rtlCol="0">
            <a:spAutoFit/>
          </a:bodyPr>
          <a:lstStyle/>
          <a:p>
            <a:pPr algn="ctr"/>
            <a:r>
              <a:rPr lang="ro-RO" sz="2400" b="1" dirty="0"/>
              <a:t>Before event</a:t>
            </a:r>
          </a:p>
        </p:txBody>
      </p:sp>
      <p:sp>
        <p:nvSpPr>
          <p:cNvPr id="14" name="TextBox 13">
            <a:extLst>
              <a:ext uri="{FF2B5EF4-FFF2-40B4-BE49-F238E27FC236}">
                <a16:creationId xmlns:a16="http://schemas.microsoft.com/office/drawing/2014/main" id="{ABFCFBC1-80B4-254B-A889-4B3965029F49}"/>
              </a:ext>
            </a:extLst>
          </p:cNvPr>
          <p:cNvSpPr txBox="1"/>
          <p:nvPr/>
        </p:nvSpPr>
        <p:spPr>
          <a:xfrm>
            <a:off x="7559749" y="6010860"/>
            <a:ext cx="2513379" cy="461665"/>
          </a:xfrm>
          <a:prstGeom prst="rect">
            <a:avLst/>
          </a:prstGeom>
          <a:noFill/>
        </p:spPr>
        <p:txBody>
          <a:bodyPr wrap="square" rtlCol="0">
            <a:spAutoFit/>
          </a:bodyPr>
          <a:lstStyle/>
          <a:p>
            <a:pPr algn="ctr"/>
            <a:r>
              <a:rPr lang="ro-RO" sz="2400" b="1" dirty="0"/>
              <a:t>After event</a:t>
            </a:r>
          </a:p>
        </p:txBody>
      </p:sp>
    </p:spTree>
    <p:extLst>
      <p:ext uri="{BB962C8B-B14F-4D97-AF65-F5344CB8AC3E}">
        <p14:creationId xmlns:p14="http://schemas.microsoft.com/office/powerpoint/2010/main" val="41050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A43D1-952D-374E-B4C9-EFD6FEB46E91}"/>
              </a:ext>
            </a:extLst>
          </p:cNvPr>
          <p:cNvSpPr>
            <a:spLocks noGrp="1"/>
          </p:cNvSpPr>
          <p:nvPr>
            <p:ph type="title"/>
          </p:nvPr>
        </p:nvSpPr>
        <p:spPr>
          <a:xfrm>
            <a:off x="838200" y="365125"/>
            <a:ext cx="10515600" cy="1325563"/>
          </a:xfrm>
        </p:spPr>
        <p:txBody>
          <a:bodyPr>
            <a:normAutofit/>
          </a:bodyPr>
          <a:lstStyle/>
          <a:p>
            <a:r>
              <a:rPr lang="en-RO" b="1" dirty="0">
                <a:solidFill>
                  <a:srgbClr val="000000"/>
                </a:solidFill>
                <a:latin typeface="The Hand"/>
              </a:rPr>
              <a:t>The Code - Sentiment Analysis</a:t>
            </a:r>
            <a:endParaRPr lang="en-RO" sz="6000" dirty="0"/>
          </a:p>
        </p:txBody>
      </p:sp>
      <p:pic>
        <p:nvPicPr>
          <p:cNvPr id="11" name="Content Placeholder 14">
            <a:extLst>
              <a:ext uri="{FF2B5EF4-FFF2-40B4-BE49-F238E27FC236}">
                <a16:creationId xmlns:a16="http://schemas.microsoft.com/office/drawing/2014/main" id="{04615584-810F-3E4A-B1BD-595E57C38770}"/>
              </a:ext>
            </a:extLst>
          </p:cNvPr>
          <p:cNvPicPr>
            <a:picLocks noChangeAspect="1"/>
          </p:cNvPicPr>
          <p:nvPr/>
        </p:nvPicPr>
        <p:blipFill>
          <a:blip r:embed="rId2"/>
          <a:stretch>
            <a:fillRect/>
          </a:stretch>
        </p:blipFill>
        <p:spPr>
          <a:xfrm>
            <a:off x="631754" y="2850752"/>
            <a:ext cx="5833371" cy="3656126"/>
          </a:xfrm>
          <a:prstGeom prst="rect">
            <a:avLst/>
          </a:prstGeom>
        </p:spPr>
      </p:pic>
      <p:pic>
        <p:nvPicPr>
          <p:cNvPr id="12" name="Picture 11">
            <a:extLst>
              <a:ext uri="{FF2B5EF4-FFF2-40B4-BE49-F238E27FC236}">
                <a16:creationId xmlns:a16="http://schemas.microsoft.com/office/drawing/2014/main" id="{3DB35F15-A01C-9340-A739-2FE988736D24}"/>
              </a:ext>
            </a:extLst>
          </p:cNvPr>
          <p:cNvPicPr>
            <a:picLocks noChangeAspect="1"/>
          </p:cNvPicPr>
          <p:nvPr/>
        </p:nvPicPr>
        <p:blipFill>
          <a:blip r:embed="rId3">
            <a:grayscl/>
          </a:blip>
          <a:stretch>
            <a:fillRect/>
          </a:stretch>
        </p:blipFill>
        <p:spPr>
          <a:xfrm>
            <a:off x="7314814" y="3180162"/>
            <a:ext cx="3499331" cy="1166444"/>
          </a:xfrm>
          <a:prstGeom prst="rect">
            <a:avLst/>
          </a:prstGeom>
        </p:spPr>
      </p:pic>
      <p:sp>
        <p:nvSpPr>
          <p:cNvPr id="13" name="TextBox 12">
            <a:extLst>
              <a:ext uri="{FF2B5EF4-FFF2-40B4-BE49-F238E27FC236}">
                <a16:creationId xmlns:a16="http://schemas.microsoft.com/office/drawing/2014/main" id="{AE6B8DA9-F311-284B-A912-BD0D963CE476}"/>
              </a:ext>
            </a:extLst>
          </p:cNvPr>
          <p:cNvSpPr txBox="1"/>
          <p:nvPr/>
        </p:nvSpPr>
        <p:spPr>
          <a:xfrm>
            <a:off x="631754" y="1935769"/>
            <a:ext cx="5420481" cy="830997"/>
          </a:xfrm>
          <a:prstGeom prst="rect">
            <a:avLst/>
          </a:prstGeom>
          <a:noFill/>
        </p:spPr>
        <p:txBody>
          <a:bodyPr wrap="square" rtlCol="0">
            <a:spAutoFit/>
          </a:bodyPr>
          <a:lstStyle/>
          <a:p>
            <a:r>
              <a:rPr lang="ro-RO" sz="2400" b="1" dirty="0"/>
              <a:t>We calculated the percentage of each category of sentiment (positive, negative, neutral) that had been calculated earlier with TextBlob.</a:t>
            </a:r>
          </a:p>
        </p:txBody>
      </p:sp>
      <p:sp>
        <p:nvSpPr>
          <p:cNvPr id="14" name="TextBox 13">
            <a:extLst>
              <a:ext uri="{FF2B5EF4-FFF2-40B4-BE49-F238E27FC236}">
                <a16:creationId xmlns:a16="http://schemas.microsoft.com/office/drawing/2014/main" id="{1F4B41D5-EE54-B34E-917C-523C825203F3}"/>
              </a:ext>
            </a:extLst>
          </p:cNvPr>
          <p:cNvSpPr txBox="1"/>
          <p:nvPr/>
        </p:nvSpPr>
        <p:spPr>
          <a:xfrm>
            <a:off x="7314814" y="2019755"/>
            <a:ext cx="3611559" cy="830997"/>
          </a:xfrm>
          <a:prstGeom prst="rect">
            <a:avLst/>
          </a:prstGeom>
          <a:noFill/>
        </p:spPr>
        <p:txBody>
          <a:bodyPr wrap="square">
            <a:spAutoFit/>
          </a:bodyPr>
          <a:lstStyle/>
          <a:p>
            <a:r>
              <a:rPr lang="ro-RO" sz="2400" b="1" dirty="0"/>
              <a:t>And received the following results in the console.</a:t>
            </a:r>
          </a:p>
        </p:txBody>
      </p:sp>
    </p:spTree>
    <p:extLst>
      <p:ext uri="{BB962C8B-B14F-4D97-AF65-F5344CB8AC3E}">
        <p14:creationId xmlns:p14="http://schemas.microsoft.com/office/powerpoint/2010/main" val="333788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5632F-8C7C-D540-B840-2040EF0BECCF}"/>
              </a:ext>
            </a:extLst>
          </p:cNvPr>
          <p:cNvSpPr>
            <a:spLocks noGrp="1"/>
          </p:cNvSpPr>
          <p:nvPr>
            <p:ph type="title"/>
          </p:nvPr>
        </p:nvSpPr>
        <p:spPr>
          <a:xfrm>
            <a:off x="838200" y="365125"/>
            <a:ext cx="10515600" cy="1325563"/>
          </a:xfrm>
        </p:spPr>
        <p:txBody>
          <a:bodyPr>
            <a:normAutofit/>
          </a:bodyPr>
          <a:lstStyle/>
          <a:p>
            <a:pPr algn="ctr">
              <a:lnSpc>
                <a:spcPct val="90000"/>
              </a:lnSpc>
            </a:pPr>
            <a:r>
              <a:rPr lang="en-RO" b="1" dirty="0">
                <a:latin typeface="+mn-lt"/>
              </a:rPr>
              <a:t>The Code </a:t>
            </a:r>
            <a:r>
              <a:rPr lang="ro-RO" b="1" dirty="0">
                <a:latin typeface="+mn-lt"/>
              </a:rPr>
              <a:t>&amp; Results </a:t>
            </a:r>
            <a:r>
              <a:rPr lang="en-RO" b="1" dirty="0">
                <a:latin typeface="+mn-lt"/>
              </a:rPr>
              <a:t>– </a:t>
            </a:r>
            <a:r>
              <a:rPr lang="ro-RO" b="1" dirty="0">
                <a:latin typeface="+mn-lt"/>
              </a:rPr>
              <a:t>Pie Charts with </a:t>
            </a:r>
            <a:r>
              <a:rPr lang="en-RO" b="1" dirty="0">
                <a:latin typeface="+mn-lt"/>
              </a:rPr>
              <a:t>Sentiment Analysis</a:t>
            </a:r>
            <a:r>
              <a:rPr lang="ro-RO" b="1" dirty="0">
                <a:latin typeface="+mn-lt"/>
              </a:rPr>
              <a:t> Percentages</a:t>
            </a:r>
            <a:endParaRPr lang="en-RO" b="1" dirty="0">
              <a:latin typeface="+mn-lt"/>
            </a:endParaRPr>
          </a:p>
        </p:txBody>
      </p:sp>
      <p:pic>
        <p:nvPicPr>
          <p:cNvPr id="14" name="Content Placeholder 13">
            <a:extLst>
              <a:ext uri="{FF2B5EF4-FFF2-40B4-BE49-F238E27FC236}">
                <a16:creationId xmlns:a16="http://schemas.microsoft.com/office/drawing/2014/main" id="{F27DEF91-70FC-4A61-A0C8-5D04E36256E2}"/>
              </a:ext>
            </a:extLst>
          </p:cNvPr>
          <p:cNvPicPr>
            <a:picLocks noGrp="1" noChangeAspect="1"/>
          </p:cNvPicPr>
          <p:nvPr>
            <p:ph idx="1"/>
          </p:nvPr>
        </p:nvPicPr>
        <p:blipFill>
          <a:blip r:embed="rId2"/>
          <a:stretch>
            <a:fillRect/>
          </a:stretch>
        </p:blipFill>
        <p:spPr>
          <a:xfrm>
            <a:off x="3376852" y="1887163"/>
            <a:ext cx="4849195" cy="4808852"/>
          </a:xfrm>
        </p:spPr>
      </p:pic>
      <p:pic>
        <p:nvPicPr>
          <p:cNvPr id="18" name="Picture 17">
            <a:extLst>
              <a:ext uri="{FF2B5EF4-FFF2-40B4-BE49-F238E27FC236}">
                <a16:creationId xmlns:a16="http://schemas.microsoft.com/office/drawing/2014/main" id="{65D70375-C484-49F0-A2B1-F812E0CCD797}"/>
              </a:ext>
            </a:extLst>
          </p:cNvPr>
          <p:cNvPicPr>
            <a:picLocks noChangeAspect="1"/>
          </p:cNvPicPr>
          <p:nvPr/>
        </p:nvPicPr>
        <p:blipFill>
          <a:blip r:embed="rId3"/>
          <a:stretch>
            <a:fillRect/>
          </a:stretch>
        </p:blipFill>
        <p:spPr>
          <a:xfrm>
            <a:off x="8512257" y="1767214"/>
            <a:ext cx="3061788" cy="2471443"/>
          </a:xfrm>
          <a:prstGeom prst="rect">
            <a:avLst/>
          </a:prstGeom>
        </p:spPr>
      </p:pic>
      <p:pic>
        <p:nvPicPr>
          <p:cNvPr id="19" name="Content Placeholder 5">
            <a:extLst>
              <a:ext uri="{FF2B5EF4-FFF2-40B4-BE49-F238E27FC236}">
                <a16:creationId xmlns:a16="http://schemas.microsoft.com/office/drawing/2014/main" id="{79AD3B24-D2DD-4DD2-BFF0-F048942465D1}"/>
              </a:ext>
            </a:extLst>
          </p:cNvPr>
          <p:cNvPicPr>
            <a:picLocks noChangeAspect="1"/>
          </p:cNvPicPr>
          <p:nvPr/>
        </p:nvPicPr>
        <p:blipFill>
          <a:blip r:embed="rId4"/>
          <a:stretch>
            <a:fillRect/>
          </a:stretch>
        </p:blipFill>
        <p:spPr>
          <a:xfrm>
            <a:off x="8512256" y="4238657"/>
            <a:ext cx="3061789" cy="2457358"/>
          </a:xfrm>
          <a:prstGeom prst="rect">
            <a:avLst/>
          </a:prstGeom>
        </p:spPr>
      </p:pic>
      <p:sp>
        <p:nvSpPr>
          <p:cNvPr id="16" name="TextBox 15">
            <a:extLst>
              <a:ext uri="{FF2B5EF4-FFF2-40B4-BE49-F238E27FC236}">
                <a16:creationId xmlns:a16="http://schemas.microsoft.com/office/drawing/2014/main" id="{55020F5A-DE7A-4217-AAF1-099B085936FE}"/>
              </a:ext>
            </a:extLst>
          </p:cNvPr>
          <p:cNvSpPr txBox="1"/>
          <p:nvPr/>
        </p:nvSpPr>
        <p:spPr>
          <a:xfrm>
            <a:off x="390074" y="2245558"/>
            <a:ext cx="2700570" cy="4247317"/>
          </a:xfrm>
          <a:prstGeom prst="rect">
            <a:avLst/>
          </a:prstGeom>
          <a:noFill/>
        </p:spPr>
        <p:txBody>
          <a:bodyPr wrap="square" rtlCol="0">
            <a:spAutoFit/>
          </a:bodyPr>
          <a:lstStyle/>
          <a:p>
            <a:r>
              <a:rPr lang="ro-RO" b="1" dirty="0"/>
              <a:t>We then wanted to represent that information visually, by using 2 pie charts.</a:t>
            </a:r>
          </a:p>
          <a:p>
            <a:endParaRPr lang="ro-RO" b="1" dirty="0"/>
          </a:p>
          <a:p>
            <a:r>
              <a:rPr lang="ro-RO" b="1" dirty="0"/>
              <a:t>As it can be seen in the figures on the right, after the event, the number of positive tweets in relation to Coca-Cola increased slightly, and the negative comments also decreased, rather signiticantly.</a:t>
            </a:r>
          </a:p>
          <a:p>
            <a:endParaRPr lang="ro-RO" b="1" dirty="0"/>
          </a:p>
          <a:p>
            <a:r>
              <a:rPr lang="ro-RO" b="1" dirty="0"/>
              <a:t>The event produced „virality” and a strong association between Coca-Cola and Ronaldo on Twitter, but that did not necessarily make users think of Coca-Cola in worse terms than they did before. Instead, they might have simply be amused by the incident. </a:t>
            </a:r>
          </a:p>
        </p:txBody>
      </p:sp>
    </p:spTree>
    <p:extLst>
      <p:ext uri="{BB962C8B-B14F-4D97-AF65-F5344CB8AC3E}">
        <p14:creationId xmlns:p14="http://schemas.microsoft.com/office/powerpoint/2010/main" val="155201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996"/>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AFEA07E-BC86-D847-816D-71D06DD268C7}"/>
              </a:ext>
            </a:extLst>
          </p:cNvPr>
          <p:cNvSpPr>
            <a:spLocks noGrp="1"/>
          </p:cNvSpPr>
          <p:nvPr>
            <p:ph type="title"/>
          </p:nvPr>
        </p:nvSpPr>
        <p:spPr>
          <a:xfrm>
            <a:off x="384313" y="644652"/>
            <a:ext cx="4048295" cy="5568696"/>
          </a:xfrm>
        </p:spPr>
        <p:txBody>
          <a:bodyPr>
            <a:normAutofit/>
          </a:bodyPr>
          <a:lstStyle/>
          <a:p>
            <a:r>
              <a:rPr lang="en-RO" sz="6100" b="1" dirty="0">
                <a:solidFill>
                  <a:srgbClr val="FFFFFF"/>
                </a:solidFill>
                <a:latin typeface="+mn-lt"/>
              </a:rPr>
              <a:t>The Code </a:t>
            </a:r>
            <a:r>
              <a:rPr lang="ro-RO" sz="6100" b="1" dirty="0">
                <a:solidFill>
                  <a:srgbClr val="FFFFFF"/>
                </a:solidFill>
                <a:latin typeface="+mn-lt"/>
              </a:rPr>
              <a:t>and Result</a:t>
            </a:r>
            <a:r>
              <a:rPr lang="en-RO" sz="6100" b="1" dirty="0">
                <a:solidFill>
                  <a:srgbClr val="FFFFFF"/>
                </a:solidFill>
                <a:latin typeface="+mn-lt"/>
              </a:rPr>
              <a:t>– Yahoo</a:t>
            </a:r>
            <a:r>
              <a:rPr lang="ro-RO" sz="6100" b="1" dirty="0">
                <a:solidFill>
                  <a:srgbClr val="FFFFFF"/>
                </a:solidFill>
                <a:latin typeface="+mn-lt"/>
              </a:rPr>
              <a:t>!</a:t>
            </a:r>
            <a:r>
              <a:rPr lang="en-RO" sz="6100" b="1" dirty="0">
                <a:solidFill>
                  <a:srgbClr val="FFFFFF"/>
                </a:solidFill>
                <a:latin typeface="+mn-lt"/>
              </a:rPr>
              <a:t> Finance</a:t>
            </a:r>
          </a:p>
        </p:txBody>
      </p:sp>
      <p:pic>
        <p:nvPicPr>
          <p:cNvPr id="5" name="Content Placeholder 4">
            <a:extLst>
              <a:ext uri="{FF2B5EF4-FFF2-40B4-BE49-F238E27FC236}">
                <a16:creationId xmlns:a16="http://schemas.microsoft.com/office/drawing/2014/main" id="{14D8D04C-0B26-4147-9413-90D51377D70D}"/>
              </a:ext>
            </a:extLst>
          </p:cNvPr>
          <p:cNvPicPr>
            <a:picLocks noGrp="1" noChangeAspect="1"/>
          </p:cNvPicPr>
          <p:nvPr>
            <p:ph idx="1"/>
          </p:nvPr>
        </p:nvPicPr>
        <p:blipFill>
          <a:blip r:embed="rId2"/>
          <a:stretch>
            <a:fillRect/>
          </a:stretch>
        </p:blipFill>
        <p:spPr>
          <a:xfrm>
            <a:off x="5108412" y="1908971"/>
            <a:ext cx="7083588" cy="1110400"/>
          </a:xfrm>
        </p:spPr>
      </p:pic>
      <p:pic>
        <p:nvPicPr>
          <p:cNvPr id="7" name="Picture 6">
            <a:extLst>
              <a:ext uri="{FF2B5EF4-FFF2-40B4-BE49-F238E27FC236}">
                <a16:creationId xmlns:a16="http://schemas.microsoft.com/office/drawing/2014/main" id="{5FA6A9A7-7909-4180-A794-8FB8C0370F3C}"/>
              </a:ext>
            </a:extLst>
          </p:cNvPr>
          <p:cNvPicPr>
            <a:picLocks noChangeAspect="1"/>
          </p:cNvPicPr>
          <p:nvPr/>
        </p:nvPicPr>
        <p:blipFill>
          <a:blip r:embed="rId3"/>
          <a:stretch>
            <a:fillRect/>
          </a:stretch>
        </p:blipFill>
        <p:spPr>
          <a:xfrm>
            <a:off x="5913804" y="3292021"/>
            <a:ext cx="4939682" cy="3415873"/>
          </a:xfrm>
          <a:prstGeom prst="rect">
            <a:avLst/>
          </a:prstGeom>
        </p:spPr>
      </p:pic>
      <p:sp>
        <p:nvSpPr>
          <p:cNvPr id="9" name="TextBox 8">
            <a:extLst>
              <a:ext uri="{FF2B5EF4-FFF2-40B4-BE49-F238E27FC236}">
                <a16:creationId xmlns:a16="http://schemas.microsoft.com/office/drawing/2014/main" id="{A6D2B937-762C-4BD0-A93F-C1F4D9E1D926}"/>
              </a:ext>
            </a:extLst>
          </p:cNvPr>
          <p:cNvSpPr txBox="1"/>
          <p:nvPr/>
        </p:nvSpPr>
        <p:spPr>
          <a:xfrm>
            <a:off x="5121706" y="435993"/>
            <a:ext cx="6685981" cy="1200329"/>
          </a:xfrm>
          <a:prstGeom prst="rect">
            <a:avLst/>
          </a:prstGeom>
          <a:noFill/>
        </p:spPr>
        <p:txBody>
          <a:bodyPr wrap="square" rtlCol="0">
            <a:spAutoFit/>
          </a:bodyPr>
          <a:lstStyle/>
          <a:p>
            <a:r>
              <a:rPr lang="ro-RO" b="1" dirty="0"/>
              <a:t>We also wanted to connect the information from Twitter with data obtained from Yahoo! Finance in relation to the fluctuation of Coca-Cola  (KO) share prices on the stock market. We noticed that around the 14th of June (date of press conference) the stock started to decrease; the impact was not significant and it could have been related to a number of other reasons apart from Ronaldo’s comments.</a:t>
            </a:r>
          </a:p>
        </p:txBody>
      </p:sp>
    </p:spTree>
    <p:extLst>
      <p:ext uri="{BB962C8B-B14F-4D97-AF65-F5344CB8AC3E}">
        <p14:creationId xmlns:p14="http://schemas.microsoft.com/office/powerpoint/2010/main" val="146325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E0556-DA36-1C4E-AA92-19498924773E}"/>
              </a:ext>
            </a:extLst>
          </p:cNvPr>
          <p:cNvSpPr>
            <a:spLocks noGrp="1"/>
          </p:cNvSpPr>
          <p:nvPr>
            <p:ph type="title"/>
          </p:nvPr>
        </p:nvSpPr>
        <p:spPr>
          <a:xfrm>
            <a:off x="841248" y="548640"/>
            <a:ext cx="3419540" cy="5431536"/>
          </a:xfrm>
        </p:spPr>
        <p:txBody>
          <a:bodyPr vert="horz" lIns="91440" tIns="45720" rIns="91440" bIns="45720" rtlCol="0" anchor="ctr">
            <a:normAutofit/>
          </a:bodyPr>
          <a:lstStyle/>
          <a:p>
            <a:r>
              <a:rPr lang="en-US" sz="6000" b="1" dirty="0">
                <a:latin typeface="+mn-lt"/>
              </a:rPr>
              <a:t>The Code – </a:t>
            </a:r>
            <a:br>
              <a:rPr lang="en-US" sz="6000" b="1" dirty="0">
                <a:latin typeface="+mn-lt"/>
              </a:rPr>
            </a:br>
            <a:r>
              <a:rPr lang="en-US" sz="6000" b="1" dirty="0">
                <a:latin typeface="+mn-lt"/>
              </a:rPr>
              <a:t>T tests</a:t>
            </a:r>
          </a:p>
        </p:txBody>
      </p:sp>
      <p:sp>
        <p:nvSpPr>
          <p:cNvPr id="23"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C69996"/>
          </a:solidFill>
          <a:ln w="41275"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BB7710C-E85C-4312-BCFA-432A9DEDB013}"/>
              </a:ext>
            </a:extLst>
          </p:cNvPr>
          <p:cNvSpPr txBox="1"/>
          <p:nvPr/>
        </p:nvSpPr>
        <p:spPr>
          <a:xfrm>
            <a:off x="5228809" y="3032662"/>
            <a:ext cx="6052158" cy="1085973"/>
          </a:xfrm>
          <a:prstGeom prst="rect">
            <a:avLst/>
          </a:prstGeom>
        </p:spPr>
        <p:txBody>
          <a:bodyPr vert="horz" lIns="91440" tIns="45720" rIns="91440" bIns="45720" rtlCol="0" anchor="ctr">
            <a:normAutofit/>
          </a:bodyPr>
          <a:lstStyle/>
          <a:p>
            <a:pPr>
              <a:lnSpc>
                <a:spcPct val="110000"/>
              </a:lnSpc>
              <a:spcAft>
                <a:spcPts val="600"/>
              </a:spcAft>
            </a:pPr>
            <a:r>
              <a:rPr lang="en-GB" b="1" dirty="0"/>
              <a:t>2. The second one was a T-test for the average sentiment on the number of users, to determine if a number of tweets randomly chosen would score an average sentiment comparable with that of the whole group of reference.</a:t>
            </a:r>
          </a:p>
        </p:txBody>
      </p:sp>
      <p:pic>
        <p:nvPicPr>
          <p:cNvPr id="17" name="Content Placeholder 4">
            <a:extLst>
              <a:ext uri="{FF2B5EF4-FFF2-40B4-BE49-F238E27FC236}">
                <a16:creationId xmlns:a16="http://schemas.microsoft.com/office/drawing/2014/main" id="{7E110FD6-650A-694F-A287-DD15096A6E6E}"/>
              </a:ext>
            </a:extLst>
          </p:cNvPr>
          <p:cNvPicPr>
            <a:picLocks noGrp="1" noChangeAspect="1"/>
          </p:cNvPicPr>
          <p:nvPr>
            <p:ph idx="1"/>
          </p:nvPr>
        </p:nvPicPr>
        <p:blipFill>
          <a:blip r:embed="rId2"/>
          <a:stretch>
            <a:fillRect/>
          </a:stretch>
        </p:blipFill>
        <p:spPr>
          <a:xfrm>
            <a:off x="5639370" y="2701124"/>
            <a:ext cx="6264855" cy="384053"/>
          </a:xfrm>
        </p:spPr>
      </p:pic>
      <p:pic>
        <p:nvPicPr>
          <p:cNvPr id="19" name="Picture 18">
            <a:extLst>
              <a:ext uri="{FF2B5EF4-FFF2-40B4-BE49-F238E27FC236}">
                <a16:creationId xmlns:a16="http://schemas.microsoft.com/office/drawing/2014/main" id="{8609F837-04BD-8E43-8C02-98C943BA7485}"/>
              </a:ext>
            </a:extLst>
          </p:cNvPr>
          <p:cNvPicPr>
            <a:picLocks noChangeAspect="1"/>
          </p:cNvPicPr>
          <p:nvPr/>
        </p:nvPicPr>
        <p:blipFill>
          <a:blip r:embed="rId3"/>
          <a:stretch>
            <a:fillRect/>
          </a:stretch>
        </p:blipFill>
        <p:spPr>
          <a:xfrm>
            <a:off x="5639370" y="1214677"/>
            <a:ext cx="5137573" cy="746120"/>
          </a:xfrm>
          <a:prstGeom prst="rect">
            <a:avLst/>
          </a:prstGeom>
        </p:spPr>
      </p:pic>
      <p:pic>
        <p:nvPicPr>
          <p:cNvPr id="20" name="Picture 19">
            <a:extLst>
              <a:ext uri="{FF2B5EF4-FFF2-40B4-BE49-F238E27FC236}">
                <a16:creationId xmlns:a16="http://schemas.microsoft.com/office/drawing/2014/main" id="{58364CBD-52A0-234A-8E06-8B71D70FEAEF}"/>
              </a:ext>
            </a:extLst>
          </p:cNvPr>
          <p:cNvPicPr>
            <a:picLocks noChangeAspect="1"/>
          </p:cNvPicPr>
          <p:nvPr/>
        </p:nvPicPr>
        <p:blipFill>
          <a:blip r:embed="rId4"/>
          <a:stretch>
            <a:fillRect/>
          </a:stretch>
        </p:blipFill>
        <p:spPr>
          <a:xfrm>
            <a:off x="5639370" y="6174814"/>
            <a:ext cx="6224165" cy="589409"/>
          </a:xfrm>
          <a:prstGeom prst="rect">
            <a:avLst/>
          </a:prstGeom>
        </p:spPr>
      </p:pic>
      <p:pic>
        <p:nvPicPr>
          <p:cNvPr id="22" name="Picture 21">
            <a:extLst>
              <a:ext uri="{FF2B5EF4-FFF2-40B4-BE49-F238E27FC236}">
                <a16:creationId xmlns:a16="http://schemas.microsoft.com/office/drawing/2014/main" id="{E8035065-2BE2-7148-BE3F-37731F57CDD6}"/>
              </a:ext>
            </a:extLst>
          </p:cNvPr>
          <p:cNvPicPr>
            <a:picLocks noChangeAspect="1"/>
          </p:cNvPicPr>
          <p:nvPr/>
        </p:nvPicPr>
        <p:blipFill>
          <a:blip r:embed="rId5"/>
          <a:stretch>
            <a:fillRect/>
          </a:stretch>
        </p:blipFill>
        <p:spPr>
          <a:xfrm>
            <a:off x="5639370" y="4094544"/>
            <a:ext cx="5664295" cy="1434671"/>
          </a:xfrm>
          <a:prstGeom prst="rect">
            <a:avLst/>
          </a:prstGeom>
        </p:spPr>
      </p:pic>
      <p:sp>
        <p:nvSpPr>
          <p:cNvPr id="24" name="TextBox 23">
            <a:extLst>
              <a:ext uri="{FF2B5EF4-FFF2-40B4-BE49-F238E27FC236}">
                <a16:creationId xmlns:a16="http://schemas.microsoft.com/office/drawing/2014/main" id="{D265084F-90A7-0D40-9AF4-ADD44182E00B}"/>
              </a:ext>
            </a:extLst>
          </p:cNvPr>
          <p:cNvSpPr txBox="1"/>
          <p:nvPr/>
        </p:nvSpPr>
        <p:spPr>
          <a:xfrm>
            <a:off x="5228809" y="292164"/>
            <a:ext cx="6623644" cy="923330"/>
          </a:xfrm>
          <a:prstGeom prst="rect">
            <a:avLst/>
          </a:prstGeom>
          <a:noFill/>
        </p:spPr>
        <p:txBody>
          <a:bodyPr wrap="square" rtlCol="0">
            <a:spAutoFit/>
          </a:bodyPr>
          <a:lstStyle/>
          <a:p>
            <a:r>
              <a:rPr lang="ro-RO" b="1" dirty="0"/>
              <a:t>As a final step, we performed 3 T-tests.</a:t>
            </a:r>
          </a:p>
          <a:p>
            <a:endParaRPr lang="ro-RO" b="1" dirty="0"/>
          </a:p>
          <a:p>
            <a:r>
              <a:rPr lang="ro-RO" b="1" dirty="0"/>
              <a:t>1. The first one was an unpaired T-test in relation to the mean of the sentiment scores before and after the event. </a:t>
            </a:r>
          </a:p>
        </p:txBody>
      </p:sp>
      <p:sp>
        <p:nvSpPr>
          <p:cNvPr id="25" name="TextBox 24">
            <a:extLst>
              <a:ext uri="{FF2B5EF4-FFF2-40B4-BE49-F238E27FC236}">
                <a16:creationId xmlns:a16="http://schemas.microsoft.com/office/drawing/2014/main" id="{ABA19642-2C3F-A947-AA7D-7777CD78CB5A}"/>
              </a:ext>
            </a:extLst>
          </p:cNvPr>
          <p:cNvSpPr txBox="1"/>
          <p:nvPr/>
        </p:nvSpPr>
        <p:spPr>
          <a:xfrm>
            <a:off x="5228808" y="1955821"/>
            <a:ext cx="6360679" cy="646331"/>
          </a:xfrm>
          <a:prstGeom prst="rect">
            <a:avLst/>
          </a:prstGeom>
          <a:noFill/>
        </p:spPr>
        <p:txBody>
          <a:bodyPr wrap="square" rtlCol="0">
            <a:spAutoFit/>
          </a:bodyPr>
          <a:lstStyle/>
          <a:p>
            <a:r>
              <a:rPr lang="en-GB" b="1" dirty="0"/>
              <a:t>The p value is not significant (p&gt;0.05). Therefore, we can conclude that the sentiment of the two variables is not significantly different.</a:t>
            </a:r>
          </a:p>
        </p:txBody>
      </p:sp>
      <p:sp>
        <p:nvSpPr>
          <p:cNvPr id="26" name="TextBox 25">
            <a:extLst>
              <a:ext uri="{FF2B5EF4-FFF2-40B4-BE49-F238E27FC236}">
                <a16:creationId xmlns:a16="http://schemas.microsoft.com/office/drawing/2014/main" id="{F40D890C-DE1D-C64B-A9F5-F2643AEBAE1C}"/>
              </a:ext>
            </a:extLst>
          </p:cNvPr>
          <p:cNvSpPr txBox="1"/>
          <p:nvPr/>
        </p:nvSpPr>
        <p:spPr>
          <a:xfrm>
            <a:off x="5228808" y="5528483"/>
            <a:ext cx="6623645" cy="646331"/>
          </a:xfrm>
          <a:prstGeom prst="rect">
            <a:avLst/>
          </a:prstGeom>
          <a:noFill/>
        </p:spPr>
        <p:txBody>
          <a:bodyPr wrap="square" rtlCol="0">
            <a:spAutoFit/>
          </a:bodyPr>
          <a:lstStyle/>
          <a:p>
            <a:r>
              <a:rPr lang="en-GB" b="1" dirty="0"/>
              <a:t>The p value is not significant (p&gt;0.05). Therefore,  we can conclude that the sentiment of the sample is not significantly different than 0.06.</a:t>
            </a:r>
          </a:p>
        </p:txBody>
      </p:sp>
    </p:spTree>
    <p:extLst>
      <p:ext uri="{BB962C8B-B14F-4D97-AF65-F5344CB8AC3E}">
        <p14:creationId xmlns:p14="http://schemas.microsoft.com/office/powerpoint/2010/main" val="378476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E0556-DA36-1C4E-AA92-19498924773E}"/>
              </a:ext>
            </a:extLst>
          </p:cNvPr>
          <p:cNvSpPr>
            <a:spLocks noGrp="1"/>
          </p:cNvSpPr>
          <p:nvPr>
            <p:ph type="title"/>
          </p:nvPr>
        </p:nvSpPr>
        <p:spPr>
          <a:xfrm>
            <a:off x="841248" y="548640"/>
            <a:ext cx="3419540" cy="5431536"/>
          </a:xfrm>
        </p:spPr>
        <p:txBody>
          <a:bodyPr vert="horz" lIns="91440" tIns="45720" rIns="91440" bIns="45720" rtlCol="0" anchor="ctr">
            <a:normAutofit/>
          </a:bodyPr>
          <a:lstStyle/>
          <a:p>
            <a:r>
              <a:rPr lang="en-US" sz="6000" b="1" dirty="0">
                <a:latin typeface="+mn-lt"/>
              </a:rPr>
              <a:t>The Code – </a:t>
            </a:r>
            <a:br>
              <a:rPr lang="en-US" sz="6000" b="1" dirty="0">
                <a:latin typeface="+mn-lt"/>
              </a:rPr>
            </a:br>
            <a:r>
              <a:rPr lang="en-US" sz="6000" b="1" dirty="0">
                <a:latin typeface="+mn-lt"/>
              </a:rPr>
              <a:t>T tests</a:t>
            </a:r>
          </a:p>
        </p:txBody>
      </p:sp>
      <p:sp>
        <p:nvSpPr>
          <p:cNvPr id="23"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C69996"/>
          </a:solidFill>
          <a:ln w="41275"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9537DC-34E7-4C73-A199-AFB88A8C48AF}"/>
              </a:ext>
            </a:extLst>
          </p:cNvPr>
          <p:cNvSpPr txBox="1"/>
          <p:nvPr/>
        </p:nvSpPr>
        <p:spPr>
          <a:xfrm>
            <a:off x="4909279" y="1427095"/>
            <a:ext cx="5592544" cy="369332"/>
          </a:xfrm>
          <a:prstGeom prst="rect">
            <a:avLst/>
          </a:prstGeom>
          <a:noFill/>
        </p:spPr>
        <p:txBody>
          <a:bodyPr wrap="square" rtlCol="0">
            <a:spAutoFit/>
          </a:bodyPr>
          <a:lstStyle/>
          <a:p>
            <a:r>
              <a:rPr lang="ro-RO" b="1" dirty="0"/>
              <a:t>3. Lastly, we performed a T-test for the mean of the stock price before and after the event. </a:t>
            </a:r>
          </a:p>
        </p:txBody>
      </p:sp>
      <p:pic>
        <p:nvPicPr>
          <p:cNvPr id="18" name="Content Placeholder 17">
            <a:extLst>
              <a:ext uri="{FF2B5EF4-FFF2-40B4-BE49-F238E27FC236}">
                <a16:creationId xmlns:a16="http://schemas.microsoft.com/office/drawing/2014/main" id="{FDA874B8-07D3-4377-BAD8-9D46847855A4}"/>
              </a:ext>
            </a:extLst>
          </p:cNvPr>
          <p:cNvPicPr>
            <a:picLocks noGrp="1" noChangeAspect="1"/>
          </p:cNvPicPr>
          <p:nvPr>
            <p:ph idx="1"/>
          </p:nvPr>
        </p:nvPicPr>
        <p:blipFill>
          <a:blip r:embed="rId2"/>
          <a:stretch>
            <a:fillRect/>
          </a:stretch>
        </p:blipFill>
        <p:spPr>
          <a:xfrm>
            <a:off x="4909279" y="1987581"/>
            <a:ext cx="7163800" cy="1181265"/>
          </a:xfrm>
          <a:prstGeom prst="rect">
            <a:avLst/>
          </a:prstGeom>
        </p:spPr>
      </p:pic>
      <p:pic>
        <p:nvPicPr>
          <p:cNvPr id="27" name="Picture 26">
            <a:extLst>
              <a:ext uri="{FF2B5EF4-FFF2-40B4-BE49-F238E27FC236}">
                <a16:creationId xmlns:a16="http://schemas.microsoft.com/office/drawing/2014/main" id="{EA44DF3D-8C38-4AB1-89DD-E850B67ADBF3}"/>
              </a:ext>
            </a:extLst>
          </p:cNvPr>
          <p:cNvPicPr>
            <a:picLocks noChangeAspect="1"/>
          </p:cNvPicPr>
          <p:nvPr/>
        </p:nvPicPr>
        <p:blipFill>
          <a:blip r:embed="rId3"/>
          <a:stretch>
            <a:fillRect/>
          </a:stretch>
        </p:blipFill>
        <p:spPr>
          <a:xfrm>
            <a:off x="4909279" y="4195528"/>
            <a:ext cx="5068007" cy="323895"/>
          </a:xfrm>
          <a:prstGeom prst="rect">
            <a:avLst/>
          </a:prstGeom>
        </p:spPr>
      </p:pic>
      <p:sp>
        <p:nvSpPr>
          <p:cNvPr id="7" name="TextBox 6">
            <a:extLst>
              <a:ext uri="{FF2B5EF4-FFF2-40B4-BE49-F238E27FC236}">
                <a16:creationId xmlns:a16="http://schemas.microsoft.com/office/drawing/2014/main" id="{7819C097-DBA3-4560-B0F4-2D0F7189CC28}"/>
              </a:ext>
            </a:extLst>
          </p:cNvPr>
          <p:cNvSpPr txBox="1"/>
          <p:nvPr/>
        </p:nvSpPr>
        <p:spPr>
          <a:xfrm>
            <a:off x="4909279" y="3429000"/>
            <a:ext cx="6441473" cy="923330"/>
          </a:xfrm>
          <a:prstGeom prst="rect">
            <a:avLst/>
          </a:prstGeom>
          <a:noFill/>
        </p:spPr>
        <p:txBody>
          <a:bodyPr wrap="square" rtlCol="0">
            <a:spAutoFit/>
          </a:bodyPr>
          <a:lstStyle/>
          <a:p>
            <a:r>
              <a:rPr lang="en-US" sz="1800" b="1" dirty="0">
                <a:effectLst/>
                <a:ea typeface="Calibri" panose="020F0502020204030204" pitchFamily="34" charset="0"/>
                <a:cs typeface="Times New Roman" panose="02020603050405020304" pitchFamily="18" charset="0"/>
              </a:rPr>
              <a:t>As the p-value was not significant (p = 1.259 &gt; 0.05), we can conclude that the</a:t>
            </a:r>
            <a:r>
              <a:rPr lang="ro-RO" sz="1800" b="1" dirty="0">
                <a:effectLst/>
                <a:ea typeface="Calibri" panose="020F0502020204030204" pitchFamily="34" charset="0"/>
                <a:cs typeface="Times New Roman" panose="02020603050405020304" pitchFamily="18" charset="0"/>
              </a:rPr>
              <a:t> mean</a:t>
            </a:r>
            <a:r>
              <a:rPr lang="en-US" sz="1800" b="1" dirty="0">
                <a:effectLst/>
                <a:ea typeface="Calibri" panose="020F0502020204030204" pitchFamily="34" charset="0"/>
                <a:cs typeface="Times New Roman" panose="02020603050405020304" pitchFamily="18" charset="0"/>
              </a:rPr>
              <a:t> share prices between the two periods mentioned before are not significantly different.</a:t>
            </a:r>
            <a:endParaRPr lang="ro-RO" sz="1800" b="1" dirty="0">
              <a:effectLst/>
              <a:ea typeface="Calibri" panose="020F0502020204030204" pitchFamily="34" charset="0"/>
              <a:cs typeface="Times New Roman" panose="02020603050405020304" pitchFamily="18" charset="0"/>
            </a:endParaRPr>
          </a:p>
          <a:p>
            <a:endParaRPr lang="ro-RO" b="1" dirty="0"/>
          </a:p>
        </p:txBody>
      </p:sp>
    </p:spTree>
    <p:extLst>
      <p:ext uri="{BB962C8B-B14F-4D97-AF65-F5344CB8AC3E}">
        <p14:creationId xmlns:p14="http://schemas.microsoft.com/office/powerpoint/2010/main" val="589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C69996"/>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6F31FB0-E39F-AB41-A43F-DC791B5EBC81}"/>
              </a:ext>
            </a:extLst>
          </p:cNvPr>
          <p:cNvSpPr>
            <a:spLocks noGrp="1"/>
          </p:cNvSpPr>
          <p:nvPr>
            <p:ph type="title"/>
          </p:nvPr>
        </p:nvSpPr>
        <p:spPr>
          <a:xfrm>
            <a:off x="1039163" y="1762169"/>
            <a:ext cx="4073110" cy="3122092"/>
          </a:xfrm>
        </p:spPr>
        <p:txBody>
          <a:bodyPr anchor="ctr">
            <a:normAutofit/>
          </a:bodyPr>
          <a:lstStyle/>
          <a:p>
            <a:pPr algn="ctr">
              <a:lnSpc>
                <a:spcPct val="90000"/>
              </a:lnSpc>
            </a:pPr>
            <a:r>
              <a:rPr lang="en-RO" sz="6000" b="1" dirty="0">
                <a:solidFill>
                  <a:srgbClr val="FFFFFF"/>
                </a:solidFill>
                <a:latin typeface="+mn-lt"/>
              </a:rPr>
              <a:t>The Event</a:t>
            </a:r>
            <a:endParaRPr lang="en-RO" sz="4000" b="1" dirty="0">
              <a:solidFill>
                <a:srgbClr val="FFFFFF"/>
              </a:solidFill>
              <a:latin typeface="+mn-lt"/>
            </a:endParaRPr>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4868832"/>
                <a:ext cx="36000" cy="32709"/>
              </a:xfrm>
              <a:prstGeom prst="rect">
                <a:avLst/>
              </a:prstGeom>
            </p:spPr>
          </p:pic>
        </mc:Fallback>
      </mc:AlternateContent>
      <p:sp>
        <p:nvSpPr>
          <p:cNvPr id="14" name="Content Placeholder 13">
            <a:extLst>
              <a:ext uri="{FF2B5EF4-FFF2-40B4-BE49-F238E27FC236}">
                <a16:creationId xmlns:a16="http://schemas.microsoft.com/office/drawing/2014/main" id="{6253C437-A2DD-4EA1-9FB5-5B6AF0F592E8}"/>
              </a:ext>
            </a:extLst>
          </p:cNvPr>
          <p:cNvSpPr>
            <a:spLocks noGrp="1"/>
          </p:cNvSpPr>
          <p:nvPr>
            <p:ph idx="1"/>
          </p:nvPr>
        </p:nvSpPr>
        <p:spPr>
          <a:xfrm>
            <a:off x="6095999" y="3826055"/>
            <a:ext cx="5452872" cy="2911251"/>
          </a:xfrm>
        </p:spPr>
        <p:txBody>
          <a:bodyPr anchor="t">
            <a:normAutofit/>
          </a:bodyPr>
          <a:lstStyle/>
          <a:p>
            <a:pPr marL="0">
              <a:spcBef>
                <a:spcPts val="0"/>
              </a:spcBef>
            </a:pPr>
            <a:r>
              <a:rPr lang="en-US" dirty="0"/>
              <a:t>What? </a:t>
            </a:r>
          </a:p>
          <a:p>
            <a:pPr marL="457200" lvl="2">
              <a:spcBef>
                <a:spcPts val="0"/>
              </a:spcBef>
            </a:pPr>
            <a:r>
              <a:rPr lang="en-US" sz="1800" dirty="0"/>
              <a:t>Ronaldo promptly removes the Coca Cola bottles (one of the main sponsors of the tournament) from the shot and encourages his viewers to drink water</a:t>
            </a:r>
            <a:r>
              <a:rPr lang="en-US" sz="1600" dirty="0"/>
              <a:t>.</a:t>
            </a:r>
          </a:p>
          <a:p>
            <a:pPr>
              <a:spcBef>
                <a:spcPts val="0"/>
              </a:spcBef>
            </a:pPr>
            <a:r>
              <a:rPr lang="en-US" dirty="0"/>
              <a:t>Where? </a:t>
            </a:r>
          </a:p>
          <a:p>
            <a:pPr marL="457200" lvl="2">
              <a:spcBef>
                <a:spcPts val="0"/>
              </a:spcBef>
            </a:pPr>
            <a:r>
              <a:rPr lang="en-US" sz="1800" dirty="0"/>
              <a:t>Euro 2020 first pre-match press conference.</a:t>
            </a:r>
          </a:p>
          <a:p>
            <a:pPr>
              <a:lnSpc>
                <a:spcPct val="120000"/>
              </a:lnSpc>
              <a:spcBef>
                <a:spcPts val="0"/>
              </a:spcBef>
            </a:pPr>
            <a:r>
              <a:rPr lang="en-US" dirty="0"/>
              <a:t>When? </a:t>
            </a:r>
          </a:p>
          <a:p>
            <a:pPr marL="457200" lvl="2">
              <a:spcBef>
                <a:spcPts val="0"/>
              </a:spcBef>
            </a:pPr>
            <a:r>
              <a:rPr lang="en-US" sz="1800" dirty="0"/>
              <a:t>14 June 2021</a:t>
            </a:r>
          </a:p>
          <a:p>
            <a:pPr lvl="1"/>
            <a:endParaRPr lang="en-US" sz="1600" dirty="0"/>
          </a:p>
        </p:txBody>
      </p:sp>
      <p:pic>
        <p:nvPicPr>
          <p:cNvPr id="5" name="Online Media 4" descr="Never give Coca-Cola to Cristiano Ronaldo">
            <a:hlinkClick r:id="" action="ppaction://media"/>
            <a:extLst>
              <a:ext uri="{FF2B5EF4-FFF2-40B4-BE49-F238E27FC236}">
                <a16:creationId xmlns:a16="http://schemas.microsoft.com/office/drawing/2014/main" id="{669473DA-DDAA-CF46-B57B-CCF5C73D3D8E}"/>
              </a:ext>
            </a:extLst>
          </p:cNvPr>
          <p:cNvPicPr>
            <a:picLocks noRot="1" noChangeAspect="1"/>
          </p:cNvPicPr>
          <p:nvPr>
            <a:videoFile r:link="rId1"/>
          </p:nvPr>
        </p:nvPicPr>
        <p:blipFill>
          <a:blip r:embed="rId5"/>
          <a:stretch>
            <a:fillRect/>
          </a:stretch>
        </p:blipFill>
        <p:spPr>
          <a:xfrm>
            <a:off x="6095999" y="479004"/>
            <a:ext cx="5452872" cy="3080872"/>
          </a:xfrm>
          <a:prstGeom prst="rect">
            <a:avLst/>
          </a:prstGeom>
        </p:spPr>
      </p:pic>
    </p:spTree>
    <p:extLst>
      <p:ext uri="{BB962C8B-B14F-4D97-AF65-F5344CB8AC3E}">
        <p14:creationId xmlns:p14="http://schemas.microsoft.com/office/powerpoint/2010/main" val="33608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996"/>
          </a:solidFill>
          <a:ln w="25400">
            <a:solidFill>
              <a:srgbClr val="C69996"/>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8A017-8919-9947-A2DB-8BDCCB999D2C}"/>
              </a:ext>
            </a:extLst>
          </p:cNvPr>
          <p:cNvSpPr>
            <a:spLocks noGrp="1"/>
          </p:cNvSpPr>
          <p:nvPr>
            <p:ph type="title"/>
          </p:nvPr>
        </p:nvSpPr>
        <p:spPr>
          <a:xfrm>
            <a:off x="1151467" y="2504738"/>
            <a:ext cx="9889067" cy="1325563"/>
          </a:xfrm>
        </p:spPr>
        <p:txBody>
          <a:bodyPr>
            <a:normAutofit/>
          </a:bodyPr>
          <a:lstStyle/>
          <a:p>
            <a:pPr algn="ctr"/>
            <a:r>
              <a:rPr lang="ro-RO" sz="6600" dirty="0">
                <a:solidFill>
                  <a:schemeClr val="bg1"/>
                </a:solidFill>
              </a:rPr>
              <a:t>Thank you!</a:t>
            </a:r>
            <a:endParaRPr lang="en-RO" sz="6600" dirty="0">
              <a:solidFill>
                <a:schemeClr val="bg1"/>
              </a:solidFill>
            </a:endParaRPr>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59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FE77-DD2D-8944-BA0D-00C69E6101A0}"/>
              </a:ext>
            </a:extLst>
          </p:cNvPr>
          <p:cNvSpPr>
            <a:spLocks noGrp="1"/>
          </p:cNvSpPr>
          <p:nvPr>
            <p:ph type="title"/>
          </p:nvPr>
        </p:nvSpPr>
        <p:spPr/>
        <p:txBody>
          <a:bodyPr>
            <a:normAutofit/>
          </a:bodyPr>
          <a:lstStyle/>
          <a:p>
            <a:r>
              <a:rPr lang="en-RO" sz="6000" b="1" dirty="0">
                <a:latin typeface="+mn-lt"/>
              </a:rPr>
              <a:t>The Analysis - Methods</a:t>
            </a:r>
          </a:p>
        </p:txBody>
      </p:sp>
      <p:graphicFrame>
        <p:nvGraphicFramePr>
          <p:cNvPr id="7" name="Content Placeholder 2">
            <a:extLst>
              <a:ext uri="{FF2B5EF4-FFF2-40B4-BE49-F238E27FC236}">
                <a16:creationId xmlns:a16="http://schemas.microsoft.com/office/drawing/2014/main" id="{57735008-EF57-4F7B-9EE6-6FF496C31308}"/>
              </a:ext>
            </a:extLst>
          </p:cNvPr>
          <p:cNvGraphicFramePr>
            <a:graphicFrameLocks noGrp="1"/>
          </p:cNvGraphicFramePr>
          <p:nvPr>
            <p:ph idx="1"/>
            <p:extLst>
              <p:ext uri="{D42A27DB-BD31-4B8C-83A1-F6EECF244321}">
                <p14:modId xmlns:p14="http://schemas.microsoft.com/office/powerpoint/2010/main" val="1470709967"/>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10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69996"/>
          </a:solidFill>
          <a:ln w="25400">
            <a:solidFill>
              <a:srgbClr val="C69996"/>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41065-B7F2-4246-9C87-492F5597201F}"/>
              </a:ext>
            </a:extLst>
          </p:cNvPr>
          <p:cNvSpPr>
            <a:spLocks noGrp="1"/>
          </p:cNvSpPr>
          <p:nvPr>
            <p:ph type="title"/>
          </p:nvPr>
        </p:nvSpPr>
        <p:spPr>
          <a:xfrm>
            <a:off x="1151467" y="887973"/>
            <a:ext cx="9889067" cy="1325563"/>
          </a:xfrm>
        </p:spPr>
        <p:txBody>
          <a:bodyPr>
            <a:normAutofit/>
          </a:bodyPr>
          <a:lstStyle/>
          <a:p>
            <a:r>
              <a:rPr lang="en-RO" sz="6000" b="1" dirty="0">
                <a:solidFill>
                  <a:schemeClr val="bg1"/>
                </a:solidFill>
                <a:latin typeface="+mn-lt"/>
              </a:rPr>
              <a:t>The Analysis - Means</a:t>
            </a:r>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737475A4-0904-4E60-85EB-321544483E1C}"/>
              </a:ext>
            </a:extLst>
          </p:cNvPr>
          <p:cNvGraphicFramePr>
            <a:graphicFrameLocks noGrp="1"/>
          </p:cNvGraphicFramePr>
          <p:nvPr>
            <p:ph idx="1"/>
            <p:extLst>
              <p:ext uri="{D42A27DB-BD31-4B8C-83A1-F6EECF244321}">
                <p14:modId xmlns:p14="http://schemas.microsoft.com/office/powerpoint/2010/main" val="1497754089"/>
              </p:ext>
            </p:extLst>
          </p:nvPr>
        </p:nvGraphicFramePr>
        <p:xfrm>
          <a:off x="1151467" y="2607733"/>
          <a:ext cx="9889067" cy="3285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con&#10;&#10;Description automatically generated">
            <a:extLst>
              <a:ext uri="{FF2B5EF4-FFF2-40B4-BE49-F238E27FC236}">
                <a16:creationId xmlns:a16="http://schemas.microsoft.com/office/drawing/2014/main" id="{2C33E4F4-FBAD-CD43-A79F-51E882ADB7B9}"/>
              </a:ext>
            </a:extLst>
          </p:cNvPr>
          <p:cNvPicPr>
            <a:picLocks noChangeAspect="1"/>
          </p:cNvPicPr>
          <p:nvPr/>
        </p:nvPicPr>
        <p:blipFill>
          <a:blip r:embed="rId7"/>
          <a:stretch>
            <a:fillRect/>
          </a:stretch>
        </p:blipFill>
        <p:spPr>
          <a:xfrm>
            <a:off x="1906315" y="2714925"/>
            <a:ext cx="800100" cy="800100"/>
          </a:xfrm>
          <a:prstGeom prst="rect">
            <a:avLst/>
          </a:prstGeom>
        </p:spPr>
      </p:pic>
      <p:pic>
        <p:nvPicPr>
          <p:cNvPr id="7" name="Picture 6" descr="Logo&#10;&#10;Description automatically generated">
            <a:extLst>
              <a:ext uri="{FF2B5EF4-FFF2-40B4-BE49-F238E27FC236}">
                <a16:creationId xmlns:a16="http://schemas.microsoft.com/office/drawing/2014/main" id="{9D4E2FF2-2F52-3441-83C9-37A584B1FB8E}"/>
              </a:ext>
            </a:extLst>
          </p:cNvPr>
          <p:cNvPicPr>
            <a:picLocks noChangeAspect="1"/>
          </p:cNvPicPr>
          <p:nvPr/>
        </p:nvPicPr>
        <p:blipFill rotWithShape="1">
          <a:blip r:embed="rId8"/>
          <a:srcRect t="1067" b="20882"/>
          <a:stretch/>
        </p:blipFill>
        <p:spPr>
          <a:xfrm>
            <a:off x="1719338" y="3778590"/>
            <a:ext cx="1174054" cy="916351"/>
          </a:xfrm>
          <a:prstGeom prst="rect">
            <a:avLst/>
          </a:prstGeom>
        </p:spPr>
      </p:pic>
      <p:pic>
        <p:nvPicPr>
          <p:cNvPr id="11" name="Picture 10" descr="A picture containing text, indoor, dark, device&#10;&#10;Description automatically generated">
            <a:extLst>
              <a:ext uri="{FF2B5EF4-FFF2-40B4-BE49-F238E27FC236}">
                <a16:creationId xmlns:a16="http://schemas.microsoft.com/office/drawing/2014/main" id="{9F2DEE1E-CF39-9A48-B50D-AE0F23304D62}"/>
              </a:ext>
            </a:extLst>
          </p:cNvPr>
          <p:cNvPicPr>
            <a:picLocks noChangeAspect="1"/>
          </p:cNvPicPr>
          <p:nvPr/>
        </p:nvPicPr>
        <p:blipFill>
          <a:blip r:embed="rId9"/>
          <a:stretch>
            <a:fillRect/>
          </a:stretch>
        </p:blipFill>
        <p:spPr>
          <a:xfrm>
            <a:off x="1446252" y="4958506"/>
            <a:ext cx="1720225" cy="872208"/>
          </a:xfrm>
          <a:prstGeom prst="rect">
            <a:avLst/>
          </a:prstGeom>
        </p:spPr>
      </p:pic>
    </p:spTree>
    <p:extLst>
      <p:ext uri="{BB962C8B-B14F-4D97-AF65-F5344CB8AC3E}">
        <p14:creationId xmlns:p14="http://schemas.microsoft.com/office/powerpoint/2010/main" val="67932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C69996"/>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FB92860-48BD-5544-896C-B55688FD4794}"/>
              </a:ext>
            </a:extLst>
          </p:cNvPr>
          <p:cNvSpPr>
            <a:spLocks noGrp="1"/>
          </p:cNvSpPr>
          <p:nvPr>
            <p:ph type="title"/>
          </p:nvPr>
        </p:nvSpPr>
        <p:spPr>
          <a:xfrm>
            <a:off x="841248" y="644652"/>
            <a:ext cx="3182112" cy="5568696"/>
          </a:xfrm>
        </p:spPr>
        <p:txBody>
          <a:bodyPr>
            <a:normAutofit/>
          </a:bodyPr>
          <a:lstStyle/>
          <a:p>
            <a:pPr>
              <a:lnSpc>
                <a:spcPct val="90000"/>
              </a:lnSpc>
            </a:pPr>
            <a:r>
              <a:rPr lang="en-RO" sz="6000" b="1" dirty="0">
                <a:solidFill>
                  <a:srgbClr val="FFFFFF"/>
                </a:solidFill>
                <a:latin typeface="+mn-lt"/>
              </a:rPr>
              <a:t>The Code – Importing libraries</a:t>
            </a:r>
          </a:p>
        </p:txBody>
      </p:sp>
      <p:pic>
        <p:nvPicPr>
          <p:cNvPr id="5" name="Content Placeholder 4">
            <a:extLst>
              <a:ext uri="{FF2B5EF4-FFF2-40B4-BE49-F238E27FC236}">
                <a16:creationId xmlns:a16="http://schemas.microsoft.com/office/drawing/2014/main" id="{C77E077E-C968-4BCC-B9F8-8143B6059383}"/>
              </a:ext>
            </a:extLst>
          </p:cNvPr>
          <p:cNvPicPr>
            <a:picLocks noGrp="1" noChangeAspect="1"/>
          </p:cNvPicPr>
          <p:nvPr>
            <p:ph idx="1"/>
          </p:nvPr>
        </p:nvPicPr>
        <p:blipFill>
          <a:blip r:embed="rId2"/>
          <a:stretch>
            <a:fillRect/>
          </a:stretch>
        </p:blipFill>
        <p:spPr>
          <a:xfrm>
            <a:off x="5646151" y="1431344"/>
            <a:ext cx="5951635" cy="3995311"/>
          </a:xfrm>
        </p:spPr>
      </p:pic>
    </p:spTree>
    <p:extLst>
      <p:ext uri="{BB962C8B-B14F-4D97-AF65-F5344CB8AC3E}">
        <p14:creationId xmlns:p14="http://schemas.microsoft.com/office/powerpoint/2010/main" val="364547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69996"/>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C3F44F7-EBCA-9445-8F73-BBD9B0C1AFE5}"/>
              </a:ext>
            </a:extLst>
          </p:cNvPr>
          <p:cNvSpPr>
            <a:spLocks noGrp="1"/>
          </p:cNvSpPr>
          <p:nvPr>
            <p:ph type="title"/>
          </p:nvPr>
        </p:nvSpPr>
        <p:spPr>
          <a:xfrm>
            <a:off x="838200" y="401221"/>
            <a:ext cx="10515600" cy="1348065"/>
          </a:xfrm>
        </p:spPr>
        <p:txBody>
          <a:bodyPr>
            <a:normAutofit/>
          </a:bodyPr>
          <a:lstStyle/>
          <a:p>
            <a:pPr>
              <a:lnSpc>
                <a:spcPct val="90000"/>
              </a:lnSpc>
            </a:pPr>
            <a:r>
              <a:rPr lang="en-RO" sz="6000" b="1" dirty="0">
                <a:solidFill>
                  <a:schemeClr val="bg1"/>
                </a:solidFill>
                <a:latin typeface="+mn-lt"/>
              </a:rPr>
              <a:t>The Code – Connecting to Twitter’s API</a:t>
            </a:r>
          </a:p>
        </p:txBody>
      </p:sp>
      <p:pic>
        <p:nvPicPr>
          <p:cNvPr id="7" name="Picture 6">
            <a:extLst>
              <a:ext uri="{FF2B5EF4-FFF2-40B4-BE49-F238E27FC236}">
                <a16:creationId xmlns:a16="http://schemas.microsoft.com/office/drawing/2014/main" id="{B8B37B51-A44D-4504-81CC-6F3ABE213CB8}"/>
              </a:ext>
            </a:extLst>
          </p:cNvPr>
          <p:cNvPicPr>
            <a:picLocks noChangeAspect="1"/>
          </p:cNvPicPr>
          <p:nvPr/>
        </p:nvPicPr>
        <p:blipFill>
          <a:blip r:embed="rId2"/>
          <a:stretch>
            <a:fillRect/>
          </a:stretch>
        </p:blipFill>
        <p:spPr>
          <a:xfrm>
            <a:off x="999862" y="5990948"/>
            <a:ext cx="6898596" cy="533005"/>
          </a:xfrm>
          <a:prstGeom prst="rect">
            <a:avLst/>
          </a:prstGeom>
        </p:spPr>
      </p:pic>
      <p:pic>
        <p:nvPicPr>
          <p:cNvPr id="13" name="Content Placeholder 12">
            <a:extLst>
              <a:ext uri="{FF2B5EF4-FFF2-40B4-BE49-F238E27FC236}">
                <a16:creationId xmlns:a16="http://schemas.microsoft.com/office/drawing/2014/main" id="{ADC8DDC8-DF45-417E-8EA4-AEC977382D43}"/>
              </a:ext>
            </a:extLst>
          </p:cNvPr>
          <p:cNvPicPr>
            <a:picLocks noGrp="1" noChangeAspect="1"/>
          </p:cNvPicPr>
          <p:nvPr>
            <p:ph idx="1"/>
          </p:nvPr>
        </p:nvPicPr>
        <p:blipFill>
          <a:blip r:embed="rId3"/>
          <a:stretch>
            <a:fillRect/>
          </a:stretch>
        </p:blipFill>
        <p:spPr>
          <a:xfrm>
            <a:off x="999862" y="2628900"/>
            <a:ext cx="10226611" cy="3249982"/>
          </a:xfrm>
        </p:spPr>
      </p:pic>
    </p:spTree>
    <p:extLst>
      <p:ext uri="{BB962C8B-B14F-4D97-AF65-F5344CB8AC3E}">
        <p14:creationId xmlns:p14="http://schemas.microsoft.com/office/powerpoint/2010/main" val="222215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14745-0F4C-6C4C-9554-1CF69FB1080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6000" b="1" dirty="0">
                <a:latin typeface="+mn-lt"/>
              </a:rPr>
              <a:t>The Code – </a:t>
            </a:r>
            <a:br>
              <a:rPr lang="en-US" sz="6000" b="1" dirty="0">
                <a:latin typeface="+mn-lt"/>
              </a:rPr>
            </a:br>
            <a:r>
              <a:rPr lang="en-US" sz="6000" b="1" dirty="0">
                <a:latin typeface="+mn-lt"/>
              </a:rPr>
              <a:t>Fetching the tweets 1</a:t>
            </a:r>
          </a:p>
        </p:txBody>
      </p:sp>
      <p:sp>
        <p:nvSpPr>
          <p:cNvPr id="3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4E90FE-59D0-444A-A1A6-F49B63F21DD2}"/>
              </a:ext>
            </a:extLst>
          </p:cNvPr>
          <p:cNvPicPr>
            <a:picLocks noChangeAspect="1"/>
          </p:cNvPicPr>
          <p:nvPr/>
        </p:nvPicPr>
        <p:blipFill>
          <a:blip r:embed="rId2"/>
          <a:stretch>
            <a:fillRect/>
          </a:stretch>
        </p:blipFill>
        <p:spPr>
          <a:xfrm>
            <a:off x="4476216" y="483775"/>
            <a:ext cx="7399487" cy="5890450"/>
          </a:xfrm>
          <a:prstGeom prst="rect">
            <a:avLst/>
          </a:prstGeom>
        </p:spPr>
      </p:pic>
    </p:spTree>
    <p:extLst>
      <p:ext uri="{BB962C8B-B14F-4D97-AF65-F5344CB8AC3E}">
        <p14:creationId xmlns:p14="http://schemas.microsoft.com/office/powerpoint/2010/main" val="119785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14745-0F4C-6C4C-9554-1CF69FB10802}"/>
              </a:ext>
            </a:extLst>
          </p:cNvPr>
          <p:cNvSpPr>
            <a:spLocks noGrp="1"/>
          </p:cNvSpPr>
          <p:nvPr>
            <p:ph type="title"/>
          </p:nvPr>
        </p:nvSpPr>
        <p:spPr>
          <a:xfrm>
            <a:off x="630936" y="630936"/>
            <a:ext cx="3419856" cy="1463040"/>
          </a:xfrm>
        </p:spPr>
        <p:txBody>
          <a:bodyPr vert="horz" lIns="91440" tIns="45720" rIns="91440" bIns="45720" rtlCol="0" anchor="ctr">
            <a:normAutofit fontScale="90000"/>
          </a:bodyPr>
          <a:lstStyle/>
          <a:p>
            <a:pPr>
              <a:lnSpc>
                <a:spcPct val="90000"/>
              </a:lnSpc>
            </a:pPr>
            <a:r>
              <a:rPr lang="en-US" sz="5400" b="1" dirty="0">
                <a:latin typeface="+mn-lt"/>
              </a:rPr>
              <a:t>The Code – </a:t>
            </a:r>
            <a:br>
              <a:rPr lang="en-US" sz="5400" b="1" dirty="0">
                <a:latin typeface="+mn-lt"/>
              </a:rPr>
            </a:br>
            <a:r>
              <a:rPr lang="en-US" sz="5400" b="1" dirty="0">
                <a:latin typeface="+mn-lt"/>
              </a:rPr>
              <a:t>Fetching the tweets 2</a:t>
            </a:r>
          </a:p>
        </p:txBody>
      </p:sp>
      <p:sp>
        <p:nvSpPr>
          <p:cNvPr id="6" name="TextBox 5">
            <a:extLst>
              <a:ext uri="{FF2B5EF4-FFF2-40B4-BE49-F238E27FC236}">
                <a16:creationId xmlns:a16="http://schemas.microsoft.com/office/drawing/2014/main" id="{6D6351EE-CA58-4E49-A058-EBF4106A7A3A}"/>
              </a:ext>
            </a:extLst>
          </p:cNvPr>
          <p:cNvSpPr txBox="1"/>
          <p:nvPr/>
        </p:nvSpPr>
        <p:spPr>
          <a:xfrm>
            <a:off x="4654295" y="630936"/>
            <a:ext cx="6894576" cy="1463040"/>
          </a:xfrm>
          <a:prstGeom prst="rect">
            <a:avLst/>
          </a:prstGeom>
        </p:spPr>
        <p:txBody>
          <a:bodyPr vert="horz" lIns="91440" tIns="45720" rIns="91440" bIns="45720" rtlCol="0" anchor="ctr">
            <a:normAutofit lnSpcReduction="10000"/>
          </a:bodyPr>
          <a:lstStyle/>
          <a:p>
            <a:pPr indent="-228600">
              <a:spcAft>
                <a:spcPts val="600"/>
              </a:spcAft>
              <a:buFont typeface="Arial" panose="020B0604020202020204" pitchFamily="34" charset="0"/>
              <a:buChar char="•"/>
            </a:pPr>
            <a:r>
              <a:rPr lang="en-US" b="1" dirty="0"/>
              <a:t>We called the Twitter API twice and obtained 2 sets of data, before and after the event. Before saving the data, we dropped the duplicate tweets. </a:t>
            </a:r>
          </a:p>
          <a:p>
            <a:pPr indent="-228600">
              <a:spcAft>
                <a:spcPts val="600"/>
              </a:spcAft>
              <a:buFont typeface="Arial" panose="020B0604020202020204" pitchFamily="34" charset="0"/>
              <a:buChar char="•"/>
            </a:pPr>
            <a:r>
              <a:rPr lang="en-US" b="1" dirty="0"/>
              <a:t>We created then 2 datasets that were saved as CSV files for later use, as the Elevated </a:t>
            </a:r>
            <a:r>
              <a:rPr lang="en-US" b="1" dirty="0" err="1"/>
              <a:t>Acces</a:t>
            </a:r>
            <a:r>
              <a:rPr lang="en-US" b="1" dirty="0"/>
              <a:t> on the Twitter Developer Platform only allowed us to extract a maximum of 5000 tweets/ month, so we could not retrieve the tweets every time we wanted to test the later parts of the code.</a:t>
            </a:r>
          </a:p>
        </p:txBody>
      </p:sp>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C69996"/>
          </a:solidFill>
          <a:ln w="34925">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AE82C95-56BF-A548-8D5E-DB79221738BD}"/>
              </a:ext>
            </a:extLst>
          </p:cNvPr>
          <p:cNvPicPr>
            <a:picLocks noChangeAspect="1"/>
          </p:cNvPicPr>
          <p:nvPr/>
        </p:nvPicPr>
        <p:blipFill>
          <a:blip r:embed="rId4"/>
          <a:stretch>
            <a:fillRect/>
          </a:stretch>
        </p:blipFill>
        <p:spPr>
          <a:xfrm>
            <a:off x="352836" y="2402496"/>
            <a:ext cx="11486328" cy="4141180"/>
          </a:xfrm>
          <a:prstGeom prst="rect">
            <a:avLst/>
          </a:prstGeom>
        </p:spPr>
      </p:pic>
    </p:spTree>
    <p:extLst>
      <p:ext uri="{BB962C8B-B14F-4D97-AF65-F5344CB8AC3E}">
        <p14:creationId xmlns:p14="http://schemas.microsoft.com/office/powerpoint/2010/main" val="318374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676E5-B95F-9C46-83CD-42D2D77A4068}"/>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pPr>
              <a:lnSpc>
                <a:spcPct val="90000"/>
              </a:lnSpc>
            </a:pPr>
            <a:r>
              <a:rPr lang="en-US" sz="5400" b="1" dirty="0">
                <a:latin typeface="+mn-lt"/>
              </a:rPr>
              <a:t>The Code – </a:t>
            </a:r>
            <a:br>
              <a:rPr lang="en-US" sz="5400" b="1" dirty="0">
                <a:latin typeface="+mn-lt"/>
              </a:rPr>
            </a:br>
            <a:r>
              <a:rPr lang="en-US" sz="5400" b="1" dirty="0">
                <a:latin typeface="+mn-lt"/>
              </a:rPr>
              <a:t>Preparing the tweets </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69996"/>
          </a:solidFill>
          <a:ln w="38100" cap="rnd">
            <a:solidFill>
              <a:srgbClr val="C6999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49E0E25-61CE-4ADB-8084-7019C9DF23C6}"/>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2000" b="1" dirty="0"/>
              <a:t>We defined functions for:</a:t>
            </a:r>
          </a:p>
          <a:p>
            <a:pPr marL="285750" indent="-228600">
              <a:spcAft>
                <a:spcPts val="600"/>
              </a:spcAft>
              <a:buFont typeface="Arial" panose="020B0604020202020204" pitchFamily="34" charset="0"/>
              <a:buChar char="•"/>
            </a:pPr>
            <a:r>
              <a:rPr lang="en-US" sz="2000" b="1" dirty="0"/>
              <a:t>Cleaning the data: removing usernames, links, punctuation marks, stop words</a:t>
            </a:r>
          </a:p>
          <a:p>
            <a:pPr marL="285750" indent="-228600">
              <a:spcAft>
                <a:spcPts val="600"/>
              </a:spcAft>
              <a:buFont typeface="Arial" panose="020B0604020202020204" pitchFamily="34" charset="0"/>
              <a:buChar char="•"/>
            </a:pPr>
            <a:r>
              <a:rPr lang="en-US" sz="2000" b="1" dirty="0"/>
              <a:t>Stemming each word in every sentence, to categorize or count words more easily</a:t>
            </a:r>
          </a:p>
          <a:p>
            <a:pPr marL="285750" indent="-228600">
              <a:spcAft>
                <a:spcPts val="600"/>
              </a:spcAft>
              <a:buFont typeface="Arial" panose="020B0604020202020204" pitchFamily="34" charset="0"/>
              <a:buChar char="•"/>
            </a:pPr>
            <a:r>
              <a:rPr lang="en-US" sz="2000" b="1" dirty="0"/>
              <a:t>Returning a sentiment (positive, negative, neutral) depending on the sentiment score of each sentence (which had received a score ranging from -1 to +1 by using the </a:t>
            </a:r>
            <a:r>
              <a:rPr lang="en-US" sz="2000" b="1" dirty="0" err="1"/>
              <a:t>TextBlob</a:t>
            </a:r>
            <a:r>
              <a:rPr lang="en-US" sz="2000" b="1" dirty="0"/>
              <a:t> library).</a:t>
            </a:r>
          </a:p>
          <a:p>
            <a:pPr indent="-228600">
              <a:spcAft>
                <a:spcPts val="600"/>
              </a:spcAft>
              <a:buFont typeface="Arial" panose="020B0604020202020204" pitchFamily="34" charset="0"/>
              <a:buChar char="•"/>
            </a:pPr>
            <a:endParaRPr lang="en-US" sz="2000" b="1" dirty="0"/>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2" name="Content Placeholder 4">
            <a:extLst>
              <a:ext uri="{FF2B5EF4-FFF2-40B4-BE49-F238E27FC236}">
                <a16:creationId xmlns:a16="http://schemas.microsoft.com/office/drawing/2014/main" id="{E122987A-4602-ED4A-B44F-1F50DB75E301}"/>
              </a:ext>
            </a:extLst>
          </p:cNvPr>
          <p:cNvPicPr>
            <a:picLocks noGrp="1" noChangeAspect="1"/>
          </p:cNvPicPr>
          <p:nvPr>
            <p:ph idx="1"/>
          </p:nvPr>
        </p:nvPicPr>
        <p:blipFill>
          <a:blip r:embed="rId4"/>
          <a:stretch>
            <a:fillRect/>
          </a:stretch>
        </p:blipFill>
        <p:spPr>
          <a:xfrm>
            <a:off x="4138480" y="751077"/>
            <a:ext cx="7885963" cy="5355846"/>
          </a:xfrm>
          <a:prstGeom prst="rect">
            <a:avLst/>
          </a:prstGeom>
        </p:spPr>
      </p:pic>
    </p:spTree>
    <p:extLst>
      <p:ext uri="{BB962C8B-B14F-4D97-AF65-F5344CB8AC3E}">
        <p14:creationId xmlns:p14="http://schemas.microsoft.com/office/powerpoint/2010/main" val="1999614488"/>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26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0"/>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548</TotalTime>
  <Words>1056</Words>
  <Application>Microsoft Office PowerPoint</Application>
  <PresentationFormat>Widescreen</PresentationFormat>
  <Paragraphs>71</Paragraphs>
  <Slides>20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Modern Love</vt:lpstr>
      <vt:lpstr>The Hand</vt:lpstr>
      <vt:lpstr>SketchyVTI</vt:lpstr>
      <vt:lpstr>Coca Cola How did Ronaldo’s comments affect the customers perception of the brand?</vt:lpstr>
      <vt:lpstr>The Event</vt:lpstr>
      <vt:lpstr>The Analysis - Methods</vt:lpstr>
      <vt:lpstr>The Analysis - Means</vt:lpstr>
      <vt:lpstr>The Code – Importing libraries</vt:lpstr>
      <vt:lpstr>The Code – Connecting to Twitter’s API</vt:lpstr>
      <vt:lpstr>The Code –  Fetching the tweets 1</vt:lpstr>
      <vt:lpstr>The Code –  Fetching the tweets 2</vt:lpstr>
      <vt:lpstr>The Code –  Preparing the tweets </vt:lpstr>
      <vt:lpstr>The Code –  Visualisation Tools 1. Charts</vt:lpstr>
      <vt:lpstr>The Code –  Visualisation Tools 1. Charts</vt:lpstr>
      <vt:lpstr>Results –  Visualisation Tools 1. Charts</vt:lpstr>
      <vt:lpstr>The code –  Visualisation Tools 2. Word Cloud</vt:lpstr>
      <vt:lpstr>The results – Visualisation Tools 2. Word Cloud</vt:lpstr>
      <vt:lpstr>The Code - Sentiment Analysis</vt:lpstr>
      <vt:lpstr>The Code &amp; Results – Pie Charts with Sentiment Analysis Percentages</vt:lpstr>
      <vt:lpstr>The Code and Result– Yahoo! Finance</vt:lpstr>
      <vt:lpstr>The Code –  T tests</vt:lpstr>
      <vt:lpstr>The Code –  T tests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Coca Cola How did Ronaldo’s comments affect the customers perception of the brand?</dc:title>
  <dc:creator>Stroe Adriana-Nicoleta</dc:creator>
  <cp:lastModifiedBy>Ioana Ispir</cp:lastModifiedBy>
  <cp:revision>37</cp:revision>
  <dcterms:created xsi:type="dcterms:W3CDTF">2021-12-12T16:15:23Z</dcterms:created>
  <dcterms:modified xsi:type="dcterms:W3CDTF">2021-12-16T12:25:35Z</dcterms:modified>
</cp:coreProperties>
</file>