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80" r:id="rId20"/>
    <p:sldId id="270" r:id="rId21"/>
    <p:sldId id="271" r:id="rId22"/>
    <p:sldId id="281" r:id="rId23"/>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smtClean="0"/>
              <a:t>Clic pentru a edita stilul de subtitlu</a:t>
            </a:r>
            <a:endParaRPr lang="en-US" dirty="0"/>
          </a:p>
        </p:txBody>
      </p:sp>
      <p:sp>
        <p:nvSpPr>
          <p:cNvPr id="4" name="Date Placeholder 3"/>
          <p:cNvSpPr>
            <a:spLocks noGrp="1"/>
          </p:cNvSpPr>
          <p:nvPr>
            <p:ph type="dt" sz="half" idx="10"/>
          </p:nvPr>
        </p:nvSpPr>
        <p:spPr/>
        <p:txBody>
          <a:bodyPr/>
          <a:lstStyle/>
          <a:p>
            <a:fld id="{E4B42B21-CF92-40F5-A2A3-A1C54AD614BB}" type="datetimeFigureOut">
              <a:rPr lang="ro-RO" smtClean="0"/>
              <a:t>25.11.2018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7F23762-7524-477B-8CA7-AD922550FA82}" type="slidenum">
              <a:rPr lang="ro-RO" smtClean="0"/>
              <a:t>‹#›</a:t>
            </a:fld>
            <a:endParaRPr lang="ro-RO"/>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o-RO" smtClean="0"/>
              <a:t>Clic pentru editare stil titlu</a:t>
            </a:r>
            <a:endParaRPr lang="en-US" dirty="0"/>
          </a:p>
        </p:txBody>
      </p:sp>
    </p:spTree>
  </p:cSld>
  <p:clrMapOvr>
    <a:masterClrMapping/>
  </p:clrMapOvr>
  <p:transition spd="slow">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Clic pentru editare stil titlu</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Date Placeholder 3"/>
          <p:cNvSpPr>
            <a:spLocks noGrp="1"/>
          </p:cNvSpPr>
          <p:nvPr>
            <p:ph type="dt" sz="half" idx="10"/>
          </p:nvPr>
        </p:nvSpPr>
        <p:spPr/>
        <p:txBody>
          <a:bodyPr/>
          <a:lstStyle/>
          <a:p>
            <a:fld id="{E4B42B21-CF92-40F5-A2A3-A1C54AD614BB}" type="datetimeFigureOut">
              <a:rPr lang="ro-RO" smtClean="0"/>
              <a:t>25.11.2018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7F23762-7524-477B-8CA7-AD922550FA82}" type="slidenum">
              <a:rPr lang="ro-RO" smtClean="0"/>
              <a:t>‹#›</a:t>
            </a:fld>
            <a:endParaRPr lang="ro-RO"/>
          </a:p>
        </p:txBody>
      </p:sp>
    </p:spTree>
  </p:cSld>
  <p:clrMapOvr>
    <a:masterClrMapping/>
  </p:clrMapOvr>
  <p:transition spd="slow">
    <p:pull/>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o-RO" smtClean="0"/>
              <a:t>Clic pentru editare stil titlu</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4" name="Date Placeholder 3"/>
          <p:cNvSpPr>
            <a:spLocks noGrp="1"/>
          </p:cNvSpPr>
          <p:nvPr>
            <p:ph type="dt" sz="half" idx="10"/>
          </p:nvPr>
        </p:nvSpPr>
        <p:spPr/>
        <p:txBody>
          <a:bodyPr/>
          <a:lstStyle/>
          <a:p>
            <a:fld id="{E4B42B21-CF92-40F5-A2A3-A1C54AD614BB}" type="datetimeFigureOut">
              <a:rPr lang="ro-RO" smtClean="0"/>
              <a:t>25.11.2018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7F23762-7524-477B-8CA7-AD922550FA82}" type="slidenum">
              <a:rPr lang="ro-RO" smtClean="0"/>
              <a:t>‹#›</a:t>
            </a:fld>
            <a:endParaRPr lang="ro-RO"/>
          </a:p>
        </p:txBody>
      </p:sp>
    </p:spTree>
  </p:cSld>
  <p:clrMapOvr>
    <a:masterClrMapping/>
  </p:clrMapOvr>
  <p:transition spd="slow">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B42B21-CF92-40F5-A2A3-A1C54AD614BB}" type="datetimeFigureOut">
              <a:rPr lang="ro-RO" smtClean="0"/>
              <a:t>25.11.2018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7F23762-7524-477B-8CA7-AD922550FA82}" type="slidenum">
              <a:rPr lang="ro-RO" smtClean="0"/>
              <a:t>‹#›</a:t>
            </a:fld>
            <a:endParaRPr lang="ro-RO"/>
          </a:p>
        </p:txBody>
      </p:sp>
      <p:sp>
        <p:nvSpPr>
          <p:cNvPr id="8" name="Title 7"/>
          <p:cNvSpPr>
            <a:spLocks noGrp="1"/>
          </p:cNvSpPr>
          <p:nvPr>
            <p:ph type="title"/>
          </p:nvPr>
        </p:nvSpPr>
        <p:spPr/>
        <p:txBody>
          <a:bodyPr/>
          <a:lstStyle/>
          <a:p>
            <a:r>
              <a:rPr lang="ro-RO" smtClean="0"/>
              <a:t>Clic pentru editare stil titlu</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o-RO" smtClean="0"/>
              <a:t>Clic pentru editare stil titlu</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smtClean="0"/>
              <a:t>Clic pentru editare stiluri text Coordonator</a:t>
            </a:r>
          </a:p>
        </p:txBody>
      </p:sp>
      <p:sp>
        <p:nvSpPr>
          <p:cNvPr id="4" name="Date Placeholder 3"/>
          <p:cNvSpPr>
            <a:spLocks noGrp="1"/>
          </p:cNvSpPr>
          <p:nvPr>
            <p:ph type="dt" sz="half" idx="10"/>
          </p:nvPr>
        </p:nvSpPr>
        <p:spPr/>
        <p:txBody>
          <a:bodyPr/>
          <a:lstStyle/>
          <a:p>
            <a:fld id="{E4B42B21-CF92-40F5-A2A3-A1C54AD614BB}" type="datetimeFigureOut">
              <a:rPr lang="ro-RO" smtClean="0"/>
              <a:t>25.11.2018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7F23762-7524-477B-8CA7-AD922550FA82}" type="slidenum">
              <a:rPr lang="ro-RO" smtClean="0"/>
              <a:t>‹#›</a:t>
            </a:fld>
            <a:endParaRPr lang="ro-RO"/>
          </a:p>
        </p:txBody>
      </p:sp>
    </p:spTree>
  </p:cSld>
  <p:clrMapOvr>
    <a:masterClrMapping/>
  </p:clrMapOvr>
  <p:transition spd="slow">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B42B21-CF92-40F5-A2A3-A1C54AD614BB}" type="datetimeFigureOut">
              <a:rPr lang="ro-RO" smtClean="0"/>
              <a:t>25.11.2018</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7F23762-7524-477B-8CA7-AD922550FA82}" type="slidenum">
              <a:rPr lang="ro-RO" smtClean="0"/>
              <a:t>‹#›</a:t>
            </a:fld>
            <a:endParaRPr lang="ro-RO"/>
          </a:p>
        </p:txBody>
      </p:sp>
      <p:sp>
        <p:nvSpPr>
          <p:cNvPr id="8" name="Title 7"/>
          <p:cNvSpPr>
            <a:spLocks noGrp="1"/>
          </p:cNvSpPr>
          <p:nvPr>
            <p:ph type="title"/>
          </p:nvPr>
        </p:nvSpPr>
        <p:spPr/>
        <p:txBody>
          <a:bodyPr/>
          <a:lstStyle/>
          <a:p>
            <a:r>
              <a:rPr lang="ro-RO" smtClean="0"/>
              <a:t>Clic pentru editare stil titlu</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Tree>
  </p:cSld>
  <p:clrMapOvr>
    <a:masterClrMapping/>
  </p:clrMapOvr>
  <p:transition spd="slow">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Clic pentru editare stiluri text Coordonator</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o-RO" smtClean="0"/>
              <a:t>Clic pentru editare stiluri text Coordonator</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7" name="Date Placeholder 6"/>
          <p:cNvSpPr>
            <a:spLocks noGrp="1"/>
          </p:cNvSpPr>
          <p:nvPr>
            <p:ph type="dt" sz="half" idx="10"/>
          </p:nvPr>
        </p:nvSpPr>
        <p:spPr/>
        <p:txBody>
          <a:bodyPr/>
          <a:lstStyle/>
          <a:p>
            <a:fld id="{E4B42B21-CF92-40F5-A2A3-A1C54AD614BB}" type="datetimeFigureOut">
              <a:rPr lang="ro-RO" smtClean="0"/>
              <a:t>25.11.2018</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C7F23762-7524-477B-8CA7-AD922550FA82}" type="slidenum">
              <a:rPr lang="ro-RO" smtClean="0"/>
              <a:t>‹#›</a:t>
            </a:fld>
            <a:endParaRPr lang="ro-RO"/>
          </a:p>
        </p:txBody>
      </p:sp>
      <p:sp>
        <p:nvSpPr>
          <p:cNvPr id="10" name="Title 9"/>
          <p:cNvSpPr>
            <a:spLocks noGrp="1"/>
          </p:cNvSpPr>
          <p:nvPr>
            <p:ph type="title"/>
          </p:nvPr>
        </p:nvSpPr>
        <p:spPr/>
        <p:txBody>
          <a:bodyPr/>
          <a:lstStyle/>
          <a:p>
            <a:r>
              <a:rPr lang="ro-RO" smtClean="0"/>
              <a:t>Clic pentru editare stil titlu</a:t>
            </a:r>
            <a:endParaRPr lang="en-US" dirty="0"/>
          </a:p>
        </p:txBody>
      </p:sp>
    </p:spTree>
  </p:cSld>
  <p:clrMapOvr>
    <a:masterClrMapping/>
  </p:clrMapOvr>
  <p:transition spd="slow">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Clic pentru editare stil titlu</a:t>
            </a:r>
            <a:endParaRPr lang="en-US" dirty="0"/>
          </a:p>
        </p:txBody>
      </p:sp>
      <p:sp>
        <p:nvSpPr>
          <p:cNvPr id="3" name="Date Placeholder 2"/>
          <p:cNvSpPr>
            <a:spLocks noGrp="1"/>
          </p:cNvSpPr>
          <p:nvPr>
            <p:ph type="dt" sz="half" idx="10"/>
          </p:nvPr>
        </p:nvSpPr>
        <p:spPr/>
        <p:txBody>
          <a:bodyPr/>
          <a:lstStyle/>
          <a:p>
            <a:fld id="{E4B42B21-CF92-40F5-A2A3-A1C54AD614BB}" type="datetimeFigureOut">
              <a:rPr lang="ro-RO" smtClean="0"/>
              <a:t>25.11.2018</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C7F23762-7524-477B-8CA7-AD922550FA82}" type="slidenum">
              <a:rPr lang="ro-RO" smtClean="0"/>
              <a:t>‹#›</a:t>
            </a:fld>
            <a:endParaRPr lang="ro-RO"/>
          </a:p>
        </p:txBody>
      </p:sp>
    </p:spTree>
  </p:cSld>
  <p:clrMapOvr>
    <a:masterClrMapping/>
  </p:clrMapOvr>
  <p:transition spd="slow">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B42B21-CF92-40F5-A2A3-A1C54AD614BB}" type="datetimeFigureOut">
              <a:rPr lang="ro-RO" smtClean="0"/>
              <a:t>25.11.2018</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C7F23762-7524-477B-8CA7-AD922550FA82}" type="slidenum">
              <a:rPr lang="ro-RO" smtClean="0"/>
              <a:t>‹#›</a:t>
            </a:fld>
            <a:endParaRPr lang="ro-RO"/>
          </a:p>
        </p:txBody>
      </p:sp>
    </p:spTree>
  </p:cSld>
  <p:clrMapOvr>
    <a:masterClrMapping/>
  </p:clrMapOvr>
  <p:transition spd="slow">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o-RO" smtClean="0"/>
              <a:t>Clic pentru editare stil titlu</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Clic pentru editare stiluri text Coordonator</a:t>
            </a:r>
          </a:p>
        </p:txBody>
      </p:sp>
      <p:sp>
        <p:nvSpPr>
          <p:cNvPr id="5" name="Date Placeholder 4"/>
          <p:cNvSpPr>
            <a:spLocks noGrp="1"/>
          </p:cNvSpPr>
          <p:nvPr>
            <p:ph type="dt" sz="half" idx="10"/>
          </p:nvPr>
        </p:nvSpPr>
        <p:spPr/>
        <p:txBody>
          <a:bodyPr/>
          <a:lstStyle/>
          <a:p>
            <a:fld id="{E4B42B21-CF92-40F5-A2A3-A1C54AD614BB}" type="datetimeFigureOut">
              <a:rPr lang="ro-RO" smtClean="0"/>
              <a:t>25.11.2018</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7F23762-7524-477B-8CA7-AD922550FA82}" type="slidenum">
              <a:rPr lang="ro-RO" smtClean="0"/>
              <a:t>‹#›</a:t>
            </a:fld>
            <a:endParaRPr lang="ro-RO"/>
          </a:p>
        </p:txBody>
      </p:sp>
    </p:spTree>
  </p:cSld>
  <p:clrMapOvr>
    <a:masterClrMapping/>
  </p:clrMapOvr>
  <p:transition spd="slow">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smtClean="0"/>
              <a:t>Faceți clic pe pictogramă pentru a adăuga o imagine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Clic pentru editare stiluri text Coordonator</a:t>
            </a:r>
          </a:p>
        </p:txBody>
      </p:sp>
      <p:sp>
        <p:nvSpPr>
          <p:cNvPr id="5" name="Date Placeholder 4"/>
          <p:cNvSpPr>
            <a:spLocks noGrp="1"/>
          </p:cNvSpPr>
          <p:nvPr>
            <p:ph type="dt" sz="half" idx="10"/>
          </p:nvPr>
        </p:nvSpPr>
        <p:spPr/>
        <p:txBody>
          <a:bodyPr/>
          <a:lstStyle/>
          <a:p>
            <a:fld id="{E4B42B21-CF92-40F5-A2A3-A1C54AD614BB}" type="datetimeFigureOut">
              <a:rPr lang="ro-RO" smtClean="0"/>
              <a:t>25.11.2018</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7F23762-7524-477B-8CA7-AD922550FA82}" type="slidenum">
              <a:rPr lang="ro-RO" smtClean="0"/>
              <a:t>‹#›</a:t>
            </a:fld>
            <a:endParaRPr lang="ro-RO"/>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o-RO" smtClean="0"/>
              <a:t>Clic pentru editare stil titlu</a:t>
            </a:r>
            <a:endParaRPr lang="en-US" dirty="0"/>
          </a:p>
        </p:txBody>
      </p:sp>
    </p:spTree>
  </p:cSld>
  <p:clrMapOvr>
    <a:masterClrMapping/>
  </p:clrMapOvr>
  <p:transition spd="slow">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o-RO" smtClean="0"/>
              <a:t>Clic pentru editare stil titlu</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4B42B21-CF92-40F5-A2A3-A1C54AD614BB}" type="datetimeFigureOut">
              <a:rPr lang="ro-RO" smtClean="0"/>
              <a:t>25.11.2018</a:t>
            </a:fld>
            <a:endParaRPr lang="ro-RO"/>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o-RO"/>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7F23762-7524-477B-8CA7-AD922550FA82}" type="slidenum">
              <a:rPr lang="ro-RO" smtClean="0"/>
              <a:t>‹#›</a:t>
            </a:fld>
            <a:endParaRPr lang="ro-RO"/>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spd="slow">
    <p:pull/>
  </p:transition>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2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516" y="5373216"/>
            <a:ext cx="1368152" cy="1368152"/>
          </a:xfrm>
          <a:prstGeom prst="rect">
            <a:avLst/>
          </a:prstGeom>
        </p:spPr>
      </p:pic>
      <p:sp>
        <p:nvSpPr>
          <p:cNvPr id="6" name="Dreptunghi 5"/>
          <p:cNvSpPr/>
          <p:nvPr/>
        </p:nvSpPr>
        <p:spPr>
          <a:xfrm>
            <a:off x="899592" y="188640"/>
            <a:ext cx="7776864" cy="1200329"/>
          </a:xfrm>
          <a:prstGeom prst="rect">
            <a:avLst/>
          </a:prstGeom>
          <a:noFill/>
        </p:spPr>
        <p:txBody>
          <a:bodyPr wrap="square" lIns="91440" tIns="45720" rIns="91440" bIns="45720">
            <a:spAutoFit/>
            <a:scene3d>
              <a:camera prst="perspectiveAbove"/>
              <a:lightRig rig="threePt" dir="t"/>
            </a:scene3d>
          </a:bodyPr>
          <a:lstStyle/>
          <a:p>
            <a:pPr algn="ctr"/>
            <a:r>
              <a:rPr lang="en-US" sz="7200" b="1" dirty="0" smtClean="0">
                <a:ln w="38100" cmpd="sng">
                  <a:solidFill>
                    <a:srgbClr val="002060"/>
                  </a:solidFill>
                  <a:prstDash val="solid"/>
                </a:ln>
                <a:solidFill>
                  <a:srgbClr val="7030A0"/>
                </a:solidFill>
                <a:effectLst>
                  <a:outerShdw blurRad="38100" dist="38100" dir="2700000" algn="tl">
                    <a:srgbClr val="000000">
                      <a:alpha val="43137"/>
                    </a:srgbClr>
                  </a:outerShdw>
                </a:effectLst>
              </a:rPr>
              <a:t>RPA CHALLENGE</a:t>
            </a:r>
            <a:endParaRPr lang="ro-RO" sz="7200" b="1" dirty="0">
              <a:ln w="38100" cmpd="sng">
                <a:solidFill>
                  <a:srgbClr val="002060"/>
                </a:solidFill>
                <a:prstDash val="solid"/>
              </a:ln>
              <a:solidFill>
                <a:srgbClr val="7030A0"/>
              </a:solidFill>
              <a:effectLst>
                <a:outerShdw blurRad="38100" dist="38100" dir="2700000" algn="tl">
                  <a:srgbClr val="000000">
                    <a:alpha val="43137"/>
                  </a:srgbClr>
                </a:outerShdw>
              </a:effectLst>
            </a:endParaRPr>
          </a:p>
        </p:txBody>
      </p:sp>
      <p:pic>
        <p:nvPicPr>
          <p:cNvPr id="7" name="I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22623">
            <a:off x="2964771" y="1716827"/>
            <a:ext cx="3168300" cy="4490846"/>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pic>
      <p:sp>
        <p:nvSpPr>
          <p:cNvPr id="9" name="Dreptunghi 8"/>
          <p:cNvSpPr/>
          <p:nvPr/>
        </p:nvSpPr>
        <p:spPr>
          <a:xfrm>
            <a:off x="1403648" y="6290728"/>
            <a:ext cx="1850417" cy="461665"/>
          </a:xfrm>
          <a:prstGeom prst="rect">
            <a:avLst/>
          </a:prstGeom>
        </p:spPr>
        <p:txBody>
          <a:bodyPr wrap="square">
            <a:spAutoFit/>
          </a:bodyPr>
          <a:lstStyle/>
          <a:p>
            <a:r>
              <a:rPr lang="en-US" sz="2400" dirty="0" smtClean="0">
                <a:ln w="38100" cmpd="sng">
                  <a:noFill/>
                  <a:prstDash val="solid"/>
                </a:ln>
                <a:solidFill>
                  <a:srgbClr val="7030A0"/>
                </a:solidFill>
              </a:rPr>
              <a:t>@SPARTANS</a:t>
            </a:r>
            <a:endParaRPr lang="ro-RO" sz="2400" dirty="0">
              <a:ln w="38100" cmpd="sng">
                <a:noFill/>
                <a:prstDash val="solid"/>
              </a:ln>
              <a:solidFill>
                <a:srgbClr val="7030A0"/>
              </a:solidFill>
            </a:endParaRPr>
          </a:p>
        </p:txBody>
      </p:sp>
    </p:spTree>
    <p:extLst>
      <p:ext uri="{BB962C8B-B14F-4D97-AF65-F5344CB8AC3E}">
        <p14:creationId xmlns:p14="http://schemas.microsoft.com/office/powerpoint/2010/main" val="3808971599"/>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47146"/>
            <a:ext cx="1189962" cy="1189962"/>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5" name="I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147146"/>
            <a:ext cx="6123559" cy="2889832"/>
          </a:xfrm>
          <a:prstGeom prst="rect">
            <a:avLst/>
          </a:prstGeom>
          <a:ln>
            <a:noFill/>
          </a:ln>
          <a:effectLst>
            <a:outerShdw blurRad="292100" dist="139700" dir="2700000" algn="tl" rotWithShape="0">
              <a:srgbClr val="333333">
                <a:alpha val="65000"/>
              </a:srgbClr>
            </a:outerShdw>
          </a:effectLst>
        </p:spPr>
      </p:pic>
      <p:pic>
        <p:nvPicPr>
          <p:cNvPr id="6" name="I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538" y="3305799"/>
            <a:ext cx="6408712" cy="30332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9867954"/>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47146"/>
            <a:ext cx="1189962" cy="1189962"/>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5" name="I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772816"/>
            <a:ext cx="8543175" cy="41044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9867954"/>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88640"/>
            <a:ext cx="1191600" cy="1191600"/>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sp>
        <p:nvSpPr>
          <p:cNvPr id="5" name="Dreptunghi 4"/>
          <p:cNvSpPr/>
          <p:nvPr/>
        </p:nvSpPr>
        <p:spPr>
          <a:xfrm>
            <a:off x="1475656" y="430497"/>
            <a:ext cx="7416824"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40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ALGORITMUL DE COMPARARE</a:t>
            </a:r>
            <a:endParaRPr lang="ro-RO" sz="4000" b="1" dirty="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endParaRPr>
          </a:p>
        </p:txBody>
      </p:sp>
      <p:pic>
        <p:nvPicPr>
          <p:cNvPr id="6" name="Imagin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367778"/>
            <a:ext cx="3955587" cy="2131532"/>
          </a:xfrm>
          <a:prstGeom prst="rect">
            <a:avLst/>
          </a:prstGeom>
        </p:spPr>
      </p:pic>
      <p:sp>
        <p:nvSpPr>
          <p:cNvPr id="7" name="Dreptunghi 6"/>
          <p:cNvSpPr/>
          <p:nvPr/>
        </p:nvSpPr>
        <p:spPr>
          <a:xfrm>
            <a:off x="3970119" y="1526742"/>
            <a:ext cx="3384375"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2800" dirty="0" smtClean="0">
                <a:ln w="12700" cmpd="sng">
                  <a:solidFill>
                    <a:srgbClr val="7030A0"/>
                  </a:solidFill>
                  <a:prstDash val="solid"/>
                </a:ln>
                <a:solidFill>
                  <a:srgbClr val="7030A0"/>
                </a:solidFill>
              </a:rPr>
              <a:t>ATRIBUTE POZITIVE</a:t>
            </a:r>
            <a:endParaRPr lang="ro-RO" sz="2800" dirty="0">
              <a:ln w="12700" cmpd="sng">
                <a:solidFill>
                  <a:srgbClr val="7030A0"/>
                </a:solidFill>
                <a:prstDash val="solid"/>
              </a:ln>
              <a:solidFill>
                <a:srgbClr val="7030A0"/>
              </a:solidFill>
            </a:endParaRPr>
          </a:p>
        </p:txBody>
      </p:sp>
      <p:sp>
        <p:nvSpPr>
          <p:cNvPr id="9" name="Dreptunghi 8"/>
          <p:cNvSpPr/>
          <p:nvPr/>
        </p:nvSpPr>
        <p:spPr>
          <a:xfrm>
            <a:off x="4716523" y="3021541"/>
            <a:ext cx="3482851"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2800" dirty="0" smtClean="0">
                <a:ln w="12700" cmpd="sng">
                  <a:solidFill>
                    <a:srgbClr val="7030A0"/>
                  </a:solidFill>
                  <a:prstDash val="solid"/>
                </a:ln>
                <a:solidFill>
                  <a:srgbClr val="7030A0"/>
                </a:solidFill>
              </a:rPr>
              <a:t>ATRIBUTE NEGATIVE</a:t>
            </a:r>
            <a:endParaRPr lang="ro-RO" sz="2800" dirty="0">
              <a:ln w="12700" cmpd="sng">
                <a:solidFill>
                  <a:srgbClr val="7030A0"/>
                </a:solidFill>
                <a:prstDash val="solid"/>
              </a:ln>
              <a:solidFill>
                <a:srgbClr val="7030A0"/>
              </a:solidFill>
            </a:endParaRPr>
          </a:p>
        </p:txBody>
      </p:sp>
      <p:sp>
        <p:nvSpPr>
          <p:cNvPr id="10" name="Dreptunghi 9"/>
          <p:cNvSpPr/>
          <p:nvPr/>
        </p:nvSpPr>
        <p:spPr>
          <a:xfrm>
            <a:off x="4103948" y="4644593"/>
            <a:ext cx="311671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2800" dirty="0" smtClean="0">
                <a:ln w="12700" cmpd="sng">
                  <a:solidFill>
                    <a:srgbClr val="7030A0"/>
                  </a:solidFill>
                  <a:prstDash val="solid"/>
                </a:ln>
                <a:solidFill>
                  <a:srgbClr val="7030A0"/>
                </a:solidFill>
              </a:rPr>
              <a:t>VERBE POZITIVE</a:t>
            </a:r>
            <a:endParaRPr lang="ro-RO" sz="2800" dirty="0">
              <a:ln w="12700" cmpd="sng">
                <a:solidFill>
                  <a:srgbClr val="7030A0"/>
                </a:solidFill>
                <a:prstDash val="solid"/>
              </a:ln>
              <a:solidFill>
                <a:srgbClr val="7030A0"/>
              </a:solidFill>
            </a:endParaRPr>
          </a:p>
        </p:txBody>
      </p:sp>
      <p:sp>
        <p:nvSpPr>
          <p:cNvPr id="11" name="Dreptunghi 10"/>
          <p:cNvSpPr/>
          <p:nvPr/>
        </p:nvSpPr>
        <p:spPr>
          <a:xfrm>
            <a:off x="3240359" y="5949280"/>
            <a:ext cx="2952328"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2800" dirty="0" smtClean="0">
                <a:ln w="12700" cmpd="sng">
                  <a:solidFill>
                    <a:srgbClr val="7030A0"/>
                  </a:solidFill>
                  <a:prstDash val="solid"/>
                </a:ln>
                <a:solidFill>
                  <a:srgbClr val="7030A0"/>
                </a:solidFill>
              </a:rPr>
              <a:t>VERBE NEGATIVE</a:t>
            </a:r>
            <a:endParaRPr lang="ro-RO" sz="2800" dirty="0">
              <a:ln w="12700" cmpd="sng">
                <a:solidFill>
                  <a:srgbClr val="7030A0"/>
                </a:solidFill>
                <a:prstDash val="solid"/>
              </a:ln>
              <a:solidFill>
                <a:srgbClr val="7030A0"/>
              </a:solidFill>
            </a:endParaRPr>
          </a:p>
        </p:txBody>
      </p:sp>
      <p:cxnSp>
        <p:nvCxnSpPr>
          <p:cNvPr id="13" name="Conector drept cu săgeată 12"/>
          <p:cNvCxnSpPr>
            <a:stCxn id="6" idx="0"/>
            <a:endCxn id="7" idx="1"/>
          </p:cNvCxnSpPr>
          <p:nvPr/>
        </p:nvCxnSpPr>
        <p:spPr>
          <a:xfrm flipV="1">
            <a:off x="1977794" y="1788352"/>
            <a:ext cx="1992325" cy="579426"/>
          </a:xfrm>
          <a:prstGeom prst="straightConnector1">
            <a:avLst/>
          </a:prstGeom>
          <a:ln>
            <a:solidFill>
              <a:srgbClr val="7030A0"/>
            </a:solidFill>
            <a:tailEnd type="arrow"/>
          </a:ln>
        </p:spPr>
        <p:style>
          <a:lnRef idx="3">
            <a:schemeClr val="accent3"/>
          </a:lnRef>
          <a:fillRef idx="0">
            <a:schemeClr val="accent3"/>
          </a:fillRef>
          <a:effectRef idx="2">
            <a:schemeClr val="accent3"/>
          </a:effectRef>
          <a:fontRef idx="minor">
            <a:schemeClr val="tx1"/>
          </a:fontRef>
        </p:style>
      </p:cxnSp>
      <p:cxnSp>
        <p:nvCxnSpPr>
          <p:cNvPr id="15" name="Conector drept cu săgeată 14"/>
          <p:cNvCxnSpPr>
            <a:endCxn id="9" idx="1"/>
          </p:cNvCxnSpPr>
          <p:nvPr/>
        </p:nvCxnSpPr>
        <p:spPr>
          <a:xfrm>
            <a:off x="3240360" y="3283151"/>
            <a:ext cx="1476163" cy="0"/>
          </a:xfrm>
          <a:prstGeom prst="straightConnector1">
            <a:avLst/>
          </a:prstGeom>
          <a:ln>
            <a:solidFill>
              <a:srgbClr val="7030A0"/>
            </a:solidFill>
            <a:tailEnd type="arrow"/>
          </a:ln>
        </p:spPr>
        <p:style>
          <a:lnRef idx="3">
            <a:schemeClr val="accent3"/>
          </a:lnRef>
          <a:fillRef idx="0">
            <a:schemeClr val="accent3"/>
          </a:fillRef>
          <a:effectRef idx="2">
            <a:schemeClr val="accent3"/>
          </a:effectRef>
          <a:fontRef idx="minor">
            <a:schemeClr val="tx1"/>
          </a:fontRef>
        </p:style>
      </p:cxnSp>
      <p:cxnSp>
        <p:nvCxnSpPr>
          <p:cNvPr id="19" name="Conector drept cu săgeată 18"/>
          <p:cNvCxnSpPr>
            <a:endCxn id="10" idx="1"/>
          </p:cNvCxnSpPr>
          <p:nvPr/>
        </p:nvCxnSpPr>
        <p:spPr>
          <a:xfrm>
            <a:off x="3240360" y="4005064"/>
            <a:ext cx="863588" cy="901139"/>
          </a:xfrm>
          <a:prstGeom prst="straightConnector1">
            <a:avLst/>
          </a:prstGeom>
          <a:ln>
            <a:solidFill>
              <a:srgbClr val="7030A0"/>
            </a:solidFill>
            <a:tailEnd type="arrow"/>
          </a:ln>
        </p:spPr>
        <p:style>
          <a:lnRef idx="3">
            <a:schemeClr val="accent3"/>
          </a:lnRef>
          <a:fillRef idx="0">
            <a:schemeClr val="accent3"/>
          </a:fillRef>
          <a:effectRef idx="2">
            <a:schemeClr val="accent3"/>
          </a:effectRef>
          <a:fontRef idx="minor">
            <a:schemeClr val="tx1"/>
          </a:fontRef>
        </p:style>
      </p:cxnSp>
      <p:cxnSp>
        <p:nvCxnSpPr>
          <p:cNvPr id="22" name="Conector drept cu săgeată 21"/>
          <p:cNvCxnSpPr>
            <a:endCxn id="11" idx="1"/>
          </p:cNvCxnSpPr>
          <p:nvPr/>
        </p:nvCxnSpPr>
        <p:spPr>
          <a:xfrm>
            <a:off x="1619672" y="4455633"/>
            <a:ext cx="1620687" cy="1755257"/>
          </a:xfrm>
          <a:prstGeom prst="straightConnector1">
            <a:avLst/>
          </a:prstGeom>
          <a:ln>
            <a:solidFill>
              <a:srgbClr val="7030A0"/>
            </a:solidFill>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359867954"/>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reptunghi 4"/>
          <p:cNvSpPr/>
          <p:nvPr/>
        </p:nvSpPr>
        <p:spPr>
          <a:xfrm>
            <a:off x="1475656" y="430497"/>
            <a:ext cx="6264696"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40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EXEMPLU DE COMPARARE</a:t>
            </a:r>
            <a:endParaRPr lang="ro-RO" sz="4000" b="1" dirty="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endParaRPr>
          </a:p>
        </p:txBody>
      </p:sp>
      <p:sp>
        <p:nvSpPr>
          <p:cNvPr id="6" name="Dreptunghi 5"/>
          <p:cNvSpPr/>
          <p:nvPr/>
        </p:nvSpPr>
        <p:spPr>
          <a:xfrm>
            <a:off x="-125166" y="1628800"/>
            <a:ext cx="9466339" cy="707886"/>
          </a:xfrm>
          <a:prstGeom prst="rect">
            <a:avLst/>
          </a:prstGeom>
          <a:noFill/>
        </p:spPr>
        <p:txBody>
          <a:bodyPr wrap="square" lIns="91440" tIns="45720" rIns="91440" bIns="45720">
            <a:spAutoFit/>
          </a:bodyPr>
          <a:lstStyle/>
          <a:p>
            <a:pPr algn="ctr"/>
            <a:r>
              <a:rPr lang="en-US" sz="4000" dirty="0" smtClean="0">
                <a:ln w="38100" cmpd="sng">
                  <a:solidFill>
                    <a:srgbClr val="7030A0"/>
                  </a:solidFill>
                  <a:prstDash val="solid"/>
                </a:ln>
                <a:solidFill>
                  <a:srgbClr val="7030A0"/>
                </a:solidFill>
              </a:rPr>
              <a:t>Merge </a:t>
            </a:r>
            <a:r>
              <a:rPr lang="en-US" sz="4000" dirty="0" err="1" smtClean="0">
                <a:ln w="38100" cmpd="sng">
                  <a:solidFill>
                    <a:srgbClr val="7030A0"/>
                  </a:solidFill>
                  <a:prstDash val="solid"/>
                </a:ln>
                <a:solidFill>
                  <a:srgbClr val="7030A0"/>
                </a:solidFill>
              </a:rPr>
              <a:t>foarte</a:t>
            </a:r>
            <a:r>
              <a:rPr lang="en-US" sz="4000" dirty="0" smtClean="0">
                <a:ln w="38100" cmpd="sng">
                  <a:solidFill>
                    <a:srgbClr val="7030A0"/>
                  </a:solidFill>
                  <a:prstDash val="solid"/>
                </a:ln>
                <a:solidFill>
                  <a:srgbClr val="7030A0"/>
                </a:solidFill>
              </a:rPr>
              <a:t> bine </a:t>
            </a:r>
            <a:r>
              <a:rPr lang="ro-RO" sz="4000" dirty="0" smtClean="0">
                <a:ln w="38100" cmpd="sng">
                  <a:solidFill>
                    <a:srgbClr val="7030A0"/>
                  </a:solidFill>
                  <a:prstDash val="solid"/>
                </a:ln>
                <a:solidFill>
                  <a:srgbClr val="7030A0"/>
                </a:solidFill>
              </a:rPr>
              <a:t>şi nu este scumpă.</a:t>
            </a:r>
            <a:endParaRPr lang="ro-RO" sz="4000" dirty="0">
              <a:ln w="38100" cmpd="sng">
                <a:solidFill>
                  <a:srgbClr val="7030A0"/>
                </a:solidFill>
                <a:prstDash val="solid"/>
              </a:ln>
              <a:solidFill>
                <a:srgbClr val="7030A0"/>
              </a:solidFill>
            </a:endParaRPr>
          </a:p>
        </p:txBody>
      </p:sp>
      <p:cxnSp>
        <p:nvCxnSpPr>
          <p:cNvPr id="8" name="Conector drept cu săgeată 7"/>
          <p:cNvCxnSpPr/>
          <p:nvPr/>
        </p:nvCxnSpPr>
        <p:spPr>
          <a:xfrm>
            <a:off x="683568" y="2204864"/>
            <a:ext cx="0" cy="576064"/>
          </a:xfrm>
          <a:prstGeom prst="straightConnector1">
            <a:avLst/>
          </a:prstGeom>
          <a:ln>
            <a:solidFill>
              <a:srgbClr val="7030A0"/>
            </a:solidFill>
            <a:tailEnd type="arrow"/>
          </a:ln>
        </p:spPr>
        <p:style>
          <a:lnRef idx="3">
            <a:schemeClr val="accent3"/>
          </a:lnRef>
          <a:fillRef idx="0">
            <a:schemeClr val="accent3"/>
          </a:fillRef>
          <a:effectRef idx="2">
            <a:schemeClr val="accent3"/>
          </a:effectRef>
          <a:fontRef idx="minor">
            <a:schemeClr val="tx1"/>
          </a:fontRef>
        </p:style>
      </p:cxnSp>
      <p:sp>
        <p:nvSpPr>
          <p:cNvPr id="9" name="Dreptunghi 8"/>
          <p:cNvSpPr/>
          <p:nvPr/>
        </p:nvSpPr>
        <p:spPr>
          <a:xfrm>
            <a:off x="320900" y="2765867"/>
            <a:ext cx="7257115" cy="461665"/>
          </a:xfrm>
          <a:prstGeom prst="rect">
            <a:avLst/>
          </a:prstGeom>
        </p:spPr>
        <p:txBody>
          <a:bodyPr wrap="none">
            <a:spAutoFit/>
          </a:bodyPr>
          <a:lstStyle/>
          <a:p>
            <a:pPr algn="ctr"/>
            <a:r>
              <a:rPr lang="ro-RO" sz="2400" dirty="0" smtClean="0">
                <a:ln w="38100" cmpd="sng">
                  <a:noFill/>
                  <a:prstDash val="solid"/>
                </a:ln>
                <a:solidFill>
                  <a:srgbClr val="7030A0"/>
                </a:solidFill>
              </a:rPr>
              <a:t>verb neutru</a:t>
            </a:r>
            <a:r>
              <a:rPr lang="en-US" sz="2400" dirty="0" smtClean="0">
                <a:ln w="38100" cmpd="sng">
                  <a:noFill/>
                  <a:prstDash val="solid"/>
                </a:ln>
                <a:solidFill>
                  <a:srgbClr val="7030A0"/>
                </a:solidFill>
              </a:rPr>
              <a:t>/</a:t>
            </a:r>
            <a:r>
              <a:rPr lang="en-US" sz="2400" dirty="0" err="1" smtClean="0">
                <a:ln w="38100" cmpd="sng">
                  <a:noFill/>
                  <a:prstDash val="solid"/>
                </a:ln>
                <a:solidFill>
                  <a:srgbClr val="7030A0"/>
                </a:solidFill>
              </a:rPr>
              <a:t>pozitiv</a:t>
            </a:r>
            <a:r>
              <a:rPr lang="en-US" sz="2400" dirty="0" smtClean="0">
                <a:ln w="38100" cmpd="sng">
                  <a:noFill/>
                  <a:prstDash val="solid"/>
                </a:ln>
                <a:solidFill>
                  <a:srgbClr val="7030A0"/>
                </a:solidFill>
              </a:rPr>
              <a:t> =&gt; </a:t>
            </a:r>
            <a:r>
              <a:rPr lang="ro-RO" sz="2400" dirty="0" smtClean="0">
                <a:ln w="38100" cmpd="sng">
                  <a:noFill/>
                  <a:prstDash val="solid"/>
                </a:ln>
                <a:solidFill>
                  <a:srgbClr val="7030A0"/>
                </a:solidFill>
              </a:rPr>
              <a:t>echivalent </a:t>
            </a:r>
            <a:r>
              <a:rPr lang="ro-RO" sz="2400" dirty="0" smtClean="0">
                <a:ln w="38100" cmpd="sng">
                  <a:noFill/>
                  <a:prstDash val="solid"/>
                </a:ln>
                <a:solidFill>
                  <a:srgbClr val="7030A0"/>
                </a:solidFill>
              </a:rPr>
              <a:t>în cazul verbelor</a:t>
            </a:r>
            <a:endParaRPr lang="ro-RO" sz="2400" dirty="0">
              <a:ln w="38100" cmpd="sng">
                <a:noFill/>
                <a:prstDash val="solid"/>
              </a:ln>
              <a:solidFill>
                <a:srgbClr val="7030A0"/>
              </a:solidFill>
            </a:endParaRPr>
          </a:p>
        </p:txBody>
      </p:sp>
      <p:sp>
        <p:nvSpPr>
          <p:cNvPr id="10" name="Înmulţire 9"/>
          <p:cNvSpPr/>
          <p:nvPr/>
        </p:nvSpPr>
        <p:spPr>
          <a:xfrm>
            <a:off x="1907704" y="1484784"/>
            <a:ext cx="1296144" cy="100811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Înmulţire 11"/>
          <p:cNvSpPr/>
          <p:nvPr/>
        </p:nvSpPr>
        <p:spPr>
          <a:xfrm>
            <a:off x="4355976" y="1639089"/>
            <a:ext cx="800472" cy="69950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Dreptunghi 12"/>
          <p:cNvSpPr/>
          <p:nvPr/>
        </p:nvSpPr>
        <p:spPr>
          <a:xfrm>
            <a:off x="320900" y="3547132"/>
            <a:ext cx="7996420" cy="461665"/>
          </a:xfrm>
          <a:prstGeom prst="rect">
            <a:avLst/>
          </a:prstGeom>
        </p:spPr>
        <p:txBody>
          <a:bodyPr wrap="none">
            <a:spAutoFit/>
          </a:bodyPr>
          <a:lstStyle/>
          <a:p>
            <a:pPr algn="ctr"/>
            <a:r>
              <a:rPr lang="ro-RO" sz="2400" b="1" dirty="0" smtClean="0">
                <a:ln w="38100" cmpd="sng">
                  <a:noFill/>
                  <a:prstDash val="solid"/>
                </a:ln>
                <a:solidFill>
                  <a:srgbClr val="7030A0"/>
                </a:solidFill>
                <a:effectLst>
                  <a:outerShdw blurRad="38100" dist="38100" dir="2700000" algn="tl">
                    <a:srgbClr val="000000">
                      <a:alpha val="43137"/>
                    </a:srgbClr>
                  </a:outerShdw>
                </a:effectLst>
              </a:rPr>
              <a:t>bine</a:t>
            </a:r>
            <a:r>
              <a:rPr lang="ro-RO" sz="2400" dirty="0" smtClean="0">
                <a:ln w="38100" cmpd="sng">
                  <a:noFill/>
                  <a:prstDash val="solid"/>
                </a:ln>
                <a:solidFill>
                  <a:srgbClr val="7030A0"/>
                </a:solidFill>
              </a:rPr>
              <a:t> </a:t>
            </a:r>
            <a:r>
              <a:rPr lang="en-US" sz="2400" dirty="0" smtClean="0">
                <a:ln w="38100" cmpd="sng">
                  <a:noFill/>
                  <a:prstDash val="solid"/>
                </a:ln>
                <a:solidFill>
                  <a:srgbClr val="7030A0"/>
                </a:solidFill>
              </a:rPr>
              <a:t>= </a:t>
            </a:r>
            <a:r>
              <a:rPr lang="en-US" sz="2400" dirty="0" err="1" smtClean="0">
                <a:ln w="38100" cmpd="sng">
                  <a:noFill/>
                  <a:prstDash val="solid"/>
                </a:ln>
                <a:solidFill>
                  <a:srgbClr val="7030A0"/>
                </a:solidFill>
              </a:rPr>
              <a:t>atribut</a:t>
            </a:r>
            <a:r>
              <a:rPr lang="en-US" sz="2400" dirty="0" smtClean="0">
                <a:ln w="38100" cmpd="sng">
                  <a:noFill/>
                  <a:prstDash val="solid"/>
                </a:ln>
                <a:solidFill>
                  <a:srgbClr val="7030A0"/>
                </a:solidFill>
              </a:rPr>
              <a:t> </a:t>
            </a:r>
            <a:r>
              <a:rPr lang="en-US" sz="2400" dirty="0" err="1" smtClean="0">
                <a:ln w="38100" cmpd="sng">
                  <a:noFill/>
                  <a:prstDash val="solid"/>
                </a:ln>
                <a:solidFill>
                  <a:srgbClr val="7030A0"/>
                </a:solidFill>
              </a:rPr>
              <a:t>pozitiv</a:t>
            </a:r>
            <a:r>
              <a:rPr lang="en-US" sz="2400" dirty="0" smtClean="0">
                <a:ln w="38100" cmpd="sng">
                  <a:noFill/>
                  <a:prstDash val="solid"/>
                </a:ln>
                <a:solidFill>
                  <a:srgbClr val="7030A0"/>
                </a:solidFill>
              </a:rPr>
              <a:t>, </a:t>
            </a:r>
            <a:r>
              <a:rPr lang="ro-RO" sz="2400" dirty="0" smtClean="0">
                <a:ln w="38100" cmpd="sng">
                  <a:noFill/>
                  <a:prstDash val="solid"/>
                </a:ln>
                <a:solidFill>
                  <a:srgbClr val="7030A0"/>
                </a:solidFill>
              </a:rPr>
              <a:t>în corelaţie cu </a:t>
            </a:r>
            <a:r>
              <a:rPr lang="en-US" sz="2400" dirty="0" smtClean="0">
                <a:ln w="38100" cmpd="sng">
                  <a:noFill/>
                  <a:prstDash val="solid"/>
                </a:ln>
                <a:solidFill>
                  <a:srgbClr val="7030A0"/>
                </a:solidFill>
              </a:rPr>
              <a:t>“merge” =&gt; </a:t>
            </a:r>
            <a:r>
              <a:rPr lang="ro-RO" sz="2400" dirty="0" smtClean="0">
                <a:ln w="38100" cmpd="sng">
                  <a:noFill/>
                  <a:prstDash val="solid"/>
                </a:ln>
                <a:solidFill>
                  <a:srgbClr val="7030A0"/>
                </a:solidFill>
              </a:rPr>
              <a:t>pozitiv</a:t>
            </a:r>
            <a:endParaRPr lang="ro-RO" sz="2400" dirty="0">
              <a:ln w="38100" cmpd="sng">
                <a:noFill/>
                <a:prstDash val="solid"/>
              </a:ln>
              <a:solidFill>
                <a:srgbClr val="7030A0"/>
              </a:solidFill>
            </a:endParaRPr>
          </a:p>
        </p:txBody>
      </p:sp>
      <p:sp>
        <p:nvSpPr>
          <p:cNvPr id="16" name="Dreptunghi 15"/>
          <p:cNvSpPr/>
          <p:nvPr/>
        </p:nvSpPr>
        <p:spPr>
          <a:xfrm>
            <a:off x="853226" y="4756107"/>
            <a:ext cx="3405099" cy="461665"/>
          </a:xfrm>
          <a:prstGeom prst="rect">
            <a:avLst/>
          </a:prstGeom>
        </p:spPr>
        <p:txBody>
          <a:bodyPr wrap="none">
            <a:spAutoFit/>
          </a:bodyPr>
          <a:lstStyle/>
          <a:p>
            <a:pPr algn="ctr"/>
            <a:r>
              <a:rPr lang="ro-RO" sz="2400" b="1" dirty="0" smtClean="0">
                <a:ln w="38100" cmpd="sng">
                  <a:noFill/>
                  <a:prstDash val="solid"/>
                </a:ln>
                <a:solidFill>
                  <a:srgbClr val="7030A0"/>
                </a:solidFill>
                <a:effectLst>
                  <a:outerShdw blurRad="38100" dist="38100" dir="2700000" algn="tl">
                    <a:srgbClr val="000000">
                      <a:alpha val="43137"/>
                    </a:srgbClr>
                  </a:outerShdw>
                </a:effectLst>
              </a:rPr>
              <a:t>nu este </a:t>
            </a:r>
            <a:r>
              <a:rPr lang="en-US" sz="2400" dirty="0" smtClean="0">
                <a:ln w="38100" cmpd="sng">
                  <a:noFill/>
                  <a:prstDash val="solid"/>
                </a:ln>
                <a:solidFill>
                  <a:srgbClr val="7030A0"/>
                </a:solidFill>
              </a:rPr>
              <a:t>= verb </a:t>
            </a:r>
            <a:r>
              <a:rPr lang="en-US" sz="2400" dirty="0" err="1" smtClean="0">
                <a:ln w="38100" cmpd="sng">
                  <a:noFill/>
                  <a:prstDash val="solid"/>
                </a:ln>
                <a:solidFill>
                  <a:srgbClr val="7030A0"/>
                </a:solidFill>
              </a:rPr>
              <a:t>negativ</a:t>
            </a:r>
            <a:r>
              <a:rPr lang="en-US" sz="2400" dirty="0" smtClean="0">
                <a:ln w="38100" cmpd="sng">
                  <a:noFill/>
                  <a:prstDash val="solid"/>
                </a:ln>
                <a:solidFill>
                  <a:srgbClr val="7030A0"/>
                </a:solidFill>
              </a:rPr>
              <a:t> </a:t>
            </a:r>
            <a:endParaRPr lang="ro-RO" sz="2400" dirty="0">
              <a:ln w="38100" cmpd="sng">
                <a:noFill/>
                <a:prstDash val="solid"/>
              </a:ln>
              <a:solidFill>
                <a:srgbClr val="7030A0"/>
              </a:solidFill>
            </a:endParaRPr>
          </a:p>
        </p:txBody>
      </p:sp>
      <p:sp>
        <p:nvSpPr>
          <p:cNvPr id="17" name="Dreptunghi 16"/>
          <p:cNvSpPr/>
          <p:nvPr/>
        </p:nvSpPr>
        <p:spPr>
          <a:xfrm>
            <a:off x="853226" y="5589240"/>
            <a:ext cx="3671198" cy="461665"/>
          </a:xfrm>
          <a:prstGeom prst="rect">
            <a:avLst/>
          </a:prstGeom>
        </p:spPr>
        <p:txBody>
          <a:bodyPr wrap="none">
            <a:spAutoFit/>
          </a:bodyPr>
          <a:lstStyle/>
          <a:p>
            <a:pPr algn="ctr"/>
            <a:r>
              <a:rPr lang="ro-RO" sz="2400" b="1" dirty="0" smtClean="0">
                <a:ln w="38100" cmpd="sng">
                  <a:noFill/>
                  <a:prstDash val="solid"/>
                </a:ln>
                <a:solidFill>
                  <a:srgbClr val="7030A0"/>
                </a:solidFill>
                <a:effectLst>
                  <a:outerShdw blurRad="38100" dist="38100" dir="2700000" algn="tl">
                    <a:srgbClr val="000000">
                      <a:alpha val="43137"/>
                    </a:srgbClr>
                  </a:outerShdw>
                </a:effectLst>
              </a:rPr>
              <a:t>scumpă</a:t>
            </a:r>
            <a:r>
              <a:rPr lang="ro-RO" sz="2400" dirty="0" smtClean="0">
                <a:ln w="38100" cmpd="sng">
                  <a:noFill/>
                  <a:prstDash val="solid"/>
                </a:ln>
                <a:solidFill>
                  <a:srgbClr val="7030A0"/>
                </a:solidFill>
              </a:rPr>
              <a:t> </a:t>
            </a:r>
            <a:r>
              <a:rPr lang="en-US" sz="2400" dirty="0" smtClean="0">
                <a:ln w="38100" cmpd="sng">
                  <a:noFill/>
                  <a:prstDash val="solid"/>
                </a:ln>
                <a:solidFill>
                  <a:srgbClr val="7030A0"/>
                </a:solidFill>
              </a:rPr>
              <a:t>= </a:t>
            </a:r>
            <a:r>
              <a:rPr lang="ro-RO" sz="2400" dirty="0" smtClean="0">
                <a:ln w="38100" cmpd="sng">
                  <a:noFill/>
                  <a:prstDash val="solid"/>
                </a:ln>
                <a:solidFill>
                  <a:srgbClr val="7030A0"/>
                </a:solidFill>
              </a:rPr>
              <a:t>atribut negativ</a:t>
            </a:r>
            <a:endParaRPr lang="ro-RO" sz="2400" dirty="0">
              <a:ln w="38100" cmpd="sng">
                <a:noFill/>
                <a:prstDash val="solid"/>
              </a:ln>
              <a:solidFill>
                <a:srgbClr val="7030A0"/>
              </a:solidFill>
            </a:endParaRPr>
          </a:p>
        </p:txBody>
      </p:sp>
      <p:sp>
        <p:nvSpPr>
          <p:cNvPr id="15" name="Acoladă dreapta 14"/>
          <p:cNvSpPr/>
          <p:nvPr/>
        </p:nvSpPr>
        <p:spPr>
          <a:xfrm>
            <a:off x="4567434" y="4756107"/>
            <a:ext cx="936104" cy="1294798"/>
          </a:xfrm>
          <a:prstGeom prst="rightBrace">
            <a:avLst>
              <a:gd name="adj1" fmla="val 18101"/>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ro-RO"/>
          </a:p>
        </p:txBody>
      </p:sp>
      <p:sp>
        <p:nvSpPr>
          <p:cNvPr id="18" name="Plus 17"/>
          <p:cNvSpPr/>
          <p:nvPr/>
        </p:nvSpPr>
        <p:spPr>
          <a:xfrm>
            <a:off x="5035486" y="4723258"/>
            <a:ext cx="567680" cy="52736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0" name="Dreptunghi 19"/>
          <p:cNvSpPr/>
          <p:nvPr/>
        </p:nvSpPr>
        <p:spPr>
          <a:xfrm>
            <a:off x="5724128" y="4756107"/>
            <a:ext cx="3118807" cy="1200329"/>
          </a:xfrm>
          <a:prstGeom prst="rect">
            <a:avLst/>
          </a:prstGeom>
        </p:spPr>
        <p:txBody>
          <a:bodyPr wrap="square">
            <a:spAutoFit/>
          </a:bodyPr>
          <a:lstStyle/>
          <a:p>
            <a:pPr algn="ctr"/>
            <a:r>
              <a:rPr lang="ro-RO" sz="2400" b="1" dirty="0" smtClean="0">
                <a:ln w="38100" cmpd="sng">
                  <a:noFill/>
                  <a:prstDash val="solid"/>
                </a:ln>
                <a:solidFill>
                  <a:srgbClr val="7030A0"/>
                </a:solidFill>
                <a:effectLst>
                  <a:outerShdw blurRad="38100" dist="38100" dir="2700000" algn="tl">
                    <a:srgbClr val="000000">
                      <a:alpha val="43137"/>
                    </a:srgbClr>
                  </a:outerShdw>
                </a:effectLst>
              </a:rPr>
              <a:t>nu este scumpă </a:t>
            </a:r>
          </a:p>
          <a:p>
            <a:pPr algn="ctr"/>
            <a:r>
              <a:rPr lang="en-US" sz="2400" dirty="0" smtClean="0">
                <a:ln w="38100" cmpd="sng">
                  <a:noFill/>
                  <a:prstDash val="solid"/>
                </a:ln>
                <a:solidFill>
                  <a:srgbClr val="7030A0"/>
                </a:solidFill>
              </a:rPr>
              <a:t>= </a:t>
            </a:r>
            <a:endParaRPr lang="ro-RO" sz="2400" dirty="0" smtClean="0">
              <a:ln w="38100" cmpd="sng">
                <a:noFill/>
                <a:prstDash val="solid"/>
              </a:ln>
              <a:solidFill>
                <a:srgbClr val="7030A0"/>
              </a:solidFill>
            </a:endParaRPr>
          </a:p>
          <a:p>
            <a:pPr algn="ctr"/>
            <a:r>
              <a:rPr lang="en-US" sz="2400" dirty="0" err="1" smtClean="0">
                <a:ln w="38100" cmpd="sng">
                  <a:noFill/>
                  <a:prstDash val="solid"/>
                </a:ln>
                <a:solidFill>
                  <a:srgbClr val="7030A0"/>
                </a:solidFill>
              </a:rPr>
              <a:t>expresie</a:t>
            </a:r>
            <a:r>
              <a:rPr lang="en-US" sz="2400" dirty="0" smtClean="0">
                <a:ln w="38100" cmpd="sng">
                  <a:noFill/>
                  <a:prstDash val="solid"/>
                </a:ln>
                <a:solidFill>
                  <a:srgbClr val="7030A0"/>
                </a:solidFill>
              </a:rPr>
              <a:t> </a:t>
            </a:r>
            <a:r>
              <a:rPr lang="en-US" sz="2400" dirty="0" err="1" smtClean="0">
                <a:ln w="38100" cmpd="sng">
                  <a:noFill/>
                  <a:prstDash val="solid"/>
                </a:ln>
                <a:solidFill>
                  <a:srgbClr val="7030A0"/>
                </a:solidFill>
              </a:rPr>
              <a:t>pozitiv</a:t>
            </a:r>
            <a:r>
              <a:rPr lang="ro-RO" sz="2400" dirty="0">
                <a:ln w="38100" cmpd="sng">
                  <a:noFill/>
                  <a:prstDash val="solid"/>
                </a:ln>
                <a:solidFill>
                  <a:srgbClr val="7030A0"/>
                </a:solidFill>
              </a:rPr>
              <a:t>ă</a:t>
            </a:r>
            <a:endParaRPr lang="ro-RO" sz="2400" dirty="0">
              <a:ln w="38100" cmpd="sng">
                <a:noFill/>
                <a:prstDash val="solid"/>
              </a:ln>
              <a:solidFill>
                <a:srgbClr val="7030A0"/>
              </a:solidFill>
            </a:endParaRPr>
          </a:p>
        </p:txBody>
      </p:sp>
    </p:spTree>
    <p:extLst>
      <p:ext uri="{BB962C8B-B14F-4D97-AF65-F5344CB8AC3E}">
        <p14:creationId xmlns:p14="http://schemas.microsoft.com/office/powerpoint/2010/main" val="235986795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animBg="1"/>
      <p:bldP spid="13" grpId="0"/>
      <p:bldP spid="16" grpId="0"/>
      <p:bldP spid="17" grpId="0"/>
      <p:bldP spid="15" grpId="0" animBg="1"/>
      <p:bldP spid="18"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88640"/>
            <a:ext cx="1191600" cy="1191600"/>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sp>
        <p:nvSpPr>
          <p:cNvPr id="5" name="Dreptunghi 4"/>
          <p:cNvSpPr/>
          <p:nvPr/>
        </p:nvSpPr>
        <p:spPr>
          <a:xfrm>
            <a:off x="1475656" y="430497"/>
            <a:ext cx="7416824"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40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ALGORITMUL DE CORECŢIE</a:t>
            </a:r>
            <a:endParaRPr lang="ro-RO" sz="4000" b="1" dirty="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endParaRPr>
          </a:p>
        </p:txBody>
      </p:sp>
      <p:sp>
        <p:nvSpPr>
          <p:cNvPr id="6" name="Dreptunghi 5"/>
          <p:cNvSpPr/>
          <p:nvPr/>
        </p:nvSpPr>
        <p:spPr>
          <a:xfrm>
            <a:off x="610077" y="2049962"/>
            <a:ext cx="3025820"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2800" dirty="0" smtClean="0">
                <a:ln w="12700" cmpd="sng">
                  <a:solidFill>
                    <a:srgbClr val="7030A0"/>
                  </a:solidFill>
                  <a:prstDash val="solid"/>
                </a:ln>
                <a:solidFill>
                  <a:srgbClr val="7030A0"/>
                </a:solidFill>
              </a:rPr>
              <a:t>1</a:t>
            </a:r>
            <a:r>
              <a:rPr lang="en-US" sz="2800" dirty="0" smtClean="0">
                <a:ln w="12700" cmpd="sng">
                  <a:solidFill>
                    <a:srgbClr val="7030A0"/>
                  </a:solidFill>
                  <a:prstDash val="solid"/>
                </a:ln>
                <a:solidFill>
                  <a:srgbClr val="7030A0"/>
                </a:solidFill>
              </a:rPr>
              <a:t> – 3 CARACTERE </a:t>
            </a:r>
            <a:endParaRPr lang="ro-RO" sz="2800" dirty="0">
              <a:ln w="12700" cmpd="sng">
                <a:solidFill>
                  <a:srgbClr val="7030A0"/>
                </a:solidFill>
                <a:prstDash val="solid"/>
              </a:ln>
              <a:solidFill>
                <a:srgbClr val="7030A0"/>
              </a:solidFill>
            </a:endParaRPr>
          </a:p>
        </p:txBody>
      </p:sp>
      <p:sp>
        <p:nvSpPr>
          <p:cNvPr id="7" name="Dreptunghi 6"/>
          <p:cNvSpPr/>
          <p:nvPr/>
        </p:nvSpPr>
        <p:spPr>
          <a:xfrm>
            <a:off x="620559" y="3284984"/>
            <a:ext cx="3025820"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2800" dirty="0">
                <a:ln w="12700" cmpd="sng">
                  <a:solidFill>
                    <a:srgbClr val="7030A0"/>
                  </a:solidFill>
                  <a:prstDash val="solid"/>
                </a:ln>
                <a:solidFill>
                  <a:srgbClr val="7030A0"/>
                </a:solidFill>
              </a:rPr>
              <a:t>4</a:t>
            </a:r>
            <a:r>
              <a:rPr lang="en-US" sz="2800" smtClean="0">
                <a:ln w="12700" cmpd="sng">
                  <a:solidFill>
                    <a:srgbClr val="7030A0"/>
                  </a:solidFill>
                  <a:prstDash val="solid"/>
                </a:ln>
                <a:solidFill>
                  <a:srgbClr val="7030A0"/>
                </a:solidFill>
              </a:rPr>
              <a:t> </a:t>
            </a:r>
            <a:r>
              <a:rPr lang="en-US" sz="2800" dirty="0" smtClean="0">
                <a:ln w="12700" cmpd="sng">
                  <a:solidFill>
                    <a:srgbClr val="7030A0"/>
                  </a:solidFill>
                  <a:prstDash val="solid"/>
                </a:ln>
                <a:solidFill>
                  <a:srgbClr val="7030A0"/>
                </a:solidFill>
              </a:rPr>
              <a:t>– 6 CARACTERE </a:t>
            </a:r>
            <a:endParaRPr lang="ro-RO" sz="2800" dirty="0">
              <a:ln w="12700" cmpd="sng">
                <a:solidFill>
                  <a:srgbClr val="7030A0"/>
                </a:solidFill>
                <a:prstDash val="solid"/>
              </a:ln>
              <a:solidFill>
                <a:srgbClr val="7030A0"/>
              </a:solidFill>
            </a:endParaRPr>
          </a:p>
        </p:txBody>
      </p:sp>
      <p:sp>
        <p:nvSpPr>
          <p:cNvPr id="8" name="Dreptunghi 7"/>
          <p:cNvSpPr/>
          <p:nvPr/>
        </p:nvSpPr>
        <p:spPr>
          <a:xfrm>
            <a:off x="610077" y="4414142"/>
            <a:ext cx="3025820"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800" dirty="0" smtClean="0">
                <a:ln w="12700" cmpd="sng">
                  <a:solidFill>
                    <a:srgbClr val="7030A0"/>
                  </a:solidFill>
                  <a:prstDash val="solid"/>
                </a:ln>
                <a:solidFill>
                  <a:srgbClr val="7030A0"/>
                </a:solidFill>
              </a:rPr>
              <a:t>* &gt; 6 CARACTERE </a:t>
            </a:r>
            <a:endParaRPr lang="ro-RO" sz="2800" dirty="0">
              <a:ln w="12700" cmpd="sng">
                <a:solidFill>
                  <a:srgbClr val="7030A0"/>
                </a:solidFill>
                <a:prstDash val="solid"/>
              </a:ln>
              <a:solidFill>
                <a:srgbClr val="7030A0"/>
              </a:solidFill>
            </a:endParaRPr>
          </a:p>
        </p:txBody>
      </p:sp>
      <p:sp>
        <p:nvSpPr>
          <p:cNvPr id="9" name="Săgeată la dreapta 8"/>
          <p:cNvSpPr/>
          <p:nvPr/>
        </p:nvSpPr>
        <p:spPr>
          <a:xfrm>
            <a:off x="3646379" y="2112898"/>
            <a:ext cx="2376263" cy="397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Săgeată la dreapta 9"/>
          <p:cNvSpPr/>
          <p:nvPr/>
        </p:nvSpPr>
        <p:spPr>
          <a:xfrm>
            <a:off x="3646379" y="3347920"/>
            <a:ext cx="2376263" cy="397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Săgeată la dreapta 10"/>
          <p:cNvSpPr/>
          <p:nvPr/>
        </p:nvSpPr>
        <p:spPr>
          <a:xfrm>
            <a:off x="3646378" y="4477078"/>
            <a:ext cx="2376263" cy="397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Dreptunghi 11"/>
          <p:cNvSpPr/>
          <p:nvPr/>
        </p:nvSpPr>
        <p:spPr>
          <a:xfrm>
            <a:off x="6022642" y="2049962"/>
            <a:ext cx="2392958"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800" dirty="0" smtClean="0">
                <a:ln w="12700" cmpd="sng">
                  <a:solidFill>
                    <a:srgbClr val="7030A0"/>
                  </a:solidFill>
                  <a:prstDash val="solid"/>
                </a:ln>
                <a:solidFill>
                  <a:srgbClr val="7030A0"/>
                </a:solidFill>
              </a:rPr>
              <a:t>0 COREC</a:t>
            </a:r>
            <a:r>
              <a:rPr lang="ro-RO" sz="2800" dirty="0" smtClean="0">
                <a:ln w="12700" cmpd="sng">
                  <a:solidFill>
                    <a:srgbClr val="7030A0"/>
                  </a:solidFill>
                  <a:prstDash val="solid"/>
                </a:ln>
                <a:solidFill>
                  <a:srgbClr val="7030A0"/>
                </a:solidFill>
              </a:rPr>
              <a:t>ŢII</a:t>
            </a:r>
            <a:endParaRPr lang="ro-RO" sz="2800" dirty="0">
              <a:ln w="12700" cmpd="sng">
                <a:solidFill>
                  <a:srgbClr val="7030A0"/>
                </a:solidFill>
                <a:prstDash val="solid"/>
              </a:ln>
              <a:solidFill>
                <a:srgbClr val="7030A0"/>
              </a:solidFill>
            </a:endParaRPr>
          </a:p>
        </p:txBody>
      </p:sp>
      <p:sp>
        <p:nvSpPr>
          <p:cNvPr id="13" name="Dreptunghi 12"/>
          <p:cNvSpPr/>
          <p:nvPr/>
        </p:nvSpPr>
        <p:spPr>
          <a:xfrm>
            <a:off x="6022642" y="3264554"/>
            <a:ext cx="2392958"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2800" dirty="0" smtClean="0">
                <a:ln w="12700" cmpd="sng">
                  <a:solidFill>
                    <a:srgbClr val="7030A0"/>
                  </a:solidFill>
                  <a:prstDash val="solid"/>
                </a:ln>
                <a:solidFill>
                  <a:srgbClr val="7030A0"/>
                </a:solidFill>
              </a:rPr>
              <a:t>1 CORECŢIE</a:t>
            </a:r>
            <a:endParaRPr lang="ro-RO" sz="2800" dirty="0">
              <a:ln w="12700" cmpd="sng">
                <a:solidFill>
                  <a:srgbClr val="7030A0"/>
                </a:solidFill>
                <a:prstDash val="solid"/>
              </a:ln>
              <a:solidFill>
                <a:srgbClr val="7030A0"/>
              </a:solidFill>
            </a:endParaRPr>
          </a:p>
        </p:txBody>
      </p:sp>
      <p:sp>
        <p:nvSpPr>
          <p:cNvPr id="15" name="Dreptunghi 14"/>
          <p:cNvSpPr/>
          <p:nvPr/>
        </p:nvSpPr>
        <p:spPr>
          <a:xfrm>
            <a:off x="6022642" y="4407960"/>
            <a:ext cx="2392958"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2800" dirty="0" smtClean="0">
                <a:ln w="12700" cmpd="sng">
                  <a:solidFill>
                    <a:srgbClr val="7030A0"/>
                  </a:solidFill>
                  <a:prstDash val="solid"/>
                </a:ln>
                <a:solidFill>
                  <a:srgbClr val="7030A0"/>
                </a:solidFill>
              </a:rPr>
              <a:t>2 CORECŢIE</a:t>
            </a:r>
            <a:endParaRPr lang="ro-RO" sz="2800" dirty="0">
              <a:ln w="12700" cmpd="sng">
                <a:solidFill>
                  <a:srgbClr val="7030A0"/>
                </a:solidFill>
                <a:prstDash val="solid"/>
              </a:ln>
              <a:solidFill>
                <a:srgbClr val="7030A0"/>
              </a:solidFill>
            </a:endParaRPr>
          </a:p>
        </p:txBody>
      </p:sp>
      <p:sp>
        <p:nvSpPr>
          <p:cNvPr id="16" name="Dreptunghi 15"/>
          <p:cNvSpPr/>
          <p:nvPr/>
        </p:nvSpPr>
        <p:spPr>
          <a:xfrm>
            <a:off x="467544" y="5373216"/>
            <a:ext cx="8107112" cy="1200329"/>
          </a:xfrm>
          <a:prstGeom prst="rect">
            <a:avLst/>
          </a:prstGeom>
        </p:spPr>
        <p:txBody>
          <a:bodyPr wrap="square">
            <a:spAutoFit/>
          </a:bodyPr>
          <a:lstStyle/>
          <a:p>
            <a:pPr algn="ctr"/>
            <a:r>
              <a:rPr lang="ro-RO" sz="2400" dirty="0" smtClean="0">
                <a:ln w="38100" cmpd="sng">
                  <a:noFill/>
                  <a:prstDash val="solid"/>
                </a:ln>
                <a:solidFill>
                  <a:srgbClr val="7030A0"/>
                </a:solidFill>
              </a:rPr>
              <a:t>PENTRU FIECARE CORECŢIE GĂSITĂ ÎN CUVÂNT NU CONSIDERĂM GREŞEALĂ LITERA CARE SE ÎNCADREAZĂ ÎN APRECIEREA MENŢIONATĂ.</a:t>
            </a:r>
            <a:endParaRPr lang="ro-RO" sz="2400" dirty="0">
              <a:ln w="38100" cmpd="sng">
                <a:noFill/>
                <a:prstDash val="solid"/>
              </a:ln>
              <a:solidFill>
                <a:srgbClr val="7030A0"/>
              </a:solidFill>
            </a:endParaRPr>
          </a:p>
        </p:txBody>
      </p:sp>
    </p:spTree>
    <p:extLst>
      <p:ext uri="{BB962C8B-B14F-4D97-AF65-F5344CB8AC3E}">
        <p14:creationId xmlns:p14="http://schemas.microsoft.com/office/powerpoint/2010/main" val="142801020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88640"/>
            <a:ext cx="1191600" cy="1191600"/>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5" name="I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98" y="2132856"/>
            <a:ext cx="7758146" cy="3888432"/>
          </a:xfrm>
          <a:prstGeom prst="rect">
            <a:avLst/>
          </a:prstGeom>
          <a:ln>
            <a:noFill/>
          </a:ln>
          <a:effectLst>
            <a:outerShdw blurRad="292100" dist="139700" dir="2700000" algn="tl" rotWithShape="0">
              <a:srgbClr val="333333">
                <a:alpha val="65000"/>
              </a:srgbClr>
            </a:outerShdw>
          </a:effectLst>
        </p:spPr>
      </p:pic>
      <p:sp>
        <p:nvSpPr>
          <p:cNvPr id="6" name="Dreptunghi 5"/>
          <p:cNvSpPr/>
          <p:nvPr/>
        </p:nvSpPr>
        <p:spPr>
          <a:xfrm>
            <a:off x="1475656" y="264053"/>
            <a:ext cx="576064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54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UIPATH CONCEPT</a:t>
            </a:r>
            <a:endParaRPr lang="ro-RO" sz="5400" b="1" dirty="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endParaRPr>
          </a:p>
        </p:txBody>
      </p:sp>
      <p:sp>
        <p:nvSpPr>
          <p:cNvPr id="7" name="Dreptunghi 6"/>
          <p:cNvSpPr/>
          <p:nvPr/>
        </p:nvSpPr>
        <p:spPr>
          <a:xfrm>
            <a:off x="3707904" y="1187383"/>
            <a:ext cx="1296144"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2800" dirty="0" smtClean="0">
                <a:ln w="12700" cmpd="sng">
                  <a:solidFill>
                    <a:srgbClr val="7030A0"/>
                  </a:solidFill>
                  <a:prstDash val="solid"/>
                </a:ln>
                <a:solidFill>
                  <a:srgbClr val="7030A0"/>
                </a:solidFill>
              </a:rPr>
              <a:t>STEPS</a:t>
            </a:r>
            <a:endParaRPr lang="ro-RO" sz="2800" dirty="0">
              <a:ln w="12700" cmpd="sng">
                <a:solidFill>
                  <a:srgbClr val="7030A0"/>
                </a:solidFill>
                <a:prstDash val="solid"/>
              </a:ln>
              <a:solidFill>
                <a:srgbClr val="7030A0"/>
              </a:solidFill>
            </a:endParaRPr>
          </a:p>
        </p:txBody>
      </p:sp>
    </p:spTree>
    <p:extLst>
      <p:ext uri="{BB962C8B-B14F-4D97-AF65-F5344CB8AC3E}">
        <p14:creationId xmlns:p14="http://schemas.microsoft.com/office/powerpoint/2010/main" val="399787466"/>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88640"/>
            <a:ext cx="1191600" cy="1191600"/>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5" name="Imagin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188640"/>
            <a:ext cx="6092043" cy="3034959"/>
          </a:xfrm>
          <a:prstGeom prst="rect">
            <a:avLst/>
          </a:prstGeom>
          <a:ln>
            <a:noFill/>
          </a:ln>
          <a:effectLst>
            <a:outerShdw blurRad="292100" dist="139700" dir="2700000" algn="tl" rotWithShape="0">
              <a:srgbClr val="333333">
                <a:alpha val="65000"/>
              </a:srgbClr>
            </a:outerShdw>
          </a:effectLst>
        </p:spPr>
      </p:pic>
      <p:pic>
        <p:nvPicPr>
          <p:cNvPr id="6" name="Imagin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592" y="3573016"/>
            <a:ext cx="5736028" cy="28386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7189662"/>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188640"/>
            <a:ext cx="5580720" cy="2788678"/>
          </a:xfrm>
          <a:prstGeom prst="rect">
            <a:avLst/>
          </a:prstGeom>
          <a:ln>
            <a:noFill/>
          </a:ln>
          <a:effectLst>
            <a:outerShdw blurRad="292100" dist="139700" dir="2700000" algn="tl" rotWithShape="0">
              <a:srgbClr val="333333">
                <a:alpha val="65000"/>
              </a:srgbClr>
            </a:outerShdw>
          </a:effectLst>
        </p:spPr>
      </p:pic>
      <p:pic>
        <p:nvPicPr>
          <p:cNvPr id="5" name="Imagin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88640"/>
            <a:ext cx="1191600" cy="1191600"/>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6" name="Imagin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592" y="3205656"/>
            <a:ext cx="6472902" cy="3240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7189662"/>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88640"/>
            <a:ext cx="1191600" cy="1191600"/>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5" name="I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772816"/>
            <a:ext cx="8455753" cy="42329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7189662"/>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p:cNvSpPr>
            <a:spLocks noGrp="1"/>
          </p:cNvSpPr>
          <p:nvPr>
            <p:ph sz="quarter" idx="13"/>
          </p:nvPr>
        </p:nvSpPr>
        <p:spPr>
          <a:xfrm>
            <a:off x="1143000" y="731520"/>
            <a:ext cx="6813376" cy="5289768"/>
          </a:xfrm>
          <a:ln>
            <a:solidFill>
              <a:schemeClr val="accent5"/>
            </a:solidFill>
          </a:ln>
        </p:spPr>
        <p:style>
          <a:lnRef idx="2">
            <a:schemeClr val="accent2"/>
          </a:lnRef>
          <a:fillRef idx="1">
            <a:schemeClr val="lt1"/>
          </a:fillRef>
          <a:effectRef idx="0">
            <a:schemeClr val="accent2"/>
          </a:effectRef>
          <a:fontRef idx="minor">
            <a:schemeClr val="dk1"/>
          </a:fontRef>
        </p:style>
        <p:txBody>
          <a:bodyPr>
            <a:noAutofit/>
          </a:bodyPr>
          <a:lstStyle/>
          <a:p>
            <a:pPr marL="45720" indent="0" algn="ctr">
              <a:buNone/>
            </a:pPr>
            <a:r>
              <a:rPr lang="ro-RO" sz="2400" b="1" dirty="0" smtClean="0">
                <a:solidFill>
                  <a:srgbClr val="7030A0"/>
                </a:solidFill>
                <a:effectLst>
                  <a:outerShdw blurRad="38100" dist="38100" dir="2700000" algn="tl">
                    <a:srgbClr val="000000">
                      <a:alpha val="43137"/>
                    </a:srgbClr>
                  </a:outerShdw>
                </a:effectLst>
              </a:rPr>
              <a:t>În cadrul acestui eveniment am reuşit să ne cunoaştem mai bine pe noi înşine, să învăţăm cum să utilizăm cât mai bine timpul pe care îl avem la dispoziţie. Considerăm că am avut idei noi şi bine implementate în cadrul programului nostru şi suntem deschişi către noi provocări. Totodată, suntem mulţumiţi de munca depusă şi de efortul nostru de a încerca să optimizăm şi să automatizăm un program</a:t>
            </a:r>
            <a:r>
              <a:rPr lang="en-US" sz="2400" b="1" dirty="0" smtClean="0">
                <a:solidFill>
                  <a:srgbClr val="7030A0"/>
                </a:solidFill>
                <a:effectLst>
                  <a:outerShdw blurRad="38100" dist="38100" dir="2700000" algn="tl">
                    <a:srgbClr val="000000">
                      <a:alpha val="43137"/>
                    </a:srgbClr>
                  </a:outerShdw>
                </a:effectLst>
              </a:rPr>
              <a:t>/</a:t>
            </a:r>
            <a:r>
              <a:rPr lang="en-US" sz="2400" b="1" dirty="0" err="1" smtClean="0">
                <a:solidFill>
                  <a:srgbClr val="7030A0"/>
                </a:solidFill>
                <a:effectLst>
                  <a:outerShdw blurRad="38100" dist="38100" dir="2700000" algn="tl">
                    <a:srgbClr val="000000">
                      <a:alpha val="43137"/>
                    </a:srgbClr>
                  </a:outerShdw>
                </a:effectLst>
              </a:rPr>
              <a:t>viitor</a:t>
            </a:r>
            <a:r>
              <a:rPr lang="en-US" sz="2400" b="1" dirty="0" smtClean="0">
                <a:solidFill>
                  <a:srgbClr val="7030A0"/>
                </a:solidFill>
                <a:effectLst>
                  <a:outerShdw blurRad="38100" dist="38100" dir="2700000" algn="tl">
                    <a:srgbClr val="000000">
                      <a:alpha val="43137"/>
                    </a:srgbClr>
                  </a:outerShdw>
                </a:effectLst>
              </a:rPr>
              <a:t> robot. </a:t>
            </a:r>
            <a:r>
              <a:rPr lang="ro-RO" sz="2400" b="1" dirty="0" smtClean="0">
                <a:solidFill>
                  <a:srgbClr val="7030A0"/>
                </a:solidFill>
                <a:effectLst>
                  <a:outerShdw blurRad="38100" dist="38100" dir="2700000" algn="tl">
                    <a:srgbClr val="000000">
                      <a:alpha val="43137"/>
                    </a:srgbClr>
                  </a:outerShdw>
                </a:effectLst>
              </a:rPr>
              <a:t>Vă mulţumim pentru oportunitatea de a participa la acest eveniment şi aşteptăm cu nerăbdare să ne reîntâlnim în cadrul unui nou proiect.</a:t>
            </a:r>
            <a:endParaRPr lang="ro-RO" sz="2400"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77189662"/>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reptunghi 4"/>
          <p:cNvSpPr/>
          <p:nvPr/>
        </p:nvSpPr>
        <p:spPr>
          <a:xfrm>
            <a:off x="179512" y="146054"/>
            <a:ext cx="5068886" cy="11079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66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SUMAR TASK</a:t>
            </a:r>
            <a:endParaRPr lang="ro-RO" sz="6600" b="1" dirty="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endParaRPr>
          </a:p>
        </p:txBody>
      </p:sp>
      <p:sp>
        <p:nvSpPr>
          <p:cNvPr id="6" name="Dreptunghi 5"/>
          <p:cNvSpPr/>
          <p:nvPr/>
        </p:nvSpPr>
        <p:spPr>
          <a:xfrm>
            <a:off x="539552" y="1268760"/>
            <a:ext cx="5842940"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800" dirty="0" smtClean="0">
                <a:ln w="12700" cmpd="sng">
                  <a:solidFill>
                    <a:srgbClr val="7030A0"/>
                  </a:solidFill>
                  <a:prstDash val="solid"/>
                </a:ln>
                <a:solidFill>
                  <a:srgbClr val="7030A0"/>
                </a:solidFill>
              </a:rPr>
              <a:t>“FACEBOOK SENTIMENT ANALYSIS”</a:t>
            </a:r>
            <a:endParaRPr lang="ro-RO" sz="2800" dirty="0">
              <a:ln w="12700" cmpd="sng">
                <a:solidFill>
                  <a:srgbClr val="7030A0"/>
                </a:solidFill>
                <a:prstDash val="solid"/>
              </a:ln>
              <a:solidFill>
                <a:srgbClr val="7030A0"/>
              </a:solidFill>
            </a:endParaRPr>
          </a:p>
        </p:txBody>
      </p:sp>
      <p:pic>
        <p:nvPicPr>
          <p:cNvPr id="7" name="I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133" y="3426585"/>
            <a:ext cx="4336417" cy="2232248"/>
          </a:xfrm>
          <a:prstGeom prst="rect">
            <a:avLst/>
          </a:prstGeom>
          <a:ln>
            <a:noFill/>
          </a:ln>
          <a:effectLst>
            <a:outerShdw blurRad="190500" algn="tl" rotWithShape="0">
              <a:srgbClr val="000000">
                <a:alpha val="70000"/>
              </a:srgbClr>
            </a:outerShdw>
          </a:effectLst>
        </p:spPr>
      </p:pic>
      <p:pic>
        <p:nvPicPr>
          <p:cNvPr id="8" name="I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51" y="3136138"/>
            <a:ext cx="2248298" cy="2813142"/>
          </a:xfrm>
          <a:prstGeom prst="rect">
            <a:avLst/>
          </a:prstGeom>
          <a:ln>
            <a:noFill/>
          </a:ln>
          <a:effectLst>
            <a:outerShdw blurRad="292100" dist="139700" dir="2700000" algn="tl" rotWithShape="0">
              <a:srgbClr val="333333">
                <a:alpha val="65000"/>
              </a:srgbClr>
            </a:outerShdw>
          </a:effectLst>
        </p:spPr>
      </p:pic>
      <p:pic>
        <p:nvPicPr>
          <p:cNvPr id="9" name="Imagin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250" y="2724885"/>
            <a:ext cx="5240853" cy="411254"/>
          </a:xfrm>
          <a:prstGeom prst="rect">
            <a:avLst/>
          </a:prstGeom>
          <a:noFill/>
          <a:ln>
            <a:noFill/>
          </a:ln>
        </p:spPr>
      </p:pic>
      <p:cxnSp>
        <p:nvCxnSpPr>
          <p:cNvPr id="11" name="Conector drept cu săgeată 10"/>
          <p:cNvCxnSpPr>
            <a:stCxn id="8" idx="3"/>
          </p:cNvCxnSpPr>
          <p:nvPr/>
        </p:nvCxnSpPr>
        <p:spPr>
          <a:xfrm>
            <a:off x="2515549" y="4542709"/>
            <a:ext cx="1954586" cy="0"/>
          </a:xfrm>
          <a:prstGeom prst="straightConnector1">
            <a:avLst/>
          </a:prstGeom>
          <a:ln>
            <a:solidFill>
              <a:srgbClr val="7030A0"/>
            </a:solidFill>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75370159"/>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in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2281703"/>
            <a:ext cx="3267894" cy="4357192"/>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6" name="Imagin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480969"/>
            <a:ext cx="3773975" cy="5031966"/>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10" name="Imagin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520" y="616428"/>
            <a:ext cx="3570786" cy="4761048"/>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50098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764704"/>
            <a:ext cx="2950502" cy="3934002"/>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6" name="Imagin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764704"/>
            <a:ext cx="5245336" cy="3934002"/>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5" name="Imagin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9792" y="1913581"/>
            <a:ext cx="3558772" cy="4458315"/>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122498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reptunghi 3"/>
          <p:cNvSpPr/>
          <p:nvPr/>
        </p:nvSpPr>
        <p:spPr>
          <a:xfrm>
            <a:off x="1115384" y="620688"/>
            <a:ext cx="7200800"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40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DAIANA </a:t>
            </a:r>
            <a:r>
              <a:rPr lang="en-US" sz="40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 MARIA T</a:t>
            </a:r>
            <a:r>
              <a:rPr lang="ro-RO" sz="40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ĂBÎRCĂ</a:t>
            </a:r>
            <a:endParaRPr lang="ro-RO" sz="4000" b="1" dirty="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endParaRPr>
          </a:p>
        </p:txBody>
      </p:sp>
      <p:sp>
        <p:nvSpPr>
          <p:cNvPr id="5" name="Dreptunghi 4"/>
          <p:cNvSpPr/>
          <p:nvPr/>
        </p:nvSpPr>
        <p:spPr>
          <a:xfrm>
            <a:off x="1511660" y="1772816"/>
            <a:ext cx="6336704"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40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ERYK – LOUIS PETRESCU</a:t>
            </a:r>
            <a:endParaRPr lang="ro-RO" sz="4000" b="1" dirty="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endParaRPr>
          </a:p>
        </p:txBody>
      </p:sp>
      <p:sp>
        <p:nvSpPr>
          <p:cNvPr id="6" name="Dreptunghi 5"/>
          <p:cNvSpPr/>
          <p:nvPr/>
        </p:nvSpPr>
        <p:spPr>
          <a:xfrm>
            <a:off x="1007372" y="2996952"/>
            <a:ext cx="7416824"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40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ALEXANDRU </a:t>
            </a:r>
            <a:r>
              <a:rPr lang="en-US" sz="40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 CRISTIAN ION</a:t>
            </a:r>
            <a:endParaRPr lang="ro-RO" sz="4000" b="1" dirty="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endParaRPr>
          </a:p>
        </p:txBody>
      </p:sp>
      <p:sp>
        <p:nvSpPr>
          <p:cNvPr id="7" name="Dreptunghi 6"/>
          <p:cNvSpPr/>
          <p:nvPr/>
        </p:nvSpPr>
        <p:spPr>
          <a:xfrm>
            <a:off x="1187624" y="4221088"/>
            <a:ext cx="6984776"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40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LAUREN</a:t>
            </a:r>
            <a:r>
              <a:rPr lang="ro-RO" sz="40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ŢIU </a:t>
            </a:r>
            <a:r>
              <a:rPr lang="en-US" sz="40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 </a:t>
            </a:r>
            <a:r>
              <a:rPr lang="ro-RO" sz="40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MIHAI NAUM</a:t>
            </a:r>
            <a:endParaRPr lang="ro-RO" sz="4000" b="1" dirty="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endParaRPr>
          </a:p>
        </p:txBody>
      </p:sp>
      <p:pic>
        <p:nvPicPr>
          <p:cNvPr id="8" name="Imagin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274" y="5054756"/>
            <a:ext cx="1638414" cy="1638414"/>
          </a:xfrm>
          <a:prstGeom prst="rect">
            <a:avLst/>
          </a:prstGeom>
        </p:spPr>
      </p:pic>
      <p:sp>
        <p:nvSpPr>
          <p:cNvPr id="9" name="Dreptunghi 8"/>
          <p:cNvSpPr/>
          <p:nvPr/>
        </p:nvSpPr>
        <p:spPr>
          <a:xfrm>
            <a:off x="1522853" y="6110380"/>
            <a:ext cx="2304256" cy="584775"/>
          </a:xfrm>
          <a:prstGeom prst="rect">
            <a:avLst/>
          </a:prstGeom>
        </p:spPr>
        <p:txBody>
          <a:bodyPr wrap="square">
            <a:spAutoFit/>
          </a:bodyPr>
          <a:lstStyle/>
          <a:p>
            <a:r>
              <a:rPr lang="en-US" sz="3200" dirty="0" smtClean="0">
                <a:ln w="38100" cmpd="sng">
                  <a:noFill/>
                  <a:prstDash val="solid"/>
                </a:ln>
                <a:solidFill>
                  <a:srgbClr val="7030A0"/>
                </a:solidFill>
              </a:rPr>
              <a:t>@SPARTANS</a:t>
            </a:r>
            <a:endParaRPr lang="ro-RO" sz="3200" dirty="0">
              <a:ln w="38100" cmpd="sng">
                <a:noFill/>
                <a:prstDash val="solid"/>
              </a:ln>
              <a:solidFill>
                <a:srgbClr val="7030A0"/>
              </a:solidFill>
            </a:endParaRPr>
          </a:p>
        </p:txBody>
      </p:sp>
    </p:spTree>
    <p:extLst>
      <p:ext uri="{BB962C8B-B14F-4D97-AF65-F5344CB8AC3E}">
        <p14:creationId xmlns:p14="http://schemas.microsoft.com/office/powerpoint/2010/main" val="797195797"/>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7870" y="21744"/>
            <a:ext cx="4122804" cy="1519543"/>
          </a:xfrm>
          <a:prstGeom prst="rect">
            <a:avLst/>
          </a:prstGeom>
        </p:spPr>
      </p:pic>
      <p:pic>
        <p:nvPicPr>
          <p:cNvPr id="5" name="Imagin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9272" y="2081854"/>
            <a:ext cx="2160000" cy="2160000"/>
          </a:xfrm>
          <a:prstGeom prst="rect">
            <a:avLst/>
          </a:prstGeom>
        </p:spPr>
      </p:pic>
      <p:pic>
        <p:nvPicPr>
          <p:cNvPr id="6" name="Imagin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7324" y="2162904"/>
            <a:ext cx="1800000" cy="1800000"/>
          </a:xfrm>
          <a:prstGeom prst="rect">
            <a:avLst/>
          </a:prstGeom>
        </p:spPr>
      </p:pic>
      <p:pic>
        <p:nvPicPr>
          <p:cNvPr id="7" name="Imagin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2300" y="2252193"/>
            <a:ext cx="1612472" cy="1612472"/>
          </a:xfrm>
          <a:prstGeom prst="rect">
            <a:avLst/>
          </a:prstGeom>
        </p:spPr>
      </p:pic>
      <p:cxnSp>
        <p:nvCxnSpPr>
          <p:cNvPr id="10" name="Conector drept cu săgeată 9"/>
          <p:cNvCxnSpPr>
            <a:stCxn id="4" idx="2"/>
          </p:cNvCxnSpPr>
          <p:nvPr/>
        </p:nvCxnSpPr>
        <p:spPr>
          <a:xfrm flipH="1">
            <a:off x="2267744" y="1541287"/>
            <a:ext cx="2151528" cy="621617"/>
          </a:xfrm>
          <a:prstGeom prst="straightConnector1">
            <a:avLst/>
          </a:prstGeom>
          <a:ln>
            <a:solidFill>
              <a:srgbClr val="7030A0"/>
            </a:solidFill>
            <a:tailEnd type="arrow"/>
          </a:ln>
        </p:spPr>
        <p:style>
          <a:lnRef idx="3">
            <a:schemeClr val="accent3"/>
          </a:lnRef>
          <a:fillRef idx="0">
            <a:schemeClr val="accent3"/>
          </a:fillRef>
          <a:effectRef idx="2">
            <a:schemeClr val="accent3"/>
          </a:effectRef>
          <a:fontRef idx="minor">
            <a:schemeClr val="tx1"/>
          </a:fontRef>
        </p:style>
      </p:cxnSp>
      <p:cxnSp>
        <p:nvCxnSpPr>
          <p:cNvPr id="14" name="Conector drept cu săgeată 13"/>
          <p:cNvCxnSpPr>
            <a:stCxn id="4" idx="2"/>
          </p:cNvCxnSpPr>
          <p:nvPr/>
        </p:nvCxnSpPr>
        <p:spPr>
          <a:xfrm>
            <a:off x="4419272" y="1541287"/>
            <a:ext cx="0" cy="710906"/>
          </a:xfrm>
          <a:prstGeom prst="straightConnector1">
            <a:avLst/>
          </a:prstGeom>
          <a:ln>
            <a:solidFill>
              <a:srgbClr val="7030A0"/>
            </a:solidFill>
            <a:tailEnd type="arrow"/>
          </a:ln>
        </p:spPr>
        <p:style>
          <a:lnRef idx="3">
            <a:schemeClr val="accent4"/>
          </a:lnRef>
          <a:fillRef idx="0">
            <a:schemeClr val="accent4"/>
          </a:fillRef>
          <a:effectRef idx="2">
            <a:schemeClr val="accent4"/>
          </a:effectRef>
          <a:fontRef idx="minor">
            <a:schemeClr val="tx1"/>
          </a:fontRef>
        </p:style>
      </p:cxnSp>
      <p:cxnSp>
        <p:nvCxnSpPr>
          <p:cNvPr id="16" name="Conector drept cu săgeată 15"/>
          <p:cNvCxnSpPr>
            <a:stCxn id="4" idx="2"/>
          </p:cNvCxnSpPr>
          <p:nvPr/>
        </p:nvCxnSpPr>
        <p:spPr>
          <a:xfrm>
            <a:off x="4419272" y="1541287"/>
            <a:ext cx="2312968" cy="621617"/>
          </a:xfrm>
          <a:prstGeom prst="straightConnector1">
            <a:avLst/>
          </a:prstGeom>
          <a:ln>
            <a:solidFill>
              <a:srgbClr val="7030A0"/>
            </a:solidFill>
            <a:tailEnd type="arrow"/>
          </a:ln>
        </p:spPr>
        <p:style>
          <a:lnRef idx="3">
            <a:schemeClr val="accent3"/>
          </a:lnRef>
          <a:fillRef idx="0">
            <a:schemeClr val="accent3"/>
          </a:fillRef>
          <a:effectRef idx="2">
            <a:schemeClr val="accent3"/>
          </a:effectRef>
          <a:fontRef idx="minor">
            <a:schemeClr val="tx1"/>
          </a:fontRef>
        </p:style>
      </p:cxnSp>
      <p:sp>
        <p:nvSpPr>
          <p:cNvPr id="17" name="Acoladă dreapta 16"/>
          <p:cNvSpPr/>
          <p:nvPr/>
        </p:nvSpPr>
        <p:spPr>
          <a:xfrm rot="5400000">
            <a:off x="4064795" y="1788947"/>
            <a:ext cx="708954" cy="5056868"/>
          </a:xfrm>
          <a:prstGeom prst="rightBrace">
            <a:avLst>
              <a:gd name="adj1" fmla="val 8333"/>
              <a:gd name="adj2" fmla="val 48944"/>
            </a:avLst>
          </a:prstGeom>
          <a:ln>
            <a:solidFill>
              <a:srgbClr val="7030A0"/>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ro-RO">
              <a:ln>
                <a:solidFill>
                  <a:srgbClr val="7030A0"/>
                </a:solidFill>
              </a:ln>
            </a:endParaRPr>
          </a:p>
        </p:txBody>
      </p:sp>
      <p:pic>
        <p:nvPicPr>
          <p:cNvPr id="18" name="Imagin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9172" y="4704360"/>
            <a:ext cx="1800200" cy="1800200"/>
          </a:xfrm>
          <a:prstGeom prst="rect">
            <a:avLst/>
          </a:prstGeom>
        </p:spPr>
      </p:pic>
      <p:cxnSp>
        <p:nvCxnSpPr>
          <p:cNvPr id="20" name="Conector drept cu săgeată 19"/>
          <p:cNvCxnSpPr>
            <a:stCxn id="18" idx="3"/>
          </p:cNvCxnSpPr>
          <p:nvPr/>
        </p:nvCxnSpPr>
        <p:spPr>
          <a:xfrm>
            <a:off x="5319372" y="5604460"/>
            <a:ext cx="1412868" cy="0"/>
          </a:xfrm>
          <a:prstGeom prst="straightConnector1">
            <a:avLst/>
          </a:prstGeom>
          <a:ln>
            <a:solidFill>
              <a:srgbClr val="7030A0"/>
            </a:solidFill>
            <a:tailEnd type="arrow"/>
          </a:ln>
        </p:spPr>
        <p:style>
          <a:lnRef idx="3">
            <a:schemeClr val="accent3"/>
          </a:lnRef>
          <a:fillRef idx="0">
            <a:schemeClr val="accent3"/>
          </a:fillRef>
          <a:effectRef idx="2">
            <a:schemeClr val="accent3"/>
          </a:effectRef>
          <a:fontRef idx="minor">
            <a:schemeClr val="tx1"/>
          </a:fontRef>
        </p:style>
      </p:cxnSp>
      <p:pic>
        <p:nvPicPr>
          <p:cNvPr id="30" name="Imagin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15302" y="4842456"/>
            <a:ext cx="1524003" cy="1524003"/>
          </a:xfrm>
          <a:prstGeom prst="rect">
            <a:avLst/>
          </a:prstGeom>
        </p:spPr>
      </p:pic>
    </p:spTree>
    <p:extLst>
      <p:ext uri="{BB962C8B-B14F-4D97-AF65-F5344CB8AC3E}">
        <p14:creationId xmlns:p14="http://schemas.microsoft.com/office/powerpoint/2010/main" val="2359867954"/>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reptunghi 3"/>
          <p:cNvSpPr/>
          <p:nvPr/>
        </p:nvSpPr>
        <p:spPr>
          <a:xfrm>
            <a:off x="107503" y="146054"/>
            <a:ext cx="8888241" cy="11079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66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ALGORITMUL G</a:t>
            </a:r>
            <a:r>
              <a:rPr lang="ro-RO" sz="66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Â</a:t>
            </a:r>
            <a:r>
              <a:rPr lang="en-US" sz="66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NDIT</a:t>
            </a:r>
            <a:endParaRPr lang="ro-RO" sz="6600" b="1" dirty="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endParaRPr>
          </a:p>
        </p:txBody>
      </p:sp>
      <p:pic>
        <p:nvPicPr>
          <p:cNvPr id="5" name="I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1337108"/>
            <a:ext cx="2379924" cy="2379924"/>
          </a:xfrm>
          <a:prstGeom prst="rect">
            <a:avLst/>
          </a:prstGeom>
        </p:spPr>
      </p:pic>
      <p:pic>
        <p:nvPicPr>
          <p:cNvPr id="6" name="Imagin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4077072"/>
            <a:ext cx="2232248" cy="2232248"/>
          </a:xfrm>
          <a:prstGeom prst="rect">
            <a:avLst/>
          </a:prstGeom>
        </p:spPr>
      </p:pic>
      <p:sp>
        <p:nvSpPr>
          <p:cNvPr id="7" name="Dreptunghi 6"/>
          <p:cNvSpPr/>
          <p:nvPr/>
        </p:nvSpPr>
        <p:spPr>
          <a:xfrm>
            <a:off x="2627784" y="1834572"/>
            <a:ext cx="5842940"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2800" dirty="0" smtClean="0">
                <a:ln w="12700" cmpd="sng">
                  <a:solidFill>
                    <a:srgbClr val="7030A0"/>
                  </a:solidFill>
                  <a:prstDash val="solid"/>
                </a:ln>
                <a:solidFill>
                  <a:srgbClr val="7030A0"/>
                </a:solidFill>
              </a:rPr>
              <a:t>COPIEREA TUTUROR COMENTARIILOR ÎNTR</a:t>
            </a:r>
            <a:r>
              <a:rPr lang="en-US" sz="2800" dirty="0" smtClean="0">
                <a:ln w="12700" cmpd="sng">
                  <a:solidFill>
                    <a:srgbClr val="7030A0"/>
                  </a:solidFill>
                  <a:prstDash val="solid"/>
                </a:ln>
                <a:solidFill>
                  <a:srgbClr val="7030A0"/>
                </a:solidFill>
              </a:rPr>
              <a:t>-UN </a:t>
            </a:r>
            <a:r>
              <a:rPr lang="ro-RO" sz="2800" dirty="0" smtClean="0">
                <a:ln w="12700" cmpd="sng">
                  <a:solidFill>
                    <a:srgbClr val="7030A0"/>
                  </a:solidFill>
                  <a:prstDash val="solid"/>
                </a:ln>
                <a:solidFill>
                  <a:srgbClr val="7030A0"/>
                </a:solidFill>
              </a:rPr>
              <a:t>DOCUMENT CSV.</a:t>
            </a:r>
            <a:endParaRPr lang="ro-RO" sz="2800" dirty="0">
              <a:ln w="12700" cmpd="sng">
                <a:solidFill>
                  <a:srgbClr val="7030A0"/>
                </a:solidFill>
                <a:prstDash val="solid"/>
              </a:ln>
              <a:solidFill>
                <a:srgbClr val="7030A0"/>
              </a:solidFill>
            </a:endParaRPr>
          </a:p>
        </p:txBody>
      </p:sp>
      <p:sp>
        <p:nvSpPr>
          <p:cNvPr id="8" name="Dreptunghi 7"/>
          <p:cNvSpPr/>
          <p:nvPr/>
        </p:nvSpPr>
        <p:spPr>
          <a:xfrm>
            <a:off x="2775460" y="4500698"/>
            <a:ext cx="5842940"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2800" dirty="0" smtClean="0">
                <a:ln w="12700" cmpd="sng">
                  <a:solidFill>
                    <a:srgbClr val="7030A0"/>
                  </a:solidFill>
                  <a:prstDash val="solid"/>
                </a:ln>
                <a:solidFill>
                  <a:srgbClr val="7030A0"/>
                </a:solidFill>
              </a:rPr>
              <a:t>COMPARAREA FIECĂRUI CUVÂNT DIN COMENTARIU CU TOATE CUVINTELE DIN DICŢIONARELE CREATE DE NOI.</a:t>
            </a:r>
            <a:endParaRPr lang="ro-RO" sz="2800" dirty="0">
              <a:ln w="12700" cmpd="sng">
                <a:solidFill>
                  <a:srgbClr val="7030A0"/>
                </a:solidFill>
                <a:prstDash val="solid"/>
              </a:ln>
              <a:solidFill>
                <a:srgbClr val="7030A0"/>
              </a:solidFill>
            </a:endParaRPr>
          </a:p>
        </p:txBody>
      </p:sp>
    </p:spTree>
    <p:extLst>
      <p:ext uri="{BB962C8B-B14F-4D97-AF65-F5344CB8AC3E}">
        <p14:creationId xmlns:p14="http://schemas.microsoft.com/office/powerpoint/2010/main" val="2359867954"/>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47146"/>
            <a:ext cx="1189962" cy="1189962"/>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sp>
        <p:nvSpPr>
          <p:cNvPr id="5" name="Dreptunghi 4"/>
          <p:cNvSpPr/>
          <p:nvPr/>
        </p:nvSpPr>
        <p:spPr>
          <a:xfrm>
            <a:off x="1475656" y="264053"/>
            <a:ext cx="576064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5400" b="1" dirty="0" smtClean="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rPr>
              <a:t>UIPATH CONCEPT</a:t>
            </a:r>
            <a:endParaRPr lang="ro-RO" sz="5400" b="1" dirty="0">
              <a:ln w="38100" cmpd="sng">
                <a:solidFill>
                  <a:srgbClr val="002060"/>
                </a:solidFill>
                <a:prstDash val="solid"/>
              </a:ln>
              <a:solidFill>
                <a:schemeClr val="tx2">
                  <a:lumMod val="75000"/>
                </a:schemeClr>
              </a:solidFill>
              <a:effectLst>
                <a:outerShdw blurRad="38100" dist="38100" dir="2700000" algn="tl">
                  <a:srgbClr val="000000">
                    <a:alpha val="43137"/>
                  </a:srgbClr>
                </a:outerShdw>
              </a:effectLst>
            </a:endParaRPr>
          </a:p>
        </p:txBody>
      </p:sp>
      <p:sp>
        <p:nvSpPr>
          <p:cNvPr id="6" name="Dreptunghi 5"/>
          <p:cNvSpPr/>
          <p:nvPr/>
        </p:nvSpPr>
        <p:spPr>
          <a:xfrm>
            <a:off x="3707904" y="1187383"/>
            <a:ext cx="1296144"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o-RO" sz="2800" dirty="0" smtClean="0">
                <a:ln w="12700" cmpd="sng">
                  <a:solidFill>
                    <a:srgbClr val="7030A0"/>
                  </a:solidFill>
                  <a:prstDash val="solid"/>
                </a:ln>
                <a:solidFill>
                  <a:srgbClr val="7030A0"/>
                </a:solidFill>
              </a:rPr>
              <a:t>STEPS</a:t>
            </a:r>
            <a:endParaRPr lang="ro-RO" sz="2800" dirty="0">
              <a:ln w="12700" cmpd="sng">
                <a:solidFill>
                  <a:srgbClr val="7030A0"/>
                </a:solidFill>
                <a:prstDash val="solid"/>
              </a:ln>
              <a:solidFill>
                <a:srgbClr val="7030A0"/>
              </a:solidFill>
            </a:endParaRPr>
          </a:p>
        </p:txBody>
      </p:sp>
      <p:pic>
        <p:nvPicPr>
          <p:cNvPr id="7" name="I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060848"/>
            <a:ext cx="8029627" cy="4320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9867954"/>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47146"/>
            <a:ext cx="1189962" cy="1189962"/>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5" name="I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94" y="1772816"/>
            <a:ext cx="7996856" cy="44644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9867954"/>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47146"/>
            <a:ext cx="1189962" cy="1189962"/>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5" name="I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8363" y="476672"/>
            <a:ext cx="4497112" cy="1522534"/>
          </a:xfrm>
          <a:prstGeom prst="rect">
            <a:avLst/>
          </a:prstGeom>
          <a:ln>
            <a:noFill/>
          </a:ln>
          <a:effectLst>
            <a:outerShdw blurRad="292100" dist="139700" dir="2700000" algn="tl" rotWithShape="0">
              <a:srgbClr val="333333">
                <a:alpha val="65000"/>
              </a:srgbClr>
            </a:outerShdw>
          </a:effectLst>
        </p:spPr>
      </p:pic>
      <p:pic>
        <p:nvPicPr>
          <p:cNvPr id="6" name="I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324" y="2492896"/>
            <a:ext cx="7774526" cy="36262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9867954"/>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47146"/>
            <a:ext cx="1189962" cy="1189962"/>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5" name="I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1324" y="147146"/>
            <a:ext cx="6372200" cy="3015983"/>
          </a:xfrm>
          <a:prstGeom prst="rect">
            <a:avLst/>
          </a:prstGeom>
          <a:ln>
            <a:noFill/>
          </a:ln>
          <a:effectLst>
            <a:outerShdw blurRad="292100" dist="139700" dir="2700000" algn="tl" rotWithShape="0">
              <a:srgbClr val="333333">
                <a:alpha val="65000"/>
              </a:srgbClr>
            </a:outerShdw>
          </a:effectLst>
        </p:spPr>
      </p:pic>
      <p:pic>
        <p:nvPicPr>
          <p:cNvPr id="6" name="I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3428999"/>
            <a:ext cx="6533811" cy="3075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9867954"/>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47146"/>
            <a:ext cx="1189962" cy="1189962"/>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7" name="I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147147"/>
            <a:ext cx="6221545" cy="2921814"/>
          </a:xfrm>
          <a:prstGeom prst="rect">
            <a:avLst/>
          </a:prstGeom>
          <a:ln>
            <a:noFill/>
          </a:ln>
          <a:effectLst>
            <a:outerShdw blurRad="292100" dist="139700" dir="2700000" algn="tl" rotWithShape="0">
              <a:srgbClr val="333333">
                <a:alpha val="65000"/>
              </a:srgbClr>
            </a:outerShdw>
          </a:effectLst>
        </p:spPr>
      </p:pic>
      <p:pic>
        <p:nvPicPr>
          <p:cNvPr id="8" name="Imagin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815" y="3284984"/>
            <a:ext cx="6695962" cy="31781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9867954"/>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Slipstream">
  <a:themeElements>
    <a:clrScheme name="Particularizare 6">
      <a:dk1>
        <a:sysClr val="windowText" lastClr="000000"/>
      </a:dk1>
      <a:lt1>
        <a:sysClr val="window" lastClr="FFFFFF"/>
      </a:lt1>
      <a:dk2>
        <a:srgbClr val="FFD147"/>
      </a:dk2>
      <a:lt2>
        <a:srgbClr val="CC9900"/>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469</TotalTime>
  <Words>259</Words>
  <Application>Microsoft Office PowerPoint</Application>
  <PresentationFormat>Expunere pe ecran (4:3)</PresentationFormat>
  <Paragraphs>39</Paragraphs>
  <Slides>22</Slides>
  <Notes>0</Notes>
  <HiddenSlides>0</HiddenSlides>
  <MMClips>0</MMClips>
  <ScaleCrop>false</ScaleCrop>
  <HeadingPairs>
    <vt:vector size="4" baseType="variant">
      <vt:variant>
        <vt:lpstr>Temă</vt:lpstr>
      </vt:variant>
      <vt:variant>
        <vt:i4>1</vt:i4>
      </vt:variant>
      <vt:variant>
        <vt:lpstr>Titluri diapozitive</vt:lpstr>
      </vt:variant>
      <vt:variant>
        <vt:i4>22</vt:i4>
      </vt:variant>
    </vt:vector>
  </HeadingPairs>
  <TitlesOfParts>
    <vt:vector size="23" baseType="lpstr">
      <vt:lpstr>Slipstream</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vector>
  </TitlesOfParts>
  <Company>Unitate Scolara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Dart</dc:creator>
  <cp:lastModifiedBy>Dart</cp:lastModifiedBy>
  <cp:revision>29</cp:revision>
  <dcterms:created xsi:type="dcterms:W3CDTF">2018-11-25T07:34:38Z</dcterms:created>
  <dcterms:modified xsi:type="dcterms:W3CDTF">2018-11-25T15:24:35Z</dcterms:modified>
</cp:coreProperties>
</file>