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3" r:id="rId5"/>
    <p:sldId id="264" r:id="rId6"/>
    <p:sldId id="266" r:id="rId7"/>
    <p:sldId id="267" r:id="rId8"/>
    <p:sldId id="274" r:id="rId9"/>
    <p:sldId id="265" r:id="rId10"/>
    <p:sldId id="273" r:id="rId11"/>
    <p:sldId id="272" r:id="rId12"/>
    <p:sldId id="260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BF74-CE90-48F8-BD97-AEC3C7C6E9AE}" type="datetimeFigureOut">
              <a:rPr lang="pl-PL" smtClean="0"/>
              <a:pPr/>
              <a:t>27.02.2017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EB90B-6125-4237-B3C1-16750EEFBAD8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4873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6ECD8-5BC7-4C72-BF82-2A64A1A81588}" type="datetimeFigureOut">
              <a:rPr lang="pl-PL" smtClean="0"/>
              <a:pPr/>
              <a:t>27.02.2017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CECF-2C53-44F2-9014-EBE35726B296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724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0CECF-2C53-44F2-9014-EBE35726B296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89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498157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9369099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9369099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</p:spPr>
        <p:txBody>
          <a:bodyPr lIns="0" rIns="0" anchor="ctr" anchorCtr="0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E34EA1B-0FDC-4476-AC59-E1B9CE867BC2}" type="datetime1">
              <a:rPr lang="pl-PL" smtClean="0"/>
              <a:t>27.02.2017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5093724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10302159" y="935982"/>
            <a:ext cx="944920" cy="93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2159" y="5917554"/>
            <a:ext cx="944920" cy="94044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9357239" y="498157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3281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427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 with photo in background –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alpha val="90000"/>
            </a:schemeClr>
          </a:solidFill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473718"/>
            <a:ext cx="11247058" cy="936000"/>
          </a:xfrm>
          <a:solidFill>
            <a:srgbClr val="FF7726">
              <a:alpha val="95000"/>
            </a:srgbClr>
          </a:solidFill>
        </p:spPr>
        <p:txBody>
          <a:bodyPr lIns="900000" tIns="108000" rIns="360000"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6562725" y="1896895"/>
            <a:ext cx="4684334" cy="4031489"/>
          </a:xfrm>
          <a:solidFill>
            <a:schemeClr val="bg1">
              <a:alpha val="90000"/>
            </a:schemeClr>
          </a:solidFill>
        </p:spPr>
        <p:txBody>
          <a:bodyPr lIns="360000" tIns="270000" rIns="360000" bIns="360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0349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C8483F6-6B91-4FB0-AC39-7FA2D70992C1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26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4057650"/>
          </a:xfrm>
        </p:spPr>
        <p:txBody>
          <a:bodyPr lIns="0" tIns="72000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4B35956C-FEDE-4999-A2BA-387130D8FA0B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7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923925"/>
            <a:ext cx="10314000" cy="2190750"/>
          </a:xfrm>
        </p:spPr>
        <p:txBody>
          <a:bodyPr lIns="0" tIns="0" rIns="0" anchor="b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933059" y="3114675"/>
            <a:ext cx="10314000" cy="1866899"/>
          </a:xfrm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F4CA9360-37EC-41AD-9555-0D7C95B0A722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943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6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slide – with photo in background –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288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0" y="4992912"/>
            <a:ext cx="12191999" cy="1865087"/>
          </a:xfrm>
          <a:solidFill>
            <a:schemeClr val="bg1">
              <a:alpha val="90000"/>
            </a:schemeClr>
          </a:solidFill>
        </p:spPr>
        <p:txBody>
          <a:bodyPr lIns="0" tIns="180000" rIns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0" y="3744000"/>
            <a:ext cx="12192000" cy="1248913"/>
          </a:xfrm>
          <a:solidFill>
            <a:srgbClr val="FF7726">
              <a:alpha val="95000"/>
            </a:srgbClr>
          </a:solidFill>
        </p:spPr>
        <p:txBody>
          <a:bodyPr lIns="0" tIns="36000" rIns="0"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7118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– left caption posi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-1" y="5438776"/>
            <a:ext cx="11247057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625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– right caption po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tIns="1800000" anchor="t" anchorCtr="0"/>
          <a:lstStyle>
            <a:lvl1pPr marL="0" indent="0" algn="ctr">
              <a:buNone/>
              <a:defRPr/>
            </a:lvl1pPr>
          </a:lstStyle>
          <a:p>
            <a:r>
              <a:rPr lang="pl-PL" smtClean="0"/>
              <a:t>Kliknij ikonę, aby dodać obraz</a:t>
            </a:r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2689" y="5438776"/>
            <a:ext cx="11259312" cy="476249"/>
          </a:xfrm>
          <a:solidFill>
            <a:srgbClr val="FF7726">
              <a:alpha val="95000"/>
            </a:srgbClr>
          </a:solidFill>
        </p:spPr>
        <p:txBody>
          <a:bodyPr lIns="180000" tIns="0" rIns="180000" bIns="0" anchor="ctr" anchorCtr="0">
            <a:normAutofit/>
          </a:bodyPr>
          <a:lstStyle>
            <a:lvl1pPr algn="r">
              <a:defRPr sz="2000" b="1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289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AF2ACEC9-E289-4B17-A90B-19A937688CD2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1460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fo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V="1">
            <a:off x="0" y="4981572"/>
            <a:ext cx="12192000" cy="1876428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05125" y="1466849"/>
            <a:ext cx="2333625" cy="981075"/>
          </a:xfrm>
        </p:spPr>
        <p:txBody>
          <a:bodyPr lIns="0" tIns="0" rIns="0" anchor="ctr" anchorCtr="0">
            <a:normAutofit/>
          </a:bodyPr>
          <a:lstStyle>
            <a:lvl1pPr algn="ctr">
              <a:defRPr sz="24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RESPONSE TO</a:t>
            </a:r>
            <a:endParaRPr lang="pl-PL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302159" y="5224932"/>
            <a:ext cx="944921" cy="442440"/>
          </a:xfrm>
          <a:prstGeom prst="rect">
            <a:avLst/>
          </a:prstGeom>
          <a:noFill/>
        </p:spPr>
        <p:txBody>
          <a:bodyPr lIns="0" rIns="0" anchor="ctr" anchorCtr="0"/>
          <a:lstStyle>
            <a:lvl1pPr algn="ctr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B3464082-F2AA-4394-B1E6-C4E57B769DE8}" type="datetime1">
              <a:rPr lang="pl-PL" smtClean="0"/>
              <a:t>27.02.2017</a:t>
            </a:fld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7" y="1122363"/>
            <a:ext cx="2509583" cy="16764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11247080" y="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ectangle 16"/>
          <p:cNvSpPr/>
          <p:nvPr userDrawn="1"/>
        </p:nvSpPr>
        <p:spPr>
          <a:xfrm>
            <a:off x="9357239" y="935982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/>
          <p:cNvSpPr/>
          <p:nvPr userDrawn="1"/>
        </p:nvSpPr>
        <p:spPr>
          <a:xfrm>
            <a:off x="9357239" y="4045590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 userDrawn="1"/>
        </p:nvSpPr>
        <p:spPr>
          <a:xfrm>
            <a:off x="10302159" y="3107679"/>
            <a:ext cx="944920" cy="935982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238749" y="1122363"/>
            <a:ext cx="4118489" cy="1676401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pl-PL" dirty="0" smtClean="0"/>
              <a:t>CLIENT’S LOGO HERE</a:t>
            </a:r>
            <a:endParaRPr lang="pl-P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44920" y="5224463"/>
            <a:ext cx="9357955" cy="4429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</a:t>
            </a:r>
            <a:r>
              <a:rPr lang="pl-PL" dirty="0" smtClean="0"/>
              <a:t>add contact info</a:t>
            </a:r>
            <a:endParaRPr lang="pl-PL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1247080" y="4977928"/>
            <a:ext cx="944920" cy="9359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379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Regul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933059" y="1876425"/>
            <a:ext cx="10314000" cy="2162175"/>
          </a:xfrm>
        </p:spPr>
        <p:txBody>
          <a:bodyPr lIns="0" tIns="0" rIns="0" anchor="ctr" anchorCtr="0"/>
          <a:lstStyle>
            <a:lvl1pPr algn="ctr">
              <a:defRPr sz="60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dirty="0" smtClean="0"/>
              <a:t>Thank you</a:t>
            </a:r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05" y="4019475"/>
            <a:ext cx="1482036" cy="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0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Last Slide –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-2905125"/>
            <a:ext cx="8442960" cy="105537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56292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058" y="2371725"/>
            <a:ext cx="3715141" cy="3552825"/>
          </a:xfrm>
        </p:spPr>
        <p:txBody>
          <a:bodyPr lIns="0" tIns="180000" rIns="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PGS Software S.A.</a:t>
            </a:r>
          </a:p>
          <a:p>
            <a:r>
              <a:rPr lang="en-US" dirty="0" smtClean="0"/>
              <a:t>Tel.: +48 71 79 82 692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Fax: +48 71 79 82 690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>E-mail: pgs-soft@pgs-soft.com</a:t>
            </a:r>
          </a:p>
          <a:p>
            <a:endParaRPr lang="pl-PL" dirty="0" smtClean="0"/>
          </a:p>
          <a:p>
            <a:r>
              <a:rPr lang="en-US" dirty="0" smtClean="0"/>
              <a:t>www.pgs-soft.com</a:t>
            </a:r>
            <a:endParaRPr lang="pl-PL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29" y="562112"/>
            <a:ext cx="2580671" cy="17238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ectangle 19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0" y="5920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 userDrawn="1"/>
        </p:nvSpPr>
        <p:spPr>
          <a:xfrm>
            <a:off x="944940" y="4984725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28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o follow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3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33059" y="1122363"/>
            <a:ext cx="8439541" cy="1687512"/>
          </a:xfrm>
        </p:spPr>
        <p:txBody>
          <a:bodyPr lIns="0" tIns="0" rIns="0" anchor="t" anchorCtr="0">
            <a:noAutofit/>
          </a:bodyPr>
          <a:lstStyle>
            <a:lvl1pPr algn="l">
              <a:defRPr sz="6400" b="0">
                <a:solidFill>
                  <a:srgbClr val="FF7726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33059" y="2809875"/>
            <a:ext cx="8439541" cy="2171699"/>
          </a:xfrm>
        </p:spPr>
        <p:txBody>
          <a:bodyPr lIns="0" tIns="180000" r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936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10304085" y="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2119" y="2808000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FD2825D-B99A-4D89-A8C9-311953BA452D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8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5"/>
            <a:ext cx="10313999" cy="4039183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Rectangle 17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49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with another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060" y="1876426"/>
            <a:ext cx="10313999" cy="2601322"/>
          </a:xfrm>
        </p:spPr>
        <p:txBody>
          <a:bodyPr lIns="18000" rIns="18000"/>
          <a:lstStyle>
            <a:lvl1pPr marL="0" indent="0">
              <a:buNone/>
              <a:defRPr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None/>
              <a:defRPr>
                <a:latin typeface="+mj-lt"/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33450" y="4979988"/>
            <a:ext cx="10313988" cy="935037"/>
          </a:xfrm>
          <a:solidFill>
            <a:srgbClr val="FF7726"/>
          </a:solidFill>
        </p:spPr>
        <p:txBody>
          <a:bodyPr lIns="360000" anchor="ctr" anchorCtr="0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0C8830DA-A5AC-407D-B81B-BCC8A59D10DA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Rectangle 20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471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060" y="1896895"/>
            <a:ext cx="4677165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2725" y="1896895"/>
            <a:ext cx="4684334" cy="4031489"/>
          </a:xfrm>
        </p:spPr>
        <p:txBody>
          <a:bodyPr lIns="18000" rIns="18000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9813E6C-EB4B-425D-8D59-6284254790EA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18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344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66899"/>
            <a:ext cx="4677165" cy="638175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0" y="2505075"/>
            <a:ext cx="4677165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2725" y="1866899"/>
            <a:ext cx="4684334" cy="638176"/>
          </a:xfrm>
        </p:spPr>
        <p:txBody>
          <a:bodyPr lIns="18000" rIns="18000" anchor="b"/>
          <a:lstStyle>
            <a:lvl1pPr marL="0" indent="0">
              <a:buNone/>
              <a:defRPr sz="24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2724" y="2505075"/>
            <a:ext cx="4684335" cy="3684588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BEA27C96-E20C-4197-AE88-E247802FCFA1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20291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gular Slide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1847851"/>
            <a:ext cx="2811625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9086" y="1847851"/>
            <a:ext cx="3077022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2799" y="1847851"/>
            <a:ext cx="2814259" cy="4080536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5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860EE6A0-6FF8-4C82-9E56-1869086994BE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050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– 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1" y="1866899"/>
            <a:ext cx="2817846" cy="638175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061" y="2505075"/>
            <a:ext cx="281784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4637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4637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37183" y="1866899"/>
            <a:ext cx="2809875" cy="638176"/>
          </a:xfrm>
        </p:spPr>
        <p:txBody>
          <a:bodyPr lIns="18000" rIns="18000" anchor="b">
            <a:noAutofit/>
          </a:bodyPr>
          <a:lstStyle>
            <a:lvl1pPr marL="0" indent="0">
              <a:buNone/>
              <a:defRPr sz="2000" b="0">
                <a:solidFill>
                  <a:srgbClr val="FF772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8437183" y="2505075"/>
            <a:ext cx="2809876" cy="3423310"/>
          </a:xfrm>
        </p:spPr>
        <p:txBody>
          <a:bodyPr lIns="18000" tIns="360000" rIns="1800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8" y="6417469"/>
            <a:ext cx="659478" cy="440531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6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6F97FCC7-A65D-4714-8591-402D34088FFC}" type="datetime1">
              <a:rPr lang="pl-PL" smtClean="0"/>
              <a:t>27.02.2017</a:t>
            </a:fld>
            <a:endParaRPr lang="pl-PL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247058" y="6546195"/>
            <a:ext cx="0" cy="1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933061" y="473718"/>
            <a:ext cx="9371024" cy="936000"/>
          </a:xfrm>
          <a:noFill/>
        </p:spPr>
        <p:txBody>
          <a:bodyPr lIns="0" tIns="108000" rIns="360000">
            <a:normAutofit/>
          </a:bodyPr>
          <a:lstStyle>
            <a:lvl1pPr>
              <a:defRPr sz="4800">
                <a:solidFill>
                  <a:srgbClr val="FF7726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1247060" y="473718"/>
            <a:ext cx="944940" cy="936000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 userDrawn="1"/>
        </p:nvSpPr>
        <p:spPr>
          <a:xfrm>
            <a:off x="10304085" y="-15368"/>
            <a:ext cx="944940" cy="489086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/>
          <p:cNvSpPr/>
          <p:nvPr userDrawn="1"/>
        </p:nvSpPr>
        <p:spPr>
          <a:xfrm>
            <a:off x="-10896" y="-15368"/>
            <a:ext cx="944940" cy="489085"/>
          </a:xfrm>
          <a:prstGeom prst="rect">
            <a:avLst/>
          </a:prstGeom>
          <a:solidFill>
            <a:srgbClr val="FF7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901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060" y="466531"/>
            <a:ext cx="10313999" cy="933061"/>
          </a:xfrm>
          <a:prstGeom prst="rect">
            <a:avLst/>
          </a:prstGeom>
        </p:spPr>
        <p:txBody>
          <a:bodyPr vert="horz" lIns="360000" tIns="108000" rIns="36000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060" y="1876425"/>
            <a:ext cx="103139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4243" y="6415561"/>
            <a:ext cx="7028557" cy="442439"/>
          </a:xfrm>
          <a:prstGeom prst="rect">
            <a:avLst/>
          </a:prstGeom>
        </p:spPr>
        <p:txBody>
          <a:bodyPr lIns="180000" anchor="ctr" anchorCtr="0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pl-PL" smtClean="0"/>
              <a:t>Wyrażenia regularne dla testerów</a:t>
            </a:r>
            <a:endParaRPr lang="pl-PL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0" y="6415561"/>
            <a:ext cx="1874457" cy="442439"/>
          </a:xfrm>
          <a:prstGeom prst="rect">
            <a:avLst/>
          </a:prstGeom>
        </p:spPr>
        <p:txBody>
          <a:bodyPr rIns="180000" anchor="ctr" anchorCtr="0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17FF0D5E-F1D8-471C-829E-7FB0AEC05278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7058" y="6415562"/>
            <a:ext cx="939799" cy="442438"/>
          </a:xfrm>
          <a:prstGeom prst="rect">
            <a:avLst/>
          </a:prstGeom>
        </p:spPr>
        <p:txBody>
          <a:bodyPr vert="horz" lIns="18000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fld id="{DD16D8C6-D3EF-484E-B1EF-645CD91101A6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619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0" r:id="rId4"/>
    <p:sldLayoutId id="2147483673" r:id="rId5"/>
    <p:sldLayoutId id="2147483652" r:id="rId6"/>
    <p:sldLayoutId id="2147483653" r:id="rId7"/>
    <p:sldLayoutId id="2147483662" r:id="rId8"/>
    <p:sldLayoutId id="2147483658" r:id="rId9"/>
    <p:sldLayoutId id="2147483671" r:id="rId10"/>
    <p:sldLayoutId id="2147483672" r:id="rId11"/>
    <p:sldLayoutId id="2147483654" r:id="rId12"/>
    <p:sldLayoutId id="2147483660" r:id="rId13"/>
    <p:sldLayoutId id="2147483663" r:id="rId14"/>
    <p:sldLayoutId id="2147483665" r:id="rId15"/>
    <p:sldLayoutId id="2147483667" r:id="rId16"/>
    <p:sldLayoutId id="2147483669" r:id="rId17"/>
    <p:sldLayoutId id="2147483670" r:id="rId18"/>
    <p:sldLayoutId id="2147483655" r:id="rId19"/>
    <p:sldLayoutId id="2147483661" r:id="rId20"/>
    <p:sldLayoutId id="2147483659" r:id="rId21"/>
    <p:sldLayoutId id="2147483664" r:id="rId2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468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972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1224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726"/>
        </a:buClr>
        <a:buSzPct val="100000"/>
        <a:buFont typeface="Calibri Light" panose="020F0302020204030204" pitchFamily="34" charset="0"/>
        <a:buChar char="▪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rugacki/command-pattern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urnaldev.com/1827/java-design-patterns-example-tutoria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  <a:endParaRPr lang="pl-PL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Java: </a:t>
            </a:r>
            <a:r>
              <a:rPr lang="en-GB" dirty="0" smtClean="0"/>
              <a:t>Ion </a:t>
            </a:r>
            <a:r>
              <a:rPr lang="en-GB" dirty="0" err="1" smtClean="0"/>
              <a:t>Ciobanu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Workshop id</a:t>
            </a:r>
            <a:r>
              <a:rPr lang="pl-PL" dirty="0"/>
              <a:t>: 140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3727A5-D45B-4B61-B03F-38042C5A186B}" type="datetime1">
              <a:rPr lang="pl-PL" smtClean="0"/>
              <a:t>27.02.2017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7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4243" y="3010972"/>
            <a:ext cx="8759799" cy="2047060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Java Code Example</a:t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>
                <a:hlinkClick r:id="rId2"/>
              </a:rPr>
              <a:t>github.com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155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19959" y="2870929"/>
            <a:ext cx="3416517" cy="936000"/>
          </a:xfrm>
        </p:spPr>
        <p:txBody>
          <a:bodyPr/>
          <a:lstStyle/>
          <a:p>
            <a:pPr algn="ctr"/>
            <a:r>
              <a:rPr lang="pl-PL" dirty="0" smtClean="0"/>
              <a:t>Questions?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58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Thank you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87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5600">
              <a:buFont typeface="Arial" pitchFamily="34" charset="0"/>
              <a:buChar char="•"/>
            </a:pPr>
            <a:r>
              <a:rPr lang="en-US" dirty="0"/>
              <a:t>Template Method Pattern</a:t>
            </a:r>
            <a:r>
              <a:rPr lang="pl-PL" dirty="0" smtClean="0"/>
              <a:t> : overview</a:t>
            </a:r>
          </a:p>
          <a:p>
            <a:pPr indent="355600">
              <a:buFont typeface="Arial" pitchFamily="34" charset="0"/>
              <a:buChar char="•"/>
            </a:pPr>
            <a:r>
              <a:rPr lang="pl-PL" dirty="0" smtClean="0"/>
              <a:t>Basic implementation</a:t>
            </a:r>
          </a:p>
          <a:p>
            <a:pPr indent="355600">
              <a:buFont typeface="Arial" pitchFamily="34" charset="0"/>
              <a:buChar char="•"/>
            </a:pPr>
            <a:r>
              <a:rPr lang="pl-PL" dirty="0" smtClean="0"/>
              <a:t>Time for questions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Behavioral Pattern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Table of Contents</a:t>
            </a:r>
            <a:endParaRPr lang="pl-PL" sz="7300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2</a:t>
            </a:fld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is a </a:t>
            </a:r>
            <a:r>
              <a:rPr lang="en-US" b="1" dirty="0"/>
              <a:t>behavioral </a:t>
            </a:r>
            <a:r>
              <a:rPr lang="en-US" b="1" dirty="0">
                <a:hlinkClick r:id="rId2"/>
              </a:rPr>
              <a:t>design pattern</a:t>
            </a:r>
            <a:r>
              <a:rPr lang="en-US" dirty="0"/>
              <a:t>. </a:t>
            </a:r>
            <a:r>
              <a:rPr lang="en-US" dirty="0" smtClean="0"/>
              <a:t>It’s </a:t>
            </a:r>
            <a:r>
              <a:rPr lang="en-US" dirty="0"/>
              <a:t>used to create a method stub and deferring some of the steps of implementation to the subclasses.</a:t>
            </a:r>
          </a:p>
          <a:p>
            <a:r>
              <a:rPr lang="en-US" dirty="0" smtClean="0"/>
              <a:t>Template </a:t>
            </a:r>
            <a:r>
              <a:rPr lang="en-US" dirty="0"/>
              <a:t>method defines the steps to execute an algorithm and it can provide default implementation that might be common for all or some of the subclasses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long story short, Template </a:t>
            </a:r>
            <a:r>
              <a:rPr lang="en-US" dirty="0"/>
              <a:t>method </a:t>
            </a:r>
            <a:r>
              <a:rPr lang="en-US" dirty="0" smtClean="0"/>
              <a:t>pattern is a </a:t>
            </a:r>
            <a:r>
              <a:rPr lang="en-US" dirty="0"/>
              <a:t>template method which defines set of steps and implementation of steps can be deferred to subclasses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</a:t>
            </a:r>
            <a:r>
              <a:rPr lang="pl-PL" dirty="0"/>
              <a:t>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83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4</a:t>
            </a:fld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060" y="738131"/>
            <a:ext cx="10313999" cy="5177478"/>
          </a:xfrm>
        </p:spPr>
        <p:txBody>
          <a:bodyPr/>
          <a:lstStyle/>
          <a:p>
            <a:r>
              <a:rPr lang="en-US" dirty="0" smtClean="0"/>
              <a:t>The Concepts why we would use Template method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</a:t>
            </a:r>
            <a:r>
              <a:rPr lang="en-GB" dirty="0" smtClean="0"/>
              <a:t>reuse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Common in </a:t>
            </a:r>
            <a:r>
              <a:rPr lang="en-US" dirty="0" smtClean="0"/>
              <a:t>libraries/frameworks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Mainly used in </a:t>
            </a:r>
            <a:r>
              <a:rPr lang="en-US" dirty="0" err="1" smtClean="0"/>
              <a:t>IoC</a:t>
            </a:r>
            <a:r>
              <a:rPr lang="en-US" dirty="0" smtClean="0"/>
              <a:t>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</a:t>
            </a:r>
            <a:r>
              <a:rPr lang="en-US" dirty="0" smtClean="0"/>
              <a:t>emphasis</a:t>
            </a:r>
          </a:p>
          <a:p>
            <a:r>
              <a:rPr lang="en-US" dirty="0"/>
              <a:t>Examples: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java.util.Collections#sort</a:t>
            </a:r>
            <a:r>
              <a:rPr lang="en-US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java.util.AbstractList#indexOf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13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09311" y="1854392"/>
            <a:ext cx="8582140" cy="4039183"/>
          </a:xfrm>
        </p:spPr>
        <p:txBody>
          <a:bodyPr/>
          <a:lstStyle/>
          <a:p>
            <a:r>
              <a:rPr lang="en-US" dirty="0"/>
              <a:t>Abstract Base class</a:t>
            </a:r>
          </a:p>
          <a:p>
            <a:r>
              <a:rPr lang="en-US" dirty="0"/>
              <a:t>Base calls Child</a:t>
            </a:r>
          </a:p>
          <a:p>
            <a:r>
              <a:rPr lang="en-US" dirty="0"/>
              <a:t>Hooks</a:t>
            </a:r>
          </a:p>
          <a:p>
            <a:r>
              <a:rPr lang="en-US" dirty="0"/>
              <a:t>Operations</a:t>
            </a:r>
          </a:p>
          <a:p>
            <a:r>
              <a:rPr lang="en-US" dirty="0" err="1"/>
              <a:t>AbstractBase</a:t>
            </a:r>
            <a:r>
              <a:rPr lang="en-US" dirty="0"/>
              <a:t>, </a:t>
            </a:r>
            <a:r>
              <a:rPr lang="en-US" dirty="0" err="1"/>
              <a:t>ConcreteClass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</a:t>
            </a:r>
            <a:r>
              <a:rPr lang="pl-PL" dirty="0"/>
              <a:t>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459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Command 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6</a:t>
            </a:fld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3" y="1795750"/>
            <a:ext cx="10939750" cy="349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67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</a:t>
            </a:r>
            <a:r>
              <a:rPr lang="en-GB" dirty="0" smtClean="0"/>
              <a:t>method </a:t>
            </a:r>
            <a:r>
              <a:rPr lang="pl-PL" dirty="0" smtClean="0"/>
              <a:t>– </a:t>
            </a:r>
            <a:r>
              <a:rPr lang="pl-PL" dirty="0"/>
              <a:t>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3060" y="451692"/>
            <a:ext cx="10313999" cy="54639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Everyday Example </a:t>
            </a:r>
            <a:r>
              <a:rPr lang="en-US" dirty="0" smtClean="0"/>
              <a:t>- </a:t>
            </a:r>
            <a:r>
              <a:rPr lang="en-US" dirty="0" err="1" smtClean="0"/>
              <a:t>Collections.sort</a:t>
            </a:r>
            <a:r>
              <a:rPr lang="en-US" dirty="0" smtClean="0"/>
              <a:t>(Object o)</a:t>
            </a:r>
          </a:p>
          <a:p>
            <a:r>
              <a:rPr lang="en-GB" dirty="0" smtClean="0"/>
              <a:t>Class Person implement Comparable interface and must </a:t>
            </a:r>
            <a:r>
              <a:rPr lang="en-GB" dirty="0" smtClean="0"/>
              <a:t>override </a:t>
            </a:r>
            <a:r>
              <a:rPr lang="en-GB" dirty="0" err="1" smtClean="0"/>
              <a:t>compareTo</a:t>
            </a:r>
            <a:r>
              <a:rPr lang="en-GB" dirty="0" smtClean="0"/>
              <a:t>() </a:t>
            </a:r>
            <a:r>
              <a:rPr lang="en-GB" dirty="0"/>
              <a:t>method which </a:t>
            </a:r>
            <a:r>
              <a:rPr lang="en-GB" dirty="0" smtClean="0"/>
              <a:t>is </a:t>
            </a:r>
            <a:r>
              <a:rPr lang="en-US" dirty="0" smtClean="0"/>
              <a:t>part </a:t>
            </a:r>
            <a:r>
              <a:rPr lang="en-US" dirty="0"/>
              <a:t>of the template method pattern of that interface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/>
              <a:t>Override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(final Person o) {</a:t>
            </a:r>
          </a:p>
          <a:p>
            <a:r>
              <a:rPr lang="en-US" dirty="0"/>
              <a:t>	if (</a:t>
            </a:r>
            <a:r>
              <a:rPr lang="en-US" dirty="0" err="1"/>
              <a:t>this.age</a:t>
            </a:r>
            <a:r>
              <a:rPr lang="en-US" dirty="0"/>
              <a:t> &gt; </a:t>
            </a:r>
            <a:r>
              <a:rPr lang="en-US" dirty="0" err="1"/>
              <a:t>o.age</a:t>
            </a:r>
            <a:r>
              <a:rPr lang="en-US" dirty="0"/>
              <a:t>) {</a:t>
            </a:r>
          </a:p>
          <a:p>
            <a:r>
              <a:rPr lang="en-US" dirty="0"/>
              <a:t>		return 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if (</a:t>
            </a:r>
            <a:r>
              <a:rPr lang="en-US" dirty="0" err="1"/>
              <a:t>this.age</a:t>
            </a:r>
            <a:r>
              <a:rPr lang="en-US" dirty="0"/>
              <a:t> &lt; </a:t>
            </a:r>
            <a:r>
              <a:rPr lang="en-US" dirty="0" err="1"/>
              <a:t>o.age</a:t>
            </a:r>
            <a:r>
              <a:rPr lang="en-US" dirty="0"/>
              <a:t>) {</a:t>
            </a:r>
          </a:p>
          <a:p>
            <a:r>
              <a:rPr lang="en-US" dirty="0"/>
              <a:t>		return -1;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 smtClean="0"/>
              <a:t>}</a:t>
            </a:r>
            <a:r>
              <a:rPr lang="en-GB" dirty="0" smtClean="0"/>
              <a:t> </a:t>
            </a:r>
          </a:p>
          <a:p>
            <a:r>
              <a:rPr lang="en-US" dirty="0" err="1" smtClean="0"/>
              <a:t>Collections.</a:t>
            </a:r>
            <a:r>
              <a:rPr lang="en-US" i="1" dirty="0" err="1" smtClean="0"/>
              <a:t>sort</a:t>
            </a:r>
            <a:r>
              <a:rPr lang="en-US" i="1" dirty="0" smtClean="0"/>
              <a:t>(people</a:t>
            </a:r>
            <a:r>
              <a:rPr lang="en-US" i="1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l-PL" dirty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Code reuse</a:t>
            </a:r>
            <a:endParaRPr lang="pl-P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Flexibility lets subclasses decide how to implement steps in an </a:t>
            </a:r>
            <a:r>
              <a:rPr lang="en-US" dirty="0" smtClean="0"/>
              <a:t>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emphasis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l-PL" dirty="0" smtClean="0"/>
              <a:t>-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Restrict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Confusing </a:t>
            </a:r>
            <a:r>
              <a:rPr lang="en-US" dirty="0"/>
              <a:t>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Difficult </a:t>
            </a:r>
            <a:r>
              <a:rPr lang="en-US" dirty="0"/>
              <a:t>Program flow</a:t>
            </a:r>
            <a:endParaRPr lang="pl-PL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A27C96-E20C-4197-AE88-E247802FCFA1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Pros and Cons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19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  			    Strategy</a:t>
            </a:r>
          </a:p>
          <a:p>
            <a:r>
              <a:rPr lang="en-US" dirty="0"/>
              <a:t>    Same algorithm                                           </a:t>
            </a:r>
            <a:r>
              <a:rPr lang="en-US" dirty="0" err="1"/>
              <a:t>Algorithm</a:t>
            </a:r>
            <a:r>
              <a:rPr lang="en-US" dirty="0"/>
              <a:t> per Strategy    </a:t>
            </a:r>
          </a:p>
          <a:p>
            <a:r>
              <a:rPr lang="en-US" dirty="0"/>
              <a:t>    Class based                                                  Interface based</a:t>
            </a:r>
          </a:p>
          <a:p>
            <a:r>
              <a:rPr lang="en-US" dirty="0"/>
              <a:t>    Compile time				       Run time</a:t>
            </a:r>
          </a:p>
          <a:p>
            <a:r>
              <a:rPr lang="en-US" dirty="0"/>
              <a:t>                    				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Template method</a:t>
            </a:r>
            <a:r>
              <a:rPr lang="pl-PL" dirty="0" smtClean="0"/>
              <a:t> </a:t>
            </a:r>
            <a:r>
              <a:rPr lang="pl-PL" dirty="0"/>
              <a:t>– Behavioral Pattern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F9EE7B-20F7-43C4-8D54-12938773A049}" type="datetime1">
              <a:rPr lang="pl-PL" smtClean="0"/>
              <a:t>27.02.2017</a:t>
            </a:fld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/>
            </a:r>
            <a:br>
              <a:rPr lang="pl-PL" dirty="0" smtClean="0"/>
            </a:br>
            <a:r>
              <a:rPr lang="en-US" dirty="0"/>
              <a:t>Contrast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16D8C6-D3EF-484E-B1EF-645CD91101A6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90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gssoftware-presentation">
  <a:themeElements>
    <a:clrScheme name="PGS">
      <a:dk1>
        <a:sysClr val="windowText" lastClr="000000"/>
      </a:dk1>
      <a:lt1>
        <a:sysClr val="window" lastClr="FFFFFF"/>
      </a:lt1>
      <a:dk2>
        <a:srgbClr val="FF7726"/>
      </a:dk2>
      <a:lt2>
        <a:srgbClr val="FFFFFF"/>
      </a:lt2>
      <a:accent1>
        <a:srgbClr val="FF7726"/>
      </a:accent1>
      <a:accent2>
        <a:srgbClr val="000000"/>
      </a:accent2>
      <a:accent3>
        <a:srgbClr val="00B0F0"/>
      </a:accent3>
      <a:accent4>
        <a:srgbClr val="FFD965"/>
      </a:accent4>
      <a:accent5>
        <a:srgbClr val="00B050"/>
      </a:accent5>
      <a:accent6>
        <a:srgbClr val="0563C1"/>
      </a:accent6>
      <a:hlink>
        <a:srgbClr val="FF7726"/>
      </a:hlink>
      <a:folHlink>
        <a:srgbClr val="FF772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tx1"/>
        </a:solidFill>
      </a:spPr>
      <a:bodyPr vert="horz" lIns="360000" tIns="108000" rIns="360000" bIns="45720" rtlCol="0" anchor="ctr">
        <a:normAutofit/>
      </a:bodyPr>
      <a:lstStyle>
        <a:defPPr>
          <a:defRPr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-template-v7.potx" id="{81740B69-3C92-4ED6-8B77-975B328E0227}" vid="{9A016EBD-39E1-4BE8-9468-41BAC8AD9D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pgssoftware-presentation</Template>
  <TotalTime>1094</TotalTime>
  <Words>215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pgssoftware-presentation</vt:lpstr>
      <vt:lpstr>Template Method Pattern</vt:lpstr>
      <vt:lpstr>Table of Contents</vt:lpstr>
      <vt:lpstr>Overview</vt:lpstr>
      <vt:lpstr>PowerPoint Presentation</vt:lpstr>
      <vt:lpstr>Design</vt:lpstr>
      <vt:lpstr>UML</vt:lpstr>
      <vt:lpstr>PowerPoint Presentation</vt:lpstr>
      <vt:lpstr>Pros and Cons</vt:lpstr>
      <vt:lpstr> Contrast</vt:lpstr>
      <vt:lpstr>Java Code Example  github.com</vt:lpstr>
      <vt:lpstr>Questions?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Wyrażenia regularne</dc:title>
  <dc:creator>Wojciech Sura</dc:creator>
  <cp:lastModifiedBy>Ion Ciobanu (PGS Software)</cp:lastModifiedBy>
  <cp:revision>65</cp:revision>
  <dcterms:created xsi:type="dcterms:W3CDTF">2016-09-26T17:28:49Z</dcterms:created>
  <dcterms:modified xsi:type="dcterms:W3CDTF">2017-02-27T08:57:59Z</dcterms:modified>
</cp:coreProperties>
</file>