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2" r:id="rId4"/>
    <p:sldId id="263" r:id="rId5"/>
    <p:sldId id="264" r:id="rId6"/>
    <p:sldId id="265" r:id="rId7"/>
    <p:sldId id="258" r:id="rId8"/>
    <p:sldId id="259" r:id="rId9"/>
    <p:sldId id="260" r:id="rId10"/>
    <p:sldId id="270" r:id="rId11"/>
    <p:sldId id="267" r:id="rId12"/>
    <p:sldId id="268" r:id="rId13"/>
    <p:sldId id="269" r:id="rId14"/>
    <p:sldId id="27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4" autoAdjust="0"/>
    <p:restoredTop sz="94660"/>
  </p:normalViewPr>
  <p:slideViewPr>
    <p:cSldViewPr snapToGrid="0">
      <p:cViewPr varScale="1">
        <p:scale>
          <a:sx n="70" d="100"/>
          <a:sy n="70" d="100"/>
        </p:scale>
        <p:origin x="-508" y="-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DFCA8F-8C48-443E-886C-57C87A988CA9}" type="datetimeFigureOut">
              <a:rPr lang="en-US" smtClean="0"/>
              <a:pPr/>
              <a:t>5/20/2020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09F12C-8284-452F-9E76-6FDDDA0A104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5/20/2020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5/20/2020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5/20/2020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5/20/2020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5/20/2020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5/20/2020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5/20/2020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5/20/2020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5/20/2020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5/20/2020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5/20/2020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5/20/2020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5/20/2020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5/20/2020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5/20/2020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5/20/2020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5/20/2020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ondonescu/MD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2D3BDE7-D750-4D97-B0B3-0BDA7528E0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8000" dirty="0">
                <a:latin typeface="Arial" panose="020B0604020202020204" pitchFamily="34" charset="0"/>
                <a:cs typeface="Arial" panose="020B0604020202020204" pitchFamily="34" charset="0"/>
              </a:rPr>
              <a:t>MVC</a:t>
            </a:r>
            <a:br>
              <a:rPr lang="en-US" sz="8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5300" dirty="0" smtClean="0">
                <a:latin typeface="Arial" panose="020B0604020202020204" pitchFamily="34" charset="0"/>
                <a:cs typeface="Arial" panose="020B0604020202020204" pitchFamily="34" charset="0"/>
              </a:rPr>
              <a:t>model-view-controller</a:t>
            </a:r>
            <a:endParaRPr lang="en-US" sz="5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46B0CCF2-C9A6-4FED-8EE3-43F8ACE895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Metode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dezvoltare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software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IDD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2019-2020</a:t>
            </a:r>
          </a:p>
          <a:p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Donescu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ion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77966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895669" y="371191"/>
            <a:ext cx="10364451" cy="8657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all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MVC</a:t>
            </a:r>
            <a:endParaRPr kumimoji="0" lang="en-US" sz="4800" b="0" i="0" u="none" strike="noStrike" kern="1200" cap="all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04523" y="1116698"/>
            <a:ext cx="10076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solidFill>
                  <a:srgbClr val="171717"/>
                </a:solidFill>
                <a:latin typeface="Arial" pitchFamily="34" charset="0"/>
                <a:cs typeface="Arial" pitchFamily="34" charset="0"/>
              </a:rPr>
              <a:t>Fluxul</a:t>
            </a:r>
            <a:r>
              <a:rPr lang="en-US" sz="2400" b="1" dirty="0">
                <a:solidFill>
                  <a:srgbClr val="171717"/>
                </a:solidFill>
                <a:latin typeface="Arial" pitchFamily="34" charset="0"/>
                <a:cs typeface="Arial" pitchFamily="34" charset="0"/>
              </a:rPr>
              <a:t> de </a:t>
            </a:r>
            <a:r>
              <a:rPr lang="en-US" sz="2400" b="1" dirty="0" err="1">
                <a:solidFill>
                  <a:srgbClr val="171717"/>
                </a:solidFill>
                <a:latin typeface="Arial" pitchFamily="34" charset="0"/>
                <a:cs typeface="Arial" pitchFamily="34" charset="0"/>
              </a:rPr>
              <a:t>lucru</a:t>
            </a:r>
            <a:endParaRPr lang="ro-RO" sz="2400" b="1" dirty="0">
              <a:solidFill>
                <a:srgbClr val="171717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410718" y="2094659"/>
            <a:ext cx="2743200" cy="841972"/>
          </a:xfrm>
          <a:prstGeom prst="roundRect">
            <a:avLst/>
          </a:prstGeom>
          <a:solidFill>
            <a:srgbClr val="0070C0"/>
          </a:solidFill>
          <a:ln>
            <a:gradFill flip="none" rotWithShape="1"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5400000" scaled="1"/>
              <a:tileRect/>
            </a:gradFill>
          </a:ln>
          <a:effectLst>
            <a:outerShdw blurRad="50800" dist="50800" dir="5400000" algn="ctr" rotWithShape="0">
              <a:srgbClr val="000000">
                <a:alpha val="50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052930" y="2309753"/>
            <a:ext cx="16271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pitchFamily="34" charset="0"/>
                <a:cs typeface="Arial" pitchFamily="34" charset="0"/>
              </a:rPr>
              <a:t>Controller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933983" y="4914002"/>
            <a:ext cx="2027976" cy="84197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gradFill flip="none" rotWithShape="1"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5400000" scaled="1"/>
              <a:tileRect/>
            </a:gradFill>
          </a:ln>
          <a:effectLst>
            <a:outerShdw blurRad="50800" dist="50800" dir="5400000" algn="ctr" rotWithShape="0">
              <a:srgbClr val="000000">
                <a:alpha val="50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198842" y="5129096"/>
            <a:ext cx="1485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pitchFamily="34" charset="0"/>
                <a:cs typeface="Arial" pitchFamily="34" charset="0"/>
              </a:rPr>
              <a:t>View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679622" y="4910304"/>
            <a:ext cx="2027976" cy="841972"/>
          </a:xfrm>
          <a:prstGeom prst="roundRect">
            <a:avLst/>
          </a:prstGeom>
          <a:solidFill>
            <a:srgbClr val="FF0000"/>
          </a:solidFill>
          <a:ln>
            <a:gradFill flip="none" rotWithShape="1"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5400000" scaled="1"/>
              <a:tileRect/>
            </a:gradFill>
          </a:ln>
          <a:effectLst>
            <a:outerShdw blurRad="50800" dist="50800" dir="5400000" algn="ctr" rotWithShape="0">
              <a:srgbClr val="000000">
                <a:alpha val="50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44481" y="5125398"/>
            <a:ext cx="1485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pitchFamily="34" charset="0"/>
                <a:cs typeface="Arial" pitchFamily="34" charset="0"/>
              </a:rPr>
              <a:t>Model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815112" y="1624943"/>
            <a:ext cx="1831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Mediator</a:t>
            </a:r>
          </a:p>
        </p:txBody>
      </p:sp>
      <p:sp>
        <p:nvSpPr>
          <p:cNvPr id="21" name="Bent Arrow 20"/>
          <p:cNvSpPr/>
          <p:nvPr/>
        </p:nvSpPr>
        <p:spPr>
          <a:xfrm rot="16200000">
            <a:off x="3212226" y="3902705"/>
            <a:ext cx="2498835" cy="756748"/>
          </a:xfrm>
          <a:prstGeom prst="ben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681249" y="3925641"/>
            <a:ext cx="19391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1.Interac</a:t>
            </a:r>
            <a:r>
              <a:rPr lang="ro-RO" b="1" dirty="0" smtClean="0">
                <a:latin typeface="Arial" pitchFamily="34" charset="0"/>
                <a:cs typeface="Arial" pitchFamily="34" charset="0"/>
              </a:rPr>
              <a:t>ț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iune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utilizator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756071" y="1877786"/>
            <a:ext cx="36086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C</a:t>
            </a:r>
            <a:r>
              <a:rPr lang="ro-RO" dirty="0" smtClean="0">
                <a:latin typeface="Arial" pitchFamily="34" charset="0"/>
                <a:cs typeface="Arial" pitchFamily="34" charset="0"/>
              </a:rPr>
              <a:t>â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nd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utilizatorul</a:t>
            </a:r>
            <a:r>
              <a:rPr lang="en-US" dirty="0">
                <a:latin typeface="Arial" pitchFamily="34" charset="0"/>
                <a:cs typeface="Arial" pitchFamily="34" charset="0"/>
              </a:rPr>
              <a:t> introduce date </a:t>
            </a:r>
            <a:r>
              <a:rPr lang="ro-RO" dirty="0" smtClean="0">
                <a:latin typeface="Arial" pitchFamily="34" charset="0"/>
                <a:cs typeface="Arial" pitchFamily="34" charset="0"/>
              </a:rPr>
              <a:t>î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n </a:t>
            </a:r>
            <a:r>
              <a:rPr lang="en-US" dirty="0">
                <a:latin typeface="Arial" pitchFamily="34" charset="0"/>
                <a:cs typeface="Arial" pitchFamily="34" charset="0"/>
              </a:rPr>
              <a:t>GUI, a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c</a:t>
            </a:r>
            <a:r>
              <a:rPr lang="ro-RO" dirty="0" smtClean="0">
                <a:latin typeface="Arial" pitchFamily="34" charset="0"/>
                <a:cs typeface="Arial" pitchFamily="34" charset="0"/>
              </a:rPr>
              <a:t>ă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rei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reprezentare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este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implementat</a:t>
            </a:r>
            <a:r>
              <a:rPr lang="ro-RO" dirty="0" smtClean="0">
                <a:latin typeface="Arial" pitchFamily="34" charset="0"/>
                <a:cs typeface="Arial" pitchFamily="34" charset="0"/>
              </a:rPr>
              <a:t>ă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o-RO" dirty="0" smtClean="0">
                <a:latin typeface="Arial" pitchFamily="34" charset="0"/>
                <a:cs typeface="Arial" pitchFamily="34" charset="0"/>
              </a:rPr>
              <a:t>î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n </a:t>
            </a:r>
            <a:r>
              <a:rPr lang="en-US" dirty="0">
                <a:latin typeface="Arial" pitchFamily="34" charset="0"/>
                <a:cs typeface="Arial" pitchFamily="34" charset="0"/>
              </a:rPr>
              <a:t>View,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ac</a:t>
            </a:r>
            <a:r>
              <a:rPr lang="ro-RO" dirty="0" smtClean="0">
                <a:latin typeface="Arial" pitchFamily="34" charset="0"/>
                <a:cs typeface="Arial" pitchFamily="34" charset="0"/>
              </a:rPr>
              <a:t>ț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iunea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utilizatorului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(“</a:t>
            </a:r>
            <a:r>
              <a:rPr lang="ro-RO" dirty="0" smtClean="0">
                <a:latin typeface="Arial" pitchFamily="34" charset="0"/>
                <a:cs typeface="Arial" pitchFamily="34" charset="0"/>
              </a:rPr>
              <a:t>SAVE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”)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este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trimis</a:t>
            </a:r>
            <a:r>
              <a:rPr lang="ro-RO" dirty="0" smtClean="0">
                <a:latin typeface="Arial" pitchFamily="34" charset="0"/>
                <a:cs typeface="Arial" pitchFamily="34" charset="0"/>
              </a:rPr>
              <a:t>ă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c</a:t>
            </a:r>
            <a:r>
              <a:rPr lang="ro-RO" dirty="0" smtClean="0">
                <a:latin typeface="Arial" pitchFamily="34" charset="0"/>
                <a:cs typeface="Arial" pitchFamily="34" charset="0"/>
              </a:rPr>
              <a:t>ă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tre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control</a:t>
            </a:r>
            <a:r>
              <a:rPr lang="ro-RO" dirty="0" smtClean="0">
                <a:latin typeface="Arial" pitchFamily="34" charset="0"/>
                <a:cs typeface="Arial" pitchFamily="34" charset="0"/>
              </a:rPr>
              <a:t>.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9" name="Picture 18" descr="GUI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2728" y="3761655"/>
            <a:ext cx="3654059" cy="252665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477966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895669" y="371191"/>
            <a:ext cx="10364451" cy="8657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all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MVC</a:t>
            </a:r>
            <a:endParaRPr kumimoji="0" lang="en-US" sz="4800" b="0" i="0" u="none" strike="noStrike" kern="1200" cap="all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04523" y="1116698"/>
            <a:ext cx="10076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solidFill>
                  <a:srgbClr val="171717"/>
                </a:solidFill>
                <a:latin typeface="Arial" pitchFamily="34" charset="0"/>
                <a:cs typeface="Arial" pitchFamily="34" charset="0"/>
              </a:rPr>
              <a:t>Fluxul</a:t>
            </a:r>
            <a:r>
              <a:rPr lang="en-US" sz="2400" b="1" dirty="0">
                <a:solidFill>
                  <a:srgbClr val="171717"/>
                </a:solidFill>
                <a:latin typeface="Arial" pitchFamily="34" charset="0"/>
                <a:cs typeface="Arial" pitchFamily="34" charset="0"/>
              </a:rPr>
              <a:t> de </a:t>
            </a:r>
            <a:r>
              <a:rPr lang="en-US" sz="2400" b="1" dirty="0" err="1">
                <a:solidFill>
                  <a:srgbClr val="171717"/>
                </a:solidFill>
                <a:latin typeface="Arial" pitchFamily="34" charset="0"/>
                <a:cs typeface="Arial" pitchFamily="34" charset="0"/>
              </a:rPr>
              <a:t>lucru</a:t>
            </a:r>
            <a:endParaRPr lang="ro-RO" sz="2400" b="1" dirty="0">
              <a:solidFill>
                <a:srgbClr val="171717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410718" y="2094659"/>
            <a:ext cx="2743200" cy="841972"/>
          </a:xfrm>
          <a:prstGeom prst="roundRect">
            <a:avLst/>
          </a:prstGeom>
          <a:solidFill>
            <a:srgbClr val="0070C0"/>
          </a:solidFill>
          <a:ln>
            <a:gradFill flip="none" rotWithShape="1"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5400000" scaled="1"/>
              <a:tileRect/>
            </a:gradFill>
          </a:ln>
          <a:effectLst>
            <a:outerShdw blurRad="50800" dist="50800" dir="5400000" algn="ctr" rotWithShape="0">
              <a:srgbClr val="000000">
                <a:alpha val="50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052930" y="2309753"/>
            <a:ext cx="16271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pitchFamily="34" charset="0"/>
                <a:cs typeface="Arial" pitchFamily="34" charset="0"/>
              </a:rPr>
              <a:t>Controller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933983" y="4914002"/>
            <a:ext cx="2027976" cy="84197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gradFill flip="none" rotWithShape="1"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5400000" scaled="1"/>
              <a:tileRect/>
            </a:gradFill>
          </a:ln>
          <a:effectLst>
            <a:outerShdw blurRad="50800" dist="50800" dir="5400000" algn="ctr" rotWithShape="0">
              <a:srgbClr val="000000">
                <a:alpha val="50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198842" y="5129096"/>
            <a:ext cx="1485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pitchFamily="34" charset="0"/>
                <a:cs typeface="Arial" pitchFamily="34" charset="0"/>
              </a:rPr>
              <a:t>View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679622" y="4910304"/>
            <a:ext cx="2027976" cy="841972"/>
          </a:xfrm>
          <a:prstGeom prst="roundRect">
            <a:avLst/>
          </a:prstGeom>
          <a:solidFill>
            <a:srgbClr val="FF0000"/>
          </a:solidFill>
          <a:ln>
            <a:gradFill flip="none" rotWithShape="1"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5400000" scaled="1"/>
              <a:tileRect/>
            </a:gradFill>
          </a:ln>
          <a:effectLst>
            <a:outerShdw blurRad="50800" dist="50800" dir="5400000" algn="ctr" rotWithShape="0">
              <a:srgbClr val="000000">
                <a:alpha val="50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44481" y="5125398"/>
            <a:ext cx="1485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pitchFamily="34" charset="0"/>
                <a:cs typeface="Arial" pitchFamily="34" charset="0"/>
              </a:rPr>
              <a:t>Model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815112" y="1624943"/>
            <a:ext cx="1831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Mediator</a:t>
            </a:r>
          </a:p>
        </p:txBody>
      </p:sp>
      <p:sp>
        <p:nvSpPr>
          <p:cNvPr id="21" name="Bent Arrow 20"/>
          <p:cNvSpPr/>
          <p:nvPr/>
        </p:nvSpPr>
        <p:spPr>
          <a:xfrm rot="16200000">
            <a:off x="3212226" y="3902705"/>
            <a:ext cx="2498835" cy="756748"/>
          </a:xfrm>
          <a:prstGeom prst="ben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Bent Arrow 21"/>
          <p:cNvSpPr/>
          <p:nvPr/>
        </p:nvSpPr>
        <p:spPr>
          <a:xfrm rot="5400000" flipV="1">
            <a:off x="606976" y="3208286"/>
            <a:ext cx="2538248" cy="819805"/>
          </a:xfrm>
          <a:prstGeom prst="ben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681249" y="3925641"/>
            <a:ext cx="19391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1.Interac</a:t>
            </a:r>
            <a:r>
              <a:rPr lang="ro-RO" b="1" dirty="0" smtClean="0">
                <a:latin typeface="Arial" pitchFamily="34" charset="0"/>
                <a:cs typeface="Arial" pitchFamily="34" charset="0"/>
              </a:rPr>
              <a:t>ț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iune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utilizator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0" y="3099616"/>
            <a:ext cx="17020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2.Actualizare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propriet</a:t>
            </a:r>
            <a:r>
              <a:rPr lang="ro-RO" b="1" dirty="0" smtClean="0">
                <a:latin typeface="Arial" pitchFamily="34" charset="0"/>
                <a:cs typeface="Arial" pitchFamily="34" charset="0"/>
              </a:rPr>
              <a:t>ăț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i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756071" y="1877786"/>
            <a:ext cx="36086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Arial" pitchFamily="34" charset="0"/>
                <a:cs typeface="Arial" pitchFamily="34" charset="0"/>
              </a:rPr>
              <a:t>Controlerul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actualizeaz</a:t>
            </a:r>
            <a:r>
              <a:rPr lang="ro-RO" dirty="0" smtClean="0">
                <a:latin typeface="Arial" pitchFamily="34" charset="0"/>
                <a:cs typeface="Arial" pitchFamily="34" charset="0"/>
              </a:rPr>
              <a:t>ă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propriet</a:t>
            </a:r>
            <a:r>
              <a:rPr lang="ro-RO" dirty="0" smtClean="0">
                <a:latin typeface="Arial" pitchFamily="34" charset="0"/>
                <a:cs typeface="Arial" pitchFamily="34" charset="0"/>
              </a:rPr>
              <a:t>ăț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ile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modelului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utiliz</a:t>
            </a:r>
            <a:r>
              <a:rPr lang="ro-RO" dirty="0" smtClean="0">
                <a:latin typeface="Arial" pitchFamily="34" charset="0"/>
                <a:cs typeface="Arial" pitchFamily="34" charset="0"/>
              </a:rPr>
              <a:t>â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nd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datele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introduse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ro-RO" dirty="0" smtClean="0">
                <a:latin typeface="Arial" pitchFamily="34" charset="0"/>
                <a:cs typeface="Arial" pitchFamily="34" charset="0"/>
              </a:rPr>
              <a:t>î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n </a:t>
            </a:r>
            <a:r>
              <a:rPr lang="en-US" dirty="0">
                <a:latin typeface="Arial" pitchFamily="34" charset="0"/>
                <a:cs typeface="Arial" pitchFamily="34" charset="0"/>
              </a:rPr>
              <a:t>View.</a:t>
            </a:r>
          </a:p>
        </p:txBody>
      </p:sp>
      <p:sp>
        <p:nvSpPr>
          <p:cNvPr id="28" name="Rectangle 27"/>
          <p:cNvSpPr/>
          <p:nvPr/>
        </p:nvSpPr>
        <p:spPr>
          <a:xfrm>
            <a:off x="8112389" y="3382924"/>
            <a:ext cx="2806575" cy="258023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8121443" y="4541767"/>
            <a:ext cx="2797521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8103336" y="3889918"/>
            <a:ext cx="280657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8239138" y="3500619"/>
            <a:ext cx="2489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Constructor Client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240075" y="3889918"/>
            <a:ext cx="2475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-name = </a:t>
            </a:r>
            <a:r>
              <a:rPr lang="en-US" dirty="0" err="1"/>
              <a:t>Donescu</a:t>
            </a:r>
            <a:r>
              <a:rPr lang="en-US" dirty="0"/>
              <a:t> Ion</a:t>
            </a:r>
          </a:p>
          <a:p>
            <a:r>
              <a:rPr lang="en-US" dirty="0"/>
              <a:t>-phone = 12345</a:t>
            </a:r>
          </a:p>
        </p:txBody>
      </p:sp>
    </p:spTree>
    <p:extLst>
      <p:ext uri="{BB962C8B-B14F-4D97-AF65-F5344CB8AC3E}">
        <p14:creationId xmlns="" xmlns:p14="http://schemas.microsoft.com/office/powerpoint/2010/main" val="2477966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895669" y="371191"/>
            <a:ext cx="10364451" cy="8657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all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MVC</a:t>
            </a:r>
            <a:endParaRPr kumimoji="0" lang="en-US" sz="4800" b="0" i="0" u="none" strike="noStrike" kern="1200" cap="all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04523" y="1116698"/>
            <a:ext cx="10076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solidFill>
                  <a:srgbClr val="171717"/>
                </a:solidFill>
                <a:latin typeface="Arial" pitchFamily="34" charset="0"/>
                <a:cs typeface="Arial" pitchFamily="34" charset="0"/>
              </a:rPr>
              <a:t>Fluxul</a:t>
            </a:r>
            <a:r>
              <a:rPr lang="en-US" sz="2400" b="1" dirty="0">
                <a:solidFill>
                  <a:srgbClr val="171717"/>
                </a:solidFill>
                <a:latin typeface="Arial" pitchFamily="34" charset="0"/>
                <a:cs typeface="Arial" pitchFamily="34" charset="0"/>
              </a:rPr>
              <a:t> de </a:t>
            </a:r>
            <a:r>
              <a:rPr lang="en-US" sz="2400" b="1" dirty="0" err="1">
                <a:solidFill>
                  <a:srgbClr val="171717"/>
                </a:solidFill>
                <a:latin typeface="Arial" pitchFamily="34" charset="0"/>
                <a:cs typeface="Arial" pitchFamily="34" charset="0"/>
              </a:rPr>
              <a:t>lucru</a:t>
            </a:r>
            <a:endParaRPr lang="ro-RO" sz="2400" b="1" dirty="0">
              <a:solidFill>
                <a:srgbClr val="171717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410718" y="2094659"/>
            <a:ext cx="2743200" cy="841972"/>
          </a:xfrm>
          <a:prstGeom prst="roundRect">
            <a:avLst/>
          </a:prstGeom>
          <a:solidFill>
            <a:srgbClr val="0070C0"/>
          </a:solidFill>
          <a:ln>
            <a:gradFill flip="none" rotWithShape="1"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5400000" scaled="1"/>
              <a:tileRect/>
            </a:gradFill>
          </a:ln>
          <a:effectLst>
            <a:outerShdw blurRad="50800" dist="50800" dir="5400000" algn="ctr" rotWithShape="0">
              <a:srgbClr val="000000">
                <a:alpha val="50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052930" y="2309753"/>
            <a:ext cx="16271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pitchFamily="34" charset="0"/>
                <a:cs typeface="Arial" pitchFamily="34" charset="0"/>
              </a:rPr>
              <a:t>Controller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933983" y="4914002"/>
            <a:ext cx="2027976" cy="84197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gradFill flip="none" rotWithShape="1"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5400000" scaled="1"/>
              <a:tileRect/>
            </a:gradFill>
          </a:ln>
          <a:effectLst>
            <a:outerShdw blurRad="50800" dist="50800" dir="5400000" algn="ctr" rotWithShape="0">
              <a:srgbClr val="000000">
                <a:alpha val="50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198842" y="5129096"/>
            <a:ext cx="1485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pitchFamily="34" charset="0"/>
                <a:cs typeface="Arial" pitchFamily="34" charset="0"/>
              </a:rPr>
              <a:t>View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679622" y="4910304"/>
            <a:ext cx="2027976" cy="841972"/>
          </a:xfrm>
          <a:prstGeom prst="roundRect">
            <a:avLst/>
          </a:prstGeom>
          <a:solidFill>
            <a:srgbClr val="FF0000"/>
          </a:solidFill>
          <a:ln>
            <a:gradFill flip="none" rotWithShape="1"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5400000" scaled="1"/>
              <a:tileRect/>
            </a:gradFill>
          </a:ln>
          <a:effectLst>
            <a:outerShdw blurRad="50800" dist="50800" dir="5400000" algn="ctr" rotWithShape="0">
              <a:srgbClr val="000000">
                <a:alpha val="50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44481" y="5125398"/>
            <a:ext cx="1485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pitchFamily="34" charset="0"/>
                <a:cs typeface="Arial" pitchFamily="34" charset="0"/>
              </a:rPr>
              <a:t>Model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815112" y="1624943"/>
            <a:ext cx="1831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Mediator</a:t>
            </a:r>
          </a:p>
        </p:txBody>
      </p:sp>
      <p:sp>
        <p:nvSpPr>
          <p:cNvPr id="21" name="Bent Arrow 20"/>
          <p:cNvSpPr/>
          <p:nvPr/>
        </p:nvSpPr>
        <p:spPr>
          <a:xfrm rot="16200000">
            <a:off x="3212226" y="3902705"/>
            <a:ext cx="2498835" cy="756748"/>
          </a:xfrm>
          <a:prstGeom prst="ben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Bent Arrow 21"/>
          <p:cNvSpPr/>
          <p:nvPr/>
        </p:nvSpPr>
        <p:spPr>
          <a:xfrm rot="5400000" flipV="1">
            <a:off x="606976" y="3208286"/>
            <a:ext cx="2538248" cy="819805"/>
          </a:xfrm>
          <a:prstGeom prst="ben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Bent Arrow 22"/>
          <p:cNvSpPr/>
          <p:nvPr/>
        </p:nvSpPr>
        <p:spPr>
          <a:xfrm rot="16200000" flipV="1">
            <a:off x="1923389" y="3862550"/>
            <a:ext cx="2475188" cy="772509"/>
          </a:xfrm>
          <a:prstGeom prst="ben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681249" y="3925641"/>
            <a:ext cx="19391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1.Interac</a:t>
            </a:r>
            <a:r>
              <a:rPr lang="ro-RO" b="1" dirty="0" smtClean="0">
                <a:latin typeface="Arial" pitchFamily="34" charset="0"/>
                <a:cs typeface="Arial" pitchFamily="34" charset="0"/>
              </a:rPr>
              <a:t>ț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iune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utilizator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0" y="3099616"/>
            <a:ext cx="17020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2.Actualizare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propriet</a:t>
            </a:r>
            <a:r>
              <a:rPr lang="ro-RO" b="1" dirty="0" smtClean="0">
                <a:latin typeface="Arial" pitchFamily="34" charset="0"/>
                <a:cs typeface="Arial" pitchFamily="34" charset="0"/>
              </a:rPr>
              <a:t>ăț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i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970692" y="3684665"/>
            <a:ext cx="18708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3.Notific</a:t>
            </a:r>
            <a:r>
              <a:rPr lang="ro-RO" b="1" dirty="0" smtClean="0">
                <a:latin typeface="Arial" pitchFamily="34" charset="0"/>
                <a:cs typeface="Arial" pitchFamily="34" charset="0"/>
              </a:rPr>
              <a:t>ă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controlerul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de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schimb</a:t>
            </a:r>
            <a:r>
              <a:rPr lang="ro-RO" b="1" dirty="0" smtClean="0">
                <a:latin typeface="Arial" pitchFamily="34" charset="0"/>
                <a:cs typeface="Arial" pitchFamily="34" charset="0"/>
              </a:rPr>
              <a:t>ă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ri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756071" y="1877786"/>
            <a:ext cx="36086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itchFamily="34" charset="0"/>
                <a:cs typeface="Arial" pitchFamily="34" charset="0"/>
              </a:rPr>
              <a:t>Model-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ul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valideaz</a:t>
            </a:r>
            <a:r>
              <a:rPr lang="ro-RO" dirty="0" smtClean="0">
                <a:latin typeface="Arial" pitchFamily="34" charset="0"/>
                <a:cs typeface="Arial" pitchFamily="34" charset="0"/>
              </a:rPr>
              <a:t>ă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datele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ro-RO" dirty="0" smtClean="0">
                <a:latin typeface="Arial" pitchFamily="34" charset="0"/>
                <a:cs typeface="Arial" pitchFamily="34" charset="0"/>
              </a:rPr>
              <a:t>ș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notific</a:t>
            </a:r>
            <a:r>
              <a:rPr lang="ro-RO" dirty="0" smtClean="0">
                <a:latin typeface="Arial" pitchFamily="34" charset="0"/>
                <a:cs typeface="Arial" pitchFamily="34" charset="0"/>
              </a:rPr>
              <a:t>ă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Controlerul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dup</a:t>
            </a:r>
            <a:r>
              <a:rPr lang="ro-RO" dirty="0" smtClean="0">
                <a:latin typeface="Arial" pitchFamily="34" charset="0"/>
                <a:cs typeface="Arial" pitchFamily="34" charset="0"/>
              </a:rPr>
              <a:t>ă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ce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atributele</a:t>
            </a:r>
            <a:r>
              <a:rPr lang="en-US" dirty="0">
                <a:latin typeface="Arial" pitchFamily="34" charset="0"/>
                <a:cs typeface="Arial" pitchFamily="34" charset="0"/>
              </a:rPr>
              <a:t> au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fost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schimbate</a:t>
            </a:r>
            <a:r>
              <a:rPr lang="ro-RO" dirty="0" smtClean="0">
                <a:latin typeface="Arial" pitchFamily="34" charset="0"/>
                <a:cs typeface="Arial" pitchFamily="34" charset="0"/>
              </a:rPr>
              <a:t>.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112389" y="3382924"/>
            <a:ext cx="2806575" cy="258023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8121443" y="4541767"/>
            <a:ext cx="2797521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8103336" y="3889918"/>
            <a:ext cx="280657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8239138" y="3500619"/>
            <a:ext cx="2489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Constructor Client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240075" y="3889918"/>
            <a:ext cx="2475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-name = </a:t>
            </a:r>
            <a:r>
              <a:rPr lang="en-US" dirty="0" err="1"/>
              <a:t>Donescu</a:t>
            </a:r>
            <a:r>
              <a:rPr lang="en-US" dirty="0"/>
              <a:t> Ion</a:t>
            </a:r>
          </a:p>
          <a:p>
            <a:r>
              <a:rPr lang="en-US" dirty="0"/>
              <a:t>-phone = 12345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311243" y="4735286"/>
            <a:ext cx="2416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validate()</a:t>
            </a:r>
          </a:p>
        </p:txBody>
      </p:sp>
    </p:spTree>
    <p:extLst>
      <p:ext uri="{BB962C8B-B14F-4D97-AF65-F5344CB8AC3E}">
        <p14:creationId xmlns="" xmlns:p14="http://schemas.microsoft.com/office/powerpoint/2010/main" val="2477966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895669" y="371191"/>
            <a:ext cx="10364451" cy="8657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all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MVC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04523" y="1116698"/>
            <a:ext cx="10076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solidFill>
                  <a:srgbClr val="171717"/>
                </a:solidFill>
                <a:latin typeface="Arial" pitchFamily="34" charset="0"/>
                <a:cs typeface="Arial" pitchFamily="34" charset="0"/>
              </a:rPr>
              <a:t>Fluxul</a:t>
            </a:r>
            <a:r>
              <a:rPr lang="en-US" sz="2400" b="1" dirty="0">
                <a:solidFill>
                  <a:srgbClr val="171717"/>
                </a:solidFill>
                <a:latin typeface="Arial" pitchFamily="34" charset="0"/>
                <a:cs typeface="Arial" pitchFamily="34" charset="0"/>
              </a:rPr>
              <a:t> de </a:t>
            </a:r>
            <a:r>
              <a:rPr lang="en-US" sz="2400" b="1" dirty="0" err="1">
                <a:solidFill>
                  <a:srgbClr val="171717"/>
                </a:solidFill>
                <a:latin typeface="Arial" pitchFamily="34" charset="0"/>
                <a:cs typeface="Arial" pitchFamily="34" charset="0"/>
              </a:rPr>
              <a:t>lucru</a:t>
            </a:r>
            <a:endParaRPr lang="ro-RO" sz="2400" b="1" dirty="0">
              <a:solidFill>
                <a:srgbClr val="171717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410718" y="2094659"/>
            <a:ext cx="2743200" cy="841972"/>
          </a:xfrm>
          <a:prstGeom prst="roundRect">
            <a:avLst/>
          </a:prstGeom>
          <a:solidFill>
            <a:srgbClr val="0070C0"/>
          </a:solidFill>
          <a:ln>
            <a:gradFill flip="none" rotWithShape="1"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5400000" scaled="1"/>
              <a:tileRect/>
            </a:gradFill>
          </a:ln>
          <a:effectLst>
            <a:outerShdw blurRad="50800" dist="50800" dir="5400000" algn="ctr" rotWithShape="0">
              <a:srgbClr val="000000">
                <a:alpha val="50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052930" y="2309753"/>
            <a:ext cx="16271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pitchFamily="34" charset="0"/>
                <a:cs typeface="Arial" pitchFamily="34" charset="0"/>
              </a:rPr>
              <a:t>Controller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933983" y="4914002"/>
            <a:ext cx="2027976" cy="84197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gradFill flip="none" rotWithShape="1"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5400000" scaled="1"/>
              <a:tileRect/>
            </a:gradFill>
          </a:ln>
          <a:effectLst>
            <a:outerShdw blurRad="50800" dist="50800" dir="5400000" algn="ctr" rotWithShape="0">
              <a:srgbClr val="000000">
                <a:alpha val="50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198842" y="5129096"/>
            <a:ext cx="1485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pitchFamily="34" charset="0"/>
                <a:cs typeface="Arial" pitchFamily="34" charset="0"/>
              </a:rPr>
              <a:t>View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679622" y="4910304"/>
            <a:ext cx="2027976" cy="841972"/>
          </a:xfrm>
          <a:prstGeom prst="roundRect">
            <a:avLst/>
          </a:prstGeom>
          <a:solidFill>
            <a:srgbClr val="FF0000"/>
          </a:solidFill>
          <a:ln>
            <a:gradFill flip="none" rotWithShape="1"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5400000" scaled="1"/>
              <a:tileRect/>
            </a:gradFill>
          </a:ln>
          <a:effectLst>
            <a:outerShdw blurRad="50800" dist="50800" dir="5400000" algn="ctr" rotWithShape="0">
              <a:srgbClr val="000000">
                <a:alpha val="50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44481" y="5125398"/>
            <a:ext cx="1485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pitchFamily="34" charset="0"/>
                <a:cs typeface="Arial" pitchFamily="34" charset="0"/>
              </a:rPr>
              <a:t>Model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815112" y="1624943"/>
            <a:ext cx="1831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Mediator</a:t>
            </a:r>
          </a:p>
        </p:txBody>
      </p:sp>
      <p:sp>
        <p:nvSpPr>
          <p:cNvPr id="20" name="Bent Arrow 19"/>
          <p:cNvSpPr/>
          <p:nvPr/>
        </p:nvSpPr>
        <p:spPr>
          <a:xfrm rot="5400000">
            <a:off x="4327635" y="3224051"/>
            <a:ext cx="2561898" cy="764626"/>
          </a:xfrm>
          <a:prstGeom prst="bentArrow">
            <a:avLst>
              <a:gd name="adj1" fmla="val 25000"/>
              <a:gd name="adj2" fmla="val 26191"/>
              <a:gd name="adj3" fmla="val 25000"/>
              <a:gd name="adj4" fmla="val 4375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Bent Arrow 20"/>
          <p:cNvSpPr/>
          <p:nvPr/>
        </p:nvSpPr>
        <p:spPr>
          <a:xfrm rot="16200000">
            <a:off x="3212226" y="3902705"/>
            <a:ext cx="2498835" cy="756748"/>
          </a:xfrm>
          <a:prstGeom prst="ben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Bent Arrow 21"/>
          <p:cNvSpPr/>
          <p:nvPr/>
        </p:nvSpPr>
        <p:spPr>
          <a:xfrm rot="5400000" flipV="1">
            <a:off x="606976" y="3208286"/>
            <a:ext cx="2538248" cy="819805"/>
          </a:xfrm>
          <a:prstGeom prst="ben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Bent Arrow 22"/>
          <p:cNvSpPr/>
          <p:nvPr/>
        </p:nvSpPr>
        <p:spPr>
          <a:xfrm rot="16200000" flipV="1">
            <a:off x="1923389" y="3862550"/>
            <a:ext cx="2475188" cy="772509"/>
          </a:xfrm>
          <a:prstGeom prst="ben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681249" y="3925641"/>
            <a:ext cx="19391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1.Interac</a:t>
            </a:r>
            <a:r>
              <a:rPr lang="ro-RO" b="1" dirty="0" smtClean="0">
                <a:latin typeface="Arial" pitchFamily="34" charset="0"/>
                <a:cs typeface="Arial" pitchFamily="34" charset="0"/>
              </a:rPr>
              <a:t>ț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iune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utilizator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0" y="3099616"/>
            <a:ext cx="17020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2.Actualizare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propriet</a:t>
            </a:r>
            <a:r>
              <a:rPr lang="ro-RO" b="1" dirty="0" smtClean="0">
                <a:latin typeface="Arial" pitchFamily="34" charset="0"/>
                <a:cs typeface="Arial" pitchFamily="34" charset="0"/>
              </a:rPr>
              <a:t>ăț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i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970692" y="3684665"/>
            <a:ext cx="18708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3.Notific</a:t>
            </a:r>
            <a:r>
              <a:rPr lang="ro-RO" b="1" dirty="0" smtClean="0">
                <a:latin typeface="Arial" pitchFamily="34" charset="0"/>
                <a:cs typeface="Arial" pitchFamily="34" charset="0"/>
              </a:rPr>
              <a:t>ă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controlerul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de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schimb</a:t>
            </a:r>
            <a:r>
              <a:rPr lang="ro-RO" b="1" dirty="0" smtClean="0">
                <a:latin typeface="Arial" pitchFamily="34" charset="0"/>
                <a:cs typeface="Arial" pitchFamily="34" charset="0"/>
              </a:rPr>
              <a:t>ă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ri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758318" y="3192233"/>
            <a:ext cx="18708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4.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Actualizeaz</a:t>
            </a:r>
            <a:r>
              <a:rPr lang="ro-RO" b="1" dirty="0" smtClean="0">
                <a:latin typeface="Arial" pitchFamily="34" charset="0"/>
                <a:cs typeface="Arial" pitchFamily="34" charset="0"/>
              </a:rPr>
              <a:t>ă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UI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293280" y="5141398"/>
            <a:ext cx="2351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itchFamily="34" charset="0"/>
                <a:cs typeface="Arial" pitchFamily="34" charset="0"/>
              </a:rPr>
              <a:t>GUI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actualizat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783232" y="2946095"/>
            <a:ext cx="3608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Arial" pitchFamily="34" charset="0"/>
                <a:cs typeface="Arial" pitchFamily="34" charset="0"/>
              </a:rPr>
              <a:t>Controlerul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actualizeaz</a:t>
            </a:r>
            <a:r>
              <a:rPr lang="ro-RO" dirty="0" smtClean="0">
                <a:latin typeface="Arial" pitchFamily="34" charset="0"/>
                <a:cs typeface="Arial" pitchFamily="34" charset="0"/>
              </a:rPr>
              <a:t>ă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latin typeface="Arial" pitchFamily="34" charset="0"/>
                <a:cs typeface="Arial" pitchFamily="34" charset="0"/>
              </a:rPr>
              <a:t>GUI-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ul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0" name="Picture 29" descr="GUI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9479" y="3726131"/>
            <a:ext cx="3130711" cy="1162110"/>
          </a:xfrm>
          <a:prstGeom prst="rect">
            <a:avLst/>
          </a:prstGeom>
          <a:scene3d>
            <a:camera prst="perspectiveHeroicExtremeLeftFacing"/>
            <a:lightRig rig="threePt" dir="t"/>
          </a:scene3d>
        </p:spPr>
      </p:pic>
    </p:spTree>
    <p:extLst>
      <p:ext uri="{BB962C8B-B14F-4D97-AF65-F5344CB8AC3E}">
        <p14:creationId xmlns="" xmlns:p14="http://schemas.microsoft.com/office/powerpoint/2010/main" val="2477966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895669" y="371191"/>
            <a:ext cx="10364451" cy="8657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MVC</a:t>
            </a:r>
            <a:endParaRPr kumimoji="0" lang="en-US" sz="4800" b="0" i="0" u="none" strike="noStrike" kern="1200" cap="all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86415" y="5948127"/>
            <a:ext cx="5504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smtClean="0"/>
              <a:t>Source code</a:t>
            </a:r>
            <a:r>
              <a:rPr lang="en-US" dirty="0" smtClean="0"/>
              <a:t>: </a:t>
            </a:r>
            <a:r>
              <a:rPr lang="en-US" dirty="0" smtClean="0">
                <a:hlinkClick r:id="rId2"/>
              </a:rPr>
              <a:t>https://github.com/iondonescu/MDS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04523" y="1116698"/>
            <a:ext cx="10076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 smtClean="0">
                <a:solidFill>
                  <a:srgbClr val="171717"/>
                </a:solidFill>
                <a:latin typeface="Arial" pitchFamily="34" charset="0"/>
                <a:cs typeface="Arial" pitchFamily="34" charset="0"/>
              </a:rPr>
              <a:t>Avantaje</a:t>
            </a:r>
            <a:r>
              <a:rPr lang="en-US" sz="2400" b="1" dirty="0" smtClean="0">
                <a:solidFill>
                  <a:srgbClr val="171717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o-RO" sz="2400" b="1" dirty="0" smtClean="0">
                <a:solidFill>
                  <a:srgbClr val="171717"/>
                </a:solidFill>
                <a:latin typeface="Arial" pitchFamily="34" charset="0"/>
                <a:cs typeface="Arial" pitchFamily="34" charset="0"/>
              </a:rPr>
              <a:t>și dezavantaje</a:t>
            </a:r>
            <a:endParaRPr lang="ro-RO" sz="2400" b="1" dirty="0" smtClean="0">
              <a:solidFill>
                <a:srgbClr val="171717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41149" y="1566250"/>
            <a:ext cx="104205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600" b="1" dirty="0" smtClean="0">
                <a:latin typeface="Arial" pitchFamily="34" charset="0"/>
                <a:cs typeface="Arial" pitchFamily="34" charset="0"/>
              </a:rPr>
              <a:t>Avantaje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:</a:t>
            </a:r>
            <a:endParaRPr lang="ro-RO" sz="1600" b="1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ro-RO" sz="1600" dirty="0" smtClean="0">
                <a:latin typeface="Arial" pitchFamily="34" charset="0"/>
                <a:cs typeface="Arial" pitchFamily="34" charset="0"/>
              </a:rPr>
              <a:t>Programare</a:t>
            </a:r>
            <a:r>
              <a:rPr lang="vi-VN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sz="1600" dirty="0" smtClean="0">
                <a:latin typeface="Arial" pitchFamily="34" charset="0"/>
                <a:cs typeface="Arial" pitchFamily="34" charset="0"/>
              </a:rPr>
              <a:t>simultană - Mai mulți dezvoltatori pot lucra simultan la model, </a:t>
            </a:r>
            <a:r>
              <a:rPr lang="vi-VN" sz="1600" dirty="0" smtClean="0">
                <a:latin typeface="Arial" pitchFamily="34" charset="0"/>
                <a:cs typeface="Arial" pitchFamily="34" charset="0"/>
              </a:rPr>
              <a:t>control</a:t>
            </a:r>
            <a:r>
              <a:rPr lang="ro-RO" sz="1600" dirty="0" smtClean="0">
                <a:latin typeface="Arial" pitchFamily="34" charset="0"/>
                <a:cs typeface="Arial" pitchFamily="34" charset="0"/>
              </a:rPr>
              <a:t>l</a:t>
            </a:r>
            <a:r>
              <a:rPr lang="vi-VN" sz="1600" dirty="0" smtClean="0">
                <a:latin typeface="Arial" pitchFamily="34" charset="0"/>
                <a:cs typeface="Arial" pitchFamily="34" charset="0"/>
              </a:rPr>
              <a:t>er </a:t>
            </a:r>
            <a:r>
              <a:rPr lang="vi-VN" sz="1600" dirty="0" smtClean="0">
                <a:latin typeface="Arial" pitchFamily="34" charset="0"/>
                <a:cs typeface="Arial" pitchFamily="34" charset="0"/>
              </a:rPr>
              <a:t>și </a:t>
            </a:r>
            <a:r>
              <a:rPr lang="vi-VN" sz="1600" dirty="0" smtClean="0">
                <a:latin typeface="Arial" pitchFamily="34" charset="0"/>
                <a:cs typeface="Arial" pitchFamily="34" charset="0"/>
              </a:rPr>
              <a:t>vi</a:t>
            </a:r>
            <a:r>
              <a:rPr lang="ro-RO" sz="1600" dirty="0" smtClean="0">
                <a:latin typeface="Arial" pitchFamily="34" charset="0"/>
                <a:cs typeface="Arial" pitchFamily="34" charset="0"/>
              </a:rPr>
              <a:t>ew-uri</a:t>
            </a:r>
            <a:r>
              <a:rPr lang="vi-VN" sz="1600" dirty="0" smtClean="0">
                <a:latin typeface="Arial" pitchFamily="34" charset="0"/>
                <a:cs typeface="Arial" pitchFamily="34" charset="0"/>
              </a:rPr>
              <a:t>.</a:t>
            </a:r>
            <a:endParaRPr lang="vi-VN" sz="16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vi-VN" sz="1600" dirty="0" smtClean="0">
                <a:latin typeface="Arial" pitchFamily="34" charset="0"/>
                <a:cs typeface="Arial" pitchFamily="34" charset="0"/>
              </a:rPr>
              <a:t>Coeziune ridicată - MVC permite gruparea logică a acțiunilor asociate pe un </a:t>
            </a:r>
            <a:r>
              <a:rPr lang="vi-VN" sz="1600" dirty="0" smtClean="0">
                <a:latin typeface="Arial" pitchFamily="34" charset="0"/>
                <a:cs typeface="Arial" pitchFamily="34" charset="0"/>
              </a:rPr>
              <a:t>contro</a:t>
            </a:r>
            <a:r>
              <a:rPr lang="ro-RO" sz="1600" dirty="0" smtClean="0">
                <a:latin typeface="Arial" pitchFamily="34" charset="0"/>
                <a:cs typeface="Arial" pitchFamily="34" charset="0"/>
              </a:rPr>
              <a:t>l</a:t>
            </a:r>
            <a:r>
              <a:rPr lang="vi-VN" sz="1600" dirty="0" smtClean="0">
                <a:latin typeface="Arial" pitchFamily="34" charset="0"/>
                <a:cs typeface="Arial" pitchFamily="34" charset="0"/>
              </a:rPr>
              <a:t>ler</a:t>
            </a:r>
            <a:r>
              <a:rPr lang="vi-VN" sz="1600" dirty="0" smtClean="0">
                <a:latin typeface="Arial" pitchFamily="34" charset="0"/>
                <a:cs typeface="Arial" pitchFamily="34" charset="0"/>
              </a:rPr>
              <a:t>. </a:t>
            </a:r>
          </a:p>
          <a:p>
            <a:pPr>
              <a:buFont typeface="Arial" pitchFamily="34" charset="0"/>
              <a:buChar char="•"/>
            </a:pPr>
            <a:r>
              <a:rPr lang="vi-VN" sz="1600" dirty="0" smtClean="0">
                <a:latin typeface="Arial" pitchFamily="34" charset="0"/>
                <a:cs typeface="Arial" pitchFamily="34" charset="0"/>
              </a:rPr>
              <a:t>Ușor </a:t>
            </a:r>
            <a:r>
              <a:rPr lang="vi-VN" sz="1600" dirty="0" smtClean="0">
                <a:latin typeface="Arial" pitchFamily="34" charset="0"/>
                <a:cs typeface="Arial" pitchFamily="34" charset="0"/>
              </a:rPr>
              <a:t>de modificat - Din cauza separației responsabilităților, dezvoltarea sau modificarea viitoare este mai ușoară</a:t>
            </a:r>
          </a:p>
          <a:p>
            <a:pPr>
              <a:buFont typeface="Arial" pitchFamily="34" charset="0"/>
              <a:buChar char="•"/>
            </a:pPr>
            <a:r>
              <a:rPr lang="vi-VN" sz="1600" dirty="0" smtClean="0">
                <a:latin typeface="Arial" pitchFamily="34" charset="0"/>
                <a:cs typeface="Arial" pitchFamily="34" charset="0"/>
              </a:rPr>
              <a:t>Vizualizări multiple pentru un model - Modelele pot avea mai multe vizualizări</a:t>
            </a:r>
          </a:p>
          <a:p>
            <a:pPr>
              <a:buFont typeface="Arial" pitchFamily="34" charset="0"/>
              <a:buChar char="•"/>
            </a:pPr>
            <a:r>
              <a:rPr lang="vi-VN" sz="1600" dirty="0" smtClean="0">
                <a:latin typeface="Arial" pitchFamily="34" charset="0"/>
                <a:cs typeface="Arial" pitchFamily="34" charset="0"/>
              </a:rPr>
              <a:t>Testabilitate </a:t>
            </a:r>
            <a:r>
              <a:rPr lang="vi-VN" sz="1600" dirty="0" smtClean="0">
                <a:latin typeface="Arial" pitchFamily="34" charset="0"/>
                <a:cs typeface="Arial" pitchFamily="34" charset="0"/>
              </a:rPr>
              <a:t>– </a:t>
            </a:r>
            <a:r>
              <a:rPr lang="ro-RO" sz="1600" dirty="0" smtClean="0">
                <a:latin typeface="Arial" pitchFamily="34" charset="0"/>
                <a:cs typeface="Arial" pitchFamily="34" charset="0"/>
              </a:rPr>
              <a:t>prin separarea sarcinilor</a:t>
            </a:r>
            <a:r>
              <a:rPr lang="vi-VN" sz="16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vi-VN" sz="1600" dirty="0" smtClean="0">
                <a:latin typeface="Arial" pitchFamily="34" charset="0"/>
                <a:cs typeface="Arial" pitchFamily="34" charset="0"/>
              </a:rPr>
              <a:t>fiecare parte poate fi mai bine </a:t>
            </a:r>
            <a:r>
              <a:rPr lang="vi-VN" sz="1600" dirty="0" smtClean="0">
                <a:latin typeface="Arial" pitchFamily="34" charset="0"/>
                <a:cs typeface="Arial" pitchFamily="34" charset="0"/>
              </a:rPr>
              <a:t>testată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75854" y="3538397"/>
            <a:ext cx="104205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600" b="1" dirty="0" smtClean="0">
                <a:latin typeface="Arial" pitchFamily="34" charset="0"/>
                <a:cs typeface="Arial" pitchFamily="34" charset="0"/>
              </a:rPr>
              <a:t>Dezavantaje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:</a:t>
            </a:r>
            <a:endParaRPr lang="ro-RO" sz="1600" b="1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ro-RO" sz="1600" dirty="0" smtClean="0">
                <a:latin typeface="Arial" pitchFamily="34" charset="0"/>
                <a:cs typeface="Arial" pitchFamily="34" charset="0"/>
              </a:rPr>
              <a:t> Parcurgerea codului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Parcurgerea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codului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sursa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poate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fi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anevoioas</a:t>
            </a:r>
            <a:r>
              <a:rPr lang="ro-RO" sz="1600" dirty="0" smtClean="0">
                <a:latin typeface="Arial" pitchFamily="34" charset="0"/>
                <a:cs typeface="Arial" pitchFamily="34" charset="0"/>
              </a:rPr>
              <a:t>ă  tocmai datorita separari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ii</a:t>
            </a:r>
            <a:r>
              <a:rPr lang="ro-RO" sz="1600" dirty="0" smtClean="0">
                <a:latin typeface="Arial" pitchFamily="34" charset="0"/>
                <a:cs typeface="Arial" pitchFamily="34" charset="0"/>
              </a:rPr>
              <a:t> in cele trei componente.</a:t>
            </a:r>
          </a:p>
          <a:p>
            <a:pPr>
              <a:buFont typeface="Arial" pitchFamily="34" charset="0"/>
              <a:buChar char="•"/>
            </a:pPr>
            <a:r>
              <a:rPr lang="ro-RO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o-RO" sz="1600" dirty="0" smtClean="0">
                <a:latin typeface="Arial" pitchFamily="34" charset="0"/>
                <a:cs typeface="Arial" pitchFamily="34" charset="0"/>
              </a:rPr>
              <a:t>Cunostin</a:t>
            </a:r>
            <a:r>
              <a:rPr lang="ro-RO" sz="1600" dirty="0" smtClean="0">
                <a:latin typeface="Arial" pitchFamily="34" charset="0"/>
                <a:cs typeface="Arial" pitchFamily="34" charset="0"/>
              </a:rPr>
              <a:t>ț</a:t>
            </a:r>
            <a:r>
              <a:rPr lang="ro-RO" sz="1600" dirty="0" smtClean="0">
                <a:latin typeface="Arial" pitchFamily="34" charset="0"/>
                <a:cs typeface="Arial" pitchFamily="34" charset="0"/>
              </a:rPr>
              <a:t>e multiple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Necesitatea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cunoa</a:t>
            </a:r>
            <a:r>
              <a:rPr lang="ro-RO" sz="1600" dirty="0" smtClean="0">
                <a:latin typeface="Arial" pitchFamily="34" charset="0"/>
                <a:cs typeface="Arial" pitchFamily="34" charset="0"/>
              </a:rPr>
              <a:t>ș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terii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de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tipuri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de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tehnologii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diferite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 Nu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este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potrivit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pentru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aplicații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mici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ro-RO" sz="1600" dirty="0" smtClean="0">
                <a:latin typeface="Arial" pitchFamily="34" charset="0"/>
                <a:cs typeface="Arial" pitchFamily="34" charset="0"/>
              </a:rPr>
              <a:t>cu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un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efect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negativ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asupra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performanței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și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designului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aplicației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.</a:t>
            </a:r>
            <a:endParaRPr lang="ro-RO" sz="16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113576" y="1312752"/>
            <a:ext cx="100765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400" dirty="0"/>
              <a:t>Modelul arhitectural Model-View-Controller (MVC) separă o aplicație în trei componente principale: modelul, vizualizarea și controlerul.</a:t>
            </a:r>
            <a:endParaRPr lang="en-US" sz="2400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895669" y="371191"/>
            <a:ext cx="10364451" cy="8657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all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MVC</a:t>
            </a:r>
            <a:endParaRPr kumimoji="0" lang="en-US" sz="4800" b="0" i="0" u="none" strike="noStrike" kern="1200" cap="all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530852" y="3132499"/>
            <a:ext cx="2027976" cy="84197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gradFill flip="none" rotWithShape="1"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5400000" scaled="1"/>
              <a:tileRect/>
            </a:gradFill>
          </a:ln>
          <a:effectLst>
            <a:outerShdw blurRad="50800" dist="50800" dir="5400000" algn="ctr" rotWithShape="0">
              <a:srgbClr val="000000">
                <a:alpha val="50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795711" y="3347593"/>
            <a:ext cx="1485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pitchFamily="34" charset="0"/>
                <a:cs typeface="Arial" pitchFamily="34" charset="0"/>
              </a:rPr>
              <a:t>View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765112" y="3113036"/>
            <a:ext cx="2027976" cy="841972"/>
          </a:xfrm>
          <a:prstGeom prst="roundRect">
            <a:avLst/>
          </a:prstGeom>
          <a:solidFill>
            <a:srgbClr val="FF0000"/>
          </a:solidFill>
          <a:ln>
            <a:gradFill flip="none" rotWithShape="1"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5400000" scaled="1"/>
              <a:tileRect/>
            </a:gradFill>
          </a:ln>
          <a:effectLst>
            <a:outerShdw blurRad="508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029971" y="3328130"/>
            <a:ext cx="1485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pitchFamily="34" charset="0"/>
                <a:cs typeface="Arial" pitchFamily="34" charset="0"/>
              </a:rPr>
              <a:t>Model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4744016" y="5105873"/>
            <a:ext cx="2743200" cy="841972"/>
          </a:xfrm>
          <a:prstGeom prst="roundRect">
            <a:avLst/>
          </a:prstGeom>
          <a:solidFill>
            <a:srgbClr val="0070C0"/>
          </a:solidFill>
          <a:ln>
            <a:gradFill flip="none" rotWithShape="1"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5400000" scaled="1"/>
              <a:tileRect/>
            </a:gradFill>
          </a:ln>
          <a:effectLst>
            <a:outerShdw blurRad="50800" dist="50800" dir="5400000" algn="ctr" rotWithShape="0">
              <a:srgbClr val="000000">
                <a:alpha val="50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386228" y="5320967"/>
            <a:ext cx="16271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pitchFamily="34" charset="0"/>
                <a:cs typeface="Arial" pitchFamily="34" charset="0"/>
              </a:rPr>
              <a:t>Controller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968180" y="2691642"/>
            <a:ext cx="1611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UI Logic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11961" y="2672179"/>
            <a:ext cx="1831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Business Logic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937208" y="5988816"/>
            <a:ext cx="2448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Request &amp; relay data</a:t>
            </a:r>
          </a:p>
        </p:txBody>
      </p:sp>
      <p:sp>
        <p:nvSpPr>
          <p:cNvPr id="18" name="Up-Down Arrow 17"/>
          <p:cNvSpPr/>
          <p:nvPr/>
        </p:nvSpPr>
        <p:spPr>
          <a:xfrm>
            <a:off x="4864931" y="4028792"/>
            <a:ext cx="402956" cy="1050202"/>
          </a:xfrm>
          <a:prstGeom prst="upDownArrow">
            <a:avLst/>
          </a:prstGeom>
          <a:gradFill>
            <a:gsLst>
              <a:gs pos="0">
                <a:srgbClr val="FF3399"/>
              </a:gs>
              <a:gs pos="25000">
                <a:srgbClr val="FF6633"/>
              </a:gs>
              <a:gs pos="50000">
                <a:srgbClr val="FFFF00"/>
              </a:gs>
              <a:gs pos="75000">
                <a:srgbClr val="01A78F"/>
              </a:gs>
              <a:gs pos="100000">
                <a:srgbClr val="3366FF"/>
              </a:gs>
            </a:gsLst>
            <a:lin ang="5400000" scaled="0"/>
          </a:gradFill>
          <a:ln>
            <a:solidFill>
              <a:schemeClr val="bg2">
                <a:lumMod val="20000"/>
                <a:lumOff val="80000"/>
              </a:schemeClr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Up-Down Arrow 19"/>
          <p:cNvSpPr/>
          <p:nvPr/>
        </p:nvSpPr>
        <p:spPr>
          <a:xfrm>
            <a:off x="7063415" y="4036337"/>
            <a:ext cx="402956" cy="1050202"/>
          </a:xfrm>
          <a:prstGeom prst="upDownArrow">
            <a:avLst/>
          </a:prstGeom>
          <a:gradFill>
            <a:gsLst>
              <a:gs pos="0">
                <a:srgbClr val="FF3399"/>
              </a:gs>
              <a:gs pos="25000">
                <a:srgbClr val="FF6633"/>
              </a:gs>
              <a:gs pos="50000">
                <a:srgbClr val="FFFF00"/>
              </a:gs>
              <a:gs pos="75000">
                <a:srgbClr val="01A78F"/>
              </a:gs>
              <a:gs pos="100000">
                <a:srgbClr val="3366FF"/>
              </a:gs>
            </a:gsLst>
            <a:lin ang="5400000" scaled="0"/>
          </a:gradFill>
          <a:ln>
            <a:solidFill>
              <a:schemeClr val="bg2">
                <a:lumMod val="20000"/>
                <a:lumOff val="80000"/>
              </a:schemeClr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77966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895669" y="371191"/>
            <a:ext cx="10364451" cy="8657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all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MVC</a:t>
            </a:r>
            <a:endParaRPr kumimoji="0" lang="en-US" sz="4800" b="0" i="0" u="none" strike="noStrike" kern="1200" cap="all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77685" y="1338943"/>
            <a:ext cx="99767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Arial" pitchFamily="34" charset="0"/>
                <a:cs typeface="Arial" pitchFamily="34" charset="0"/>
              </a:rPr>
              <a:t>Principiul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MV</a:t>
            </a:r>
            <a:r>
              <a:rPr lang="ro-RO" sz="2400" dirty="0">
                <a:latin typeface="Arial" pitchFamily="34" charset="0"/>
                <a:cs typeface="Arial" pitchFamily="34" charset="0"/>
              </a:rPr>
              <a:t>C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const</a:t>
            </a:r>
            <a:r>
              <a:rPr lang="ro-RO" sz="2400" dirty="0">
                <a:latin typeface="Arial" pitchFamily="34" charset="0"/>
                <a:cs typeface="Arial" pitchFamily="34" charset="0"/>
              </a:rPr>
              <a:t>ă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ro-RO" sz="2400" dirty="0">
                <a:latin typeface="Arial" pitchFamily="34" charset="0"/>
                <a:cs typeface="Arial" pitchFamily="34" charset="0"/>
              </a:rPr>
              <a:t>î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n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separarea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sarcinilor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celor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trei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componente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ro-RO" sz="2400" dirty="0">
                <a:latin typeface="Arial" pitchFamily="34" charset="0"/>
                <a:cs typeface="Arial" pitchFamily="34" charset="0"/>
              </a:rPr>
              <a:t>î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n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scopul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de a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izola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partea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de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manipulare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a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datelor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de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partea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de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vizualizare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63386" y="3086101"/>
            <a:ext cx="5159828" cy="31393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private void </a:t>
            </a:r>
            <a:r>
              <a:rPr lang="en-US" dirty="0" err="1"/>
              <a:t>saveControl</a:t>
            </a:r>
            <a:r>
              <a:rPr lang="en-US" dirty="0"/>
              <a:t>() {</a:t>
            </a:r>
          </a:p>
          <a:p>
            <a:r>
              <a:rPr lang="en-US" dirty="0"/>
              <a:t>	</a:t>
            </a:r>
            <a:r>
              <a:rPr lang="en-US" dirty="0" err="1">
                <a:solidFill>
                  <a:srgbClr val="00B0F0"/>
                </a:solidFill>
              </a:rPr>
              <a:t>btnSave</a:t>
            </a:r>
            <a:r>
              <a:rPr lang="en-US" dirty="0" err="1"/>
              <a:t>.addActionListener</a:t>
            </a:r>
            <a:r>
              <a:rPr lang="en-US" dirty="0"/>
              <a:t>(new </a:t>
            </a:r>
            <a:r>
              <a:rPr lang="en-US" dirty="0" err="1"/>
              <a:t>ActionListener</a:t>
            </a:r>
            <a:r>
              <a:rPr lang="en-US" dirty="0"/>
              <a:t>(){</a:t>
            </a:r>
          </a:p>
          <a:p>
            <a:r>
              <a:rPr lang="en-US" dirty="0"/>
              <a:t>		</a:t>
            </a:r>
            <a:r>
              <a:rPr lang="en-US" dirty="0">
                <a:solidFill>
                  <a:srgbClr val="00B0F0"/>
                </a:solidFill>
              </a:rPr>
              <a:t>public void</a:t>
            </a:r>
            <a:r>
              <a:rPr lang="en-US" dirty="0"/>
              <a:t> </a:t>
            </a:r>
            <a:r>
              <a:rPr lang="en-US" dirty="0" err="1"/>
              <a:t>actionPerformed</a:t>
            </a:r>
            <a:r>
              <a:rPr lang="en-US" dirty="0"/>
              <a:t>(</a:t>
            </a:r>
            <a:r>
              <a:rPr lang="en-US" dirty="0" err="1"/>
              <a:t>ActionEvent</a:t>
            </a:r>
            <a:r>
              <a:rPr lang="en-US" dirty="0"/>
              <a:t> e){</a:t>
            </a:r>
          </a:p>
          <a:p>
            <a:pPr lvl="3">
              <a:buFontTx/>
              <a:buChar char="-"/>
            </a:pPr>
            <a:r>
              <a:rPr lang="en-US" dirty="0" err="1"/>
              <a:t>Validarea</a:t>
            </a:r>
            <a:r>
              <a:rPr lang="en-US" dirty="0"/>
              <a:t> un</a:t>
            </a:r>
            <a:r>
              <a:rPr lang="ro-RO" dirty="0"/>
              <a:t>or</a:t>
            </a:r>
            <a:r>
              <a:rPr lang="en-US" dirty="0"/>
              <a:t> camp</a:t>
            </a:r>
            <a:r>
              <a:rPr lang="ro-RO" dirty="0"/>
              <a:t>uri</a:t>
            </a:r>
            <a:endParaRPr lang="en-US" dirty="0"/>
          </a:p>
          <a:p>
            <a:pPr lvl="3">
              <a:buFontTx/>
              <a:buChar char="-"/>
            </a:pPr>
            <a:r>
              <a:rPr lang="en-US" dirty="0" err="1"/>
              <a:t>Decizii</a:t>
            </a:r>
            <a:endParaRPr lang="en-US" dirty="0"/>
          </a:p>
          <a:p>
            <a:pPr lvl="3">
              <a:buFontTx/>
              <a:buChar char="-"/>
            </a:pPr>
            <a:r>
              <a:rPr lang="en-US" dirty="0" err="1"/>
              <a:t>Conexiune</a:t>
            </a:r>
            <a:r>
              <a:rPr lang="en-US" dirty="0"/>
              <a:t> la </a:t>
            </a:r>
            <a:r>
              <a:rPr lang="en-US" dirty="0" err="1"/>
              <a:t>baza</a:t>
            </a:r>
            <a:r>
              <a:rPr lang="en-US" dirty="0"/>
              <a:t> de date</a:t>
            </a:r>
          </a:p>
          <a:p>
            <a:pPr lvl="3">
              <a:buFontTx/>
              <a:buChar char="-"/>
            </a:pPr>
            <a:r>
              <a:rPr lang="en-US" dirty="0" err="1"/>
              <a:t>Comenzi</a:t>
            </a:r>
            <a:r>
              <a:rPr lang="en-US" dirty="0"/>
              <a:t> SQL</a:t>
            </a:r>
          </a:p>
          <a:p>
            <a:pPr lvl="3">
              <a:buFontTx/>
              <a:buChar char="-"/>
            </a:pPr>
            <a:r>
              <a:rPr lang="en-US" dirty="0"/>
              <a:t>Etc</a:t>
            </a:r>
          </a:p>
          <a:p>
            <a:r>
              <a:rPr lang="en-US" dirty="0"/>
              <a:t>			}</a:t>
            </a:r>
          </a:p>
          <a:p>
            <a:r>
              <a:rPr lang="en-US" dirty="0"/>
              <a:t>	});</a:t>
            </a:r>
          </a:p>
          <a:p>
            <a:r>
              <a:rPr lang="en-US" dirty="0"/>
              <a:t>}		</a:t>
            </a:r>
          </a:p>
        </p:txBody>
      </p:sp>
      <p:pic>
        <p:nvPicPr>
          <p:cNvPr id="8" name="Picture 7" descr="GUI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1782" y="3245607"/>
            <a:ext cx="3654059" cy="2526658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6355532" y="5196689"/>
            <a:ext cx="2761307" cy="3892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77966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895669" y="371191"/>
            <a:ext cx="10364451" cy="8657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all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MVC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77685" y="1338943"/>
            <a:ext cx="99767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Arial" pitchFamily="34" charset="0"/>
                <a:cs typeface="Arial" pitchFamily="34" charset="0"/>
              </a:rPr>
              <a:t>Principiul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MV</a:t>
            </a:r>
            <a:r>
              <a:rPr lang="ro-RO" sz="2400" dirty="0">
                <a:latin typeface="Arial" pitchFamily="34" charset="0"/>
                <a:cs typeface="Arial" pitchFamily="34" charset="0"/>
              </a:rPr>
              <a:t>C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const</a:t>
            </a:r>
            <a:r>
              <a:rPr lang="ro-RO" sz="2400" dirty="0">
                <a:latin typeface="Arial" pitchFamily="34" charset="0"/>
                <a:cs typeface="Arial" pitchFamily="34" charset="0"/>
              </a:rPr>
              <a:t>ă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ro-RO" sz="2400" dirty="0">
                <a:latin typeface="Arial" pitchFamily="34" charset="0"/>
                <a:cs typeface="Arial" pitchFamily="34" charset="0"/>
              </a:rPr>
              <a:t>î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n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separarea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sarcinilor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celor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trei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componente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ro-RO" sz="2400" dirty="0">
                <a:latin typeface="Arial" pitchFamily="34" charset="0"/>
                <a:cs typeface="Arial" pitchFamily="34" charset="0"/>
              </a:rPr>
              <a:t>î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n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scopul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de a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izola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partea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de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manipulare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a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datelor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de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partea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de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vizualizare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63386" y="3086101"/>
            <a:ext cx="5159828" cy="31393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private void </a:t>
            </a:r>
            <a:r>
              <a:rPr lang="en-US" dirty="0" err="1"/>
              <a:t>saveControl</a:t>
            </a:r>
            <a:r>
              <a:rPr lang="en-US" dirty="0"/>
              <a:t>() {</a:t>
            </a:r>
          </a:p>
          <a:p>
            <a:r>
              <a:rPr lang="en-US" dirty="0"/>
              <a:t>	</a:t>
            </a:r>
            <a:r>
              <a:rPr lang="en-US" dirty="0" err="1">
                <a:solidFill>
                  <a:srgbClr val="00B0F0"/>
                </a:solidFill>
              </a:rPr>
              <a:t>btnSave</a:t>
            </a:r>
            <a:r>
              <a:rPr lang="en-US" dirty="0" err="1"/>
              <a:t>.addActionListener</a:t>
            </a:r>
            <a:r>
              <a:rPr lang="en-US" dirty="0"/>
              <a:t>(new </a:t>
            </a:r>
            <a:r>
              <a:rPr lang="en-US" dirty="0" err="1"/>
              <a:t>ActionListener</a:t>
            </a:r>
            <a:r>
              <a:rPr lang="en-US" dirty="0"/>
              <a:t>(){</a:t>
            </a:r>
          </a:p>
          <a:p>
            <a:r>
              <a:rPr lang="en-US" dirty="0"/>
              <a:t>		</a:t>
            </a:r>
            <a:r>
              <a:rPr lang="en-US" dirty="0">
                <a:solidFill>
                  <a:srgbClr val="00B0F0"/>
                </a:solidFill>
              </a:rPr>
              <a:t>public void</a:t>
            </a:r>
            <a:r>
              <a:rPr lang="en-US" dirty="0"/>
              <a:t> </a:t>
            </a:r>
            <a:r>
              <a:rPr lang="en-US" dirty="0" err="1"/>
              <a:t>actionPerformed</a:t>
            </a:r>
            <a:r>
              <a:rPr lang="en-US" dirty="0"/>
              <a:t>(</a:t>
            </a:r>
            <a:r>
              <a:rPr lang="en-US" dirty="0" err="1"/>
              <a:t>ActionEvent</a:t>
            </a:r>
            <a:r>
              <a:rPr lang="en-US" dirty="0"/>
              <a:t> e){</a:t>
            </a:r>
          </a:p>
          <a:p>
            <a:pPr lvl="3">
              <a:buFontTx/>
              <a:buChar char="-"/>
            </a:pPr>
            <a:r>
              <a:rPr lang="en-US" dirty="0" err="1"/>
              <a:t>Validarea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camp</a:t>
            </a:r>
          </a:p>
          <a:p>
            <a:pPr lvl="3">
              <a:buFontTx/>
              <a:buChar char="-"/>
            </a:pPr>
            <a:r>
              <a:rPr lang="en-US" dirty="0" err="1"/>
              <a:t>Decizii</a:t>
            </a:r>
            <a:endParaRPr lang="en-US" dirty="0"/>
          </a:p>
          <a:p>
            <a:pPr lvl="3">
              <a:buFontTx/>
              <a:buChar char="-"/>
            </a:pPr>
            <a:r>
              <a:rPr lang="en-US" dirty="0" err="1"/>
              <a:t>Conexiune</a:t>
            </a:r>
            <a:r>
              <a:rPr lang="en-US" dirty="0"/>
              <a:t> la </a:t>
            </a:r>
            <a:r>
              <a:rPr lang="en-US" dirty="0" err="1"/>
              <a:t>baza</a:t>
            </a:r>
            <a:r>
              <a:rPr lang="en-US" dirty="0"/>
              <a:t> de date</a:t>
            </a:r>
          </a:p>
          <a:p>
            <a:pPr lvl="3">
              <a:buFontTx/>
              <a:buChar char="-"/>
            </a:pPr>
            <a:r>
              <a:rPr lang="en-US" dirty="0" err="1"/>
              <a:t>Comenzi</a:t>
            </a:r>
            <a:r>
              <a:rPr lang="en-US" dirty="0"/>
              <a:t> SQL</a:t>
            </a:r>
          </a:p>
          <a:p>
            <a:pPr lvl="3">
              <a:buFontTx/>
              <a:buChar char="-"/>
            </a:pPr>
            <a:r>
              <a:rPr lang="en-US" dirty="0"/>
              <a:t>Etc</a:t>
            </a:r>
          </a:p>
          <a:p>
            <a:r>
              <a:rPr lang="en-US" dirty="0"/>
              <a:t>			}</a:t>
            </a:r>
          </a:p>
          <a:p>
            <a:r>
              <a:rPr lang="en-US" dirty="0"/>
              <a:t>	});</a:t>
            </a:r>
          </a:p>
          <a:p>
            <a:r>
              <a:rPr lang="en-US" dirty="0"/>
              <a:t>}		</a:t>
            </a:r>
          </a:p>
        </p:txBody>
      </p:sp>
      <p:pic>
        <p:nvPicPr>
          <p:cNvPr id="8" name="Picture 7" descr="thumbs_dow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885" y="3438901"/>
            <a:ext cx="2534971" cy="2534971"/>
          </a:xfrm>
          <a:prstGeom prst="rect">
            <a:avLst/>
          </a:prstGeom>
        </p:spPr>
      </p:pic>
      <p:pic>
        <p:nvPicPr>
          <p:cNvPr id="9" name="Picture 8" descr="GUI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1782" y="3245607"/>
            <a:ext cx="3654059" cy="2526658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6355532" y="5196689"/>
            <a:ext cx="2761307" cy="3892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77966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42500" y="2148096"/>
            <a:ext cx="886641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o-RO" dirty="0">
                <a:latin typeface="Arial" pitchFamily="34" charset="0"/>
                <a:cs typeface="Arial" pitchFamily="34" charset="0"/>
              </a:rPr>
              <a:t>În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exemplu</a:t>
            </a:r>
            <a:r>
              <a:rPr lang="ro-RO" dirty="0">
                <a:latin typeface="Arial" pitchFamily="34" charset="0"/>
                <a:cs typeface="Arial" pitchFamily="34" charset="0"/>
              </a:rPr>
              <a:t>l anterior</a:t>
            </a:r>
            <a:r>
              <a:rPr lang="en-US" dirty="0">
                <a:latin typeface="Arial" pitchFamily="34" charset="0"/>
                <a:cs typeface="Arial" pitchFamily="34" charset="0"/>
              </a:rPr>
              <a:t>,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toate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ac</a:t>
            </a:r>
            <a:r>
              <a:rPr lang="ro-RO" dirty="0" smtClean="0">
                <a:latin typeface="Arial" pitchFamily="34" charset="0"/>
                <a:cs typeface="Arial" pitchFamily="34" charset="0"/>
              </a:rPr>
              <a:t>ț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iunile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latin typeface="Arial" pitchFamily="34" charset="0"/>
                <a:cs typeface="Arial" pitchFamily="34" charset="0"/>
              </a:rPr>
              <a:t>de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manipulare</a:t>
            </a:r>
            <a:r>
              <a:rPr lang="en-US" dirty="0">
                <a:latin typeface="Arial" pitchFamily="34" charset="0"/>
                <a:cs typeface="Arial" pitchFamily="34" charset="0"/>
              </a:rPr>
              <a:t> a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datelor</a:t>
            </a:r>
            <a:r>
              <a:rPr lang="en-US" dirty="0">
                <a:latin typeface="Arial" pitchFamily="34" charset="0"/>
                <a:cs typeface="Arial" pitchFamily="34" charset="0"/>
              </a:rPr>
              <a:t> sunt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inserate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ro-RO" dirty="0" smtClean="0">
                <a:latin typeface="Arial" pitchFamily="34" charset="0"/>
                <a:cs typeface="Arial" pitchFamily="34" charset="0"/>
              </a:rPr>
              <a:t>î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n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acela</a:t>
            </a:r>
            <a:r>
              <a:rPr lang="ro-RO" dirty="0" smtClean="0">
                <a:latin typeface="Arial" pitchFamily="34" charset="0"/>
                <a:cs typeface="Arial" pitchFamily="34" charset="0"/>
              </a:rPr>
              <a:t>ș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eveniment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asociat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ac</a:t>
            </a:r>
            <a:r>
              <a:rPr lang="ro-RO" dirty="0" smtClean="0">
                <a:latin typeface="Arial" pitchFamily="34" charset="0"/>
                <a:cs typeface="Arial" pitchFamily="34" charset="0"/>
              </a:rPr>
              <a:t>ț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iunii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latin typeface="Arial" pitchFamily="34" charset="0"/>
                <a:cs typeface="Arial" pitchFamily="34" charset="0"/>
              </a:rPr>
              <a:t>click pe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butonul</a:t>
            </a:r>
            <a:r>
              <a:rPr lang="en-US" dirty="0">
                <a:latin typeface="Arial" pitchFamily="34" charset="0"/>
                <a:cs typeface="Arial" pitchFamily="34" charset="0"/>
              </a:rPr>
              <a:t> “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S</a:t>
            </a:r>
            <a:r>
              <a:rPr lang="ro-RO" dirty="0" smtClean="0">
                <a:latin typeface="Arial" pitchFamily="34" charset="0"/>
                <a:cs typeface="Arial" pitchFamily="34" charset="0"/>
              </a:rPr>
              <a:t>AVE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” </a:t>
            </a:r>
            <a:r>
              <a:rPr lang="en-US" dirty="0">
                <a:latin typeface="Arial" pitchFamily="34" charset="0"/>
                <a:cs typeface="Arial" pitchFamily="34" charset="0"/>
              </a:rPr>
              <a:t>precum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validarea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c</a:t>
            </a:r>
            <a:r>
              <a:rPr lang="ro-RO" dirty="0" smtClean="0">
                <a:latin typeface="Arial" pitchFamily="34" charset="0"/>
                <a:cs typeface="Arial" pitchFamily="34" charset="0"/>
              </a:rPr>
              <a:t>â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mpurilor</a:t>
            </a:r>
            <a:r>
              <a:rPr lang="ro-RO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decizii</a:t>
            </a:r>
            <a:r>
              <a:rPr lang="en-US" dirty="0">
                <a:latin typeface="Arial" pitchFamily="34" charset="0"/>
                <a:cs typeface="Arial" pitchFamily="34" charset="0"/>
              </a:rPr>
              <a:t>,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conexiune</a:t>
            </a:r>
            <a:r>
              <a:rPr lang="en-US" dirty="0">
                <a:latin typeface="Arial" pitchFamily="34" charset="0"/>
                <a:cs typeface="Arial" pitchFamily="34" charset="0"/>
              </a:rPr>
              <a:t> la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baza</a:t>
            </a:r>
            <a:r>
              <a:rPr lang="en-US" dirty="0">
                <a:latin typeface="Arial" pitchFamily="34" charset="0"/>
                <a:cs typeface="Arial" pitchFamily="34" charset="0"/>
              </a:rPr>
              <a:t> de date,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comenzi</a:t>
            </a:r>
            <a:r>
              <a:rPr lang="en-US" dirty="0">
                <a:latin typeface="Arial" pitchFamily="34" charset="0"/>
                <a:cs typeface="Arial" pitchFamily="34" charset="0"/>
              </a:rPr>
              <a:t> SQL, etc.</a:t>
            </a:r>
            <a:endParaRPr lang="ro-RO" dirty="0">
              <a:latin typeface="Arial" pitchFamily="34" charset="0"/>
              <a:cs typeface="Arial" pitchFamily="34" charset="0"/>
            </a:endParaRPr>
          </a:p>
          <a:p>
            <a:pPr algn="just"/>
            <a:endParaRPr lang="ro-RO" dirty="0">
              <a:latin typeface="Arial" pitchFamily="34" charset="0"/>
              <a:cs typeface="Arial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Arial" pitchFamily="34" charset="0"/>
                <a:cs typeface="Arial" pitchFamily="34" charset="0"/>
              </a:rPr>
              <a:t>Este o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practic</a:t>
            </a:r>
            <a:r>
              <a:rPr lang="ro-RO" dirty="0" smtClean="0">
                <a:latin typeface="Arial" pitchFamily="34" charset="0"/>
                <a:cs typeface="Arial" pitchFamily="34" charset="0"/>
              </a:rPr>
              <a:t>ă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gre</a:t>
            </a:r>
            <a:r>
              <a:rPr lang="ro-RO" dirty="0" smtClean="0">
                <a:latin typeface="Arial" pitchFamily="34" charset="0"/>
                <a:cs typeface="Arial" pitchFamily="34" charset="0"/>
              </a:rPr>
              <a:t>ș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it</a:t>
            </a:r>
            <a:r>
              <a:rPr lang="ro-RO" dirty="0" smtClean="0">
                <a:latin typeface="Arial" pitchFamily="34" charset="0"/>
                <a:cs typeface="Arial" pitchFamily="34" charset="0"/>
              </a:rPr>
              <a:t>ă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deoarece</a:t>
            </a:r>
            <a:r>
              <a:rPr lang="en-US" dirty="0">
                <a:latin typeface="Arial" pitchFamily="34" charset="0"/>
                <a:cs typeface="Arial" pitchFamily="34" charset="0"/>
              </a:rPr>
              <a:t> nu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este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separat</a:t>
            </a:r>
            <a:r>
              <a:rPr lang="ro-RO" dirty="0" smtClean="0">
                <a:latin typeface="Arial" pitchFamily="34" charset="0"/>
                <a:cs typeface="Arial" pitchFamily="34" charset="0"/>
              </a:rPr>
              <a:t>ă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partea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Interfa</a:t>
            </a:r>
            <a:r>
              <a:rPr lang="ro-RO" dirty="0" smtClean="0">
                <a:latin typeface="Arial" pitchFamily="34" charset="0"/>
                <a:cs typeface="Arial" pitchFamily="34" charset="0"/>
              </a:rPr>
              <a:t>ță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latin typeface="Arial" pitchFamily="34" charset="0"/>
                <a:cs typeface="Arial" pitchFamily="34" charset="0"/>
              </a:rPr>
              <a:t>de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partea</a:t>
            </a:r>
            <a:r>
              <a:rPr lang="en-US" dirty="0">
                <a:latin typeface="Arial" pitchFamily="34" charset="0"/>
                <a:cs typeface="Arial" pitchFamily="34" charset="0"/>
              </a:rPr>
              <a:t> de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manipulare</a:t>
            </a:r>
            <a:r>
              <a:rPr lang="en-US" dirty="0">
                <a:latin typeface="Arial" pitchFamily="34" charset="0"/>
                <a:cs typeface="Arial" pitchFamily="34" charset="0"/>
              </a:rPr>
              <a:t> a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datelor</a:t>
            </a:r>
            <a:r>
              <a:rPr lang="en-US" dirty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/>
            <a:endParaRPr lang="ro-RO" dirty="0">
              <a:latin typeface="Arial" pitchFamily="34" charset="0"/>
              <a:cs typeface="Arial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Interfa</a:t>
            </a:r>
            <a:r>
              <a:rPr lang="ro-RO" dirty="0" smtClean="0">
                <a:latin typeface="Arial" pitchFamily="34" charset="0"/>
                <a:cs typeface="Arial" pitchFamily="34" charset="0"/>
              </a:rPr>
              <a:t>ț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a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grafic</a:t>
            </a:r>
            <a:r>
              <a:rPr lang="ro-RO" dirty="0" smtClean="0">
                <a:latin typeface="Arial" pitchFamily="34" charset="0"/>
                <a:cs typeface="Arial" pitchFamily="34" charset="0"/>
              </a:rPr>
              <a:t>ă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permite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utilizatorului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s</a:t>
            </a:r>
            <a:r>
              <a:rPr lang="ro-RO" dirty="0" smtClean="0">
                <a:latin typeface="Arial" pitchFamily="34" charset="0"/>
                <a:cs typeface="Arial" pitchFamily="34" charset="0"/>
              </a:rPr>
              <a:t>ă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comunice</a:t>
            </a:r>
            <a:r>
              <a:rPr lang="en-US" dirty="0">
                <a:latin typeface="Arial" pitchFamily="34" charset="0"/>
                <a:cs typeface="Arial" pitchFamily="34" charset="0"/>
              </a:rPr>
              <a:t> cu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aplica</a:t>
            </a:r>
            <a:r>
              <a:rPr lang="ro-RO" dirty="0" smtClean="0">
                <a:latin typeface="Arial" pitchFamily="34" charset="0"/>
                <a:cs typeface="Arial" pitchFamily="34" charset="0"/>
              </a:rPr>
              <a:t>ț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ia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prin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intermediul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c</a:t>
            </a:r>
            <a:r>
              <a:rPr lang="ro-RO" dirty="0" smtClean="0">
                <a:latin typeface="Arial" pitchFamily="34" charset="0"/>
                <a:cs typeface="Arial" pitchFamily="34" charset="0"/>
              </a:rPr>
              <a:t>â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mpurilor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latin typeface="Arial" pitchFamily="34" charset="0"/>
                <a:cs typeface="Arial" pitchFamily="34" charset="0"/>
              </a:rPr>
              <a:t>text,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meniuri</a:t>
            </a:r>
            <a:r>
              <a:rPr lang="en-US" dirty="0">
                <a:latin typeface="Arial" pitchFamily="34" charset="0"/>
                <a:cs typeface="Arial" pitchFamily="34" charset="0"/>
              </a:rPr>
              <a:t>,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iconi</a:t>
            </a:r>
            <a:r>
              <a:rPr lang="ro-RO" dirty="0" smtClean="0">
                <a:latin typeface="Arial" pitchFamily="34" charset="0"/>
                <a:cs typeface="Arial" pitchFamily="34" charset="0"/>
              </a:rPr>
              <a:t>ț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e</a:t>
            </a:r>
            <a:r>
              <a:rPr lang="en-US" dirty="0">
                <a:latin typeface="Arial" pitchFamily="34" charset="0"/>
                <a:cs typeface="Arial" pitchFamily="34" charset="0"/>
              </a:rPr>
              <a:t>, etc </a:t>
            </a:r>
            <a:r>
              <a:rPr lang="ro-RO" dirty="0" smtClean="0">
                <a:latin typeface="Arial" pitchFamily="34" charset="0"/>
                <a:cs typeface="Arial" pitchFamily="34" charset="0"/>
              </a:rPr>
              <a:t>ș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latin typeface="Arial" pitchFamily="34" charset="0"/>
                <a:cs typeface="Arial" pitchFamily="34" charset="0"/>
              </a:rPr>
              <a:t>nu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ar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trebui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s</a:t>
            </a:r>
            <a:r>
              <a:rPr lang="ro-RO" dirty="0" smtClean="0">
                <a:latin typeface="Arial" pitchFamily="34" charset="0"/>
                <a:cs typeface="Arial" pitchFamily="34" charset="0"/>
              </a:rPr>
              <a:t>ă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ia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decizii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referitoare</a:t>
            </a:r>
            <a:r>
              <a:rPr lang="en-US" dirty="0">
                <a:latin typeface="Arial" pitchFamily="34" charset="0"/>
                <a:cs typeface="Arial" pitchFamily="34" charset="0"/>
              </a:rPr>
              <a:t>  la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stocare</a:t>
            </a:r>
            <a:r>
              <a:rPr lang="en-US" dirty="0">
                <a:latin typeface="Arial" pitchFamily="34" charset="0"/>
                <a:cs typeface="Arial" pitchFamily="34" charset="0"/>
              </a:rPr>
              <a:t> de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date, valid</a:t>
            </a:r>
            <a:r>
              <a:rPr lang="ro-RO" dirty="0" smtClean="0">
                <a:latin typeface="Arial" pitchFamily="34" charset="0"/>
                <a:cs typeface="Arial" pitchFamily="34" charset="0"/>
              </a:rPr>
              <a:t>ă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ri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latin typeface="Arial" pitchFamily="34" charset="0"/>
                <a:cs typeface="Arial" pitchFamily="34" charset="0"/>
              </a:rPr>
              <a:t>etc</a:t>
            </a:r>
            <a:endParaRPr lang="ro-RO" dirty="0">
              <a:latin typeface="Arial" pitchFamily="34" charset="0"/>
              <a:cs typeface="Arial" pitchFamily="34" charset="0"/>
            </a:endParaRPr>
          </a:p>
          <a:p>
            <a:pPr algn="just"/>
            <a:endParaRPr lang="en-US" dirty="0">
              <a:latin typeface="Arial" pitchFamily="34" charset="0"/>
              <a:cs typeface="Arial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err="1">
                <a:latin typeface="Arial" pitchFamily="34" charset="0"/>
                <a:cs typeface="Arial" pitchFamily="34" charset="0"/>
              </a:rPr>
              <a:t>Rolul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interfe</a:t>
            </a:r>
            <a:r>
              <a:rPr lang="ro-RO" dirty="0" smtClean="0">
                <a:latin typeface="Arial" pitchFamily="34" charset="0"/>
                <a:cs typeface="Arial" pitchFamily="34" charset="0"/>
              </a:rPr>
              <a:t>ț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ei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grafice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ar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trebui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s</a:t>
            </a:r>
            <a:r>
              <a:rPr lang="ro-RO" dirty="0" smtClean="0">
                <a:latin typeface="Arial" pitchFamily="34" charset="0"/>
                <a:cs typeface="Arial" pitchFamily="34" charset="0"/>
              </a:rPr>
              <a:t>ă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latin typeface="Arial" pitchFamily="34" charset="0"/>
                <a:cs typeface="Arial" pitchFamily="34" charset="0"/>
              </a:rPr>
              <a:t>se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rezume</a:t>
            </a:r>
            <a:r>
              <a:rPr lang="en-US" dirty="0">
                <a:latin typeface="Arial" pitchFamily="34" charset="0"/>
                <a:cs typeface="Arial" pitchFamily="34" charset="0"/>
              </a:rPr>
              <a:t> la a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u</a:t>
            </a:r>
            <a:r>
              <a:rPr lang="ro-RO" dirty="0" smtClean="0">
                <a:latin typeface="Arial" pitchFamily="34" charset="0"/>
                <a:cs typeface="Arial" pitchFamily="34" charset="0"/>
              </a:rPr>
              <a:t>ș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ura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interac</a:t>
            </a:r>
            <a:r>
              <a:rPr lang="ro-RO" dirty="0" smtClean="0">
                <a:latin typeface="Arial" pitchFamily="34" charset="0"/>
                <a:cs typeface="Arial" pitchFamily="34" charset="0"/>
              </a:rPr>
              <a:t>ț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iunea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dintre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utilizator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ro-RO" dirty="0" smtClean="0">
                <a:latin typeface="Arial" pitchFamily="34" charset="0"/>
                <a:cs typeface="Arial" pitchFamily="34" charset="0"/>
              </a:rPr>
              <a:t>ș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latin typeface="Arial" pitchFamily="34" charset="0"/>
                <a:cs typeface="Arial" pitchFamily="34" charset="0"/>
              </a:rPr>
              <a:t>calculator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prin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intermediul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elementelor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grafice</a:t>
            </a:r>
            <a:r>
              <a:rPr lang="en-US" dirty="0">
                <a:latin typeface="Arial" pitchFamily="34" charset="0"/>
                <a:cs typeface="Arial" pitchFamily="34" charset="0"/>
              </a:rPr>
              <a:t>.</a:t>
            </a:r>
          </a:p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895669" y="371191"/>
            <a:ext cx="10364451" cy="8657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all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MVC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895669" y="371191"/>
            <a:ext cx="10364451" cy="8657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all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MVC</a:t>
            </a:r>
            <a:endParaRPr kumimoji="0" lang="en-US" sz="4800" b="0" i="0" u="none" strike="noStrike" kern="1200" cap="all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77685" y="1338943"/>
            <a:ext cx="99767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latin typeface="Arial" pitchFamily="34" charset="0"/>
                <a:cs typeface="Arial" pitchFamily="34" charset="0"/>
              </a:rPr>
              <a:t>	</a:t>
            </a:r>
            <a:r>
              <a:rPr lang="ro-RO" sz="2400" dirty="0" smtClean="0">
                <a:latin typeface="Arial" pitchFamily="34" charset="0"/>
                <a:cs typeface="Arial" pitchFamily="34" charset="0"/>
              </a:rPr>
              <a:t>Î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n afar</a:t>
            </a:r>
            <a:r>
              <a:rPr lang="ro-RO" sz="2400" dirty="0" smtClean="0">
                <a:latin typeface="Arial" pitchFamily="34" charset="0"/>
                <a:cs typeface="Arial" pitchFamily="34" charset="0"/>
              </a:rPr>
              <a:t>ă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de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separarea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sarcinilor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celor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trei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componente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principiul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MV</a:t>
            </a:r>
            <a:r>
              <a:rPr lang="ro-RO" sz="2400" dirty="0">
                <a:latin typeface="Arial" pitchFamily="34" charset="0"/>
                <a:cs typeface="Arial" pitchFamily="34" charset="0"/>
              </a:rPr>
              <a:t>C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ofer</a:t>
            </a:r>
            <a:r>
              <a:rPr lang="ro-RO" sz="2400" dirty="0" smtClean="0">
                <a:latin typeface="Arial" pitchFamily="34" charset="0"/>
                <a:cs typeface="Arial" pitchFamily="34" charset="0"/>
              </a:rPr>
              <a:t>ă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o-RO" sz="2400" dirty="0" smtClean="0">
                <a:latin typeface="Arial" pitchFamily="34" charset="0"/>
                <a:cs typeface="Arial" pitchFamily="34" charset="0"/>
              </a:rPr>
              <a:t>ș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alte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avantaje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precum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implementare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paralel</a:t>
            </a:r>
            <a:r>
              <a:rPr lang="ro-RO" sz="2400" dirty="0" smtClean="0">
                <a:latin typeface="Arial" pitchFamily="34" charset="0"/>
                <a:cs typeface="Arial" pitchFamily="34" charset="0"/>
              </a:rPr>
              <a:t>ă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de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c</a:t>
            </a:r>
            <a:r>
              <a:rPr lang="ro-RO" sz="2400" dirty="0" smtClean="0">
                <a:latin typeface="Arial" pitchFamily="34" charset="0"/>
                <a:cs typeface="Arial" pitchFamily="34" charset="0"/>
              </a:rPr>
              <a:t>ă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mai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mul</a:t>
            </a:r>
            <a:r>
              <a:rPr lang="ro-RO" sz="2400" dirty="0" smtClean="0">
                <a:latin typeface="Arial" pitchFamily="34" charset="0"/>
                <a:cs typeface="Arial" pitchFamily="34" charset="0"/>
              </a:rPr>
              <a:t>ț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programatori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sau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implementare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specializat</a:t>
            </a:r>
            <a:r>
              <a:rPr lang="ro-RO" sz="2400" dirty="0" smtClean="0">
                <a:latin typeface="Arial" pitchFamily="34" charset="0"/>
                <a:cs typeface="Arial" pitchFamily="34" charset="0"/>
              </a:rPr>
              <a:t>ă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</a:t>
            </a:r>
            <a:endParaRPr lang="ro-RO" sz="2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Picture 8" descr="MVC_schem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1344" y="2821830"/>
            <a:ext cx="3213100" cy="174625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71659F77-FFE1-4450-8DCE-DF3A40127139}"/>
              </a:ext>
            </a:extLst>
          </p:cNvPr>
          <p:cNvSpPr/>
          <p:nvPr/>
        </p:nvSpPr>
        <p:spPr>
          <a:xfrm>
            <a:off x="1077684" y="4850638"/>
            <a:ext cx="997675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o-RO" sz="24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De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exemplu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un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programator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poate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lucra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la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vizualizare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altul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ro-RO" sz="2400" dirty="0" smtClean="0">
                <a:latin typeface="Arial" pitchFamily="34" charset="0"/>
                <a:cs typeface="Arial" pitchFamily="34" charset="0"/>
              </a:rPr>
              <a:t>poate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dezvolta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partea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de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logic</a:t>
            </a:r>
            <a:r>
              <a:rPr lang="ro-RO" sz="2400" dirty="0" smtClean="0">
                <a:latin typeface="Arial" pitchFamily="34" charset="0"/>
                <a:cs typeface="Arial" pitchFamily="34" charset="0"/>
              </a:rPr>
              <a:t>ă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a 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controllor-ului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și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un al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treilea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dezvoltator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se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poate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concentra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pe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structura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modelului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</a:t>
            </a:r>
          </a:p>
        </p:txBody>
      </p:sp>
    </p:spTree>
    <p:extLst>
      <p:ext uri="{BB962C8B-B14F-4D97-AF65-F5344CB8AC3E}">
        <p14:creationId xmlns="" xmlns:p14="http://schemas.microsoft.com/office/powerpoint/2010/main" val="2477966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895669" y="371191"/>
            <a:ext cx="10364451" cy="8657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all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MVC</a:t>
            </a:r>
            <a:endParaRPr kumimoji="0" lang="en-US" sz="4800" b="0" i="0" u="none" strike="noStrike" kern="1200" cap="all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13576" y="1398598"/>
            <a:ext cx="1007650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400" b="1" dirty="0"/>
              <a:t>Model</a:t>
            </a:r>
            <a:r>
              <a:rPr lang="ro-RO" sz="2400" b="1" dirty="0">
                <a:latin typeface="Arial" panose="020B0604020202020204" pitchFamily="34" charset="0"/>
                <a:cs typeface="Arial" panose="020B0604020202020204" pitchFamily="34" charset="0"/>
              </a:rPr>
              <a:t>ul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vi-VN" sz="2400" dirty="0"/>
              <a:t> </a:t>
            </a:r>
            <a:r>
              <a:rPr lang="en-US" sz="2400" dirty="0"/>
              <a:t>	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vi-VN" sz="2400" dirty="0">
                <a:latin typeface="Arial" panose="020B0604020202020204" pitchFamily="34" charset="0"/>
                <a:cs typeface="Arial" pitchFamily="34" charset="0"/>
              </a:rPr>
              <a:t>odel</a:t>
            </a:r>
            <a:r>
              <a:rPr lang="ro-RO" sz="2400" dirty="0">
                <a:latin typeface="Arial" panose="020B0604020202020204" pitchFamily="34" charset="0"/>
                <a:cs typeface="Arial" pitchFamily="34" charset="0"/>
              </a:rPr>
              <a:t>ul </a:t>
            </a:r>
            <a:r>
              <a:rPr lang="en-US" sz="2400" dirty="0" err="1">
                <a:latin typeface="Arial" panose="020B0604020202020204" pitchFamily="34" charset="0"/>
                <a:cs typeface="Arial" pitchFamily="34" charset="0"/>
              </a:rPr>
              <a:t>este</a:t>
            </a:r>
            <a:r>
              <a:rPr lang="en-US" sz="2400" dirty="0">
                <a:latin typeface="Arial" panose="020B0604020202020204" pitchFamily="34" charset="0"/>
                <a:cs typeface="Arial" pitchFamily="34" charset="0"/>
              </a:rPr>
              <a:t> </a:t>
            </a:r>
            <a:r>
              <a:rPr lang="ro-RO" sz="2400" dirty="0">
                <a:latin typeface="Arial" panose="020B0604020202020204" pitchFamily="34" charset="0"/>
                <a:cs typeface="Arial" pitchFamily="34" charset="0"/>
              </a:rPr>
              <a:t>acea </a:t>
            </a:r>
            <a:r>
              <a:rPr lang="en-US" sz="2400" dirty="0" err="1">
                <a:latin typeface="Arial" panose="020B0604020202020204" pitchFamily="34" charset="0"/>
                <a:cs typeface="Arial" pitchFamily="34" charset="0"/>
              </a:rPr>
              <a:t>parte</a:t>
            </a:r>
            <a:r>
              <a:rPr lang="en-US" sz="2400" dirty="0">
                <a:latin typeface="Arial" panose="020B0604020202020204" pitchFamily="34" charset="0"/>
                <a:cs typeface="Arial" pitchFamily="34" charset="0"/>
              </a:rPr>
              <a:t> a </a:t>
            </a:r>
            <a:r>
              <a:rPr lang="vi-VN" sz="2400" dirty="0">
                <a:latin typeface="Arial" panose="020B0604020202020204" pitchFamily="34" charset="0"/>
                <a:cs typeface="Arial" pitchFamily="34" charset="0"/>
              </a:rPr>
              <a:t>aplicației care implementează logica</a:t>
            </a:r>
            <a:r>
              <a:rPr lang="en-US" sz="2400" dirty="0">
                <a:latin typeface="Arial" panose="020B0604020202020204" pitchFamily="34" charset="0"/>
                <a:cs typeface="Arial" pitchFamily="34" charset="0"/>
              </a:rPr>
              <a:t> de </a:t>
            </a:r>
            <a:r>
              <a:rPr lang="en-US" sz="2400" dirty="0" err="1">
                <a:latin typeface="Arial" panose="020B0604020202020204" pitchFamily="34" charset="0"/>
                <a:cs typeface="Arial" pitchFamily="34" charset="0"/>
              </a:rPr>
              <a:t>manipulare</a:t>
            </a:r>
            <a:r>
              <a:rPr lang="en-US" sz="2400" dirty="0">
                <a:latin typeface="Arial" panose="020B0604020202020204" pitchFamily="34" charset="0"/>
                <a:cs typeface="Arial" pitchFamily="34" charset="0"/>
              </a:rPr>
              <a:t> a </a:t>
            </a:r>
            <a:r>
              <a:rPr lang="en-US" sz="2400" dirty="0" err="1">
                <a:latin typeface="Arial" panose="020B0604020202020204" pitchFamily="34" charset="0"/>
                <a:cs typeface="Arial" pitchFamily="34" charset="0"/>
              </a:rPr>
              <a:t>datelor</a:t>
            </a:r>
            <a:r>
              <a:rPr lang="en-US" sz="2400" dirty="0">
                <a:latin typeface="Arial" panose="020B0604020202020204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itchFamily="34" charset="0"/>
              </a:rPr>
              <a:t>aplica</a:t>
            </a:r>
            <a:r>
              <a:rPr lang="ro-RO" sz="2400" dirty="0">
                <a:latin typeface="Arial" panose="020B0604020202020204" pitchFamily="34" charset="0"/>
                <a:cs typeface="Arial" pitchFamily="34" charset="0"/>
              </a:rPr>
              <a:t>ției</a:t>
            </a:r>
            <a:r>
              <a:rPr lang="vi-VN" sz="2400" dirty="0">
                <a:latin typeface="Arial" panose="020B0604020202020204" pitchFamily="34" charset="0"/>
                <a:cs typeface="Arial" pitchFamily="34" charset="0"/>
              </a:rPr>
              <a:t>. </a:t>
            </a:r>
            <a:r>
              <a:rPr lang="ro-RO" sz="2400" dirty="0">
                <a:latin typeface="Arial" panose="020B0604020202020204" pitchFamily="34" charset="0"/>
                <a:cs typeface="Arial" pitchFamily="34" charset="0"/>
              </a:rPr>
              <a:t>În mod curent</a:t>
            </a:r>
            <a:r>
              <a:rPr lang="vi-VN" sz="2400" dirty="0">
                <a:latin typeface="Arial" panose="020B0604020202020204" pitchFamily="34" charset="0"/>
                <a:cs typeface="Arial" pitchFamily="34" charset="0"/>
              </a:rPr>
              <a:t>, obiectele </a:t>
            </a:r>
            <a:r>
              <a:rPr lang="ro-RO" sz="2400" dirty="0">
                <a:latin typeface="Arial" panose="020B0604020202020204" pitchFamily="34" charset="0"/>
                <a:cs typeface="Arial" pitchFamily="34" charset="0"/>
              </a:rPr>
              <a:t>create de </a:t>
            </a:r>
            <a:r>
              <a:rPr lang="vi-VN" sz="2400" dirty="0">
                <a:latin typeface="Arial" panose="020B0604020202020204" pitchFamily="34" charset="0"/>
                <a:cs typeface="Arial" pitchFamily="34" charset="0"/>
              </a:rPr>
              <a:t>model preiau și stochează starea modelului într-o bază de date. De exemplu, un obiect </a:t>
            </a:r>
            <a:r>
              <a:rPr lang="en-US" sz="2400" dirty="0">
                <a:latin typeface="Arial" panose="020B0604020202020204" pitchFamily="34" charset="0"/>
                <a:cs typeface="Arial" pitchFamily="34" charset="0"/>
              </a:rPr>
              <a:t>“Client”</a:t>
            </a:r>
            <a:r>
              <a:rPr lang="vi-VN" sz="2400" dirty="0">
                <a:latin typeface="Arial" panose="020B0604020202020204" pitchFamily="34" charset="0"/>
                <a:cs typeface="Arial" pitchFamily="34" charset="0"/>
              </a:rPr>
              <a:t> ar putea prelua informații dintr-o bază de date, opera pe ea și apoi scrie informații actualizate înapoi la </a:t>
            </a:r>
            <a:r>
              <a:rPr lang="en-US" sz="2400" dirty="0">
                <a:latin typeface="Arial" panose="020B0604020202020204" pitchFamily="34" charset="0"/>
                <a:cs typeface="Arial" pitchFamily="34" charset="0"/>
              </a:rPr>
              <a:t>un </a:t>
            </a:r>
            <a:r>
              <a:rPr lang="en-US" sz="2400" dirty="0" err="1">
                <a:latin typeface="Arial" panose="020B0604020202020204" pitchFamily="34" charset="0"/>
                <a:cs typeface="Arial" pitchFamily="34" charset="0"/>
              </a:rPr>
              <a:t>tabel</a:t>
            </a:r>
            <a:r>
              <a:rPr lang="en-US" sz="2400" dirty="0">
                <a:latin typeface="Arial" panose="020B0604020202020204" pitchFamily="34" charset="0"/>
                <a:cs typeface="Arial" pitchFamily="34" charset="0"/>
              </a:rPr>
              <a:t> “</a:t>
            </a:r>
            <a:r>
              <a:rPr lang="en-US" sz="2400" dirty="0" err="1">
                <a:latin typeface="Arial" panose="020B0604020202020204" pitchFamily="34" charset="0"/>
                <a:cs typeface="Arial" pitchFamily="34" charset="0"/>
              </a:rPr>
              <a:t>Clienti</a:t>
            </a:r>
            <a:r>
              <a:rPr lang="en-US" sz="2400" dirty="0">
                <a:latin typeface="Arial" panose="020B0604020202020204" pitchFamily="34" charset="0"/>
                <a:cs typeface="Arial" pitchFamily="34" charset="0"/>
              </a:rPr>
              <a:t>”</a:t>
            </a:r>
            <a:r>
              <a:rPr lang="vi-VN" sz="2400" dirty="0">
                <a:latin typeface="Arial" panose="020B0604020202020204" pitchFamily="34" charset="0"/>
                <a:cs typeface="Arial" pitchFamily="34" charset="0"/>
              </a:rPr>
              <a:t> dintr-o bază de date SQL Server.</a:t>
            </a:r>
            <a:endParaRPr lang="en-US" sz="2400" dirty="0"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124261" y="4019739"/>
            <a:ext cx="2806575" cy="258023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5133315" y="5178582"/>
            <a:ext cx="2797521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115208" y="4526733"/>
            <a:ext cx="280657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251010" y="4137434"/>
            <a:ext cx="2489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Class Client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251947" y="4526733"/>
            <a:ext cx="2475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-name</a:t>
            </a:r>
          </a:p>
          <a:p>
            <a:r>
              <a:rPr lang="en-US" dirty="0"/>
              <a:t>-phone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558335" y="5831212"/>
            <a:ext cx="1909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public methods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260063" y="5223850"/>
            <a:ext cx="25530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-get-</a:t>
            </a:r>
            <a:r>
              <a:rPr lang="en-US" dirty="0" err="1"/>
              <a:t>eri</a:t>
            </a:r>
            <a:endParaRPr lang="en-US" dirty="0"/>
          </a:p>
          <a:p>
            <a:r>
              <a:rPr lang="en-US" dirty="0"/>
              <a:t>-set –</a:t>
            </a:r>
            <a:r>
              <a:rPr lang="en-US" dirty="0" err="1"/>
              <a:t>eri</a:t>
            </a:r>
            <a:endParaRPr lang="en-US" dirty="0"/>
          </a:p>
          <a:p>
            <a:r>
              <a:rPr lang="en-US" dirty="0"/>
              <a:t>-</a:t>
            </a:r>
            <a:r>
              <a:rPr lang="en-US" dirty="0" err="1"/>
              <a:t>validari</a:t>
            </a:r>
            <a:endParaRPr lang="en-US" dirty="0"/>
          </a:p>
          <a:p>
            <a:r>
              <a:rPr lang="en-US" dirty="0"/>
              <a:t>-</a:t>
            </a:r>
            <a:r>
              <a:rPr lang="en-US" dirty="0" err="1"/>
              <a:t>salvare</a:t>
            </a:r>
            <a:endParaRPr lang="en-US" dirty="0"/>
          </a:p>
        </p:txBody>
      </p:sp>
      <p:sp>
        <p:nvSpPr>
          <p:cNvPr id="21" name="Right Arrow 20"/>
          <p:cNvSpPr/>
          <p:nvPr/>
        </p:nvSpPr>
        <p:spPr>
          <a:xfrm>
            <a:off x="8056179" y="5849007"/>
            <a:ext cx="362607" cy="3153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3665769" y="4643543"/>
            <a:ext cx="959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private</a:t>
            </a:r>
          </a:p>
        </p:txBody>
      </p:sp>
      <p:sp>
        <p:nvSpPr>
          <p:cNvPr id="24" name="Right Arrow 23"/>
          <p:cNvSpPr/>
          <p:nvPr/>
        </p:nvSpPr>
        <p:spPr>
          <a:xfrm rot="10800000">
            <a:off x="4664459" y="4699582"/>
            <a:ext cx="362607" cy="3153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77966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895669" y="371191"/>
            <a:ext cx="10364451" cy="8657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all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MVC</a:t>
            </a:r>
            <a:endParaRPr kumimoji="0" lang="en-US" sz="4800" b="0" i="0" u="none" strike="noStrike" kern="1200" cap="all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06865" y="1379248"/>
            <a:ext cx="1007650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2400" b="1" dirty="0">
                <a:latin typeface="Arial" pitchFamily="34" charset="0"/>
                <a:cs typeface="Arial" pitchFamily="34" charset="0"/>
              </a:rPr>
              <a:t>View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vi-VN" sz="2400" dirty="0"/>
              <a:t> </a:t>
            </a:r>
            <a:r>
              <a:rPr lang="en-US" sz="2400" dirty="0"/>
              <a:t>	</a:t>
            </a:r>
            <a:r>
              <a:rPr lang="vi-VN" sz="2400" dirty="0">
                <a:latin typeface="Arial" pitchFamily="34" charset="0"/>
                <a:cs typeface="Arial" pitchFamily="34" charset="0"/>
              </a:rPr>
              <a:t> V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iew-ul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este</a:t>
            </a:r>
            <a:r>
              <a:rPr lang="vi-VN" sz="2400" dirty="0">
                <a:latin typeface="Arial" pitchFamily="34" charset="0"/>
                <a:cs typeface="Arial" pitchFamily="34" charset="0"/>
              </a:rPr>
              <a:t> component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a</a:t>
            </a:r>
            <a:r>
              <a:rPr lang="vi-VN" sz="2400" dirty="0">
                <a:latin typeface="Arial" pitchFamily="34" charset="0"/>
                <a:cs typeface="Arial" pitchFamily="34" charset="0"/>
              </a:rPr>
              <a:t> care afișează interfața (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Graphic </a:t>
            </a:r>
            <a:r>
              <a:rPr lang="vi-VN" sz="2400" dirty="0">
                <a:latin typeface="Arial" pitchFamily="34" charset="0"/>
                <a:cs typeface="Arial" pitchFamily="34" charset="0"/>
              </a:rPr>
              <a:t>U</a:t>
            </a:r>
            <a:r>
              <a:rPr lang="ro-RO" sz="2400" dirty="0">
                <a:latin typeface="Arial" pitchFamily="34" charset="0"/>
                <a:cs typeface="Arial" pitchFamily="34" charset="0"/>
              </a:rPr>
              <a:t>ser </a:t>
            </a:r>
            <a:r>
              <a:rPr lang="vi-VN" sz="2400" dirty="0">
                <a:latin typeface="Arial" pitchFamily="34" charset="0"/>
                <a:cs typeface="Arial" pitchFamily="34" charset="0"/>
              </a:rPr>
              <a:t>I</a:t>
            </a:r>
            <a:r>
              <a:rPr lang="ro-RO" sz="2400" dirty="0">
                <a:latin typeface="Arial" pitchFamily="34" charset="0"/>
                <a:cs typeface="Arial" pitchFamily="34" charset="0"/>
              </a:rPr>
              <a:t>nterface -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G</a:t>
            </a:r>
            <a:r>
              <a:rPr lang="ro-RO" sz="2400" dirty="0">
                <a:latin typeface="Arial" pitchFamily="34" charset="0"/>
                <a:cs typeface="Arial" pitchFamily="34" charset="0"/>
              </a:rPr>
              <a:t>UI</a:t>
            </a:r>
            <a:r>
              <a:rPr lang="vi-VN" sz="2400" dirty="0">
                <a:latin typeface="Arial" pitchFamily="34" charset="0"/>
                <a:cs typeface="Arial" pitchFamily="34" charset="0"/>
              </a:rPr>
              <a:t>) </a:t>
            </a:r>
            <a:r>
              <a:rPr lang="vi-VN" sz="2400" dirty="0" smtClean="0">
                <a:latin typeface="Arial" pitchFamily="34" charset="0"/>
                <a:cs typeface="Arial" pitchFamily="34" charset="0"/>
              </a:rPr>
              <a:t>aplicației</a:t>
            </a:r>
            <a:r>
              <a:rPr lang="vi-VN" sz="2400" dirty="0">
                <a:latin typeface="Arial" pitchFamily="34" charset="0"/>
                <a:cs typeface="Arial" pitchFamily="34" charset="0"/>
              </a:rPr>
              <a:t>. Un exemplu ar fi o vizualizare de editare a unui tabel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“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Clien</a:t>
            </a:r>
            <a:r>
              <a:rPr lang="ro-RO" sz="2400" dirty="0" smtClean="0">
                <a:latin typeface="Arial" pitchFamily="34" charset="0"/>
                <a:cs typeface="Arial" pitchFamily="34" charset="0"/>
              </a:rPr>
              <a:t>ți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”</a:t>
            </a:r>
            <a:r>
              <a:rPr lang="vi-VN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sz="2400" dirty="0">
                <a:latin typeface="Arial" pitchFamily="34" charset="0"/>
                <a:cs typeface="Arial" pitchFamily="34" charset="0"/>
              </a:rPr>
              <a:t>care afișează casete text, liste derulante și casete de validare bazate pe starea curentă a unui obiect</a:t>
            </a:r>
            <a:r>
              <a:rPr lang="ro-RO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vi-VN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“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Client”</a:t>
            </a:r>
            <a:r>
              <a:rPr lang="vi-VN" sz="2400" dirty="0">
                <a:latin typeface="Arial" pitchFamily="34" charset="0"/>
                <a:cs typeface="Arial" pitchFamily="34" charset="0"/>
              </a:rPr>
              <a:t>.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60799" y="3641367"/>
            <a:ext cx="2806575" cy="258023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1854088" y="5225879"/>
            <a:ext cx="2797521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851746" y="4148361"/>
            <a:ext cx="280657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987548" y="3759062"/>
            <a:ext cx="2489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Class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ClientFrom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88485" y="4148361"/>
            <a:ext cx="24751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</a:t>
            </a:r>
            <a:r>
              <a:rPr lang="en-US" dirty="0" err="1"/>
              <a:t>tfName</a:t>
            </a:r>
            <a:endParaRPr lang="en-US" dirty="0"/>
          </a:p>
          <a:p>
            <a:r>
              <a:rPr lang="en-US" dirty="0"/>
              <a:t>-</a:t>
            </a:r>
            <a:r>
              <a:rPr lang="en-US" dirty="0" err="1"/>
              <a:t>tfPhone</a:t>
            </a:r>
            <a:endParaRPr lang="en-US" dirty="0"/>
          </a:p>
          <a:p>
            <a:r>
              <a:rPr lang="en-US" dirty="0"/>
              <a:t>-</a:t>
            </a:r>
            <a:r>
              <a:rPr lang="en-US" dirty="0" err="1"/>
              <a:t>btnSave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933539" y="5397271"/>
            <a:ext cx="25530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-get-</a:t>
            </a:r>
            <a:r>
              <a:rPr lang="en-US" dirty="0" err="1"/>
              <a:t>eri</a:t>
            </a:r>
            <a:endParaRPr lang="en-US" dirty="0"/>
          </a:p>
          <a:p>
            <a:r>
              <a:rPr lang="en-US" dirty="0"/>
              <a:t>-set –</a:t>
            </a:r>
            <a:r>
              <a:rPr lang="en-US" dirty="0" err="1"/>
              <a:t>eri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0" y="4265171"/>
            <a:ext cx="1639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private field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294873" y="5452840"/>
            <a:ext cx="1909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public methods</a:t>
            </a:r>
          </a:p>
        </p:txBody>
      </p:sp>
      <p:sp>
        <p:nvSpPr>
          <p:cNvPr id="16" name="Right Arrow 15"/>
          <p:cNvSpPr/>
          <p:nvPr/>
        </p:nvSpPr>
        <p:spPr>
          <a:xfrm>
            <a:off x="4792717" y="5470635"/>
            <a:ext cx="362607" cy="3153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 rot="10800000">
            <a:off x="1414265" y="4319336"/>
            <a:ext cx="362607" cy="3153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 descr="GUI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5734" y="3589639"/>
            <a:ext cx="1577811" cy="1091003"/>
          </a:xfrm>
          <a:prstGeom prst="rect">
            <a:avLst/>
          </a:prstGeom>
        </p:spPr>
      </p:pic>
      <p:pic>
        <p:nvPicPr>
          <p:cNvPr id="22" name="Picture 21" descr="GUI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9631" y="5226215"/>
            <a:ext cx="1466489" cy="1074997"/>
          </a:xfrm>
          <a:prstGeom prst="rect">
            <a:avLst/>
          </a:prstGeom>
        </p:spPr>
      </p:pic>
      <p:pic>
        <p:nvPicPr>
          <p:cNvPr id="23" name="Picture 22" descr="GUI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9636" y="3717078"/>
            <a:ext cx="1937301" cy="719120"/>
          </a:xfrm>
          <a:prstGeom prst="rect">
            <a:avLst/>
          </a:prstGeom>
        </p:spPr>
      </p:pic>
      <p:pic>
        <p:nvPicPr>
          <p:cNvPr id="24" name="Picture 23" descr="GUI4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08397" y="5331298"/>
            <a:ext cx="1916665" cy="87551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477966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895669" y="371191"/>
            <a:ext cx="10364451" cy="8657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all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MVC</a:t>
            </a:r>
            <a:endParaRPr kumimoji="0" lang="en-US" sz="4800" b="0" i="0" u="none" strike="noStrike" kern="1200" cap="all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04523" y="1116698"/>
            <a:ext cx="1007650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171717"/>
                </a:solidFill>
                <a:latin typeface="Arial" pitchFamily="34" charset="0"/>
                <a:cs typeface="Arial" pitchFamily="34" charset="0"/>
              </a:rPr>
              <a:t>Controller</a:t>
            </a:r>
            <a:endParaRPr lang="ro-RO" sz="2400" b="1" dirty="0">
              <a:solidFill>
                <a:srgbClr val="171717"/>
              </a:solidFill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vi-VN" sz="2400" dirty="0"/>
              <a:t> </a:t>
            </a:r>
            <a:r>
              <a:rPr lang="en-US" sz="2400" dirty="0"/>
              <a:t>	</a:t>
            </a:r>
            <a:r>
              <a:rPr lang="vi-VN" sz="2400" dirty="0">
                <a:latin typeface="Arial" pitchFamily="34" charset="0"/>
                <a:cs typeface="Arial" pitchFamily="34" charset="0"/>
              </a:rPr>
              <a:t> Control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ler-ul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este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vi-VN" sz="2400" dirty="0">
                <a:latin typeface="Arial" pitchFamily="34" charset="0"/>
                <a:cs typeface="Arial" pitchFamily="34" charset="0"/>
              </a:rPr>
              <a:t>component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a</a:t>
            </a:r>
            <a:r>
              <a:rPr lang="vi-VN" sz="2400" dirty="0">
                <a:latin typeface="Arial" pitchFamily="34" charset="0"/>
                <a:cs typeface="Arial" pitchFamily="34" charset="0"/>
              </a:rPr>
              <a:t> care gestionează interacțiunea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cu </a:t>
            </a:r>
            <a:r>
              <a:rPr lang="vi-VN" sz="2400" dirty="0">
                <a:latin typeface="Arial" pitchFamily="34" charset="0"/>
                <a:cs typeface="Arial" pitchFamily="34" charset="0"/>
              </a:rPr>
              <a:t>utilizatori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</a:t>
            </a:r>
            <a:r>
              <a:rPr lang="vi-VN" sz="2400" dirty="0">
                <a:latin typeface="Arial" pitchFamily="34" charset="0"/>
                <a:cs typeface="Arial" pitchFamily="34" charset="0"/>
              </a:rPr>
              <a:t>, lucrează cu modelul și, în cele din urmă, selectează o vizualizare pentru a reda c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e</a:t>
            </a:r>
            <a:r>
              <a:rPr lang="vi-VN" sz="2400" dirty="0">
                <a:latin typeface="Arial" pitchFamily="34" charset="0"/>
                <a:cs typeface="Arial" pitchFamily="34" charset="0"/>
              </a:rPr>
              <a:t> afișează interfața. Într-o aplicație MVC, vizualizarea afișează numai informații; controlerul se ocupă și răspunde la intrarea și interacțiunea utilizatorului. De exemplu, </a:t>
            </a:r>
            <a:r>
              <a:rPr lang="vi-VN" sz="2400" dirty="0" smtClean="0">
                <a:latin typeface="Arial" pitchFamily="34" charset="0"/>
                <a:cs typeface="Arial" pitchFamily="34" charset="0"/>
              </a:rPr>
              <a:t>control</a:t>
            </a:r>
            <a:r>
              <a:rPr lang="ro-RO" sz="2400" dirty="0" smtClean="0">
                <a:latin typeface="Arial" pitchFamily="34" charset="0"/>
                <a:cs typeface="Arial" pitchFamily="34" charset="0"/>
              </a:rPr>
              <a:t>e</a:t>
            </a:r>
            <a:r>
              <a:rPr lang="vi-VN" sz="2400" dirty="0" smtClean="0">
                <a:latin typeface="Arial" pitchFamily="34" charset="0"/>
                <a:cs typeface="Arial" pitchFamily="34" charset="0"/>
              </a:rPr>
              <a:t>rul </a:t>
            </a:r>
            <a:r>
              <a:rPr lang="vi-VN" sz="2400" dirty="0">
                <a:latin typeface="Arial" pitchFamily="34" charset="0"/>
                <a:cs typeface="Arial" pitchFamily="34" charset="0"/>
              </a:rPr>
              <a:t>gestionează valorile de interogare și transmite aceste valori modelului, care la rândul său ar putea utiliza aceste valori pentru a interoga baza de date.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algn="just"/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sz="2400" dirty="0">
                <a:latin typeface="Arial" pitchFamily="34" charset="0"/>
                <a:cs typeface="Arial" pitchFamily="34" charset="0"/>
              </a:rPr>
              <a:t>	Controller-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ul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este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un mediator </a:t>
            </a:r>
            <a:r>
              <a:rPr lang="ro-RO" sz="2400" dirty="0" smtClean="0">
                <a:latin typeface="Arial" pitchFamily="34" charset="0"/>
                <a:cs typeface="Arial" pitchFamily="34" charset="0"/>
              </a:rPr>
              <a:t>î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ntre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componenta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Model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componenta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View.</a:t>
            </a:r>
          </a:p>
        </p:txBody>
      </p:sp>
    </p:spTree>
    <p:extLst>
      <p:ext uri="{BB962C8B-B14F-4D97-AF65-F5344CB8AC3E}">
        <p14:creationId xmlns="" xmlns:p14="http://schemas.microsoft.com/office/powerpoint/2010/main" val="2477966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2637</TotalTime>
  <Words>630</Words>
  <Application>Microsoft Office PowerPoint</Application>
  <PresentationFormat>Custom</PresentationFormat>
  <Paragraphs>136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Droplet</vt:lpstr>
      <vt:lpstr>MVC model-view-controller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</dc:title>
  <dc:creator>Dumitru, Ciobanu</dc:creator>
  <cp:lastModifiedBy>Ion Donescu</cp:lastModifiedBy>
  <cp:revision>163</cp:revision>
  <dcterms:created xsi:type="dcterms:W3CDTF">2018-11-28T12:39:43Z</dcterms:created>
  <dcterms:modified xsi:type="dcterms:W3CDTF">2020-05-20T07:52:45Z</dcterms:modified>
</cp:coreProperties>
</file>