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handoutMasterIdLst>
    <p:handoutMasterId r:id="rId19"/>
  </p:handoutMasterIdLst>
  <p:sldIdLst>
    <p:sldId id="436" r:id="rId5"/>
    <p:sldId id="437" r:id="rId6"/>
    <p:sldId id="440" r:id="rId7"/>
    <p:sldId id="438" r:id="rId8"/>
    <p:sldId id="441" r:id="rId9"/>
    <p:sldId id="442" r:id="rId10"/>
    <p:sldId id="439" r:id="rId11"/>
    <p:sldId id="444" r:id="rId12"/>
    <p:sldId id="443" r:id="rId13"/>
    <p:sldId id="445" r:id="rId14"/>
    <p:sldId id="446" r:id="rId15"/>
    <p:sldId id="447" r:id="rId16"/>
    <p:sldId id="43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926" y="72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5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1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40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5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71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C6655D2-5BA9-4A11-9D74-4BB505581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horoptor">
            <a:extLst>
              <a:ext uri="{FF2B5EF4-FFF2-40B4-BE49-F238E27FC236}">
                <a16:creationId xmlns:a16="http://schemas.microsoft.com/office/drawing/2014/main" id="{247FCB46-B564-638E-966C-D641E46E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6874C57-217D-4F9E-B1AC-0CF345747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866639" cy="6858000"/>
          </a:xfrm>
          <a:custGeom>
            <a:avLst/>
            <a:gdLst>
              <a:gd name="connsiteX0" fmla="*/ 0 w 8866639"/>
              <a:gd name="connsiteY0" fmla="*/ 0 h 6858000"/>
              <a:gd name="connsiteX1" fmla="*/ 6574186 w 8866639"/>
              <a:gd name="connsiteY1" fmla="*/ 0 h 6858000"/>
              <a:gd name="connsiteX2" fmla="*/ 6716697 w 8866639"/>
              <a:gd name="connsiteY2" fmla="*/ 58392 h 6858000"/>
              <a:gd name="connsiteX3" fmla="*/ 8866639 w 8866639"/>
              <a:gd name="connsiteY3" fmla="*/ 3428999 h 6858000"/>
              <a:gd name="connsiteX4" fmla="*/ 6716697 w 8866639"/>
              <a:gd name="connsiteY4" fmla="*/ 6799606 h 6858000"/>
              <a:gd name="connsiteX5" fmla="*/ 6574179 w 8866639"/>
              <a:gd name="connsiteY5" fmla="*/ 6858000 h 6858000"/>
              <a:gd name="connsiteX6" fmla="*/ 0 w 886663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66639" h="6858000">
                <a:moveTo>
                  <a:pt x="0" y="0"/>
                </a:moveTo>
                <a:lnTo>
                  <a:pt x="6574186" y="0"/>
                </a:lnTo>
                <a:lnTo>
                  <a:pt x="6716697" y="58392"/>
                </a:lnTo>
                <a:cubicBezTo>
                  <a:pt x="7980128" y="613718"/>
                  <a:pt x="8866639" y="1913774"/>
                  <a:pt x="8866639" y="3428999"/>
                </a:cubicBezTo>
                <a:cubicBezTo>
                  <a:pt x="8866639" y="4944224"/>
                  <a:pt x="7980128" y="6244279"/>
                  <a:pt x="6716697" y="6799606"/>
                </a:cubicBezTo>
                <a:lnTo>
                  <a:pt x="65741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35533"/>
            <a:ext cx="7023208" cy="25501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Endoscope Semantic Segmentation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44D9A9A-6DCE-44A3-9A92-573DA29D9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2582" y="4920277"/>
            <a:ext cx="10149418" cy="1943102"/>
          </a:xfrm>
          <a:custGeom>
            <a:avLst/>
            <a:gdLst>
              <a:gd name="connsiteX0" fmla="*/ 3712194 w 10149418"/>
              <a:gd name="connsiteY0" fmla="*/ 0 h 1943102"/>
              <a:gd name="connsiteX1" fmla="*/ 10149418 w 10149418"/>
              <a:gd name="connsiteY1" fmla="*/ 0 h 1943102"/>
              <a:gd name="connsiteX2" fmla="*/ 10149418 w 10149418"/>
              <a:gd name="connsiteY2" fmla="*/ 1943102 h 1943102"/>
              <a:gd name="connsiteX3" fmla="*/ 0 w 10149418"/>
              <a:gd name="connsiteY3" fmla="*/ 1943102 h 1943102"/>
              <a:gd name="connsiteX4" fmla="*/ 46999 w 10149418"/>
              <a:gd name="connsiteY4" fmla="*/ 1752976 h 1943102"/>
              <a:gd name="connsiteX5" fmla="*/ 2399231 w 10149418"/>
              <a:gd name="connsiteY5" fmla="*/ 1 h 1943102"/>
              <a:gd name="connsiteX6" fmla="*/ 2509820 w 10149418"/>
              <a:gd name="connsiteY6" fmla="*/ 2797 h 1943102"/>
              <a:gd name="connsiteX7" fmla="*/ 3712194 w 10149418"/>
              <a:gd name="connsiteY7" fmla="*/ 2797 h 194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49418" h="1943102">
                <a:moveTo>
                  <a:pt x="3712194" y="0"/>
                </a:moveTo>
                <a:lnTo>
                  <a:pt x="10149418" y="0"/>
                </a:lnTo>
                <a:lnTo>
                  <a:pt x="10149418" y="1943102"/>
                </a:lnTo>
                <a:lnTo>
                  <a:pt x="0" y="1943102"/>
                </a:lnTo>
                <a:lnTo>
                  <a:pt x="46999" y="1752976"/>
                </a:lnTo>
                <a:cubicBezTo>
                  <a:pt x="348562" y="739254"/>
                  <a:pt x="1287566" y="1"/>
                  <a:pt x="2399231" y="1"/>
                </a:cubicBezTo>
                <a:lnTo>
                  <a:pt x="2509820" y="2797"/>
                </a:lnTo>
                <a:lnTo>
                  <a:pt x="3712194" y="279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226B21-7EEE-457E-BC57-B9EB1CC7A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FF7C7-E2F6-481F-A3EA-1C41F7061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0224"/>
            <a:ext cx="12191999" cy="2529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10A769-6528-494B-A3D4-47492DFC0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350224"/>
            <a:ext cx="12192000" cy="2529561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30A3A2-13D1-43FD-BC65-86D09CD51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0224"/>
            <a:ext cx="9108074" cy="2536385"/>
          </a:xfrm>
          <a:custGeom>
            <a:avLst/>
            <a:gdLst>
              <a:gd name="connsiteX0" fmla="*/ 0 w 9108074"/>
              <a:gd name="connsiteY0" fmla="*/ 0 h 2536385"/>
              <a:gd name="connsiteX1" fmla="*/ 1774120 w 9108074"/>
              <a:gd name="connsiteY1" fmla="*/ 0 h 2536385"/>
              <a:gd name="connsiteX2" fmla="*/ 3862043 w 9108074"/>
              <a:gd name="connsiteY2" fmla="*/ 0 h 2536385"/>
              <a:gd name="connsiteX3" fmla="*/ 6665734 w 9108074"/>
              <a:gd name="connsiteY3" fmla="*/ 0 h 2536385"/>
              <a:gd name="connsiteX4" fmla="*/ 6912337 w 9108074"/>
              <a:gd name="connsiteY4" fmla="*/ 23016 h 2536385"/>
              <a:gd name="connsiteX5" fmla="*/ 9108074 w 9108074"/>
              <a:gd name="connsiteY5" fmla="*/ 2515032 h 2536385"/>
              <a:gd name="connsiteX6" fmla="*/ 9107087 w 9108074"/>
              <a:gd name="connsiteY6" fmla="*/ 2536385 h 2536385"/>
              <a:gd name="connsiteX7" fmla="*/ 0 w 9108074"/>
              <a:gd name="connsiteY7" fmla="*/ 2536385 h 253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8074" h="2536385">
                <a:moveTo>
                  <a:pt x="0" y="0"/>
                </a:moveTo>
                <a:lnTo>
                  <a:pt x="1774120" y="0"/>
                </a:lnTo>
                <a:lnTo>
                  <a:pt x="3862043" y="0"/>
                </a:lnTo>
                <a:lnTo>
                  <a:pt x="6665734" y="0"/>
                </a:lnTo>
                <a:lnTo>
                  <a:pt x="6912337" y="23016"/>
                </a:lnTo>
                <a:cubicBezTo>
                  <a:pt x="8145650" y="151293"/>
                  <a:pt x="9108074" y="1218052"/>
                  <a:pt x="9108074" y="2515032"/>
                </a:cubicBezTo>
                <a:lnTo>
                  <a:pt x="9107087" y="2536385"/>
                </a:lnTo>
                <a:lnTo>
                  <a:pt x="0" y="2536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05081"/>
            <a:ext cx="7397087" cy="15274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U-Net Architecture</a:t>
            </a:r>
          </a:p>
        </p:txBody>
      </p:sp>
      <p:pic>
        <p:nvPicPr>
          <p:cNvPr id="11" name="Picture 10" descr="A diagram of a structure&#10;&#10;AI-generated content may be incorrect.">
            <a:extLst>
              <a:ext uri="{FF2B5EF4-FFF2-40B4-BE49-F238E27FC236}">
                <a16:creationId xmlns:a16="http://schemas.microsoft.com/office/drawing/2014/main" id="{A38171E5-B247-A709-9B24-3E8579E9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362" y="206553"/>
            <a:ext cx="7225012" cy="40098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rgbClr val="FFFFFF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2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D9321D-79AC-AC52-77EE-48647BF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Compilation and Training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8AA87-ACD9-1978-6D0D-24BB242F77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71598" y="2077791"/>
            <a:ext cx="8450828" cy="44109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+mj-lt"/>
              </a:rPr>
              <a:t>Loss Function</a:t>
            </a:r>
            <a:r>
              <a:rPr lang="en-US" sz="1600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200" dirty="0"/>
              <a:t> -&gt; </a:t>
            </a:r>
            <a:r>
              <a:rPr lang="en-US" sz="1200" dirty="0" err="1"/>
              <a:t>SparseCategoricalCrossentropy</a:t>
            </a:r>
            <a:r>
              <a:rPr lang="en-US" sz="1200" dirty="0"/>
              <a:t> is used since the target masks contain integer class labels (not one-hot encoded).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Optimizer:</a:t>
            </a:r>
          </a:p>
          <a:p>
            <a:pPr marL="0" indent="0">
              <a:buNone/>
            </a:pPr>
            <a:r>
              <a:rPr lang="en-US" sz="1200" dirty="0"/>
              <a:t> -&gt; Adam — a robust and widely used optimizer for deep learning, with a default learning rate.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Metrics:</a:t>
            </a:r>
          </a:p>
          <a:p>
            <a:pPr marL="0" indent="0">
              <a:buNone/>
            </a:pPr>
            <a:r>
              <a:rPr lang="en-US" sz="1200" dirty="0"/>
              <a:t>-&gt; We track pixel-wise accuracy during training.</a:t>
            </a:r>
          </a:p>
          <a:p>
            <a:pPr marL="0" indent="0">
              <a:buNone/>
            </a:pPr>
            <a:r>
              <a:rPr lang="en-US" sz="1200" dirty="0"/>
              <a:t>-&gt; More detailed metrics like </a:t>
            </a:r>
            <a:r>
              <a:rPr lang="en-US" sz="1200" dirty="0" err="1"/>
              <a:t>IoU</a:t>
            </a:r>
            <a:r>
              <a:rPr lang="en-US" sz="1200" dirty="0"/>
              <a:t> and Dice coefficient will be computed separately after training.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Early Stopping:</a:t>
            </a:r>
          </a:p>
          <a:p>
            <a:pPr marL="0" indent="0">
              <a:buNone/>
            </a:pPr>
            <a:r>
              <a:rPr lang="en-US" sz="1200" dirty="0"/>
              <a:t>-&gt; To prevent overfitting, we use early stopping with patience = 5.</a:t>
            </a:r>
          </a:p>
          <a:p>
            <a:pPr marL="0" indent="0">
              <a:buNone/>
            </a:pPr>
            <a:r>
              <a:rPr lang="en-US" sz="1200" dirty="0"/>
              <a:t>-&gt; This means training will stop if the validation loss does not improve for 5 consecutive epochs. The best-performing model weights are automatically restored.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D04E-B0C3-A19B-5DDC-ECB871A8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61554ED5-C246-DEFF-8FA1-E6715483107C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746802298"/>
              </p:ext>
            </p:extLst>
          </p:nvPr>
        </p:nvGraphicFramePr>
        <p:xfrm>
          <a:off x="1286591" y="2433176"/>
          <a:ext cx="9784531" cy="308107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886439">
                  <a:extLst>
                    <a:ext uri="{9D8B030D-6E8A-4147-A177-3AD203B41FA5}">
                      <a16:colId xmlns:a16="http://schemas.microsoft.com/office/drawing/2014/main" val="1377201899"/>
                    </a:ext>
                  </a:extLst>
                </a:gridCol>
                <a:gridCol w="4898092">
                  <a:extLst>
                    <a:ext uri="{9D8B030D-6E8A-4147-A177-3AD203B41FA5}">
                      <a16:colId xmlns:a16="http://schemas.microsoft.com/office/drawing/2014/main" val="2446136479"/>
                    </a:ext>
                  </a:extLst>
                </a:gridCol>
              </a:tblGrid>
              <a:tr h="51258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  <a:latin typeface="+mj-lt"/>
                        </a:rPr>
                        <a:t>Evaluation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  <a:latin typeface="+mj-lt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89688"/>
                  </a:ext>
                </a:extLst>
              </a:tr>
              <a:tr h="512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on the 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45516"/>
                  </a:ext>
                </a:extLst>
              </a:tr>
              <a:tr h="512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 on the 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95400"/>
                  </a:ext>
                </a:extLst>
              </a:tr>
              <a:tr h="512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Pixel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97534"/>
                  </a:ext>
                </a:extLst>
              </a:tr>
              <a:tr h="512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Intersection over Union (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IoU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9811"/>
                  </a:ext>
                </a:extLst>
              </a:tr>
              <a:tr h="512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Dice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5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80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Author: Mariana-Ionela Muntian</a:t>
            </a:r>
          </a:p>
          <a:p>
            <a:r>
              <a:rPr lang="en-US" dirty="0"/>
              <a:t>Technical University of Cluj-Napoca</a:t>
            </a:r>
          </a:p>
          <a:p>
            <a:r>
              <a:rPr lang="en-US" dirty="0"/>
              <a:t>Bachelor of Computer Science, 3</a:t>
            </a:r>
            <a:r>
              <a:rPr lang="en-US" baseline="30000" dirty="0"/>
              <a:t>rd</a:t>
            </a:r>
            <a:r>
              <a:rPr lang="en-US" dirty="0"/>
              <a:t> year</a:t>
            </a:r>
          </a:p>
          <a:p>
            <a:r>
              <a:rPr lang="en-US" dirty="0"/>
              <a:t>Module: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and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04620" y="973394"/>
            <a:ext cx="6764594" cy="402139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Scope:</a:t>
            </a:r>
            <a:r>
              <a:rPr lang="en-US" dirty="0"/>
              <a:t> advancing semantic segmentation in medical imaging,  particularly for computer-assisted surgery.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main objective </a:t>
            </a:r>
            <a:r>
              <a:rPr lang="en-US" dirty="0"/>
              <a:t>is to develop neural network models that can accurately segment surgical images into distinct classes, such as: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various tissues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surgical instruments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blood vessels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other critical anatomical structures. </a:t>
            </a:r>
          </a:p>
          <a:p>
            <a:r>
              <a:rPr lang="en-US" dirty="0"/>
              <a:t>By improving segmentation accuracy, the project aims to enhance real-time surgical navigation and safety, providing essential support for clinical decision-making during operations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Dataset Overview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61884" y="1641986"/>
            <a:ext cx="10068232" cy="4689987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1200"/>
              <a:t>The CholecSeg8K dataset is organized in a hierarchical structure that simplifies access and usage. Here's how the dataset is structured:</a:t>
            </a:r>
          </a:p>
          <a:p>
            <a:pPr marL="285750" indent="-285750" algn="l">
              <a:buAutoNum type="romanUcPeriod"/>
            </a:pPr>
            <a:r>
              <a:rPr lang="en-US" sz="1400" b="1"/>
              <a:t>Top-Level Directories</a:t>
            </a:r>
            <a:r>
              <a:rPr lang="en-US" sz="1400"/>
              <a:t>:</a:t>
            </a:r>
            <a:br>
              <a:rPr lang="en-US" sz="1200"/>
            </a:br>
            <a:r>
              <a:rPr lang="en-US" sz="1200"/>
              <a:t>Each folder is named </a:t>
            </a:r>
            <a:r>
              <a:rPr lang="en-US" sz="1200" i="1"/>
              <a:t>video01</a:t>
            </a:r>
            <a:r>
              <a:rPr lang="en-US" sz="1200"/>
              <a:t>, </a:t>
            </a:r>
            <a:r>
              <a:rPr lang="en-US" sz="1200" i="1"/>
              <a:t>video02</a:t>
            </a:r>
            <a:r>
              <a:rPr lang="en-US" sz="1200"/>
              <a:t>, etc., and represents an entire surgical video clip.</a:t>
            </a:r>
          </a:p>
          <a:p>
            <a:pPr marL="285750" indent="-285750" algn="l">
              <a:buAutoNum type="romanUcPeriod"/>
            </a:pPr>
            <a:r>
              <a:rPr lang="en-US" sz="1400" b="1"/>
              <a:t>Segment Directories</a:t>
            </a:r>
            <a:r>
              <a:rPr lang="en-US" sz="1400"/>
              <a:t>:</a:t>
            </a:r>
            <a:br>
              <a:rPr lang="en-US" sz="1200"/>
            </a:br>
            <a:r>
              <a:rPr lang="en-US" sz="1200"/>
              <a:t>Within each video folder, the video is split into multiple segments.</a:t>
            </a:r>
            <a:br>
              <a:rPr lang="en-US" sz="1200"/>
            </a:br>
            <a:r>
              <a:rPr lang="en-US" sz="1200"/>
              <a:t>Each segment is named with the video ID and the starting frame number (e.g., </a:t>
            </a:r>
            <a:r>
              <a:rPr lang="en-US" sz="1200" i="1"/>
              <a:t>video01_00080</a:t>
            </a:r>
            <a:r>
              <a:rPr lang="en-US" sz="1200"/>
              <a:t> starts at frame 80).</a:t>
            </a:r>
          </a:p>
          <a:p>
            <a:pPr marL="285750" indent="-285750" algn="l">
              <a:buAutoNum type="romanUcPeriod"/>
            </a:pPr>
            <a:r>
              <a:rPr lang="en-US" sz="1400" b="1"/>
              <a:t>Frame and Image Files</a:t>
            </a:r>
            <a:r>
              <a:rPr lang="en-US" sz="1400"/>
              <a:t>:</a:t>
            </a:r>
            <a:br>
              <a:rPr lang="en-US" sz="1200"/>
            </a:br>
            <a:r>
              <a:rPr lang="en-US" sz="1200"/>
              <a:t>Each segment contains </a:t>
            </a:r>
            <a:r>
              <a:rPr lang="en-US" sz="1200" b="1"/>
              <a:t>80 consecutive frames</a:t>
            </a:r>
            <a:r>
              <a:rPr lang="en-US" sz="1200"/>
              <a:t>, and for each frame, there are </a:t>
            </a:r>
            <a:r>
              <a:rPr lang="en-US" sz="1200" b="1"/>
              <a:t>4 image files</a:t>
            </a:r>
            <a:r>
              <a:rPr lang="en-US" sz="120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C4046"/>
                </a:solidFill>
              </a:rPr>
              <a:t>The raw image frame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/>
              <a:t>The annotation tool mask (hand-drawn by experts)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/>
              <a:t>The color mask (for visualization, with distinct class colors)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/>
              <a:t>The watershed mask (used for training, with class IDs encoded as grayscale values)</a:t>
            </a:r>
            <a:br>
              <a:rPr lang="en-US" sz="1200"/>
            </a:br>
            <a:r>
              <a:rPr lang="en-US" sz="1200"/>
              <a:t>→ This totals </a:t>
            </a:r>
            <a:r>
              <a:rPr lang="en-US" sz="1200" b="1"/>
              <a:t>320 images per segment</a:t>
            </a:r>
            <a:r>
              <a:rPr lang="en-US" sz="1200"/>
              <a:t>.</a:t>
            </a:r>
          </a:p>
          <a:p>
            <a:pPr marL="0" indent="0">
              <a:buNone/>
            </a:pPr>
            <a:r>
              <a:rPr lang="en-US" sz="1400" b="1"/>
              <a:t>Annotations</a:t>
            </a:r>
            <a:r>
              <a:rPr lang="en-US" sz="1400"/>
              <a:t>: Every frame is annotated at the pixel level for </a:t>
            </a:r>
            <a:r>
              <a:rPr lang="en-US" sz="1400" b="1"/>
              <a:t>13 distinct classes</a:t>
            </a:r>
            <a:r>
              <a:rPr lang="en-US" sz="1400"/>
              <a:t>, including tissues, instruments, and blood vessels.</a:t>
            </a:r>
            <a:br>
              <a:rPr lang="en-US" sz="1400"/>
            </a:br>
            <a:r>
              <a:rPr lang="en-US" sz="1400"/>
              <a:t>Both the color and watershed masks include these annotations for visual and computational purposes.</a:t>
            </a: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EE2CF08-3371-4413-82AD-C1CFE3F2D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D9B5F2-B40B-4F4A-93D0-45644159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16471" cy="6868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60145"/>
            <a:ext cx="6562165" cy="988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</a:rPr>
              <a:t>Mask Overview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B7E90FC-5BEE-4CF5-8FCF-4EE0289A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34128" y="32595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BAE869F-6897-4819-89ED-F216835C2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34128" y="32595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23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6544C998-D77F-D341-8C67-739459409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503" y="1702085"/>
            <a:ext cx="2497393" cy="1204389"/>
          </a:xfrm>
          <a:prstGeom prst="rect">
            <a:avLst/>
          </a:prstGeom>
        </p:spPr>
      </p:pic>
      <p:pic>
        <p:nvPicPr>
          <p:cNvPr id="20" name="Picture 19" descr="A colorful background with different colors&#10;&#10;AI-generated content may be incorrect.">
            <a:extLst>
              <a:ext uri="{FF2B5EF4-FFF2-40B4-BE49-F238E27FC236}">
                <a16:creationId xmlns:a16="http://schemas.microsoft.com/office/drawing/2014/main" id="{AF5A0B87-BD43-BE54-C1E5-9B4D8E326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503" y="3125440"/>
            <a:ext cx="2497392" cy="1204389"/>
          </a:xfrm>
          <a:prstGeom prst="rect">
            <a:avLst/>
          </a:prstGeom>
        </p:spPr>
      </p:pic>
      <p:pic>
        <p:nvPicPr>
          <p:cNvPr id="22" name="Picture 21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102B2EB2-5459-094E-0AE2-F57A970ED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504" y="4488811"/>
            <a:ext cx="2497392" cy="1204389"/>
          </a:xfrm>
          <a:prstGeom prst="rect">
            <a:avLst/>
          </a:prstGeom>
        </p:spPr>
      </p:pic>
      <p:pic>
        <p:nvPicPr>
          <p:cNvPr id="18" name="Picture Placeholder 17" descr="Close-up of a human body&#10;&#10;AI-generated content may be incorrect.">
            <a:extLst>
              <a:ext uri="{FF2B5EF4-FFF2-40B4-BE49-F238E27FC236}">
                <a16:creationId xmlns:a16="http://schemas.microsoft.com/office/drawing/2014/main" id="{76616680-E9AE-F732-6B1A-D551C5501F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32319" r="32319"/>
          <a:stretch>
            <a:fillRect/>
          </a:stretch>
        </p:blipFill>
        <p:spPr>
          <a:xfrm>
            <a:off x="9114503" y="169909"/>
            <a:ext cx="2497393" cy="13664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 smtClean="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>
              <a:solidFill>
                <a:schemeClr val="accent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0984C8-6122-50D6-83A0-3F3018F0F081}"/>
              </a:ext>
            </a:extLst>
          </p:cNvPr>
          <p:cNvSpPr txBox="1"/>
          <p:nvPr/>
        </p:nvSpPr>
        <p:spPr>
          <a:xfrm>
            <a:off x="241048" y="1287590"/>
            <a:ext cx="815185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Each image frame in the dataset is accompanied by three types of masks, each serving a distinct purpose in the segmentation pipeline:</a:t>
            </a:r>
          </a:p>
          <a:p>
            <a:endParaRPr lang="en-US" sz="140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1">
                <a:solidFill>
                  <a:schemeClr val="bg2"/>
                </a:solidFill>
              </a:rPr>
              <a:t>Original Image Frame</a:t>
            </a:r>
          </a:p>
          <a:p>
            <a:pPr lvl="1"/>
            <a:r>
              <a:rPr lang="en-US" sz="1400">
                <a:solidFill>
                  <a:schemeClr val="bg2"/>
                </a:solidFill>
              </a:rPr>
              <a:t>The raw endoscopic image captured during surgery.Serves as the input for the segmentation model.(Image: frame_100_endo.png)</a:t>
            </a:r>
          </a:p>
          <a:p>
            <a:pPr marL="342900" indent="-342900">
              <a:buAutoNum type="arabicPeriod"/>
            </a:pPr>
            <a:endParaRPr lang="en-US" sz="140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1">
                <a:solidFill>
                  <a:schemeClr val="bg2"/>
                </a:solidFill>
              </a:rPr>
              <a:t>Annotation Tool Mask</a:t>
            </a:r>
          </a:p>
          <a:p>
            <a:pPr lvl="1"/>
            <a:r>
              <a:rPr lang="en-US" sz="1400">
                <a:solidFill>
                  <a:schemeClr val="bg2"/>
                </a:solidFill>
              </a:rPr>
              <a:t>Hand-drawn mask created by medical experts.Provides detailed pixel-level annotations.Serves as the foundation for generating both the color and watershed masks.(Image: frame_100_endo_mask.png)</a:t>
            </a:r>
          </a:p>
          <a:p>
            <a:pPr marL="342900" indent="-342900">
              <a:buAutoNum type="arabicPeriod"/>
            </a:pPr>
            <a:endParaRPr lang="en-US" sz="140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1">
                <a:solidFill>
                  <a:schemeClr val="bg2"/>
                </a:solidFill>
              </a:rPr>
              <a:t>Color Mask</a:t>
            </a:r>
          </a:p>
          <a:p>
            <a:pPr lvl="1"/>
            <a:r>
              <a:rPr lang="en-US" sz="1400">
                <a:solidFill>
                  <a:schemeClr val="bg2"/>
                </a:solidFill>
              </a:rPr>
              <a:t>Derived from the annotation tool mask.Assigns a unique RGB color to each class (e.g., tissue, instrument, blood).Designed for easy visual inspection and interpretation.(Image: frame_100_endo_color_mask.png)</a:t>
            </a:r>
          </a:p>
          <a:p>
            <a:endParaRPr lang="en-US" sz="1400">
              <a:solidFill>
                <a:schemeClr val="bg2"/>
              </a:solidFill>
            </a:endParaRPr>
          </a:p>
          <a:p>
            <a:r>
              <a:rPr lang="en-US" sz="1400" b="1">
                <a:solidFill>
                  <a:schemeClr val="bg2"/>
                </a:solidFill>
              </a:rPr>
              <a:t>4. Watershed Mask</a:t>
            </a:r>
          </a:p>
          <a:p>
            <a:pPr lvl="1"/>
            <a:r>
              <a:rPr lang="en-US" sz="1400">
                <a:solidFill>
                  <a:schemeClr val="bg2"/>
                </a:solidFill>
              </a:rPr>
              <a:t>Also generated from the annotation tool mask.Encodes each class using a unique grayscale value (R=G=B).Suitable for training and automated processing as it maps directly to class IDs.(Image: frame_100_endo_watershed_mask.png)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D778DCE0-3BED-4B44-B7A5-0ED5C6610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760482A-90C8-467A-8C37-B573834CB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7F90700-3268-4783-9320-F9EC64ED3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34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C2EC19-A157-8389-07DB-65065908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799"/>
            <a:ext cx="3754192" cy="3758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ts val="1451"/>
              </a:spcAft>
            </a:pPr>
            <a:r>
              <a:rPr lang="en-US" sz="4800" b="1" i="0" dirty="0">
                <a:solidFill>
                  <a:srgbClr val="FFFFFF"/>
                </a:solidFill>
                <a:effectLst/>
              </a:rPr>
              <a:t>Dataset Examples of Labeling</a:t>
            </a:r>
          </a:p>
        </p:txBody>
      </p:sp>
      <p:pic>
        <p:nvPicPr>
          <p:cNvPr id="41" name="Picture 40" descr="A close up of a person's body&#10;&#10;AI-generated content may be incorrect.">
            <a:extLst>
              <a:ext uri="{FF2B5EF4-FFF2-40B4-BE49-F238E27FC236}">
                <a16:creationId xmlns:a16="http://schemas.microsoft.com/office/drawing/2014/main" id="{C59ED0AF-B4A0-A077-5537-8BA37E2B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060" y="190795"/>
            <a:ext cx="6035092" cy="1704914"/>
          </a:xfrm>
          <a:prstGeom prst="rect">
            <a:avLst/>
          </a:prstGeom>
        </p:spPr>
      </p:pic>
      <p:pic>
        <p:nvPicPr>
          <p:cNvPr id="45" name="Picture 44" descr="A close up of a person's body&#10;&#10;AI-generated content may be incorrect.">
            <a:extLst>
              <a:ext uri="{FF2B5EF4-FFF2-40B4-BE49-F238E27FC236}">
                <a16:creationId xmlns:a16="http://schemas.microsoft.com/office/drawing/2014/main" id="{E9D5144A-D584-585B-B176-4D9B1744B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059" y="2278021"/>
            <a:ext cx="6086141" cy="1704119"/>
          </a:xfrm>
          <a:prstGeom prst="rect">
            <a:avLst/>
          </a:prstGeom>
        </p:spPr>
      </p:pic>
      <p:pic>
        <p:nvPicPr>
          <p:cNvPr id="49" name="Picture 48" descr="A close up of a person's face&#10;&#10;AI-generated content may be incorrect.">
            <a:extLst>
              <a:ext uri="{FF2B5EF4-FFF2-40B4-BE49-F238E27FC236}">
                <a16:creationId xmlns:a16="http://schemas.microsoft.com/office/drawing/2014/main" id="{7D14A9B9-46AF-8800-7D78-1E5C3CDCC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059" y="4355612"/>
            <a:ext cx="6086141" cy="170411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2FE1895-D723-4291-9D23-34ABCE97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A0D2B71-5D5B-4887-8703-474324E0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9C3614-2A4F-446E-99B0-D1589D997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8537" y="0"/>
            <a:ext cx="633672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BC7C971-803E-4F15-ACE9-AE0BFA876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499" y="4485"/>
            <a:ext cx="4221130" cy="6858000"/>
          </a:xfrm>
          <a:custGeom>
            <a:avLst/>
            <a:gdLst>
              <a:gd name="connsiteX0" fmla="*/ 0 w 7010402"/>
              <a:gd name="connsiteY0" fmla="*/ 6854090 h 6858000"/>
              <a:gd name="connsiteX1" fmla="*/ 2789272 w 7010402"/>
              <a:gd name="connsiteY1" fmla="*/ 6854090 h 6858000"/>
              <a:gd name="connsiteX2" fmla="*/ 2943903 w 7010402"/>
              <a:gd name="connsiteY2" fmla="*/ 6858000 h 6858000"/>
              <a:gd name="connsiteX3" fmla="*/ 0 w 7010402"/>
              <a:gd name="connsiteY3" fmla="*/ 6858000 h 6858000"/>
              <a:gd name="connsiteX4" fmla="*/ 3098547 w 7010402"/>
              <a:gd name="connsiteY4" fmla="*/ 0 h 6858000"/>
              <a:gd name="connsiteX5" fmla="*/ 7010402 w 7010402"/>
              <a:gd name="connsiteY5" fmla="*/ 0 h 6858000"/>
              <a:gd name="connsiteX6" fmla="*/ 7010402 w 7010402"/>
              <a:gd name="connsiteY6" fmla="*/ 6858000 h 6858000"/>
              <a:gd name="connsiteX7" fmla="*/ 2943903 w 7010402"/>
              <a:gd name="connsiteY7" fmla="*/ 6858000 h 6858000"/>
              <a:gd name="connsiteX8" fmla="*/ 6374858 w 7010402"/>
              <a:gd name="connsiteY8" fmla="*/ 3427045 h 6858000"/>
              <a:gd name="connsiteX9" fmla="*/ 3120459 w 7010402"/>
              <a:gd name="connsiteY9" fmla="*/ 554 h 6858000"/>
              <a:gd name="connsiteX0" fmla="*/ 0 w 7010402"/>
              <a:gd name="connsiteY0" fmla="*/ 6858000 h 6858000"/>
              <a:gd name="connsiteX1" fmla="*/ 2789272 w 7010402"/>
              <a:gd name="connsiteY1" fmla="*/ 6854090 h 6858000"/>
              <a:gd name="connsiteX2" fmla="*/ 2943903 w 7010402"/>
              <a:gd name="connsiteY2" fmla="*/ 6858000 h 6858000"/>
              <a:gd name="connsiteX3" fmla="*/ 0 w 7010402"/>
              <a:gd name="connsiteY3" fmla="*/ 6858000 h 6858000"/>
              <a:gd name="connsiteX4" fmla="*/ 3098547 w 7010402"/>
              <a:gd name="connsiteY4" fmla="*/ 0 h 6858000"/>
              <a:gd name="connsiteX5" fmla="*/ 7010402 w 7010402"/>
              <a:gd name="connsiteY5" fmla="*/ 0 h 6858000"/>
              <a:gd name="connsiteX6" fmla="*/ 7010402 w 7010402"/>
              <a:gd name="connsiteY6" fmla="*/ 6858000 h 6858000"/>
              <a:gd name="connsiteX7" fmla="*/ 2943903 w 7010402"/>
              <a:gd name="connsiteY7" fmla="*/ 6858000 h 6858000"/>
              <a:gd name="connsiteX8" fmla="*/ 6374858 w 7010402"/>
              <a:gd name="connsiteY8" fmla="*/ 3427045 h 6858000"/>
              <a:gd name="connsiteX9" fmla="*/ 3120459 w 7010402"/>
              <a:gd name="connsiteY9" fmla="*/ 554 h 6858000"/>
              <a:gd name="connsiteX10" fmla="*/ 3098547 w 7010402"/>
              <a:gd name="connsiteY10" fmla="*/ 0 h 6858000"/>
              <a:gd name="connsiteX0" fmla="*/ 154631 w 4221130"/>
              <a:gd name="connsiteY0" fmla="*/ 6858000 h 6858000"/>
              <a:gd name="connsiteX1" fmla="*/ 0 w 4221130"/>
              <a:gd name="connsiteY1" fmla="*/ 6854090 h 6858000"/>
              <a:gd name="connsiteX2" fmla="*/ 154631 w 4221130"/>
              <a:gd name="connsiteY2" fmla="*/ 6858000 h 6858000"/>
              <a:gd name="connsiteX3" fmla="*/ 309275 w 4221130"/>
              <a:gd name="connsiteY3" fmla="*/ 0 h 6858000"/>
              <a:gd name="connsiteX4" fmla="*/ 4221130 w 4221130"/>
              <a:gd name="connsiteY4" fmla="*/ 0 h 6858000"/>
              <a:gd name="connsiteX5" fmla="*/ 4221130 w 4221130"/>
              <a:gd name="connsiteY5" fmla="*/ 6858000 h 6858000"/>
              <a:gd name="connsiteX6" fmla="*/ 154631 w 4221130"/>
              <a:gd name="connsiteY6" fmla="*/ 6858000 h 6858000"/>
              <a:gd name="connsiteX7" fmla="*/ 3585586 w 4221130"/>
              <a:gd name="connsiteY7" fmla="*/ 3427045 h 6858000"/>
              <a:gd name="connsiteX8" fmla="*/ 331187 w 4221130"/>
              <a:gd name="connsiteY8" fmla="*/ 554 h 6858000"/>
              <a:gd name="connsiteX9" fmla="*/ 309275 w 422113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1130" h="6858000">
                <a:moveTo>
                  <a:pt x="154631" y="6858000"/>
                </a:moveTo>
                <a:lnTo>
                  <a:pt x="0" y="6854090"/>
                </a:lnTo>
                <a:lnTo>
                  <a:pt x="154631" y="6858000"/>
                </a:lnTo>
                <a:close/>
                <a:moveTo>
                  <a:pt x="309275" y="0"/>
                </a:moveTo>
                <a:lnTo>
                  <a:pt x="4221130" y="0"/>
                </a:lnTo>
                <a:lnTo>
                  <a:pt x="4221130" y="6858000"/>
                </a:lnTo>
                <a:lnTo>
                  <a:pt x="154631" y="6858000"/>
                </a:lnTo>
                <a:cubicBezTo>
                  <a:pt x="2049495" y="6858000"/>
                  <a:pt x="3585586" y="5321909"/>
                  <a:pt x="3585586" y="3427045"/>
                </a:cubicBezTo>
                <a:cubicBezTo>
                  <a:pt x="3585586" y="1591396"/>
                  <a:pt x="2144001" y="92446"/>
                  <a:pt x="331187" y="554"/>
                </a:cubicBezTo>
                <a:lnTo>
                  <a:pt x="309275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112" y="685800"/>
            <a:ext cx="4846951" cy="33675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</a:rPr>
              <a:t>Class Information Table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4319818-7012-46F7-BE23-777D5B2E6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3658" y="4376919"/>
            <a:ext cx="6321600" cy="2476500"/>
          </a:xfrm>
          <a:custGeom>
            <a:avLst/>
            <a:gdLst>
              <a:gd name="connsiteX0" fmla="*/ 3879260 w 6321600"/>
              <a:gd name="connsiteY0" fmla="*/ 0 h 2476500"/>
              <a:gd name="connsiteX1" fmla="*/ 1075569 w 6321600"/>
              <a:gd name="connsiteY1" fmla="*/ 0 h 2476500"/>
              <a:gd name="connsiteX2" fmla="*/ 0 w 6321600"/>
              <a:gd name="connsiteY2" fmla="*/ 0 h 2476500"/>
              <a:gd name="connsiteX3" fmla="*/ 0 w 6321600"/>
              <a:gd name="connsiteY3" fmla="*/ 2476500 h 2476500"/>
              <a:gd name="connsiteX4" fmla="*/ 6320613 w 6321600"/>
              <a:gd name="connsiteY4" fmla="*/ 2476500 h 2476500"/>
              <a:gd name="connsiteX5" fmla="*/ 6321600 w 6321600"/>
              <a:gd name="connsiteY5" fmla="*/ 2455651 h 2476500"/>
              <a:gd name="connsiteX6" fmla="*/ 4125863 w 6321600"/>
              <a:gd name="connsiteY6" fmla="*/ 22472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21600" h="2476500">
                <a:moveTo>
                  <a:pt x="3879260" y="0"/>
                </a:moveTo>
                <a:lnTo>
                  <a:pt x="1075569" y="0"/>
                </a:lnTo>
                <a:lnTo>
                  <a:pt x="0" y="0"/>
                </a:lnTo>
                <a:lnTo>
                  <a:pt x="0" y="2476500"/>
                </a:lnTo>
                <a:lnTo>
                  <a:pt x="6320613" y="2476500"/>
                </a:lnTo>
                <a:lnTo>
                  <a:pt x="6321600" y="2455651"/>
                </a:lnTo>
                <a:cubicBezTo>
                  <a:pt x="6321600" y="1189293"/>
                  <a:pt x="5359176" y="147721"/>
                  <a:pt x="4125863" y="2247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87E5F0-A1D2-4D8B-32F0-A5C57B9A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5" y="685800"/>
            <a:ext cx="4430267" cy="5486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B9C0EA8-1D7C-4958-8088-FCCA7A14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00D6DE-A23B-4C22-B47F-8F693347E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D14FB4-6458-4E1D-B46C-BBE29EDFC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CF0F7CE-15DE-4549-B1AD-71D91FB5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182352" cy="6857998"/>
          </a:xfrm>
          <a:custGeom>
            <a:avLst/>
            <a:gdLst>
              <a:gd name="connsiteX0" fmla="*/ 0 w 5182352"/>
              <a:gd name="connsiteY0" fmla="*/ 0 h 6857998"/>
              <a:gd name="connsiteX1" fmla="*/ 2818507 w 5182352"/>
              <a:gd name="connsiteY1" fmla="*/ 0 h 6857998"/>
              <a:gd name="connsiteX2" fmla="*/ 2930927 w 5182352"/>
              <a:gd name="connsiteY2" fmla="*/ 43392 h 6857998"/>
              <a:gd name="connsiteX3" fmla="*/ 5182352 w 5182352"/>
              <a:gd name="connsiteY3" fmla="*/ 3428998 h 6857998"/>
              <a:gd name="connsiteX4" fmla="*/ 2930927 w 5182352"/>
              <a:gd name="connsiteY4" fmla="*/ 6814605 h 6857998"/>
              <a:gd name="connsiteX5" fmla="*/ 2818504 w 5182352"/>
              <a:gd name="connsiteY5" fmla="*/ 6857998 h 6857998"/>
              <a:gd name="connsiteX6" fmla="*/ 0 w 5182352"/>
              <a:gd name="connsiteY6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2352" h="6857998">
                <a:moveTo>
                  <a:pt x="0" y="0"/>
                </a:moveTo>
                <a:lnTo>
                  <a:pt x="2818507" y="0"/>
                </a:lnTo>
                <a:lnTo>
                  <a:pt x="2930927" y="43392"/>
                </a:lnTo>
                <a:cubicBezTo>
                  <a:pt x="4251985" y="590036"/>
                  <a:pt x="5182352" y="1899962"/>
                  <a:pt x="5182352" y="3428998"/>
                </a:cubicBezTo>
                <a:cubicBezTo>
                  <a:pt x="5182352" y="4958035"/>
                  <a:pt x="4251985" y="6267961"/>
                  <a:pt x="2930927" y="6814605"/>
                </a:cubicBezTo>
                <a:lnTo>
                  <a:pt x="2818504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1"/>
            <a:ext cx="4080681" cy="365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0" i="0">
                <a:solidFill>
                  <a:srgbClr val="FFFFFF"/>
                </a:solidFill>
                <a:effectLst/>
              </a:rPr>
              <a:t>Solution Methodology</a:t>
            </a:r>
            <a:br>
              <a:rPr lang="en-US" sz="4400" b="0" i="0">
                <a:solidFill>
                  <a:srgbClr val="FFFFFF"/>
                </a:solidFill>
                <a:effectLst/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3D651D50-AFE8-4258-90FE-E239C3138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1600" y="2"/>
            <a:ext cx="7010401" cy="6857998"/>
          </a:xfrm>
          <a:custGeom>
            <a:avLst/>
            <a:gdLst>
              <a:gd name="connsiteX0" fmla="*/ 2363848 w 7010401"/>
              <a:gd name="connsiteY0" fmla="*/ 0 h 6857998"/>
              <a:gd name="connsiteX1" fmla="*/ 7010401 w 7010401"/>
              <a:gd name="connsiteY1" fmla="*/ 0 h 6857998"/>
              <a:gd name="connsiteX2" fmla="*/ 7010401 w 7010401"/>
              <a:gd name="connsiteY2" fmla="*/ 6857998 h 6857998"/>
              <a:gd name="connsiteX3" fmla="*/ 2363845 w 7010401"/>
              <a:gd name="connsiteY3" fmla="*/ 6857998 h 6857998"/>
              <a:gd name="connsiteX4" fmla="*/ 2251425 w 7010401"/>
              <a:gd name="connsiteY4" fmla="*/ 6814606 h 6857998"/>
              <a:gd name="connsiteX5" fmla="*/ 0 w 7010401"/>
              <a:gd name="connsiteY5" fmla="*/ 3429000 h 6857998"/>
              <a:gd name="connsiteX6" fmla="*/ 2251425 w 7010401"/>
              <a:gd name="connsiteY6" fmla="*/ 43393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0401" h="6857998">
                <a:moveTo>
                  <a:pt x="2363848" y="0"/>
                </a:moveTo>
                <a:lnTo>
                  <a:pt x="7010401" y="0"/>
                </a:lnTo>
                <a:lnTo>
                  <a:pt x="7010401" y="6857998"/>
                </a:lnTo>
                <a:lnTo>
                  <a:pt x="2363845" y="6857998"/>
                </a:lnTo>
                <a:lnTo>
                  <a:pt x="2251425" y="6814606"/>
                </a:lnTo>
                <a:cubicBezTo>
                  <a:pt x="930367" y="6267962"/>
                  <a:pt x="0" y="4958036"/>
                  <a:pt x="0" y="3429000"/>
                </a:cubicBezTo>
                <a:cubicBezTo>
                  <a:pt x="0" y="1899963"/>
                  <a:pt x="930367" y="590037"/>
                  <a:pt x="2251425" y="4339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Placeholder 7" descr="A diagram of a model&#10;&#10;AI-generated content may be incorrect.">
            <a:extLst>
              <a:ext uri="{FF2B5EF4-FFF2-40B4-BE49-F238E27FC236}">
                <a16:creationId xmlns:a16="http://schemas.microsoft.com/office/drawing/2014/main" id="{4E5D4981-A52B-6223-C3D5-694E7D7F84B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l="6532" r="6532"/>
          <a:stretch>
            <a:fillRect/>
          </a:stretch>
        </p:blipFill>
        <p:spPr>
          <a:xfrm>
            <a:off x="7151483" y="284249"/>
            <a:ext cx="4030230" cy="62895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0988"/>
            <a:ext cx="9344578" cy="11564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</a:rPr>
              <a:t>Data splitting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E171ED2-DFD4-666E-F6D1-C672E5CE864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98" y="2588312"/>
            <a:ext cx="5865070" cy="35838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Clr>
                <a:schemeClr val="accent5"/>
              </a:buClr>
              <a:buNone/>
            </a:pPr>
            <a:r>
              <a:rPr lang="en-US" sz="1500" b="0" i="0" dirty="0">
                <a:effectLst/>
              </a:rPr>
              <a:t>To evaluate our model's performance effectively, we divide the dataset into three parts:</a:t>
            </a:r>
          </a:p>
          <a:p>
            <a:pPr>
              <a:lnSpc>
                <a:spcPct val="110000"/>
              </a:lnSpc>
              <a:buClr>
                <a:schemeClr val="accent5"/>
              </a:buClr>
            </a:pPr>
            <a:r>
              <a:rPr lang="en-US" sz="1500" b="1" i="0" dirty="0">
                <a:effectLst/>
              </a:rPr>
              <a:t>Training set (60%)</a:t>
            </a:r>
            <a:br>
              <a:rPr lang="en-US" sz="1500" b="0" i="0" dirty="0">
                <a:effectLst/>
              </a:rPr>
            </a:br>
            <a:r>
              <a:rPr lang="en-US" sz="1500" b="0" i="0" dirty="0">
                <a:effectLst/>
              </a:rPr>
              <a:t>Used to train the neural network and update weights during learning.</a:t>
            </a:r>
          </a:p>
          <a:p>
            <a:pPr>
              <a:lnSpc>
                <a:spcPct val="110000"/>
              </a:lnSpc>
              <a:buClr>
                <a:schemeClr val="accent5"/>
              </a:buClr>
            </a:pPr>
            <a:r>
              <a:rPr lang="en-US" sz="1500" b="1" i="0" dirty="0">
                <a:effectLst/>
              </a:rPr>
              <a:t>Validation set (20%)</a:t>
            </a:r>
            <a:br>
              <a:rPr lang="en-US" sz="1500" b="0" i="0" dirty="0">
                <a:effectLst/>
              </a:rPr>
            </a:br>
            <a:r>
              <a:rPr lang="en-US" sz="1500" b="0" i="0" dirty="0">
                <a:effectLst/>
              </a:rPr>
              <a:t>Used during training to monitor model performance, tune hyperparameters, and apply early stopping.</a:t>
            </a:r>
          </a:p>
          <a:p>
            <a:pPr>
              <a:lnSpc>
                <a:spcPct val="110000"/>
              </a:lnSpc>
              <a:buClr>
                <a:schemeClr val="accent5"/>
              </a:buClr>
            </a:pPr>
            <a:r>
              <a:rPr lang="en-US" sz="1500" b="1" i="0" dirty="0">
                <a:effectLst/>
              </a:rPr>
              <a:t>Test set (20%)</a:t>
            </a:r>
            <a:br>
              <a:rPr lang="en-US" sz="1500" b="0" i="0" dirty="0">
                <a:effectLst/>
              </a:rPr>
            </a:br>
            <a:r>
              <a:rPr lang="en-US" sz="1500" b="0" i="0" dirty="0">
                <a:effectLst/>
              </a:rPr>
              <a:t>Set aside until the very end. Used to evaluate the model's true generalization performance on completely unseen data.</a:t>
            </a:r>
          </a:p>
        </p:txBody>
      </p:sp>
      <p:pic>
        <p:nvPicPr>
          <p:cNvPr id="14" name="Graphic 13" descr="Flowchart">
            <a:extLst>
              <a:ext uri="{FF2B5EF4-FFF2-40B4-BE49-F238E27FC236}">
                <a16:creationId xmlns:a16="http://schemas.microsoft.com/office/drawing/2014/main" id="{7A49772C-1C8F-3EC3-C112-11E772957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4457" y="2593075"/>
            <a:ext cx="3583888" cy="35838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B63154B-778D-4A97-B328-36341A52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5D7039-6499-4D27-A45E-DF5E16A00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DE9A7F4-691A-447E-ACC3-DF3EABCD2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135146"/>
            <a:ext cx="2343647" cy="4520714"/>
          </a:xfrm>
          <a:custGeom>
            <a:avLst/>
            <a:gdLst>
              <a:gd name="connsiteX0" fmla="*/ 2343647 w 2343647"/>
              <a:gd name="connsiteY0" fmla="*/ 0 h 4520714"/>
              <a:gd name="connsiteX1" fmla="*/ 2343647 w 2343647"/>
              <a:gd name="connsiteY1" fmla="*/ 4520714 h 4520714"/>
              <a:gd name="connsiteX2" fmla="*/ 2340504 w 2343647"/>
              <a:gd name="connsiteY2" fmla="*/ 4458470 h 4520714"/>
              <a:gd name="connsiteX3" fmla="*/ 134816 w 2343647"/>
              <a:gd name="connsiteY3" fmla="*/ 2266740 h 4520714"/>
              <a:gd name="connsiteX4" fmla="*/ 0 w 2343647"/>
              <a:gd name="connsiteY4" fmla="*/ 2260357 h 4520714"/>
              <a:gd name="connsiteX5" fmla="*/ 134816 w 2343647"/>
              <a:gd name="connsiteY5" fmla="*/ 2253974 h 4520714"/>
              <a:gd name="connsiteX6" fmla="*/ 2340504 w 2343647"/>
              <a:gd name="connsiteY6" fmla="*/ 62243 h 452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3647" h="4520714">
                <a:moveTo>
                  <a:pt x="2343647" y="0"/>
                </a:moveTo>
                <a:lnTo>
                  <a:pt x="2343647" y="4520714"/>
                </a:lnTo>
                <a:lnTo>
                  <a:pt x="2340504" y="4458470"/>
                </a:lnTo>
                <a:cubicBezTo>
                  <a:pt x="2222700" y="3298480"/>
                  <a:pt x="1296917" y="2377350"/>
                  <a:pt x="134816" y="2266740"/>
                </a:cubicBezTo>
                <a:lnTo>
                  <a:pt x="0" y="2260357"/>
                </a:lnTo>
                <a:lnTo>
                  <a:pt x="134816" y="2253974"/>
                </a:lnTo>
                <a:cubicBezTo>
                  <a:pt x="1296917" y="2143364"/>
                  <a:pt x="2222700" y="1222233"/>
                  <a:pt x="2340504" y="622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6C5CF39-BEA7-4686-ACC2-49AD7900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35146"/>
            <a:ext cx="2343647" cy="4520714"/>
          </a:xfrm>
          <a:custGeom>
            <a:avLst/>
            <a:gdLst>
              <a:gd name="connsiteX0" fmla="*/ 2343647 w 2343647"/>
              <a:gd name="connsiteY0" fmla="*/ 0 h 4520714"/>
              <a:gd name="connsiteX1" fmla="*/ 2343647 w 2343647"/>
              <a:gd name="connsiteY1" fmla="*/ 4520714 h 4520714"/>
              <a:gd name="connsiteX2" fmla="*/ 2340504 w 2343647"/>
              <a:gd name="connsiteY2" fmla="*/ 4458470 h 4520714"/>
              <a:gd name="connsiteX3" fmla="*/ 134816 w 2343647"/>
              <a:gd name="connsiteY3" fmla="*/ 2266740 h 4520714"/>
              <a:gd name="connsiteX4" fmla="*/ 0 w 2343647"/>
              <a:gd name="connsiteY4" fmla="*/ 2260357 h 4520714"/>
              <a:gd name="connsiteX5" fmla="*/ 134816 w 2343647"/>
              <a:gd name="connsiteY5" fmla="*/ 2253974 h 4520714"/>
              <a:gd name="connsiteX6" fmla="*/ 2340504 w 2343647"/>
              <a:gd name="connsiteY6" fmla="*/ 62243 h 452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3647" h="4520714">
                <a:moveTo>
                  <a:pt x="2343647" y="0"/>
                </a:moveTo>
                <a:lnTo>
                  <a:pt x="2343647" y="4520714"/>
                </a:lnTo>
                <a:lnTo>
                  <a:pt x="2340504" y="4458470"/>
                </a:lnTo>
                <a:cubicBezTo>
                  <a:pt x="2222700" y="3298480"/>
                  <a:pt x="1296917" y="2377350"/>
                  <a:pt x="134816" y="2266740"/>
                </a:cubicBezTo>
                <a:lnTo>
                  <a:pt x="0" y="2260357"/>
                </a:lnTo>
                <a:lnTo>
                  <a:pt x="134816" y="2253974"/>
                </a:lnTo>
                <a:cubicBezTo>
                  <a:pt x="1296917" y="2143364"/>
                  <a:pt x="2222700" y="1222233"/>
                  <a:pt x="2340504" y="6224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8884"/>
            <a:ext cx="10058399" cy="1262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Architecture: U-Net for Semantic Segmentation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ACC55EB-5FC4-DC3A-185E-B9BC7B512907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914400" y="2727296"/>
            <a:ext cx="6400800" cy="381265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For this project, we use a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U-Net architecture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 — a popular encoder–decoder convolutional neural network designed for semantic segmentation tasks in biomedical imaging.</a:t>
            </a:r>
          </a:p>
          <a:p>
            <a:pPr marL="0" marR="0"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  <a:p>
            <a:pPr marL="0" marR="0"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U-Net is built to capture both global context and fine-grained local details, thanks to its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skip connections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 that link the encoder and decoder paths.</a:t>
            </a:r>
          </a:p>
          <a:p>
            <a:pPr marL="0" marR="0"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  <a:p>
            <a:pPr marL="0" marR="0"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1. Encoder (Contracting Path):</a:t>
            </a:r>
          </a:p>
          <a:p>
            <a:pPr marL="0" eaLnBrk="1" hangingPunct="1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altLang="en-US" sz="1400" b="1" dirty="0">
                <a:solidFill>
                  <a:schemeClr val="tx2"/>
                </a:solidFill>
                <a:latin typeface="+mn-lt"/>
              </a:rPr>
              <a:t>2.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Decoder (Expanding Path):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  <a:p>
            <a:pPr marL="0" marR="0"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3. Output Layer: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  <a:p>
            <a:pPr marL="457200" marR="0" lvl="1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  <a:p>
            <a:pPr marL="0" marR="0"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This architecture enables the model to segment objects at different scales and accurately preserve spatial information.</a:t>
            </a:r>
          </a:p>
        </p:txBody>
      </p:sp>
      <p:pic>
        <p:nvPicPr>
          <p:cNvPr id="24" name="Picture 23" descr="A network formed by white dots">
            <a:extLst>
              <a:ext uri="{FF2B5EF4-FFF2-40B4-BE49-F238E27FC236}">
                <a16:creationId xmlns:a16="http://schemas.microsoft.com/office/drawing/2014/main" id="{7550FCE2-3BA6-9239-C4F4-5DDF3F5FE3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25"/>
          <a:stretch/>
        </p:blipFill>
        <p:spPr>
          <a:xfrm>
            <a:off x="7924800" y="2128964"/>
            <a:ext cx="4279142" cy="47290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{F4993352-002D-4ECC-9908-56F67D65F186}tf89118109_win32</Template>
  <TotalTime>1700</TotalTime>
  <Words>863</Words>
  <Application>Microsoft Office PowerPoint</Application>
  <PresentationFormat>Widescreen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 Light</vt:lpstr>
      <vt:lpstr>Calibri</vt:lpstr>
      <vt:lpstr>Elephant</vt:lpstr>
      <vt:lpstr>ModOverlayVTI</vt:lpstr>
      <vt:lpstr>Endoscope Semantic Segmentation</vt:lpstr>
      <vt:lpstr>Project Scope and Overview</vt:lpstr>
      <vt:lpstr>Dataset Overview </vt:lpstr>
      <vt:lpstr>Mask Overview</vt:lpstr>
      <vt:lpstr>Dataset Examples of Labeling</vt:lpstr>
      <vt:lpstr>Class Information Table</vt:lpstr>
      <vt:lpstr>Solution Methodology </vt:lpstr>
      <vt:lpstr>Data splitting</vt:lpstr>
      <vt:lpstr>Model Architecture: U-Net for Semantic Segmentation</vt:lpstr>
      <vt:lpstr>U-Net Architecture</vt:lpstr>
      <vt:lpstr>Model Compilation and Training Setup</vt:lpstr>
      <vt:lpstr>Evaluation Metrics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Mariana Ionela Muntian</dc:creator>
  <cp:lastModifiedBy>Mariana Ionela Muntian</cp:lastModifiedBy>
  <cp:revision>2</cp:revision>
  <dcterms:created xsi:type="dcterms:W3CDTF">2025-05-02T11:18:02Z</dcterms:created>
  <dcterms:modified xsi:type="dcterms:W3CDTF">2025-05-03T19:51:12Z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b58b62f-6f94-46bd-8089-18e64b0a9abb_Enabled">
    <vt:lpwstr>true</vt:lpwstr>
  </property>
  <property fmtid="{D5CDD505-2E9C-101B-9397-08002B2CF9AE}" pid="4" name="MSIP_Label_5b58b62f-6f94-46bd-8089-18e64b0a9abb_SetDate">
    <vt:lpwstr>2025-05-02T15:30:43Z</vt:lpwstr>
  </property>
  <property fmtid="{D5CDD505-2E9C-101B-9397-08002B2CF9AE}" pid="5" name="MSIP_Label_5b58b62f-6f94-46bd-8089-18e64b0a9abb_Method">
    <vt:lpwstr>Standard</vt:lpwstr>
  </property>
  <property fmtid="{D5CDD505-2E9C-101B-9397-08002B2CF9AE}" pid="6" name="MSIP_Label_5b58b62f-6f94-46bd-8089-18e64b0a9abb_Name">
    <vt:lpwstr>defa4170-0d19-0005-0004-bc88714345d2</vt:lpwstr>
  </property>
  <property fmtid="{D5CDD505-2E9C-101B-9397-08002B2CF9AE}" pid="7" name="MSIP_Label_5b58b62f-6f94-46bd-8089-18e64b0a9abb_SiteId">
    <vt:lpwstr>a6eb79fa-c4a9-4cce-818d-b85274d15305</vt:lpwstr>
  </property>
  <property fmtid="{D5CDD505-2E9C-101B-9397-08002B2CF9AE}" pid="8" name="MSIP_Label_5b58b62f-6f94-46bd-8089-18e64b0a9abb_ActionId">
    <vt:lpwstr>02fe0bae-7954-4d30-955c-83245376bf86</vt:lpwstr>
  </property>
  <property fmtid="{D5CDD505-2E9C-101B-9397-08002B2CF9AE}" pid="9" name="MSIP_Label_5b58b62f-6f94-46bd-8089-18e64b0a9abb_ContentBits">
    <vt:lpwstr>0</vt:lpwstr>
  </property>
  <property fmtid="{D5CDD505-2E9C-101B-9397-08002B2CF9AE}" pid="10" name="MSIP_Label_5b58b62f-6f94-46bd-8089-18e64b0a9abb_Tag">
    <vt:lpwstr>10, 3, 0, 1</vt:lpwstr>
  </property>
</Properties>
</file>