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D1DC-AA93-4683-AF3D-6A69463D7FCF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9FEE-490F-4B07-9CD2-A4FE1A33015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D1DC-AA93-4683-AF3D-6A69463D7FCF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9FEE-490F-4B07-9CD2-A4FE1A330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82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D1DC-AA93-4683-AF3D-6A69463D7FCF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9FEE-490F-4B07-9CD2-A4FE1A330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7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D1DC-AA93-4683-AF3D-6A69463D7FCF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9FEE-490F-4B07-9CD2-A4FE1A330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4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D1DC-AA93-4683-AF3D-6A69463D7FCF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9FEE-490F-4B07-9CD2-A4FE1A33015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27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D1DC-AA93-4683-AF3D-6A69463D7FCF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9FEE-490F-4B07-9CD2-A4FE1A330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17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D1DC-AA93-4683-AF3D-6A69463D7FCF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9FEE-490F-4B07-9CD2-A4FE1A330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14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D1DC-AA93-4683-AF3D-6A69463D7FCF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9FEE-490F-4B07-9CD2-A4FE1A330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6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D1DC-AA93-4683-AF3D-6A69463D7FCF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9FEE-490F-4B07-9CD2-A4FE1A330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87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EAD1DC-AA93-4683-AF3D-6A69463D7FCF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1B9FEE-490F-4B07-9CD2-A4FE1A330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04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D1DC-AA93-4683-AF3D-6A69463D7FCF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B9FEE-490F-4B07-9CD2-A4FE1A3301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89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EAD1DC-AA93-4683-AF3D-6A69463D7FCF}" type="datetimeFigureOut">
              <a:rPr lang="ru-RU" smtClean="0"/>
              <a:t>14.12.2018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1B9FEE-490F-4B07-9CD2-A4FE1A33015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44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97280" y="2126307"/>
            <a:ext cx="10058400" cy="1143000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Metode</a:t>
            </a:r>
            <a:r>
              <a:rPr lang="en-US" sz="3600" dirty="0" smtClean="0"/>
              <a:t> </a:t>
            </a:r>
            <a:r>
              <a:rPr lang="en-US" sz="3600" dirty="0" err="1" smtClean="0"/>
              <a:t>numerice</a:t>
            </a:r>
            <a:r>
              <a:rPr lang="en-US" sz="3600" dirty="0" smtClean="0"/>
              <a:t> de </a:t>
            </a:r>
            <a:r>
              <a:rPr lang="en-US" sz="3600" dirty="0" err="1" smtClean="0"/>
              <a:t>rezolvare</a:t>
            </a:r>
            <a:r>
              <a:rPr lang="en-US" sz="3600" dirty="0" smtClean="0"/>
              <a:t> a </a:t>
            </a:r>
            <a:r>
              <a:rPr lang="en-US" sz="3600" dirty="0" err="1" smtClean="0"/>
              <a:t>ecu</a:t>
            </a:r>
            <a:r>
              <a:rPr lang="ro-RO" sz="3600" dirty="0" smtClean="0"/>
              <a:t>ațiilor algebrie și transcendente</a:t>
            </a:r>
            <a:r>
              <a:rPr lang="en-US" sz="3600" dirty="0" smtClean="0"/>
              <a:t>:</a:t>
            </a:r>
            <a:r>
              <a:rPr lang="ro-RO" sz="3600" dirty="0" smtClean="0"/>
              <a:t> metoda coardelor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2000" dirty="0" err="1" smtClean="0"/>
              <a:t>Proiect</a:t>
            </a:r>
            <a:r>
              <a:rPr lang="en-US" sz="2000" dirty="0" smtClean="0"/>
              <a:t> </a:t>
            </a:r>
            <a:r>
              <a:rPr lang="en-US" sz="2000" dirty="0" err="1" smtClean="0"/>
              <a:t>realizat</a:t>
            </a:r>
            <a:r>
              <a:rPr lang="en-US" sz="2000" dirty="0" smtClean="0"/>
              <a:t> De Juncu Ionela</a:t>
            </a:r>
            <a:endParaRPr lang="ro-RO" sz="2000" dirty="0" smtClean="0"/>
          </a:p>
          <a:p>
            <a:r>
              <a:rPr lang="en-US" sz="2000" dirty="0" err="1" smtClean="0"/>
              <a:t>Clasa</a:t>
            </a:r>
            <a:r>
              <a:rPr lang="en-US" sz="2000" dirty="0" smtClean="0"/>
              <a:t> 12T</a:t>
            </a:r>
            <a:br>
              <a:rPr lang="en-US" sz="2000" dirty="0" smtClean="0"/>
            </a:br>
            <a:r>
              <a:rPr lang="ro-RO" sz="2000" dirty="0" smtClean="0"/>
              <a:t>iplt</a:t>
            </a:r>
            <a:r>
              <a:rPr lang="en-US" sz="2000" dirty="0" smtClean="0"/>
              <a:t> “</a:t>
            </a:r>
            <a:r>
              <a:rPr lang="en-US" sz="2000" dirty="0" err="1" smtClean="0"/>
              <a:t>mircea</a:t>
            </a:r>
            <a:r>
              <a:rPr lang="en-US" sz="2000" dirty="0" smtClean="0"/>
              <a:t> </a:t>
            </a:r>
            <a:r>
              <a:rPr lang="en-US" sz="2000" dirty="0" err="1" smtClean="0"/>
              <a:t>eliade</a:t>
            </a:r>
            <a:r>
              <a:rPr lang="en-US" sz="2000" dirty="0" smtClean="0"/>
              <a:t>”</a:t>
            </a:r>
          </a:p>
          <a:p>
            <a:r>
              <a:rPr lang="en-US" sz="2000" dirty="0" err="1" smtClean="0"/>
              <a:t>Profesor</a:t>
            </a:r>
            <a:r>
              <a:rPr lang="en-US" sz="2000" dirty="0" smtClean="0"/>
              <a:t>: </a:t>
            </a:r>
            <a:r>
              <a:rPr lang="en-US" sz="2000" dirty="0" err="1" smtClean="0"/>
              <a:t>gu</a:t>
            </a:r>
            <a:r>
              <a:rPr lang="ro-RO" sz="2000" dirty="0" smtClean="0"/>
              <a:t>ț</a:t>
            </a:r>
            <a:r>
              <a:rPr lang="en-US" sz="2000" dirty="0" smtClean="0"/>
              <a:t>u </a:t>
            </a:r>
            <a:r>
              <a:rPr lang="en-US" sz="2000" dirty="0" err="1" smtClean="0"/>
              <a:t>maria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505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7890" y="622997"/>
            <a:ext cx="10818797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Exemplul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2: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Fie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̆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funcţia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f (x) = x4 – 3x2 + 7,5x – 1.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̆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calculeze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soluţia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aproximativa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̆ a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ecuaţiei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f(x) =0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segmentul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[–0,5; 0,5]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exactitatea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ε = 0,0001,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utilizînd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metoda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coardelor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 Pentru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funcţia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data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̆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[–0,5; 0,5] M1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şi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m1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sînt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respectiv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egale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10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şi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5.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Pentru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simplitate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atribuirile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necesare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vor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realizate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direct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în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corpul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programului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program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cn08;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varMsup,minf,a,b,e,x,xnou,xvechi,eps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function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f(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x:real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):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begin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  f:=sqr(sqr(x))-3*sqr(x)+7.5*x-1</a:t>
            </a:r>
            <a:r>
              <a:rPr lang="en-US" altLang="ru-RU" sz="1600" dirty="0" smtClean="0">
                <a:solidFill>
                  <a:srgbClr val="454545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begin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a:=-0.5; b:=0.5;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eps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:=0.0001;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Msup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:=10;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minf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:=5;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determinarea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extremitatii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fixe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a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aproximarii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initiale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} x:=a-(f(a))/(f(b)-f(a))*(b-a);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f(x)*f(a)&gt;0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begin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e:=b;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xnou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:=a;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end</a:t>
            </a:r>
            <a:r>
              <a:rPr lang="en-US" altLang="ru-RU" sz="1600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else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begin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e:=a;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xnou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:=b;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{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calculul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iterativ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solutiei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repeat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xvechi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:=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xnou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xnou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:=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xvechi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-(f(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xvechi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))/(f(e)-f(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xvechi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))*(e-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xvechi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);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writeln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(’ x=’,xnou:10:8,’ f(x)=’,f(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xnou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):12:8);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until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abs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((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Msup-minf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)/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minf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*(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xnou-xvechi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))&lt;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eps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end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Rezultate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: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x=0.22500000 f(x)= 0.53818789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x=0.15970438 f(x)= 0.12191694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...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x=0.14130134 f(x)= 0.00026052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54545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x=0.14127062 f(x)= 0.00005579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51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Obiectivele proiectului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ro-RO" sz="3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o-RO" sz="3000" dirty="0" smtClean="0"/>
              <a:t>Descrierea metodei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3000" dirty="0" smtClean="0"/>
              <a:t>Identificarea particularităților și avantajelor metodei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sz="3000" dirty="0" smtClean="0"/>
              <a:t>Prezentarea unor exemple pentru metoda dată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4323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Descrierea metodei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o-RO" sz="2400" dirty="0"/>
          </a:p>
          <a:p>
            <a:pPr marL="0" indent="0">
              <a:buNone/>
            </a:pPr>
            <a:r>
              <a:rPr lang="en-US" sz="2600" dirty="0" err="1" smtClean="0"/>
              <a:t>Metoda</a:t>
            </a:r>
            <a:r>
              <a:rPr lang="en-US" sz="2600" dirty="0" smtClean="0"/>
              <a:t> </a:t>
            </a:r>
            <a:r>
              <a:rPr lang="en-US" sz="2600" dirty="0" err="1"/>
              <a:t>bisecției</a:t>
            </a:r>
            <a:r>
              <a:rPr lang="en-US" sz="2600" dirty="0"/>
              <a:t>, cu </a:t>
            </a:r>
            <a:r>
              <a:rPr lang="en-US" sz="2600" dirty="0" err="1"/>
              <a:t>toată</a:t>
            </a:r>
            <a:r>
              <a:rPr lang="en-US" sz="2600" dirty="0"/>
              <a:t> </a:t>
            </a:r>
            <a:r>
              <a:rPr lang="en-US" sz="2600" dirty="0" err="1"/>
              <a:t>simplitatea</a:t>
            </a:r>
            <a:r>
              <a:rPr lang="en-US" sz="2600" dirty="0"/>
              <a:t> </a:t>
            </a:r>
            <a:r>
              <a:rPr lang="en-US" sz="2600" dirty="0" err="1"/>
              <a:t>ei</a:t>
            </a:r>
            <a:r>
              <a:rPr lang="en-US" sz="2600" dirty="0"/>
              <a:t>, nu </a:t>
            </a:r>
            <a:r>
              <a:rPr lang="en-US" sz="2600" dirty="0" err="1"/>
              <a:t>este</a:t>
            </a:r>
            <a:r>
              <a:rPr lang="en-US" sz="2600" dirty="0"/>
              <a:t> </a:t>
            </a:r>
            <a:r>
              <a:rPr lang="en-US" sz="2600" dirty="0" err="1"/>
              <a:t>eficientă</a:t>
            </a:r>
            <a:r>
              <a:rPr lang="en-US" sz="2600" dirty="0"/>
              <a:t> </a:t>
            </a:r>
            <a:r>
              <a:rPr lang="en-US" sz="2600" dirty="0" err="1"/>
              <a:t>în</a:t>
            </a:r>
            <a:r>
              <a:rPr lang="en-US" sz="2600" dirty="0"/>
              <a:t> </a:t>
            </a:r>
            <a:r>
              <a:rPr lang="en-US" sz="2600" dirty="0" err="1"/>
              <a:t>cazurile</a:t>
            </a:r>
            <a:r>
              <a:rPr lang="en-US" sz="2600" dirty="0"/>
              <a:t> </a:t>
            </a:r>
            <a:r>
              <a:rPr lang="en-US" sz="2600" dirty="0" err="1"/>
              <a:t>cînd</a:t>
            </a:r>
            <a:r>
              <a:rPr lang="en-US" sz="2600" dirty="0"/>
              <a:t> </a:t>
            </a:r>
            <a:r>
              <a:rPr lang="en-US" sz="2600" dirty="0" err="1"/>
              <a:t>rezultatul</a:t>
            </a:r>
            <a:r>
              <a:rPr lang="en-US" sz="2600" dirty="0"/>
              <a:t> </a:t>
            </a:r>
            <a:r>
              <a:rPr lang="en-US" sz="2600" dirty="0" err="1"/>
              <a:t>trebuie</a:t>
            </a:r>
            <a:r>
              <a:rPr lang="en-US" sz="2600" dirty="0"/>
              <a:t> </a:t>
            </a:r>
            <a:r>
              <a:rPr lang="en-US" sz="2600" dirty="0" err="1"/>
              <a:t>obținut</a:t>
            </a:r>
            <a:r>
              <a:rPr lang="en-US" sz="2600" dirty="0"/>
              <a:t> </a:t>
            </a:r>
            <a:r>
              <a:rPr lang="en-US" sz="2600" dirty="0" err="1"/>
              <a:t>printr</a:t>
            </a:r>
            <a:r>
              <a:rPr lang="en-US" sz="2600" dirty="0"/>
              <a:t>-un </a:t>
            </a:r>
            <a:r>
              <a:rPr lang="en-US" sz="2600" dirty="0" err="1"/>
              <a:t>număr</a:t>
            </a:r>
            <a:r>
              <a:rPr lang="en-US" sz="2600" dirty="0"/>
              <a:t> </a:t>
            </a:r>
            <a:r>
              <a:rPr lang="en-US" sz="2600" dirty="0" err="1"/>
              <a:t>redus</a:t>
            </a:r>
            <a:r>
              <a:rPr lang="en-US" sz="2600" dirty="0"/>
              <a:t> de </a:t>
            </a:r>
            <a:r>
              <a:rPr lang="en-US" sz="2600" dirty="0" err="1"/>
              <a:t>iterații</a:t>
            </a:r>
            <a:r>
              <a:rPr lang="en-US" sz="2600" dirty="0"/>
              <a:t>, cu o </a:t>
            </a:r>
            <a:r>
              <a:rPr lang="en-US" sz="2600" dirty="0" err="1"/>
              <a:t>exactitate</a:t>
            </a:r>
            <a:r>
              <a:rPr lang="en-US" sz="2600" dirty="0"/>
              <a:t> </a:t>
            </a:r>
            <a:r>
              <a:rPr lang="en-US" sz="2600" dirty="0" err="1"/>
              <a:t>înaltă</a:t>
            </a:r>
            <a:r>
              <a:rPr lang="en-US" sz="2600" dirty="0"/>
              <a:t>. </a:t>
            </a:r>
            <a:endParaRPr lang="ro-RO" sz="2600" dirty="0" smtClean="0"/>
          </a:p>
          <a:p>
            <a:pPr marL="0" indent="0">
              <a:buNone/>
            </a:pPr>
            <a:r>
              <a:rPr lang="ru-RU" sz="2600" dirty="0" err="1" smtClean="0"/>
              <a:t>Astfel</a:t>
            </a:r>
            <a:r>
              <a:rPr lang="ru-RU" sz="2600" dirty="0" smtClean="0"/>
              <a:t> </a:t>
            </a:r>
            <a:r>
              <a:rPr lang="ru-RU" sz="2600" dirty="0" err="1" smtClean="0"/>
              <a:t>stînd</a:t>
            </a:r>
            <a:r>
              <a:rPr lang="ro-RO" sz="2600" dirty="0"/>
              <a:t> </a:t>
            </a:r>
            <a:r>
              <a:rPr lang="ro-RO" sz="2600" dirty="0" smtClean="0"/>
              <a:t>lu</a:t>
            </a:r>
            <a:r>
              <a:rPr lang="en-US" sz="2600" dirty="0" err="1" smtClean="0"/>
              <a:t>crurile</a:t>
            </a:r>
            <a:r>
              <a:rPr lang="en-US" sz="2600" dirty="0"/>
              <a:t>, </a:t>
            </a:r>
            <a:r>
              <a:rPr lang="en-US" sz="2600" dirty="0" err="1"/>
              <a:t>este</a:t>
            </a:r>
            <a:r>
              <a:rPr lang="en-US" sz="2600" dirty="0"/>
              <a:t> </a:t>
            </a:r>
            <a:r>
              <a:rPr lang="en-US" sz="2600" dirty="0" err="1"/>
              <a:t>mai</a:t>
            </a:r>
            <a:r>
              <a:rPr lang="en-US" sz="2600" dirty="0"/>
              <a:t> </a:t>
            </a:r>
            <a:r>
              <a:rPr lang="en-US" sz="2600" dirty="0" err="1"/>
              <a:t>potrivită</a:t>
            </a:r>
            <a:r>
              <a:rPr lang="en-US" sz="2600" dirty="0"/>
              <a:t> </a:t>
            </a:r>
            <a:r>
              <a:rPr lang="en-US" sz="2600" dirty="0" err="1"/>
              <a:t>metoda</a:t>
            </a:r>
            <a:r>
              <a:rPr lang="en-US" sz="2600" dirty="0"/>
              <a:t> </a:t>
            </a:r>
            <a:r>
              <a:rPr lang="en-US" sz="2600" dirty="0" err="1"/>
              <a:t>coardelor</a:t>
            </a:r>
            <a:r>
              <a:rPr lang="en-US" sz="2600" dirty="0"/>
              <a:t>, care </a:t>
            </a:r>
            <a:r>
              <a:rPr lang="en-US" sz="2600" dirty="0" err="1"/>
              <a:t>constă</a:t>
            </a:r>
            <a:r>
              <a:rPr lang="en-US" sz="2600" dirty="0"/>
              <a:t> </a:t>
            </a:r>
            <a:r>
              <a:rPr lang="en-US" sz="2600" dirty="0" err="1"/>
              <a:t>în</a:t>
            </a:r>
            <a:r>
              <a:rPr lang="en-US" sz="2600" dirty="0"/>
              <a:t> </a:t>
            </a:r>
            <a:r>
              <a:rPr lang="en-US" sz="2600" dirty="0" err="1"/>
              <a:t>divizarea</a:t>
            </a:r>
            <a:r>
              <a:rPr lang="en-US" sz="2600" dirty="0"/>
              <a:t> </a:t>
            </a:r>
            <a:r>
              <a:rPr lang="en-US" sz="2600" dirty="0" err="1"/>
              <a:t>segmentului</a:t>
            </a:r>
            <a:r>
              <a:rPr lang="en-US" sz="2600" dirty="0"/>
              <a:t> </a:t>
            </a:r>
            <a:r>
              <a:rPr lang="en-US" sz="2600" dirty="0" err="1"/>
              <a:t>în</a:t>
            </a:r>
            <a:r>
              <a:rPr lang="en-US" sz="2600" dirty="0"/>
              <a:t> </a:t>
            </a:r>
            <a:r>
              <a:rPr lang="en-US" sz="2600" dirty="0" err="1"/>
              <a:t>părți</a:t>
            </a:r>
            <a:r>
              <a:rPr lang="en-US" sz="2600" dirty="0"/>
              <a:t> </a:t>
            </a:r>
            <a:r>
              <a:rPr lang="en-US" sz="2600" dirty="0" err="1"/>
              <a:t>proporţionale</a:t>
            </a:r>
            <a:r>
              <a:rPr lang="en-US" sz="2600" dirty="0"/>
              <a:t>, </a:t>
            </a:r>
            <a:r>
              <a:rPr lang="en-US" sz="2600" dirty="0" err="1"/>
              <a:t>proporția</a:t>
            </a:r>
            <a:r>
              <a:rPr lang="en-US" sz="2600" dirty="0"/>
              <a:t> </a:t>
            </a:r>
            <a:r>
              <a:rPr lang="en-US" sz="2600" dirty="0" err="1"/>
              <a:t>fiind</a:t>
            </a:r>
            <a:r>
              <a:rPr lang="en-US" sz="2600" dirty="0"/>
              <a:t> </a:t>
            </a:r>
            <a:r>
              <a:rPr lang="en-US" sz="2600" dirty="0" err="1"/>
              <a:t>dată</a:t>
            </a:r>
            <a:r>
              <a:rPr lang="en-US" sz="2600" dirty="0"/>
              <a:t> de </a:t>
            </a:r>
            <a:r>
              <a:rPr lang="en-US" sz="2600" dirty="0" err="1"/>
              <a:t>punctul</a:t>
            </a:r>
            <a:r>
              <a:rPr lang="en-US" sz="2600" dirty="0"/>
              <a:t> de </a:t>
            </a:r>
            <a:r>
              <a:rPr lang="en-US" sz="2600" dirty="0" err="1"/>
              <a:t>intersecție</a:t>
            </a:r>
            <a:r>
              <a:rPr lang="en-US" sz="2600" dirty="0"/>
              <a:t> al </a:t>
            </a:r>
            <a:r>
              <a:rPr lang="en-US" sz="2600" dirty="0" err="1"/>
              <a:t>coardei</a:t>
            </a:r>
            <a:r>
              <a:rPr lang="en-US" sz="2600" dirty="0"/>
              <a:t> care </a:t>
            </a:r>
            <a:r>
              <a:rPr lang="en-US" sz="2600" dirty="0" err="1"/>
              <a:t>uneşte</a:t>
            </a:r>
            <a:r>
              <a:rPr lang="en-US" sz="2600" dirty="0"/>
              <a:t> </a:t>
            </a:r>
            <a:r>
              <a:rPr lang="en-US" sz="2600" dirty="0" err="1"/>
              <a:t>extremitățile</a:t>
            </a:r>
            <a:r>
              <a:rPr lang="en-US" sz="2600" dirty="0"/>
              <a:t> </a:t>
            </a:r>
            <a:r>
              <a:rPr lang="en-US" sz="2600" dirty="0" err="1"/>
              <a:t>segmentului</a:t>
            </a:r>
            <a:r>
              <a:rPr lang="en-US" sz="2600" dirty="0"/>
              <a:t> cu </a:t>
            </a:r>
            <a:r>
              <a:rPr lang="en-US" sz="2600" dirty="0" err="1"/>
              <a:t>axa</a:t>
            </a:r>
            <a:r>
              <a:rPr lang="en-US" sz="2600" dirty="0"/>
              <a:t> Ox.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571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558266"/>
            <a:ext cx="10058400" cy="531082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dată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funcția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f(x), care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posedă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următoarele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proprietăți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1. f(x)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continuă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segmentul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[a, b]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f(a)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(c) &lt;0. 2.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segmentul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[a, b]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există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f'(x) = 0; f'(x) +0,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continui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semnul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[a, b]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este</a:t>
            </a:r>
            <a:r>
              <a:rPr lang="ro-RO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constant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ro-RO" dirty="0" smtClean="0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oprietățile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enumerate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garantează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existența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soluției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unice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ecuației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f(x) = 0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[a, b].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Metoda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coardelor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presupune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alegerea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calitate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aproximare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soluției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punctul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determinat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intersecţia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dreptei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trece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punctele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(a, f(a))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(b, f(b)) cu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axa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Ox.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Pentru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realizarea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metodei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stabilește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extremitatea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segmentului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[a, b]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care 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duce 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serie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coarde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(fig. 3.3).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Această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extremitate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este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determinată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condiția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ru-RU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o-RO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f(e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xf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"(e) &gt; 0. </a:t>
            </a:r>
            <a:endParaRPr lang="ro-RO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Cealaltă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extremitate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segmentului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[a, b] 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consideră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aproximare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inițială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soluției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X.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punctele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(e, f(e))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(x, f(x)) 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construiește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coardă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Se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determină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punctul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ro-RO" baseline="-250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ro-RO" dirty="0" smtClean="0">
                <a:latin typeface="Cambria" panose="02040503050406030204" pitchFamily="18" charset="0"/>
                <a:ea typeface="Cambria" panose="02040503050406030204" pitchFamily="18" charset="0"/>
              </a:rPr>
              <a:t>, în care coarda intersectează axa 0x. Punctul x1 este considerat următoarea aproximare a soluției.</a:t>
            </a:r>
            <a:endParaRPr lang="ru-RU" baseline="-25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293" y="290752"/>
            <a:ext cx="5024388" cy="56072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03" y="290752"/>
            <a:ext cx="5101389" cy="594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67352"/>
            <a:ext cx="10058400" cy="1450757"/>
          </a:xfrm>
        </p:spPr>
        <p:txBody>
          <a:bodyPr/>
          <a:lstStyle/>
          <a:p>
            <a:r>
              <a:rPr lang="ro-RO" dirty="0" smtClean="0"/>
              <a:t>Eroarea metodei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42" y="1904135"/>
            <a:ext cx="10934299" cy="41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48103"/>
            <a:ext cx="10058400" cy="1142927"/>
          </a:xfrm>
        </p:spPr>
        <p:txBody>
          <a:bodyPr/>
          <a:lstStyle/>
          <a:p>
            <a:r>
              <a:rPr lang="ro-RO" dirty="0" smtClean="0"/>
              <a:t>Algoritmizarea metodei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48" y="2512194"/>
            <a:ext cx="9875519" cy="3792354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9784" y="1761423"/>
            <a:ext cx="9442383" cy="4107671"/>
          </a:xfrm>
        </p:spPr>
        <p:txBody>
          <a:bodyPr/>
          <a:lstStyle/>
          <a:p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coardelor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o </a:t>
            </a:r>
            <a:r>
              <a:rPr lang="en-US" dirty="0" err="1"/>
              <a:t>cercetare</a:t>
            </a:r>
            <a:r>
              <a:rPr lang="en-US" dirty="0"/>
              <a:t> </a:t>
            </a:r>
            <a:r>
              <a:rPr lang="en-US" dirty="0" err="1"/>
              <a:t>prealabilă</a:t>
            </a:r>
            <a:r>
              <a:rPr lang="en-US" dirty="0"/>
              <a:t> a </a:t>
            </a:r>
            <a:r>
              <a:rPr lang="en-US" dirty="0" err="1"/>
              <a:t>funcției</a:t>
            </a:r>
            <a:r>
              <a:rPr lang="en-US" dirty="0"/>
              <a:t> f(x), pentru 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extremităţii</a:t>
            </a:r>
            <a:r>
              <a:rPr lang="en-US" dirty="0"/>
              <a:t> fixe, din care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trasate</a:t>
            </a:r>
            <a:r>
              <a:rPr lang="en-US" dirty="0"/>
              <a:t> </a:t>
            </a:r>
            <a:r>
              <a:rPr lang="en-US" dirty="0" err="1"/>
              <a:t>coardele</a:t>
            </a:r>
            <a:r>
              <a:rPr lang="en-US" dirty="0"/>
              <a:t>. </a:t>
            </a:r>
            <a:r>
              <a:rPr lang="en-US" dirty="0" err="1"/>
              <a:t>Numărul</a:t>
            </a:r>
            <a:r>
              <a:rPr lang="en-US" dirty="0"/>
              <a:t> n de </a:t>
            </a:r>
            <a:r>
              <a:rPr lang="en-US" dirty="0" err="1"/>
              <a:t>aproximări</a:t>
            </a:r>
            <a:r>
              <a:rPr lang="en-US" dirty="0"/>
              <a:t> </a:t>
            </a:r>
            <a:r>
              <a:rPr lang="en-US" dirty="0" err="1"/>
              <a:t>succesive</a:t>
            </a:r>
            <a:r>
              <a:rPr lang="en-US" dirty="0"/>
              <a:t> ale </a:t>
            </a:r>
            <a:r>
              <a:rPr lang="en-US" dirty="0" err="1"/>
              <a:t>soluției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indicat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enunţul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determinat</a:t>
            </a:r>
            <a:r>
              <a:rPr lang="en-US" dirty="0"/>
              <a:t> de o </a:t>
            </a:r>
            <a:r>
              <a:rPr lang="en-US" dirty="0" err="1"/>
              <a:t>conditie</a:t>
            </a:r>
            <a:r>
              <a:rPr lang="en-US" dirty="0"/>
              <a:t>.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7052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65" y="440974"/>
            <a:ext cx="11032626" cy="56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43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375385"/>
            <a:ext cx="10058400" cy="54937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program cn07;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a,b,e,c,x</a:t>
            </a:r>
            <a:r>
              <a:rPr lang="en-US" dirty="0"/>
              <a:t>: real;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      </a:t>
            </a:r>
            <a:r>
              <a:rPr lang="en-US" dirty="0" err="1"/>
              <a:t>n,i</a:t>
            </a:r>
            <a:r>
              <a:rPr lang="en-US" dirty="0"/>
              <a:t>: </a:t>
            </a:r>
            <a:r>
              <a:rPr lang="en-US" dirty="0" smtClean="0"/>
              <a:t>integer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function f(</a:t>
            </a:r>
            <a:r>
              <a:rPr lang="en-US" dirty="0" err="1"/>
              <a:t>x:real</a:t>
            </a:r>
            <a:r>
              <a:rPr lang="en-US" dirty="0"/>
              <a:t>):real; begin f:=ln(x*sin(x));end;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                                                                                                           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begin a:=0.5; b:=1.5; n:=10;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extremitatii</a:t>
            </a:r>
            <a:r>
              <a:rPr lang="en-US" dirty="0"/>
              <a:t> fixe e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aproximarii</a:t>
            </a:r>
            <a:r>
              <a:rPr lang="en-US" dirty="0"/>
              <a:t> </a:t>
            </a:r>
            <a:r>
              <a:rPr lang="en-US" dirty="0" err="1"/>
              <a:t>initiale</a:t>
            </a:r>
            <a:r>
              <a:rPr lang="en-US" dirty="0"/>
              <a:t> x0} c:=a-(f(a))/(f(b)-f(a))*(b-a);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f(c)*f(a)&gt;0 then begin e:=b; x:=a; end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else begin e:=a; x:=b; end;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  <a:r>
              <a:rPr lang="en-US" dirty="0" err="1"/>
              <a:t>calculul</a:t>
            </a:r>
            <a:r>
              <a:rPr lang="en-US" dirty="0"/>
              <a:t> </a:t>
            </a:r>
            <a:r>
              <a:rPr lang="en-US" dirty="0" err="1"/>
              <a:t>iterativ</a:t>
            </a:r>
            <a:r>
              <a:rPr lang="en-US" dirty="0"/>
              <a:t> al </a:t>
            </a:r>
            <a:r>
              <a:rPr lang="en-US" dirty="0" err="1"/>
              <a:t>solutiei</a:t>
            </a:r>
            <a:r>
              <a:rPr lang="en-US" dirty="0"/>
              <a:t>} for i:=1 to n do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begin x:= x-(f(x))/(f(e)-f(x))*(e-x); </a:t>
            </a:r>
            <a:r>
              <a:rPr lang="en-US" dirty="0" err="1"/>
              <a:t>writeln</a:t>
            </a:r>
            <a:r>
              <a:rPr lang="en-US" dirty="0"/>
              <a:t>(x:10:8,’ ’,f(x):12:8);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end; end.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          </a:t>
            </a:r>
            <a:r>
              <a:rPr lang="en-US" dirty="0" err="1"/>
              <a:t>Rezultate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i</a:t>
            </a:r>
            <a:r>
              <a:rPr lang="en-US" dirty="0"/>
              <a:t>= 1 x=1.27995775 f(x)= 0.20392348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i</a:t>
            </a:r>
            <a:r>
              <a:rPr lang="en-US" dirty="0"/>
              <a:t>= 2 x=1.18251377 f(x)= 0.09028687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...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i</a:t>
            </a:r>
            <a:r>
              <a:rPr lang="en-US" dirty="0"/>
              <a:t>= 9 x=1.11427651 f(x)= 0.00016577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i</a:t>
            </a:r>
            <a:r>
              <a:rPr lang="en-US" dirty="0"/>
              <a:t>= 10 x=1.11420523 f(x)= 0.00006678</a:t>
            </a:r>
          </a:p>
        </p:txBody>
      </p:sp>
    </p:spTree>
    <p:extLst>
      <p:ext uri="{BB962C8B-B14F-4D97-AF65-F5344CB8AC3E}">
        <p14:creationId xmlns:p14="http://schemas.microsoft.com/office/powerpoint/2010/main" val="33655215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1584</TotalTime>
  <Words>493</Words>
  <Application>Microsoft Office PowerPoint</Application>
  <PresentationFormat>Широкоэкранный</PresentationFormat>
  <Paragraphs>66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Wingdings</vt:lpstr>
      <vt:lpstr>Ретро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Obiectivele proiectului</vt:lpstr>
      <vt:lpstr>Descrierea metodei</vt:lpstr>
      <vt:lpstr>Презентация PowerPoint</vt:lpstr>
      <vt:lpstr>Презентация PowerPoint</vt:lpstr>
      <vt:lpstr>Eroarea metodei</vt:lpstr>
      <vt:lpstr>Algoritmizarea metodei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Juncu Victor</dc:creator>
  <cp:lastModifiedBy>Juncu Victor</cp:lastModifiedBy>
  <cp:revision>19</cp:revision>
  <dcterms:created xsi:type="dcterms:W3CDTF">2018-12-14T18:26:43Z</dcterms:created>
  <dcterms:modified xsi:type="dcterms:W3CDTF">2018-12-15T20:51:19Z</dcterms:modified>
</cp:coreProperties>
</file>