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25" r:id="rId2"/>
    <p:sldId id="626" r:id="rId3"/>
    <p:sldId id="627" r:id="rId4"/>
    <p:sldId id="628" r:id="rId5"/>
    <p:sldId id="629" r:id="rId6"/>
    <p:sldId id="579" r:id="rId7"/>
    <p:sldId id="630" r:id="rId8"/>
    <p:sldId id="631" r:id="rId9"/>
    <p:sldId id="632" r:id="rId10"/>
    <p:sldId id="633" r:id="rId11"/>
    <p:sldId id="634" r:id="rId12"/>
    <p:sldId id="635" r:id="rId13"/>
    <p:sldId id="586" r:id="rId14"/>
    <p:sldId id="587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4" r:id="rId23"/>
    <p:sldId id="645" r:id="rId24"/>
    <p:sldId id="646" r:id="rId25"/>
    <p:sldId id="599" r:id="rId26"/>
    <p:sldId id="647" r:id="rId27"/>
    <p:sldId id="648" r:id="rId28"/>
    <p:sldId id="649" r:id="rId29"/>
    <p:sldId id="650" r:id="rId30"/>
    <p:sldId id="651" r:id="rId31"/>
    <p:sldId id="657" r:id="rId32"/>
    <p:sldId id="658" r:id="rId33"/>
    <p:sldId id="659" r:id="rId34"/>
    <p:sldId id="660" r:id="rId35"/>
    <p:sldId id="661" r:id="rId36"/>
    <p:sldId id="662" r:id="rId37"/>
    <p:sldId id="663" r:id="rId38"/>
    <p:sldId id="664" r:id="rId39"/>
    <p:sldId id="666" r:id="rId40"/>
    <p:sldId id="667" r:id="rId41"/>
    <p:sldId id="668" r:id="rId42"/>
    <p:sldId id="669" r:id="rId43"/>
    <p:sldId id="670" r:id="rId44"/>
    <p:sldId id="672" r:id="rId45"/>
    <p:sldId id="673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8"/>
    <p:restoredTop sz="94643"/>
  </p:normalViewPr>
  <p:slideViewPr>
    <p:cSldViewPr snapToGrid="0" snapToObjects="1">
      <p:cViewPr varScale="1">
        <p:scale>
          <a:sx n="186" d="100"/>
          <a:sy n="186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10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10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Deadlocks – Problems and Solutions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37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Conditions: 1.  Mutual Exclusion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resources in question can each only be used by one entity at a time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multiple entities can use a resource, then just give it to all of them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only one can use it, once you’ve given it to one, no one else gets it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Until the resource holder releases it</a:t>
            </a:r>
          </a:p>
        </p:txBody>
      </p:sp>
    </p:spTree>
    <p:extLst>
      <p:ext uri="{BB962C8B-B14F-4D97-AF65-F5344CB8AC3E}">
        <p14:creationId xmlns:p14="http://schemas.microsoft.com/office/powerpoint/2010/main" val="398072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2: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Incremental Allocation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Processes/threads are allowed to ask for resources whenever they want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As opposed to getting everything they need before they start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they must pre-allocate all resources, either: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They get all they need and run to completion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They don’t get all they need and abort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either case, no deadlock</a:t>
            </a:r>
          </a:p>
        </p:txBody>
      </p:sp>
    </p:spTree>
    <p:extLst>
      <p:ext uri="{BB962C8B-B14F-4D97-AF65-F5344CB8AC3E}">
        <p14:creationId xmlns:p14="http://schemas.microsoft.com/office/powerpoint/2010/main" val="341802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3:  No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Pre-emption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an entity has reserved a resource, you can’t take it away from him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Not even temporarily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you can, deadlocks are simply resolved by taking someone’s resource away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give to someone else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But if you can’t take anything away from anyone, you’re stuck</a:t>
            </a:r>
          </a:p>
        </p:txBody>
      </p:sp>
    </p:spTree>
    <p:extLst>
      <p:ext uri="{BB962C8B-B14F-4D97-AF65-F5344CB8AC3E}">
        <p14:creationId xmlns:p14="http://schemas.microsoft.com/office/powerpoint/2010/main" val="232214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4: Circular Waiting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waits on B which waits on A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graph terms, there’s a cycle in a graph of resource requests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Could involve a lot more than two entities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But if there is no such cycle, someone can complete without anyone releasing a resource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Allowing even a long chain of dependencies to eventually unwind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Maybe not very fast, though . . .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44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Wait-For Graph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81050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Thread 1</a:t>
            </a:r>
          </a:p>
        </p:txBody>
      </p:sp>
      <p:sp>
        <p:nvSpPr>
          <p:cNvPr id="5" name="Oval 4"/>
          <p:cNvSpPr/>
          <p:nvPr/>
        </p:nvSpPr>
        <p:spPr>
          <a:xfrm>
            <a:off x="5337175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Thread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5255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Section 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2858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Section B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9888" y="2805113"/>
            <a:ext cx="1547812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acquires a lock for Critical Section 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45350" y="2751138"/>
            <a:ext cx="1547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acquires a lock for Critical Section B</a:t>
            </a:r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rot="16200000" flipV="1">
            <a:off x="21121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7570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9888" y="4530725"/>
            <a:ext cx="154781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requests a lock for Critical Section 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45350" y="4445000"/>
            <a:ext cx="15478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requests a lock for Critical Section 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3129756" y="2420144"/>
            <a:ext cx="2087563" cy="1838325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135313" y="24209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46450" y="1163638"/>
            <a:ext cx="247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 problem!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935413" y="2347913"/>
            <a:ext cx="2078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Deadlock!</a:t>
            </a:r>
          </a:p>
        </p:txBody>
      </p:sp>
      <p:pic>
        <p:nvPicPr>
          <p:cNvPr id="32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950" y="5507038"/>
            <a:ext cx="549275" cy="654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</p:pic>
      <p:pic>
        <p:nvPicPr>
          <p:cNvPr id="33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1438" y="5484813"/>
            <a:ext cx="549275" cy="654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9575" y="520700"/>
            <a:ext cx="21399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 can’t give him the lock right now, but . . 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11963" y="614363"/>
            <a:ext cx="1944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Hmmmm . . .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3247232" y="2724944"/>
            <a:ext cx="1468437" cy="1362075"/>
          </a:xfrm>
          <a:prstGeom prst="straightConnector1">
            <a:avLst/>
          </a:prstGeom>
          <a:ln w="25400" cap="flat" cmpd="sng" algn="ctr">
            <a:solidFill>
              <a:schemeClr val="accent4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5371307" y="2691606"/>
            <a:ext cx="925512" cy="676275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287713" y="25733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2557463" y="2790825"/>
            <a:ext cx="827087" cy="563563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2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8" grpId="1"/>
      <p:bldP spid="9" grpId="0"/>
      <p:bldP spid="9" grpId="1"/>
      <p:bldP spid="13" grpId="0"/>
      <p:bldP spid="13" grpId="1"/>
      <p:bldP spid="14" grpId="0"/>
      <p:bldP spid="14" grpId="1"/>
      <p:bldP spid="29" grpId="0" animBg="1"/>
      <p:bldP spid="30" grpId="0"/>
      <p:bldP spid="30" grpId="1"/>
      <p:bldP spid="30" grpId="2"/>
      <p:bldP spid="30" grpId="3"/>
      <p:bldP spid="30" grpId="4"/>
      <p:bldP spid="30" grpId="5"/>
      <p:bldP spid="31" grpId="0"/>
      <p:bldP spid="34" grpId="0"/>
      <p:bldP spid="34" grpId="1"/>
      <p:bldP spid="35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Avoidance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Use methods that guarantee that no deadlock can occur, by their nature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Advance reservations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The problems of under/over-booking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Dealing with rejection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Reserving critical resources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65350" y="503238"/>
            <a:ext cx="48323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868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Avoiding Deadlock Using Reservations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Advance reservations for commodity resources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Resource manager tracks outstanding reservations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Only grants reservations if resources are available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Over-subscriptions are detected early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Before processes ever get the resources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Client must be prepared to deal with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 But these do not result in deadlocks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Dilemma: over-booking vs. under-utilization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88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Overbooking Vs. Under Utilization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Processes generally cannot perfectly predict their resource needs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ensure they have enough, they tend to ask for more than they will ever need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Either the OS: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Grants requests until everything’s reserved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 most of it won’t be used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Or grants requests beyond the available amount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 sometimes someone won’t get a resource he reserved</a:t>
            </a:r>
          </a:p>
        </p:txBody>
      </p:sp>
    </p:spTree>
    <p:extLst>
      <p:ext uri="{BB962C8B-B14F-4D97-AF65-F5344CB8AC3E}">
        <p14:creationId xmlns:p14="http://schemas.microsoft.com/office/powerpoint/2010/main" val="41765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Handling Reservation Problems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Clients seldom need all resources all the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clients won't need max allocation at the same time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Question: can one safely over-book resources?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For example, seats on an airplane 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What is a “safe” resource allocation?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where everyone will be able to complete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Some people may have to wait for others to complete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We must be sure there are no deadlocks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2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2068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Commodity Resource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Management in Real Systems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9227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Advanced reservation mechanisms are common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Memory reservations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Disk quotas, Quality of Service contracts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Once granted, system must guarantee reservations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Allocation failures only happen at reservation time 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One hopes before the new computation has begun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Failures will not happen at request time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System </a:t>
            </a:r>
            <a:r>
              <a:rPr lang="en-GB" sz="2400" dirty="0" err="1">
                <a:latin typeface="Times New Roman" pitchFamily="1" charset="0"/>
                <a:ea typeface="ＭＳ Ｐゴシック" pitchFamily="1" charset="-128"/>
              </a:rPr>
              <a:t>behavior</a:t>
            </a:r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 is more predictable, easier to handle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But clients must deal with reservation failures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88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deadlock problem</a:t>
            </a:r>
          </a:p>
          <a:p>
            <a:pPr lvl="1"/>
            <a:r>
              <a:rPr lang="en-US" dirty="0"/>
              <a:t>Approaches to handling the problem</a:t>
            </a:r>
          </a:p>
          <a:p>
            <a:r>
              <a:rPr lang="en-US" dirty="0"/>
              <a:t>Handling general synchronization bugs</a:t>
            </a:r>
          </a:p>
          <a:p>
            <a:r>
              <a:rPr lang="en-US" dirty="0"/>
              <a:t>Simplifying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28031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Dealing With Reservation Failures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Resource reservation eliminates deadlock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Apps must still deal with reservation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Application design should handle failures gracefully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E.g., refuse to perform new request, but continue running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 must have a way of reporting failure to requester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E.g., error messages or return codes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 must be able to continue running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All critical resources must be reserved at start-up time</a:t>
            </a:r>
          </a:p>
        </p:txBody>
      </p:sp>
    </p:spTree>
    <p:extLst>
      <p:ext uri="{BB962C8B-B14F-4D97-AF65-F5344CB8AC3E}">
        <p14:creationId xmlns:p14="http://schemas.microsoft.com/office/powerpoint/2010/main" val="419771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Isn’t Rejecting App Requests Bad?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It’s not great, but it’s better than failing later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With advance notice, app may be able to adjust service to not need the unavailable resource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app is in the middle of servicing a request, we may have other resources allocated 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the request half-performed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we fail then, all of this will have to be unwound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Could be complex, or even impossible</a:t>
            </a:r>
          </a:p>
        </p:txBody>
      </p:sp>
    </p:spTree>
    <p:extLst>
      <p:ext uri="{BB962C8B-B14F-4D97-AF65-F5344CB8AC3E}">
        <p14:creationId xmlns:p14="http://schemas.microsoft.com/office/powerpoint/2010/main" val="259363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Prevention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Deadlock avoidance tries to ensure </a:t>
            </a:r>
            <a:r>
              <a:rPr lang="en-GB" u="sng" dirty="0">
                <a:latin typeface="Times New Roman" pitchFamily="1" charset="0"/>
                <a:ea typeface="ＭＳ Ｐゴシック" pitchFamily="1" charset="-128"/>
              </a:rPr>
              <a:t>no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lock ever causes deadlock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Deadlock prevention tries to assure that a </a:t>
            </a:r>
            <a:r>
              <a:rPr lang="en-GB" u="sng" dirty="0">
                <a:latin typeface="Times New Roman" pitchFamily="1" charset="0"/>
                <a:ea typeface="ＭＳ Ｐゴシック" pitchFamily="1" charset="-128"/>
              </a:rPr>
              <a:t>particular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lock doesn’t cause deadlock 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By attacking one of the four necessary conditions for deadlock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If any one of these conditions doesn’t hold, no deadlock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52650" y="503238"/>
            <a:ext cx="49117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11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Circular waiting</a:t>
            </a:r>
          </a:p>
        </p:txBody>
      </p:sp>
    </p:spTree>
    <p:extLst>
      <p:ext uri="{BB962C8B-B14F-4D97-AF65-F5344CB8AC3E}">
        <p14:creationId xmlns:p14="http://schemas.microsoft.com/office/powerpoint/2010/main" val="301807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1. Mutual Exclusion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Deadlock requires mutual exclusion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P1 having the resource precludes P2 from getting it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You can't deadlock over a shareable resource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Perhaps maintained with atomic instructions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Even reader/writer locking can help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Readers can share, writers may be handled other ways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You can't deadlock on your private resources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Can we give each process its own private resource?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05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2. Incremental Allocation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4525962"/>
          </a:xfrm>
        </p:spPr>
        <p:txBody>
          <a:bodyPr/>
          <a:lstStyle/>
          <a:p>
            <a:pPr marL="717550" indent="-609600">
              <a:buFont typeface="Arial" charset="0"/>
              <a:buChar char="•"/>
              <a:defRPr/>
            </a:pPr>
            <a:r>
              <a:rPr lang="en-GB" sz="2800" dirty="0"/>
              <a:t>Deadlock requires you to block holding resources while you ask for others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Allocate all of your resources in a single operation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If you can’t get everything, system returns failure and locks nothing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When you return, you have </a:t>
            </a:r>
            <a:r>
              <a:rPr lang="en-GB" sz="2400" u="sng" dirty="0"/>
              <a:t>all or nothing</a:t>
            </a:r>
            <a:endParaRPr lang="en-GB" sz="2400" dirty="0"/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Non-blocking requests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A request that can't be satisfied immediately will fail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Disallow blocking while holding resources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You must release all held locks prior to blocking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Reacquire them again after you return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41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Releasing Locks Before Blocking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Could be blocking for a reason not related to resource locking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can releasing locks before you block help?  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Won’t the deadlock just occur when you attempt to reacquire them?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When you reacquire them, you will be required to do so in a single all-or-none transaction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 Such a transaction does not involve hold-and-block, and so cannot result in a deadlock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2" name="Oval Callout 1">
            <a:extLst>
              <a:ext uri="{FF2B5EF4-FFF2-40B4-BE49-F238E27FC236}">
                <a16:creationId xmlns="" xmlns:a16="http://schemas.microsoft.com/office/drawing/2014/main" id="{9FA1632E-9468-5C40-B5C3-88AD10A92C0A}"/>
              </a:ext>
            </a:extLst>
          </p:cNvPr>
          <p:cNvSpPr/>
          <p:nvPr/>
        </p:nvSpPr>
        <p:spPr>
          <a:xfrm>
            <a:off x="4826000" y="2681728"/>
            <a:ext cx="3860800" cy="1569155"/>
          </a:xfrm>
          <a:prstGeom prst="wedgeEllipseCallout">
            <a:avLst>
              <a:gd name="adj1" fmla="val -42763"/>
              <a:gd name="adj2" fmla="val 94874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deadlock solutions solve deadlocks – they don’t necessarily solve all your other problems!</a:t>
            </a:r>
          </a:p>
        </p:txBody>
      </p:sp>
    </p:spTree>
    <p:extLst>
      <p:ext uri="{BB962C8B-B14F-4D97-AF65-F5344CB8AC3E}">
        <p14:creationId xmlns:p14="http://schemas.microsoft.com/office/powerpoint/2010/main" val="223679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3. No Pre-emption 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Deadlock can be broken by resource confiscation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Resource “leases” with time-outs and “lock breaking”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Resource can be seized &amp; reallocated to new client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Revocation must be enforced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Invalidate previous owner's resource handle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If revocation is not possible, kill previous owner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Some resources may be damaged by lock breaking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Previous owner was in the middle of critical section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need mechanisms to audit/repair resource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Resources must be designed with revocation in mind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4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When Can The OS “Seize” a Resource?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it can revoke access by invalidating a process’ resource handle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process has to use a system service to access the resource, that service can no longer honor requests</a:t>
            </a:r>
            <a:endParaRPr lang="en-US" i="1" dirty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is it not possible to revoke a process’ access to a resource?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the process has direct access to the object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E.g., the object is part of the process’ address space 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Revoking access requires destroying the address space 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Usually killing the process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908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4.  Circular Dependencies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443732" cy="4525962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Use </a:t>
            </a:r>
            <a:r>
              <a:rPr lang="en-GB" i="1" dirty="0">
                <a:latin typeface="Times New Roman" pitchFamily="1" charset="0"/>
                <a:ea typeface="ＭＳ Ｐゴシック" pitchFamily="1" charset="-128"/>
              </a:rPr>
              <a:t>total resource ordering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All requesters allocate resources in same order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First allocate R1 and then R2 afterwards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Someone else may have R2 but he doesn't need R1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Assumes we know how to order the resources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Order by resource type (e.g., groups before members)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Order by relationship (e.g., parents before children)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May require a </a:t>
            </a:r>
            <a:r>
              <a:rPr lang="en-GB" i="1" dirty="0">
                <a:latin typeface="Times New Roman" pitchFamily="1" charset="0"/>
                <a:ea typeface="ＭＳ Ｐゴシック" pitchFamily="1" charset="-128"/>
              </a:rPr>
              <a:t>lock dance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 Release R2, allocate R1, reacquire  R2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09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is a deadlock?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situation where two entities have each locked some resource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Each needs the other’s locked resource to continue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Neither will unlock till they lock both resources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Hence, neither can ever make 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6450" y="503238"/>
            <a:ext cx="24669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93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Lock Dances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4468813" y="1227138"/>
            <a:ext cx="1062037" cy="266700"/>
          </a:xfrm>
          <a:prstGeom prst="roundRect">
            <a:avLst>
              <a:gd name="adj" fmla="val 19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4688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820738" y="1230313"/>
            <a:ext cx="1420812" cy="266700"/>
          </a:xfrm>
          <a:prstGeom prst="roundRect">
            <a:avLst>
              <a:gd name="adj" fmla="val 32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819150" y="1230313"/>
            <a:ext cx="1420813" cy="266700"/>
          </a:xfrm>
          <a:prstGeom prst="roundRect">
            <a:avLst>
              <a:gd name="adj" fmla="val 324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49160" name="AutoShape 3"/>
          <p:cNvSpPr>
            <a:spLocks noChangeArrowheads="1"/>
          </p:cNvSpPr>
          <p:nvPr/>
        </p:nvSpPr>
        <p:spPr bwMode="auto">
          <a:xfrm>
            <a:off x="819150" y="1227138"/>
            <a:ext cx="1420813" cy="269875"/>
          </a:xfrm>
          <a:prstGeom prst="roundRect">
            <a:avLst>
              <a:gd name="adj" fmla="val 32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508000" y="3306763"/>
            <a:ext cx="3879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find a desired buffer: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read</a:t>
            </a: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unlock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return (locked) buffer</a:t>
            </a:r>
            <a:endParaRPr lang="en-US" kern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/>
        </p:nvSpPr>
        <p:spPr bwMode="auto">
          <a:xfrm>
            <a:off x="4278313" y="3306763"/>
            <a:ext cx="4778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delete a (locked) buffer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unlock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write 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remove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unlock list head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792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49164" name="AutoShape 17"/>
          <p:cNvSpPr>
            <a:spLocks noChangeArrowheads="1"/>
          </p:cNvSpPr>
          <p:nvPr/>
        </p:nvSpPr>
        <p:spPr bwMode="auto">
          <a:xfrm>
            <a:off x="6221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cxnSp>
        <p:nvCxnSpPr>
          <p:cNvPr id="13" name="AutoShape 18"/>
          <p:cNvCxnSpPr>
            <a:cxnSpLocks noChangeShapeType="1"/>
            <a:stCxn id="49160" idx="3"/>
            <a:endCxn id="11" idx="1"/>
          </p:cNvCxnSpPr>
          <p:nvPr/>
        </p:nvCxnSpPr>
        <p:spPr bwMode="auto">
          <a:xfrm>
            <a:off x="2239963" y="1362075"/>
            <a:ext cx="552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9"/>
          <p:cNvCxnSpPr>
            <a:cxnSpLocks noChangeShapeType="1"/>
            <a:stCxn id="11" idx="3"/>
            <a:endCxn id="5" idx="1"/>
          </p:cNvCxnSpPr>
          <p:nvPr/>
        </p:nvCxnSpPr>
        <p:spPr bwMode="auto">
          <a:xfrm>
            <a:off x="3854450" y="1362075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20"/>
          <p:cNvCxnSpPr>
            <a:cxnSpLocks noChangeShapeType="1"/>
            <a:stCxn id="5" idx="3"/>
            <a:endCxn id="49164" idx="1"/>
          </p:cNvCxnSpPr>
          <p:nvPr/>
        </p:nvCxnSpPr>
        <p:spPr bwMode="auto">
          <a:xfrm>
            <a:off x="5530850" y="1362075"/>
            <a:ext cx="690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8" name="AutoShape 21"/>
          <p:cNvCxnSpPr>
            <a:cxnSpLocks noChangeShapeType="1"/>
            <a:stCxn id="49164" idx="3"/>
          </p:cNvCxnSpPr>
          <p:nvPr/>
        </p:nvCxnSpPr>
        <p:spPr bwMode="auto">
          <a:xfrm flipV="1">
            <a:off x="7283450" y="1358900"/>
            <a:ext cx="6905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01650" y="1706563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for searching, adding &amp; deleting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997450" y="1706563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buffers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to perform I/O &amp; other operations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949450" y="2392363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To avoid deadlock, we must always lock the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before we lock an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cxnSp>
        <p:nvCxnSpPr>
          <p:cNvPr id="20" name="AutoShape 29"/>
          <p:cNvCxnSpPr>
            <a:cxnSpLocks noChangeShapeType="1"/>
            <a:stCxn id="11" idx="3"/>
            <a:endCxn id="49164" idx="1"/>
          </p:cNvCxnSpPr>
          <p:nvPr/>
        </p:nvCxnSpPr>
        <p:spPr bwMode="auto">
          <a:xfrm>
            <a:off x="3854450" y="1362075"/>
            <a:ext cx="23669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Oval Callout 1">
            <a:extLst>
              <a:ext uri="{FF2B5EF4-FFF2-40B4-BE49-F238E27FC236}">
                <a16:creationId xmlns="" xmlns:a16="http://schemas.microsoft.com/office/drawing/2014/main" id="{0E1B251B-1A1F-E54C-9195-7A0E9CB3E849}"/>
              </a:ext>
            </a:extLst>
          </p:cNvPr>
          <p:cNvSpPr/>
          <p:nvPr/>
        </p:nvSpPr>
        <p:spPr>
          <a:xfrm>
            <a:off x="6221413" y="2604304"/>
            <a:ext cx="2738437" cy="1284790"/>
          </a:xfrm>
          <a:prstGeom prst="wedgeEllipseCallout">
            <a:avLst>
              <a:gd name="adj1" fmla="val -50843"/>
              <a:gd name="adj2" fmla="val 6520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we can’t lock the list head while we hold the buffer lock</a:t>
            </a:r>
          </a:p>
        </p:txBody>
      </p:sp>
    </p:spTree>
    <p:extLst>
      <p:ext uri="{BB962C8B-B14F-4D97-AF65-F5344CB8AC3E}">
        <p14:creationId xmlns:p14="http://schemas.microsoft.com/office/powerpoint/2010/main" val="342769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2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7" grpId="0"/>
      <p:bldP spid="18" grpId="0"/>
      <p:bldP spid="19" grpId="0"/>
      <p:bldP spid="2" grpId="0" animBg="1"/>
      <p:bldP spid="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Which Approach Should You Use?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There is no one universal solution to all deadlocks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Fortunately, we don't need one solution for all resources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We only need a solution for each resource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Solve each individual problem any way you can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Make resources sharable wherever possible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 reservations for commodity resources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Ordered locking or no hold-and-block where possible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 a last resort, leases and lock breaking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OS must prevent deadlocks in all system services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 Applications are responsible for their own behavior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17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One More Deadlock “Solution”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Ignore the problem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many cases, deadlocks are very improbable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Doing anything to avoid or prevent them might be very expensive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So just forget about them and hope for the best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But what if the best doesn’t happen?</a:t>
            </a:r>
          </a:p>
        </p:txBody>
      </p:sp>
    </p:spTree>
    <p:extLst>
      <p:ext uri="{BB962C8B-B14F-4D97-AF65-F5344CB8AC3E}">
        <p14:creationId xmlns:p14="http://schemas.microsoft.com/office/powerpoint/2010/main" val="106502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Detection and Recovery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Allow deadlocks to occur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Detect them once they have happened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Preferably as soon as possible after they occur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Do something to break the deadlock and allow someone to make progress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Is this a good approach?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Either in general or when you don’t want to avoid or prevent deadlocks?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50" y="503238"/>
            <a:ext cx="7791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276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Implementing Deadlock Detection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detect all deadlocks, need to identify all resources that can be locked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Must maintain wait-for graph or equivalent structure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lock requested, structure is updated and checked for deadlock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case, might it not be better just to reject the lock request?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not let the requester block?</a:t>
            </a:r>
          </a:p>
        </p:txBody>
      </p:sp>
    </p:spTree>
    <p:extLst>
      <p:ext uri="{BB962C8B-B14F-4D97-AF65-F5344CB8AC3E}">
        <p14:creationId xmlns:p14="http://schemas.microsoft.com/office/powerpoint/2010/main" val="271907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Dealing With General Synchronization Bugs</a:t>
            </a:r>
            <a:br>
              <a:rPr lang="en-US" dirty="0">
                <a:latin typeface="Times New Roman" pitchFamily="1" charset="0"/>
                <a:ea typeface="ＭＳ Ｐゴシック" pitchFamily="1" charset="-128"/>
              </a:rPr>
            </a:b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84626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Deadlock detection seldom makes sense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It is extremely complex to implement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Only detects true deadlocks for a known resource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Not always clear cut what you should do if you detect one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Service/application </a:t>
            </a:r>
            <a:r>
              <a:rPr lang="en-GB" sz="2800" i="1" dirty="0">
                <a:latin typeface="Times New Roman" pitchFamily="1" charset="0"/>
                <a:ea typeface="ＭＳ Ｐゴシック" pitchFamily="1" charset="-128"/>
              </a:rPr>
              <a:t>health monitoring</a:t>
            </a:r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 is better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Monitor application progress/submit test transactions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If response takes too long, declare service “hung”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Health monitoring is easy to implement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It can detect a wide range of problems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Deadlocks, live-locks, infinite loops &amp; waits, crashes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7050" y="517524"/>
            <a:ext cx="5505450" cy="13493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081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Related Problems Health Monitoring Can Handle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642110"/>
            <a:ext cx="8229600" cy="4525963"/>
          </a:xfrm>
        </p:spPr>
        <p:txBody>
          <a:bodyPr/>
          <a:lstStyle/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Live-lock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Process is running, but won't free R1 until it gets message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Process that will send the message is blocked for R1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Sleeping Beauty, waiting for “Prince Charming”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process is blocked, awaiting some completion that will never happen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E.g., the sleep/wakeup race we talked about earlier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Priority inversion hangs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Like the Mars Pathfinder case</a:t>
            </a:r>
            <a:endParaRPr lang="en-GB" sz="2400" dirty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None of these is a true deadlock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Wouldn't be found by a deadlock detection algorithm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But all leave the system just as hung as a deadlock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Health monitoring handles them</a:t>
            </a:r>
          </a:p>
          <a:p>
            <a:endParaRPr lang="en-US" sz="24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To Monitor Process Health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Look for obvious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Process exits or core dumps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Passive observation to detect hangs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Is process consuming CPU time, or is it blocked?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Is process doing network and/or disk I/O?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External health monitoring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“Pings”, null requests, standard test requests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Internal instrumentation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White box audits, exercisers, and monitoring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42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To Do With “Unhealthy” Processes?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68780"/>
            <a:ext cx="8229600" cy="4525963"/>
          </a:xfrm>
        </p:spPr>
        <p:txBody>
          <a:bodyPr/>
          <a:lstStyle/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Kill and restart “all of the affected software”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How many and which processes to kill?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As many as necessary, but as few as possible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 hung processes may not be the ones that are broken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How will kills and restarts affect current clients?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That depends on the service APIs and/or protocols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Apps must be designed for cold/warm/partial restarts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Highly available systems define restart groups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Groups of processes to be started/killed as a group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Define inter-group dependencies (restart B after A)</a:t>
            </a:r>
          </a:p>
          <a:p>
            <a:endParaRPr lang="en-US" sz="24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81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Synchronization Easier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Locks, semaphores, </a:t>
            </a:r>
            <a:r>
              <a:rPr lang="en-US" dirty="0" err="1"/>
              <a:t>mutexes</a:t>
            </a:r>
            <a:r>
              <a:rPr lang="en-US" dirty="0"/>
              <a:t> are hard to use correctly</a:t>
            </a:r>
          </a:p>
          <a:p>
            <a:pPr lvl="1"/>
            <a:r>
              <a:rPr lang="en-US" dirty="0"/>
              <a:t>Might not be used when needed</a:t>
            </a:r>
          </a:p>
          <a:p>
            <a:pPr lvl="1"/>
            <a:r>
              <a:rPr lang="en-US" dirty="0"/>
              <a:t>Might be used incorrectly</a:t>
            </a:r>
          </a:p>
          <a:p>
            <a:pPr lvl="1"/>
            <a:r>
              <a:rPr lang="en-US" dirty="0"/>
              <a:t>Might lead to deadlock, </a:t>
            </a:r>
            <a:r>
              <a:rPr lang="en-US" dirty="0" err="1"/>
              <a:t>livelock</a:t>
            </a:r>
            <a:r>
              <a:rPr lang="en-US" dirty="0"/>
              <a:t>, etc.</a:t>
            </a:r>
          </a:p>
          <a:p>
            <a:r>
              <a:rPr lang="en-US" dirty="0"/>
              <a:t>We need to make synchronization easier for programmers</a:t>
            </a:r>
          </a:p>
          <a:p>
            <a:pPr lvl="1"/>
            <a:r>
              <a:rPr lang="en-US" dirty="0"/>
              <a:t>But how?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EC6EB138-C1F1-1547-9E3A-B537F33F74C0}"/>
              </a:ext>
            </a:extLst>
          </p:cNvPr>
          <p:cNvSpPr/>
          <p:nvPr/>
        </p:nvSpPr>
        <p:spPr>
          <a:xfrm>
            <a:off x="838200" y="533401"/>
            <a:ext cx="7467600" cy="7620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085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225240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chemeClr val="tx1"/>
                </a:solidFill>
              </a:rPr>
              <a:t>The Dining Philosophers Problem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61760" y="1559606"/>
            <a:ext cx="2105940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Philosophers try to eat whenever they choose to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9140" y="3221619"/>
            <a:ext cx="2245519" cy="103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A philosopher needs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wo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forks to eat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p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asta, but must pick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hem</a:t>
            </a:r>
            <a:r>
              <a:rPr lang="en-GB" dirty="0"/>
              <a:t> up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one at a time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79521" y="5135580"/>
            <a:ext cx="1731243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he problem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demands an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absolute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 solution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40097" y="1564577"/>
            <a:ext cx="1808187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philosophers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535200" y="2461219"/>
            <a:ext cx="2626560" cy="2626836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48480" y="4465909"/>
            <a:ext cx="138240" cy="483891"/>
            <a:chOff x="2839" y="3821"/>
            <a:chExt cx="96" cy="336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 rot="4227474">
            <a:off x="3846233" y="3878353"/>
            <a:ext cx="138255" cy="483840"/>
            <a:chOff x="2839" y="3821"/>
            <a:chExt cx="96" cy="336"/>
          </a:xfrm>
        </p:grpSpPr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 rot="-4758505">
            <a:off x="5781593" y="3740099"/>
            <a:ext cx="138255" cy="483840"/>
            <a:chOff x="2839" y="3821"/>
            <a:chExt cx="96" cy="336"/>
          </a:xfrm>
        </p:grpSpPr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rot="-8586074">
            <a:off x="5401440" y="2772291"/>
            <a:ext cx="138240" cy="483891"/>
            <a:chOff x="2839" y="3821"/>
            <a:chExt cx="96" cy="336"/>
          </a:xfrm>
        </p:grpSpPr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 rot="-13676482">
            <a:off x="4122713" y="2772317"/>
            <a:ext cx="138255" cy="483840"/>
            <a:chOff x="2839" y="3821"/>
            <a:chExt cx="96" cy="336"/>
          </a:xfrm>
        </p:grpSpPr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F07BEAA-0DC5-264C-BB1D-9574439F91D6}"/>
              </a:ext>
            </a:extLst>
          </p:cNvPr>
          <p:cNvGrpSpPr/>
          <p:nvPr/>
        </p:nvGrpSpPr>
        <p:grpSpPr>
          <a:xfrm>
            <a:off x="4019040" y="4327655"/>
            <a:ext cx="414720" cy="414764"/>
            <a:chOff x="4019040" y="4327655"/>
            <a:chExt cx="414720" cy="414764"/>
          </a:xfrm>
        </p:grpSpPr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019040" y="4327655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4118400" y="4435666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ABCBFC7-EC29-5C45-A502-2EEF17DBC4C4}"/>
              </a:ext>
            </a:extLst>
          </p:cNvPr>
          <p:cNvGrpSpPr/>
          <p:nvPr/>
        </p:nvGrpSpPr>
        <p:grpSpPr>
          <a:xfrm>
            <a:off x="5401440" y="4258527"/>
            <a:ext cx="414720" cy="414764"/>
            <a:chOff x="5401440" y="4258527"/>
            <a:chExt cx="414720" cy="414764"/>
          </a:xfrm>
        </p:grpSpPr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401440" y="4258527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7" name="Oval 45"/>
            <p:cNvSpPr>
              <a:spLocks noChangeArrowheads="1"/>
            </p:cNvSpPr>
            <p:nvPr/>
          </p:nvSpPr>
          <p:spPr bwMode="auto">
            <a:xfrm>
              <a:off x="5509440" y="4366538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D392CC3-A2A8-1F4B-BF04-BEF1AA6A2842}"/>
              </a:ext>
            </a:extLst>
          </p:cNvPr>
          <p:cNvGrpSpPr/>
          <p:nvPr/>
        </p:nvGrpSpPr>
        <p:grpSpPr>
          <a:xfrm>
            <a:off x="5608800" y="3290746"/>
            <a:ext cx="414720" cy="414764"/>
            <a:chOff x="5608800" y="3290746"/>
            <a:chExt cx="414720" cy="414764"/>
          </a:xfrm>
        </p:grpSpPr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5608800" y="3290746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5708160" y="3400197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A804736-71AA-4042-BE0E-744E0357B8F0}"/>
              </a:ext>
            </a:extLst>
          </p:cNvPr>
          <p:cNvGrpSpPr/>
          <p:nvPr/>
        </p:nvGrpSpPr>
        <p:grpSpPr>
          <a:xfrm>
            <a:off x="4710240" y="2599473"/>
            <a:ext cx="414720" cy="414764"/>
            <a:chOff x="4710240" y="2599473"/>
            <a:chExt cx="414720" cy="414764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10240" y="2599473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4809600" y="2700284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B34FC26-EBD0-9349-A6E0-ED8C37AD6CD3}"/>
              </a:ext>
            </a:extLst>
          </p:cNvPr>
          <p:cNvGrpSpPr/>
          <p:nvPr/>
        </p:nvGrpSpPr>
        <p:grpSpPr>
          <a:xfrm>
            <a:off x="3673440" y="3359873"/>
            <a:ext cx="414720" cy="414764"/>
            <a:chOff x="3673440" y="3359873"/>
            <a:chExt cx="414720" cy="414764"/>
          </a:xfrm>
        </p:grpSpPr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673440" y="3359873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3772800" y="3467884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364640" y="1908201"/>
            <a:ext cx="1036800" cy="483891"/>
            <a:chOff x="3031" y="1325"/>
            <a:chExt cx="720" cy="336"/>
          </a:xfrm>
        </p:grpSpPr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 rot="-25975507">
            <a:off x="2705706" y="3221644"/>
            <a:ext cx="1036909" cy="483840"/>
            <a:chOff x="3031" y="1325"/>
            <a:chExt cx="720" cy="336"/>
          </a:xfrm>
        </p:grpSpPr>
        <p:sp>
          <p:nvSpPr>
            <p:cNvPr id="13365" name="Oval 53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 rot="13369013">
            <a:off x="3258720" y="4811546"/>
            <a:ext cx="1036800" cy="483891"/>
            <a:chOff x="3031" y="1325"/>
            <a:chExt cx="720" cy="336"/>
          </a:xfrm>
        </p:grpSpPr>
        <p:sp>
          <p:nvSpPr>
            <p:cNvPr id="13368" name="Oval 56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Oval 57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 rot="-13562033">
            <a:off x="5677866" y="4673316"/>
            <a:ext cx="1036909" cy="483840"/>
            <a:chOff x="3031" y="1325"/>
            <a:chExt cx="720" cy="336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6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 rot="4089296">
            <a:off x="5954346" y="3014262"/>
            <a:ext cx="1036909" cy="483840"/>
            <a:chOff x="3031" y="1325"/>
            <a:chExt cx="720" cy="336"/>
          </a:xfrm>
        </p:grpSpPr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977761" y="5088055"/>
            <a:ext cx="2104204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Philosophers will not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negotiate with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one-another</a:t>
            </a:r>
          </a:p>
        </p:txBody>
      </p:sp>
      <p:sp>
        <p:nvSpPr>
          <p:cNvPr id="69" name="Text Box 6">
            <a:extLst>
              <a:ext uri="{FF2B5EF4-FFF2-40B4-BE49-F238E27FC236}">
                <a16:creationId xmlns="" xmlns:a16="http://schemas.microsoft.com/office/drawing/2014/main" id="{93BD43A2-F744-544E-B88C-68CE6267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7" y="1874094"/>
            <a:ext cx="2000548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Fi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ve plates of pasta</a:t>
            </a:r>
          </a:p>
        </p:txBody>
      </p:sp>
      <p:sp>
        <p:nvSpPr>
          <p:cNvPr id="70" name="Text Box 6">
            <a:extLst>
              <a:ext uri="{FF2B5EF4-FFF2-40B4-BE49-F238E27FC236}">
                <a16:creationId xmlns="" xmlns:a16="http://schemas.microsoft.com/office/drawing/2014/main" id="{3B9ABBBE-E643-B349-8B0C-96CDDC3D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7" y="2180765"/>
            <a:ext cx="1000274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Fi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ve forks</a:t>
            </a:r>
          </a:p>
        </p:txBody>
      </p:sp>
      <p:sp>
        <p:nvSpPr>
          <p:cNvPr id="71" name="Text Box 3">
            <a:extLst>
              <a:ext uri="{FF2B5EF4-FFF2-40B4-BE49-F238E27FC236}">
                <a16:creationId xmlns="" xmlns:a16="http://schemas.microsoft.com/office/drawing/2014/main" id="{B34EE97B-4797-CA4A-BEE3-0251FB27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908" y="3788115"/>
            <a:ext cx="2105940" cy="103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Ensure that philosophers will not deadlock while trying to eat</a:t>
            </a:r>
          </a:p>
        </p:txBody>
      </p:sp>
    </p:spTree>
    <p:extLst>
      <p:ext uri="{BB962C8B-B14F-4D97-AF65-F5344CB8AC3E}">
        <p14:creationId xmlns:p14="http://schemas.microsoft.com/office/powerpoint/2010/main" val="36679283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  <p:bldP spid="13320" grpId="0" animBg="1"/>
      <p:bldP spid="13376" grpId="0"/>
      <p:bldP spid="69" grpId="0"/>
      <p:bldP spid="70" grpId="0"/>
      <p:bldP spid="7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identify shared resources</a:t>
            </a:r>
          </a:p>
          <a:p>
            <a:pPr lvl="1"/>
            <a:r>
              <a:rPr lang="en-US" dirty="0"/>
              <a:t>Objects whose methods may require serialization</a:t>
            </a:r>
          </a:p>
          <a:p>
            <a:r>
              <a:rPr lang="en-US" dirty="0"/>
              <a:t>We write code to operate on those objects</a:t>
            </a:r>
          </a:p>
          <a:p>
            <a:pPr lvl="1"/>
            <a:r>
              <a:rPr lang="en-US" dirty="0"/>
              <a:t>Just write the code</a:t>
            </a:r>
          </a:p>
          <a:p>
            <a:pPr lvl="1"/>
            <a:r>
              <a:rPr lang="en-US" dirty="0"/>
              <a:t>Assume all critical sections will be serialized</a:t>
            </a:r>
          </a:p>
          <a:p>
            <a:r>
              <a:rPr lang="en-US" dirty="0"/>
              <a:t>Complier generates the serialization</a:t>
            </a:r>
          </a:p>
          <a:p>
            <a:pPr lvl="1"/>
            <a:r>
              <a:rPr lang="en-US" dirty="0"/>
              <a:t>Automatically generated locks and releases</a:t>
            </a:r>
          </a:p>
          <a:p>
            <a:pPr lvl="1"/>
            <a:r>
              <a:rPr lang="en-US" dirty="0"/>
              <a:t>Using appropriate mechanisms</a:t>
            </a:r>
          </a:p>
          <a:p>
            <a:pPr lvl="1"/>
            <a:r>
              <a:rPr lang="en-US" dirty="0"/>
              <a:t>Correct code in all required places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– Protected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monitor object has a semaphore</a:t>
            </a:r>
          </a:p>
          <a:p>
            <a:pPr lvl="1"/>
            <a:r>
              <a:rPr lang="en-GB" dirty="0"/>
              <a:t>Automatically acquired on </a:t>
            </a:r>
            <a:r>
              <a:rPr lang="en-GB" u="sng" dirty="0"/>
              <a:t>any</a:t>
            </a:r>
            <a:r>
              <a:rPr lang="en-GB" dirty="0"/>
              <a:t> method invocation</a:t>
            </a:r>
          </a:p>
          <a:p>
            <a:pPr lvl="1"/>
            <a:r>
              <a:rPr lang="en-GB" dirty="0"/>
              <a:t>Automatically released on method return</a:t>
            </a:r>
          </a:p>
          <a:p>
            <a:r>
              <a:rPr lang="en-GB" dirty="0"/>
              <a:t>Good encapsulation</a:t>
            </a:r>
          </a:p>
          <a:p>
            <a:pPr lvl="1"/>
            <a:r>
              <a:rPr lang="en-GB" dirty="0"/>
              <a:t>Developers need not identify critical sections</a:t>
            </a:r>
          </a:p>
          <a:p>
            <a:pPr lvl="1"/>
            <a:r>
              <a:rPr lang="en-GB" dirty="0"/>
              <a:t>Clients need not be concerned with locking</a:t>
            </a:r>
          </a:p>
          <a:p>
            <a:pPr lvl="1"/>
            <a:r>
              <a:rPr lang="en-GB" dirty="0"/>
              <a:t>Protection is completely automatic</a:t>
            </a:r>
          </a:p>
          <a:p>
            <a:r>
              <a:rPr lang="en-GB" dirty="0"/>
              <a:t>High confidence of adequate protection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3150" y="503238"/>
            <a:ext cx="69786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5578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5680" y="1614760"/>
            <a:ext cx="8432640" cy="45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monitor </a:t>
            </a:r>
            <a:r>
              <a:rPr lang="en-US" dirty="0" err="1">
                <a:latin typeface="Arial" charset="0"/>
              </a:rPr>
              <a:t>CheckBook</a:t>
            </a:r>
            <a:r>
              <a:rPr lang="en-US" dirty="0">
                <a:latin typeface="Arial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 class is locked when </a:t>
            </a:r>
            <a:r>
              <a:rPr lang="en-US" u="sng" dirty="0">
                <a:latin typeface="Arial" charset="0"/>
              </a:rPr>
              <a:t>any</a:t>
            </a:r>
            <a:r>
              <a:rPr lang="en-US" dirty="0">
                <a:latin typeface="Arial" charset="0"/>
              </a:rPr>
              <a:t> method is invoked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private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debit(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792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>
                <a:solidFill>
                  <a:schemeClr val="tx1"/>
                </a:solidFill>
              </a:rPr>
              <a:t>Monitors: Use</a:t>
            </a:r>
          </a:p>
        </p:txBody>
      </p:sp>
    </p:spTree>
    <p:extLst>
      <p:ext uri="{BB962C8B-B14F-4D97-AF65-F5344CB8AC3E}">
        <p14:creationId xmlns:p14="http://schemas.microsoft.com/office/powerpoint/2010/main" val="630666054"/>
      </p:ext>
    </p:extLst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Monitors: Simplicity vs. Performance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Monitor locking is very conservative</a:t>
            </a:r>
          </a:p>
          <a:p>
            <a:pPr lvl="1"/>
            <a:r>
              <a:rPr lang="en-GB" dirty="0"/>
              <a:t>Lock the entire object on </a:t>
            </a:r>
            <a:r>
              <a:rPr lang="en-GB" u="sng" dirty="0"/>
              <a:t>any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Lock for entire duration of any method invocations</a:t>
            </a:r>
          </a:p>
          <a:p>
            <a:r>
              <a:rPr lang="en-GB" dirty="0"/>
              <a:t>This can create performance problems</a:t>
            </a:r>
          </a:p>
          <a:p>
            <a:pPr lvl="1"/>
            <a:r>
              <a:rPr lang="en-GB" dirty="0"/>
              <a:t>They eliminate conflicts by eliminating parallelism</a:t>
            </a:r>
          </a:p>
          <a:p>
            <a:pPr lvl="1"/>
            <a:r>
              <a:rPr lang="en-GB" dirty="0"/>
              <a:t>If a thread blocks in a monitor a convoy can form</a:t>
            </a:r>
          </a:p>
          <a:p>
            <a:r>
              <a:rPr lang="en-GB" dirty="0" smtClean="0"/>
              <a:t>No free lunch</a:t>
            </a:r>
            <a:endParaRPr lang="en-GB" dirty="0"/>
          </a:p>
          <a:p>
            <a:pPr lvl="1"/>
            <a:r>
              <a:rPr lang="en-GB" dirty="0"/>
              <a:t>Fine-grained locking is difficult and error prone</a:t>
            </a:r>
          </a:p>
          <a:p>
            <a:pPr lvl="1"/>
            <a:r>
              <a:rPr lang="en-GB" dirty="0"/>
              <a:t>Coarse-grained locking creates bottle-necks</a:t>
            </a:r>
          </a:p>
        </p:txBody>
      </p:sp>
    </p:spTree>
    <p:extLst>
      <p:ext uri="{BB962C8B-B14F-4D97-AF65-F5344CB8AC3E}">
        <p14:creationId xmlns:p14="http://schemas.microsoft.com/office/powerpoint/2010/main" val="4192650387"/>
      </p:ext>
    </p:extLst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/>
              <a:t>Each object has an associated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/>
              <a:t>Only acquired for specified methods</a:t>
            </a:r>
          </a:p>
          <a:p>
            <a:pPr lvl="2"/>
            <a:r>
              <a:rPr lang="en-US" dirty="0"/>
              <a:t>Not all object methods need be synchronized</a:t>
            </a:r>
          </a:p>
          <a:p>
            <a:pPr lvl="1"/>
            <a:r>
              <a:rPr lang="en-US" dirty="0"/>
              <a:t>Nested calls (by same thread) do not reacquire</a:t>
            </a:r>
          </a:p>
          <a:p>
            <a:pPr lvl="1"/>
            <a:r>
              <a:rPr lang="en-US" dirty="0"/>
              <a:t>Automatically released upon final return</a:t>
            </a:r>
          </a:p>
          <a:p>
            <a:r>
              <a:rPr lang="en-US" dirty="0"/>
              <a:t>Static synchronized methods lock class </a:t>
            </a:r>
            <a:r>
              <a:rPr lang="en-US" dirty="0" err="1"/>
              <a:t>mutex</a:t>
            </a: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Finer lock granularity, reduced deadlock risk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Developer must identify serialized methods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50950" y="503238"/>
            <a:ext cx="66738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1119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82680" y="1447800"/>
            <a:ext cx="8432640" cy="493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class </a:t>
            </a:r>
            <a:r>
              <a:rPr lang="en-US" dirty="0" err="1">
                <a:latin typeface="Arial" charset="0"/>
              </a:rPr>
              <a:t>CheckBook</a:t>
            </a:r>
            <a:r>
              <a:rPr lang="en-US" dirty="0">
                <a:latin typeface="Arial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private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 object is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locked when this method is invoked</a:t>
            </a:r>
          </a:p>
          <a:p>
            <a:pPr>
              <a:spcBef>
                <a:spcPct val="50000"/>
              </a:spcBef>
            </a:pPr>
            <a:r>
              <a:rPr lang="en-US" dirty="0"/>
              <a:t>	</a:t>
            </a:r>
            <a:r>
              <a:rPr lang="en-US" dirty="0">
                <a:latin typeface="Arial" charset="0"/>
              </a:rPr>
              <a:t>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 object </a:t>
            </a:r>
            <a:r>
              <a:rPr lang="en-US" u="sng" dirty="0">
                <a:latin typeface="Arial" charset="0"/>
              </a:rPr>
              <a:t>is</a:t>
            </a:r>
            <a:r>
              <a:rPr lang="en-US" dirty="0">
                <a:latin typeface="Arial" charset="0"/>
              </a:rPr>
              <a:t> locked when this method is invoked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synchronized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debit(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4729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>
                <a:solidFill>
                  <a:schemeClr val="tx1"/>
                </a:solidFill>
              </a:rPr>
              <a:t>Using Java Synchronized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1929812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Dining Philosophers and Deadlock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problem is the classical illustration of deadlocking</a:t>
            </a:r>
          </a:p>
          <a:p>
            <a:r>
              <a:rPr lang="en-GB" dirty="0"/>
              <a:t>It was created to illustrate deadlock problems</a:t>
            </a:r>
          </a:p>
          <a:p>
            <a:r>
              <a:rPr lang="en-GB" dirty="0"/>
              <a:t>It is a very artificial problem</a:t>
            </a:r>
          </a:p>
          <a:p>
            <a:pPr lvl="1"/>
            <a:r>
              <a:rPr lang="en-GB" dirty="0"/>
              <a:t>It was carefully designed to cause deadlocks</a:t>
            </a:r>
          </a:p>
          <a:p>
            <a:pPr lvl="1"/>
            <a:r>
              <a:rPr lang="en-GB" dirty="0"/>
              <a:t>Changing the rules eliminates deadlocks</a:t>
            </a:r>
          </a:p>
          <a:p>
            <a:pPr lvl="1"/>
            <a:r>
              <a:rPr lang="en-GB" dirty="0"/>
              <a:t>But then it couldn't be used to illustrate deadlocks</a:t>
            </a:r>
          </a:p>
          <a:p>
            <a:pPr lvl="1"/>
            <a:r>
              <a:rPr lang="en-GB" dirty="0"/>
              <a:t>Actually, one point of it is to see how changing the rules solves the problem</a:t>
            </a:r>
          </a:p>
        </p:txBody>
      </p:sp>
    </p:spTree>
    <p:extLst>
      <p:ext uri="{BB962C8B-B14F-4D97-AF65-F5344CB8AC3E}">
        <p14:creationId xmlns:p14="http://schemas.microsoft.com/office/powerpoint/2010/main" val="27320689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Why Are Deadlocks Important?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A major peril in cooperating parallel processes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are relatively common in complex applications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result in catastrophic system failures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Finding them through debugging is very difficult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happen intermittently and are hard to diagnose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are much easier to prevent at design time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Once you understand them, you can avoid them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Most deadlocks result from careless/ignorant design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An ounce of prevention is worth a pound of cure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64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May Not Be Obvious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 resource needs are ever-changing</a:t>
            </a:r>
          </a:p>
          <a:p>
            <a:pPr lvl="1"/>
            <a:r>
              <a:rPr lang="en-US" dirty="0"/>
              <a:t>Depending on what data they are operating on</a:t>
            </a:r>
          </a:p>
          <a:p>
            <a:pPr lvl="1"/>
            <a:r>
              <a:rPr lang="en-US" dirty="0"/>
              <a:t>Depending on where in computation they are</a:t>
            </a:r>
          </a:p>
          <a:p>
            <a:pPr lvl="1"/>
            <a:r>
              <a:rPr lang="en-US" dirty="0"/>
              <a:t>Depending on what errors have happened</a:t>
            </a:r>
          </a:p>
          <a:p>
            <a:r>
              <a:rPr lang="en-US" dirty="0"/>
              <a:t>Modern software depends on many services</a:t>
            </a:r>
          </a:p>
          <a:p>
            <a:pPr lvl="1"/>
            <a:r>
              <a:rPr lang="en-US" dirty="0"/>
              <a:t>Most of which are ignorant of one another</a:t>
            </a:r>
          </a:p>
          <a:p>
            <a:pPr lvl="1"/>
            <a:r>
              <a:rPr lang="en-US" dirty="0"/>
              <a:t>Each of which requires numerous resources</a:t>
            </a:r>
          </a:p>
          <a:p>
            <a:r>
              <a:rPr lang="en-US" dirty="0"/>
              <a:t>Services encapsulate much complexity</a:t>
            </a:r>
          </a:p>
          <a:p>
            <a:pPr lvl="1"/>
            <a:r>
              <a:rPr lang="en-US" dirty="0"/>
              <a:t>We do not know what resources they require</a:t>
            </a:r>
          </a:p>
          <a:p>
            <a:pPr lvl="1"/>
            <a:r>
              <a:rPr lang="en-US" dirty="0"/>
              <a:t>We do not know when/how they are serialized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0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44500" y="3937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Deadlocks and Different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Resource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Commodity Resources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Clients need an amount of it (e.g., memory)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 result from over-commitment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Avoidance can be done in resource manager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General Resources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Clients need a specific instance of something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particular file or semaphore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particular message or request completion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 result from specific dependency relationships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Prevention is usually done at </a:t>
            </a:r>
            <a:r>
              <a:rPr lang="en-GB" sz="2400" u="sng" dirty="0">
                <a:latin typeface="Times New Roman" pitchFamily="1" charset="0"/>
                <a:ea typeface="ＭＳ Ｐゴシック" pitchFamily="1" charset="-128"/>
              </a:rPr>
              <a:t>design time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12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Circular waiting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74838" y="449263"/>
            <a:ext cx="5229225" cy="1309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83487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79169</TotalTime>
  <Words>2692</Words>
  <Application>Microsoft Macintosh PowerPoint</Application>
  <PresentationFormat>On-screen Show (4:3)</PresentationFormat>
  <Paragraphs>413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Theme</vt:lpstr>
      <vt:lpstr>Operating System Principles: Deadlocks – Problems and Solutions CS 111 Operating Systems  Harry Xu </vt:lpstr>
      <vt:lpstr>Outline</vt:lpstr>
      <vt:lpstr>Deadlock</vt:lpstr>
      <vt:lpstr>The Dining Philosophers Problem</vt:lpstr>
      <vt:lpstr>Dining Philosophers and Deadlock</vt:lpstr>
      <vt:lpstr>Why Are Deadlocks Important?</vt:lpstr>
      <vt:lpstr>Deadlocks May Not Be Obvious</vt:lpstr>
      <vt:lpstr>Deadlocks and Different  Resource Types</vt:lpstr>
      <vt:lpstr>Four Basic Conditions  For Deadlocks</vt:lpstr>
      <vt:lpstr>Deadlock Conditions: 1.  Mutual Exclusion</vt:lpstr>
      <vt:lpstr>Deadlock Condition 2:  Incremental Allocation</vt:lpstr>
      <vt:lpstr>Deadlock Condition 3:  No  Pre-emption</vt:lpstr>
      <vt:lpstr>Deadlock Condition 4: Circular Waiting</vt:lpstr>
      <vt:lpstr>A Wait-For Graph</vt:lpstr>
      <vt:lpstr>Deadlock Avoidance</vt:lpstr>
      <vt:lpstr>Avoiding Deadlock Using Reservations</vt:lpstr>
      <vt:lpstr>Overbooking Vs. Under Utilization </vt:lpstr>
      <vt:lpstr>Handling Reservation Problems</vt:lpstr>
      <vt:lpstr>Commodity Resource  Management in Real Systems</vt:lpstr>
      <vt:lpstr>Dealing With Reservation Failures</vt:lpstr>
      <vt:lpstr>Isn’t Rejecting App Requests Bad?</vt:lpstr>
      <vt:lpstr>Deadlock Prevention</vt:lpstr>
      <vt:lpstr>Four Basic Conditions  For Deadlocks</vt:lpstr>
      <vt:lpstr>1. Mutual Exclusion</vt:lpstr>
      <vt:lpstr>2. Incremental Allocation  </vt:lpstr>
      <vt:lpstr>Releasing Locks Before Blocking</vt:lpstr>
      <vt:lpstr>3. No Pre-emption  </vt:lpstr>
      <vt:lpstr>When Can The OS “Seize” a Resource?</vt:lpstr>
      <vt:lpstr>4.  Circular Dependencies</vt:lpstr>
      <vt:lpstr>Lock Dances</vt:lpstr>
      <vt:lpstr>Which Approach Should You Use?</vt:lpstr>
      <vt:lpstr>One More Deadlock “Solution”</vt:lpstr>
      <vt:lpstr>Deadlock Detection and Recovery</vt:lpstr>
      <vt:lpstr>Implementing Deadlock Detection</vt:lpstr>
      <vt:lpstr>Dealing With General Synchronization Bugs </vt:lpstr>
      <vt:lpstr>Related Problems Health Monitoring Can Handle</vt:lpstr>
      <vt:lpstr>How To Monitor Process Health</vt:lpstr>
      <vt:lpstr>What To Do With “Unhealthy” Processes?</vt:lpstr>
      <vt:lpstr>Making Synchronization Easier</vt:lpstr>
      <vt:lpstr>One Approach</vt:lpstr>
      <vt:lpstr>Monitors – Protected Classes</vt:lpstr>
      <vt:lpstr>Monitors: Use</vt:lpstr>
      <vt:lpstr>Monitors: Simplicity vs. Performance</vt:lpstr>
      <vt:lpstr>Java Synchronized Methods</vt:lpstr>
      <vt:lpstr>Using Java Synchronized  Methods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121</cp:revision>
  <cp:lastPrinted>2018-10-15T20:49:40Z</cp:lastPrinted>
  <dcterms:created xsi:type="dcterms:W3CDTF">2017-09-26T17:46:42Z</dcterms:created>
  <dcterms:modified xsi:type="dcterms:W3CDTF">2019-05-06T17:11:58Z</dcterms:modified>
</cp:coreProperties>
</file>