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32"/>
    <p:restoredTop sz="94643"/>
  </p:normalViewPr>
  <p:slideViewPr>
    <p:cSldViewPr snapToGrid="0" snapToObjects="1">
      <p:cViewPr varScale="1">
        <p:scale>
          <a:sx n="196" d="100"/>
          <a:sy n="196" d="100"/>
        </p:scale>
        <p:origin x="-2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55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File Systems – Allocation, Naming, Performance, and Reliability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44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Allocation/Transfer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684"/>
            <a:ext cx="8229600" cy="4525963"/>
          </a:xfrm>
        </p:spPr>
        <p:txBody>
          <a:bodyPr/>
          <a:lstStyle/>
          <a:p>
            <a:r>
              <a:rPr lang="en-US" dirty="0"/>
              <a:t>Per operation overheads are high</a:t>
            </a:r>
          </a:p>
          <a:p>
            <a:pPr lvl="1"/>
            <a:r>
              <a:rPr lang="en-US" dirty="0"/>
              <a:t>DMA startup, interrupts, device-specific costs</a:t>
            </a:r>
          </a:p>
          <a:p>
            <a:r>
              <a:rPr lang="en-US" dirty="0"/>
              <a:t>Larger transfer units more efficient</a:t>
            </a:r>
          </a:p>
          <a:p>
            <a:pPr lvl="1"/>
            <a:r>
              <a:rPr lang="en-US" dirty="0"/>
              <a:t>Amortize fixed per-op costs over more bytes/op</a:t>
            </a:r>
          </a:p>
          <a:p>
            <a:pPr lvl="1"/>
            <a:r>
              <a:rPr lang="en-US" dirty="0"/>
              <a:t>Multi-megabyte transfers are very good</a:t>
            </a:r>
          </a:p>
          <a:p>
            <a:r>
              <a:rPr lang="en-US" dirty="0"/>
              <a:t>What unit do we use to allocate storage space?</a:t>
            </a:r>
          </a:p>
          <a:p>
            <a:pPr lvl="1"/>
            <a:r>
              <a:rPr lang="en-US" dirty="0"/>
              <a:t>Small chunks reduce efficiency</a:t>
            </a:r>
          </a:p>
          <a:p>
            <a:pPr lvl="1"/>
            <a:r>
              <a:rPr lang="en-US" dirty="0"/>
              <a:t>Large fixed size chunks -&gt; internal fragmentation</a:t>
            </a:r>
          </a:p>
          <a:p>
            <a:pPr lvl="1"/>
            <a:r>
              <a:rPr lang="en-US" dirty="0"/>
              <a:t>Variable sized chunks -&gt; external fragmentation</a:t>
            </a:r>
          </a:p>
          <a:p>
            <a:pPr lvl="1"/>
            <a:r>
              <a:rPr lang="en-US" dirty="0"/>
              <a:t>Tradeoff between fragmentation and efficiency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0689" y="496163"/>
            <a:ext cx="57261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Drive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is becoming the dominant technology</a:t>
            </a:r>
          </a:p>
          <a:p>
            <a:r>
              <a:rPr lang="en-US" dirty="0"/>
              <a:t>Special flash characteristics:</a:t>
            </a:r>
          </a:p>
          <a:p>
            <a:pPr lvl="1"/>
            <a:r>
              <a:rPr lang="en-US" dirty="0"/>
              <a:t>Faster than hard disks, slower than RAM</a:t>
            </a:r>
          </a:p>
          <a:p>
            <a:pPr lvl="1"/>
            <a:r>
              <a:rPr lang="en-US" dirty="0"/>
              <a:t>Any location equally fast to access</a:t>
            </a:r>
          </a:p>
          <a:p>
            <a:pPr lvl="1"/>
            <a:r>
              <a:rPr lang="en-US" dirty="0"/>
              <a:t>But write-once/read-many access</a:t>
            </a:r>
          </a:p>
          <a:p>
            <a:pPr lvl="2"/>
            <a:r>
              <a:rPr lang="en-US" dirty="0"/>
              <a:t>Until you erase</a:t>
            </a:r>
          </a:p>
          <a:p>
            <a:pPr lvl="1"/>
            <a:r>
              <a:rPr lang="en-US" dirty="0"/>
              <a:t>You can only erase very large chunks of memory</a:t>
            </a:r>
          </a:p>
          <a:p>
            <a:r>
              <a:rPr lang="en-US" dirty="0"/>
              <a:t>Think about this as we discuss other file system issues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for reads</a:t>
            </a:r>
          </a:p>
          <a:p>
            <a:r>
              <a:rPr lang="en-US" dirty="0"/>
              <a:t>Caching for writes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8688" y="528638"/>
            <a:ext cx="22082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I/O takes a long time</a:t>
            </a:r>
          </a:p>
          <a:p>
            <a:pPr lvl="1"/>
            <a:r>
              <a:rPr lang="en-US" dirty="0"/>
              <a:t>Deep queues, large transfers improve efficiency</a:t>
            </a:r>
          </a:p>
          <a:p>
            <a:pPr lvl="1"/>
            <a:r>
              <a:rPr lang="en-US" dirty="0"/>
              <a:t>They do not make it significantly faster</a:t>
            </a:r>
          </a:p>
          <a:p>
            <a:r>
              <a:rPr lang="en-US" dirty="0"/>
              <a:t>We must eliminate much of our disk I/O</a:t>
            </a:r>
          </a:p>
          <a:p>
            <a:pPr lvl="1"/>
            <a:r>
              <a:rPr lang="en-US" dirty="0"/>
              <a:t>Maintain an in-memory cache</a:t>
            </a:r>
          </a:p>
          <a:p>
            <a:pPr lvl="1"/>
            <a:r>
              <a:rPr lang="en-US" dirty="0"/>
              <a:t>Depend on locality, reuse of the same blocks</a:t>
            </a:r>
          </a:p>
          <a:p>
            <a:pPr lvl="1"/>
            <a:r>
              <a:rPr lang="en-US" dirty="0"/>
              <a:t>Check cache before scheduling I/O</a:t>
            </a:r>
          </a:p>
        </p:txBody>
      </p:sp>
    </p:spTree>
    <p:extLst>
      <p:ext uri="{BB962C8B-B14F-4D97-AF65-F5344CB8AC3E}">
        <p14:creationId xmlns:p14="http://schemas.microsoft.com/office/powerpoint/2010/main" val="52522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Read-Ahead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Request blocks from the disk before any process asked for them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Reduces process wait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When does it make sense?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When client specifically requests sequential access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When client seems to be reading sequentially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What are the risks?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May waste disk access time reading unwanted blocks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May waste buffer space on unneeded blocks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55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r>
              <a:rPr lang="en-US" dirty="0"/>
              <a:t>Write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Most disk writes go to a write-back cache</a:t>
            </a:r>
          </a:p>
          <a:p>
            <a:pPr lvl="1"/>
            <a:r>
              <a:rPr lang="en-US" dirty="0"/>
              <a:t>They will be flushed out to disk later</a:t>
            </a:r>
          </a:p>
          <a:p>
            <a:r>
              <a:rPr lang="en-US" dirty="0"/>
              <a:t>Aggregates small writes into large writes</a:t>
            </a:r>
          </a:p>
          <a:p>
            <a:pPr lvl="1"/>
            <a:r>
              <a:rPr lang="en-US" dirty="0"/>
              <a:t>If application does less than full block writes</a:t>
            </a:r>
          </a:p>
          <a:p>
            <a:r>
              <a:rPr lang="en-US" dirty="0"/>
              <a:t>Eliminates moot writes</a:t>
            </a:r>
          </a:p>
          <a:p>
            <a:pPr lvl="1"/>
            <a:r>
              <a:rPr lang="en-US" dirty="0"/>
              <a:t>If application subsequently rewrites the same data</a:t>
            </a:r>
          </a:p>
          <a:p>
            <a:pPr lvl="1"/>
            <a:r>
              <a:rPr lang="en-US" dirty="0"/>
              <a:t>If application subsequently deletes the file</a:t>
            </a:r>
          </a:p>
          <a:p>
            <a:r>
              <a:rPr lang="en-US" dirty="0"/>
              <a:t>Accumulates large batches of writes</a:t>
            </a:r>
          </a:p>
          <a:p>
            <a:pPr lvl="1"/>
            <a:r>
              <a:rPr lang="en-US" dirty="0"/>
              <a:t>A deeper queue to enable better 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284522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Common Types of Disk Caching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General block caching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Popular files that are read frequently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Files that are written and then promptly re-read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Provides buffers for read-ahead and deferred write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Special purpose caches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Directory caches speed up searches of same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dirs</a:t>
            </a:r>
            <a:endParaRPr lang="en-GB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Inode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caches speed up re-uses of same file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Special purpose caches are more complex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But they often work much better by matching cache granularities to actual needs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7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Naming in File Systems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Each file needs some kind of handle to allow us to refer to it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Low level names (like inode numbers) aren’t usable by people or even programs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We need a better way to name our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User friendly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Allowing for easy organization of large numbers of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Readily realizable in file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1800" y="503238"/>
            <a:ext cx="56800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Names and Binding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File system knows files by descriptor structures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We must provide more useful names for users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 file system must handle name-to-file mapping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Associating names with new files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Finding the underlying representation for a given name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Changing names associated with existing files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Allowing users to organize files using names</a:t>
            </a:r>
          </a:p>
          <a:p>
            <a:r>
              <a:rPr lang="en-GB" sz="2800" i="1">
                <a:latin typeface="Times New Roman" pitchFamily="1" charset="0"/>
                <a:ea typeface="ＭＳ Ｐゴシック" pitchFamily="1" charset="-128"/>
              </a:rPr>
              <a:t>Name spaces</a:t>
            </a:r>
            <a:r>
              <a:rPr lang="en-GB" sz="2800">
                <a:latin typeface="Times New Roman" pitchFamily="1" charset="0"/>
                <a:ea typeface="ＭＳ Ｐゴシック" pitchFamily="1" charset="-128"/>
              </a:rPr>
              <a:t> – the total collection of all names known by some naming mechanism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Sometimes all names that </a:t>
            </a:r>
            <a:r>
              <a:rPr lang="en-GB" i="1">
                <a:latin typeface="Times New Roman" pitchFamily="1" charset="0"/>
                <a:ea typeface="ＭＳ Ｐゴシック" pitchFamily="1" charset="-128"/>
              </a:rPr>
              <a:t>could </a:t>
            </a:r>
            <a:r>
              <a:rPr lang="en-GB">
                <a:latin typeface="Times New Roman" pitchFamily="1" charset="0"/>
                <a:ea typeface="ＭＳ Ｐゴシック" pitchFamily="1" charset="-128"/>
              </a:rPr>
              <a:t>be created by the mechanism</a:t>
            </a:r>
          </a:p>
          <a:p>
            <a:pPr>
              <a:buFont typeface="Arial" pitchFamily="1" charset="-52"/>
              <a:buNone/>
            </a:pPr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02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Name Space Structure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There are many ways to structure a name space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Flat name spaces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All names exist in a single level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 graph approach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Can be a strict tree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Or a more general graph (usually directed)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Are all files on the machine under the same name structure?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Or are there several independent name spaces?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7850" y="503238"/>
            <a:ext cx="536098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6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Allocating and managing file system free space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Other performance improvement strategies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File naming and directories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File system reliability issues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52464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Some Issues in Name 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>
                <a:latin typeface="Times New Roman" pitchFamily="1" charset="0"/>
                <a:ea typeface="ＭＳ Ｐゴシック" pitchFamily="1" charset="-128"/>
              </a:rPr>
              <a:t>Space Structure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many files can have the same name?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per file system ... flat name spaces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per directory ... hierarchical name spaces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many different names can one file have?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single “true name”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Only one “true name”, but aliases are allowed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Arbitrarily many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What’s different about “true names”?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Do different names have different characteristics?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Does deleting one name make others disappear too?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Do all names see the same access permissions?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84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Essentially a graphical organization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Typically organized using directories 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file containing references to other files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non-leaf node in the graph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It can be used as a naming context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Each process has a </a:t>
            </a:r>
            <a:r>
              <a:rPr lang="en-GB" sz="2000" i="1">
                <a:latin typeface="Times New Roman" pitchFamily="1" charset="0"/>
                <a:ea typeface="ＭＳ Ｐゴシック" pitchFamily="1" charset="-128"/>
              </a:rPr>
              <a:t>current directory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File names are interpreted relative to that directory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Nested directories can form a tree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file name describes a path through that tree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directory tree expands from a “root” node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A name beginning from root is called “fully qualified”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actually form a directed graph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If files are allowed to have multiple names</a:t>
            </a:r>
          </a:p>
        </p:txBody>
      </p:sp>
    </p:spTree>
    <p:extLst>
      <p:ext uri="{BB962C8B-B14F-4D97-AF65-F5344CB8AC3E}">
        <p14:creationId xmlns:p14="http://schemas.microsoft.com/office/powerpoint/2010/main" val="413872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Rooted Directory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59200" y="15700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208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user_1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449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user_2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500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user_3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77800" y="4084638"/>
            <a:ext cx="1905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(/user_1/file_a)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3782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(/user_2/file_b)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356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file_c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(/user_3/file_c)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854200" y="4084638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035800" y="4065588"/>
            <a:ext cx="160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(/user_3/dir_a)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244600" y="5227638"/>
            <a:ext cx="2743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(/user_1/dir_a/file_a)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731000" y="5318125"/>
            <a:ext cx="2209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(/user_3/dir_a/file_b)</a:t>
            </a:r>
          </a:p>
        </p:txBody>
      </p:sp>
      <p:cxnSp>
        <p:nvCxnSpPr>
          <p:cNvPr id="39951" name="AutoShape 15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854200" y="1936750"/>
            <a:ext cx="2324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6"/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4178300" y="1936750"/>
            <a:ext cx="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17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>
            <a:off x="4178300" y="1936750"/>
            <a:ext cx="2705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8"/>
          <p:cNvCxnSpPr>
            <a:cxnSpLocks noChangeShapeType="1"/>
            <a:stCxn id="39941" idx="2"/>
            <a:endCxn id="39944" idx="0"/>
          </p:cNvCxnSpPr>
          <p:nvPr/>
        </p:nvCxnSpPr>
        <p:spPr bwMode="auto">
          <a:xfrm flipH="1">
            <a:off x="1130300" y="3079750"/>
            <a:ext cx="7239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9"/>
          <p:cNvCxnSpPr>
            <a:cxnSpLocks noChangeShapeType="1"/>
            <a:stCxn id="39941" idx="2"/>
            <a:endCxn id="39947" idx="0"/>
          </p:cNvCxnSpPr>
          <p:nvPr/>
        </p:nvCxnSpPr>
        <p:spPr bwMode="auto">
          <a:xfrm>
            <a:off x="1854200" y="3079750"/>
            <a:ext cx="7620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0"/>
          <p:cNvCxnSpPr>
            <a:cxnSpLocks noChangeShapeType="1"/>
            <a:stCxn id="39942" idx="2"/>
            <a:endCxn id="39945" idx="0"/>
          </p:cNvCxnSpPr>
          <p:nvPr/>
        </p:nvCxnSpPr>
        <p:spPr bwMode="auto">
          <a:xfrm>
            <a:off x="4178300" y="3079750"/>
            <a:ext cx="381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1"/>
          <p:cNvCxnSpPr>
            <a:cxnSpLocks noChangeShapeType="1"/>
            <a:stCxn id="39947" idx="2"/>
            <a:endCxn id="39949" idx="0"/>
          </p:cNvCxnSpPr>
          <p:nvPr/>
        </p:nvCxnSpPr>
        <p:spPr bwMode="auto">
          <a:xfrm>
            <a:off x="2616200" y="481806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22"/>
          <p:cNvCxnSpPr>
            <a:cxnSpLocks noChangeShapeType="1"/>
            <a:stCxn id="39943" idx="2"/>
            <a:endCxn id="39946" idx="0"/>
          </p:cNvCxnSpPr>
          <p:nvPr/>
        </p:nvCxnSpPr>
        <p:spPr bwMode="auto">
          <a:xfrm flipH="1">
            <a:off x="6273800" y="3079750"/>
            <a:ext cx="6096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3"/>
          <p:cNvCxnSpPr>
            <a:cxnSpLocks noChangeShapeType="1"/>
            <a:stCxn id="39943" idx="2"/>
            <a:endCxn id="39948" idx="0"/>
          </p:cNvCxnSpPr>
          <p:nvPr/>
        </p:nvCxnSpPr>
        <p:spPr bwMode="auto">
          <a:xfrm>
            <a:off x="6883400" y="3079750"/>
            <a:ext cx="952500" cy="985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24"/>
          <p:cNvCxnSpPr>
            <a:cxnSpLocks noChangeShapeType="1"/>
            <a:stCxn id="39948" idx="2"/>
            <a:endCxn id="39950" idx="0"/>
          </p:cNvCxnSpPr>
          <p:nvPr/>
        </p:nvCxnSpPr>
        <p:spPr bwMode="auto">
          <a:xfrm>
            <a:off x="7835900" y="4799013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0976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Directories Are Files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Directories are a special type of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Used by OS to map file names into the associated files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directory contains multiple directory entries 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Each directory entry describes one file and its name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User applications are allowed to read directories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To get information about each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To find out what files exist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Usually only the OS is allowed to write them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Users can cause writes through special system calls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file system depends on the integrity of directories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Traversing the Directory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Some entries in directories point to child directories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Describing a lower level in the hierarchy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To name a file at that level, name the parent directory and the child directory, then the file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With some kind of delimiter separating the file name components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Moving up the hierarchy is often useful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Directories usually have special entry for parent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Many file systems use the name “..” for that</a:t>
            </a:r>
          </a:p>
        </p:txBody>
      </p:sp>
    </p:spTree>
    <p:extLst>
      <p:ext uri="{BB962C8B-B14F-4D97-AF65-F5344CB8AC3E}">
        <p14:creationId xmlns:p14="http://schemas.microsoft.com/office/powerpoint/2010/main" val="8001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Names Vs. Path Names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In some name space systems, files had “true names”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Only one possible name for a file,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Kept in a record somewhere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E.g., in DOS, a file is described by a directory entry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Local name is specified in that directory entry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Fully qualified name is the path to that directory entry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E.g., start from root, to user_3, to </a:t>
            </a:r>
            <a:r>
              <a:rPr lang="en-GB" sz="2000" dirty="0" err="1">
                <a:latin typeface="Times New Roman" pitchFamily="1" charset="0"/>
                <a:ea typeface="ＭＳ Ｐゴシック" pitchFamily="1" charset="-128"/>
              </a:rPr>
              <a:t>dir_a</a:t>
            </a:r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, to </a:t>
            </a:r>
            <a:r>
              <a:rPr lang="en-GB" sz="2000" dirty="0" err="1">
                <a:latin typeface="Times New Roman" pitchFamily="1" charset="0"/>
                <a:ea typeface="ＭＳ Ｐゴシック" pitchFamily="1" charset="-128"/>
              </a:rPr>
              <a:t>file_b</a:t>
            </a:r>
            <a:endParaRPr lang="en-GB" sz="2000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What if files had no intrinsic names of their own?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All names came from directory paths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40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Example:  Unix Directories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file system that allows multiple file names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 there is no single “true” file name, unlike DOS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File names separated by slashes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E.g., </a:t>
            </a:r>
            <a:r>
              <a:rPr lang="en-GB" sz="24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 actual file descriptors are the inodes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Directory entries only point to inodes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Association of a name with an inode is called a </a:t>
            </a:r>
            <a:r>
              <a:rPr lang="en-GB" sz="2400" i="1">
                <a:latin typeface="Times New Roman" pitchFamily="1" charset="0"/>
                <a:ea typeface="ＭＳ Ｐゴシック" pitchFamily="1" charset="-128"/>
              </a:rPr>
              <a:t>hard link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Multiple directory entries can point to the same inode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Contents of a Unix directory entry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Name (relative to this directory)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Pointer to the inode of the associated file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34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Directories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173913" y="2865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6259513" y="2865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7175500" y="16462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6107113" y="16462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7173913" y="3246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47113" name="Rectangle 17"/>
          <p:cNvSpPr>
            <a:spLocks noChangeArrowheads="1"/>
          </p:cNvSpPr>
          <p:nvPr/>
        </p:nvSpPr>
        <p:spPr bwMode="auto">
          <a:xfrm>
            <a:off x="6259513" y="3246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47114" name="Rectangle 20"/>
          <p:cNvSpPr>
            <a:spLocks noChangeArrowheads="1"/>
          </p:cNvSpPr>
          <p:nvPr/>
        </p:nvSpPr>
        <p:spPr bwMode="auto">
          <a:xfrm>
            <a:off x="7173913" y="3627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6259513" y="3627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5513" y="4144963"/>
            <a:ext cx="357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Directory </a:t>
            </a:r>
            <a:r>
              <a:rPr lang="en-US" sz="20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</a:t>
            </a:r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, inode #114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754313" y="5608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2754313" y="5989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47119" name="Rectangle 46"/>
          <p:cNvSpPr>
            <a:spLocks noChangeArrowheads="1"/>
          </p:cNvSpPr>
          <p:nvPr/>
        </p:nvSpPr>
        <p:spPr bwMode="auto">
          <a:xfrm>
            <a:off x="7173913" y="2103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47120" name="Rectangle 47"/>
          <p:cNvSpPr>
            <a:spLocks noChangeArrowheads="1"/>
          </p:cNvSpPr>
          <p:nvPr/>
        </p:nvSpPr>
        <p:spPr bwMode="auto">
          <a:xfrm>
            <a:off x="6259513" y="2103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1" name="Rectangle 48"/>
          <p:cNvSpPr>
            <a:spLocks noChangeArrowheads="1"/>
          </p:cNvSpPr>
          <p:nvPr/>
        </p:nvSpPr>
        <p:spPr bwMode="auto">
          <a:xfrm>
            <a:off x="7173913" y="2484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47122" name="Rectangle 49"/>
          <p:cNvSpPr>
            <a:spLocks noChangeArrowheads="1"/>
          </p:cNvSpPr>
          <p:nvPr/>
        </p:nvSpPr>
        <p:spPr bwMode="auto">
          <a:xfrm>
            <a:off x="6259513" y="2484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3" name="Text Box 50"/>
          <p:cNvSpPr txBox="1">
            <a:spLocks noChangeArrowheads="1"/>
          </p:cNvSpPr>
          <p:nvPr/>
        </p:nvSpPr>
        <p:spPr bwMode="auto">
          <a:xfrm>
            <a:off x="5497513" y="1341438"/>
            <a:ext cx="2674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 directory, inode #1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839913" y="5608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839913" y="5989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307</a:t>
            </a: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2754313" y="4846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1839913" y="4846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2754313" y="5227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839913" y="5227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2755900" y="44656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1687513" y="44656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cxnSp>
        <p:nvCxnSpPr>
          <p:cNvPr id="28" name="AutoShape 63"/>
          <p:cNvCxnSpPr>
            <a:cxnSpLocks noChangeShapeType="1"/>
            <a:stCxn id="47115" idx="1"/>
            <a:endCxn id="12" idx="3"/>
          </p:cNvCxnSpPr>
          <p:nvPr/>
        </p:nvCxnSpPr>
        <p:spPr bwMode="auto">
          <a:xfrm rot="10800000" flipV="1">
            <a:off x="4500563" y="3817938"/>
            <a:ext cx="1758950" cy="527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" name="Oval 28"/>
          <p:cNvSpPr/>
          <p:nvPr/>
        </p:nvSpPr>
        <p:spPr>
          <a:xfrm>
            <a:off x="2671763" y="5281613"/>
            <a:ext cx="428625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25913" y="5065713"/>
            <a:ext cx="2438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Here’s a “..” entry, pointing to the parent directory</a:t>
            </a:r>
          </a:p>
        </p:txBody>
      </p:sp>
      <p:sp>
        <p:nvSpPr>
          <p:cNvPr id="31" name="Oval 30"/>
          <p:cNvSpPr/>
          <p:nvPr/>
        </p:nvSpPr>
        <p:spPr>
          <a:xfrm>
            <a:off x="2649538" y="4875213"/>
            <a:ext cx="436562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0713" y="1557338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what’s this “.” entry?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5963" y="2484438"/>
            <a:ext cx="2038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It’s a directory entry that points to the directory itself!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462213" y="3362325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We’ll see why that’s useful later</a:t>
            </a:r>
          </a:p>
        </p:txBody>
      </p:sp>
    </p:spTree>
    <p:extLst>
      <p:ext uri="{BB962C8B-B14F-4D97-AF65-F5344CB8AC3E}">
        <p14:creationId xmlns:p14="http://schemas.microsoft.com/office/powerpoint/2010/main" val="169531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mp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/>
      <p:bldP spid="27" grpId="0"/>
      <p:bldP spid="29" grpId="0" animBg="1"/>
      <p:bldP spid="29" grpId="1" animBg="1"/>
      <p:bldP spid="30" grpId="0"/>
      <p:bldP spid="31" grpId="0" animBg="1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Multiple File Names In Unix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do links relate to files?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They’re the names only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other metadata is stored in the file inode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File owner sets file protection (e.g., read-only)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links provide the same access to the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Anyone with read access to file can create new link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But directories are protected files too</a:t>
            </a:r>
          </a:p>
          <a:p>
            <a:pPr lvl="2"/>
            <a:r>
              <a:rPr lang="en-GB" sz="2000">
                <a:latin typeface="Times New Roman" pitchFamily="1" charset="0"/>
                <a:ea typeface="ＭＳ Ｐゴシック" pitchFamily="1" charset="-128"/>
              </a:rPr>
              <a:t>Not everyone has read or search access to every directory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All links are equal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There is nothing special about the first (or owner's) link</a:t>
            </a:r>
          </a:p>
        </p:txBody>
      </p:sp>
    </p:spTree>
    <p:extLst>
      <p:ext uri="{BB962C8B-B14F-4D97-AF65-F5344CB8AC3E}">
        <p14:creationId xmlns:p14="http://schemas.microsoft.com/office/powerpoint/2010/main" val="409231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Links and De-allocation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0842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Files exist under multiple names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do we do if one name is removed?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we also removed the file itself, what about the other names?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Do they now point to something non-existent?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Unix solution says the file exists as long as at least one name exists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Implying we must keep and maintain a reference count of links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In the file inode, not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497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Free Space and Allocation Issues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do I keep track of a file system’s free space?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do I allocate new disk blocks when needed?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And how do I handle deallocation?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3588" y="503238"/>
            <a:ext cx="76231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01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Hard Link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cxnSp>
        <p:nvCxnSpPr>
          <p:cNvPr id="50185" name="AutoShape 10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6" name="AutoShape 11"/>
          <p:cNvCxnSpPr>
            <a:cxnSpLocks noChangeShapeType="1"/>
            <a:stCxn id="50180" idx="5"/>
            <a:endCxn id="50182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7" name="AutoShape 12"/>
          <p:cNvCxnSpPr>
            <a:cxnSpLocks noChangeShapeType="1"/>
            <a:stCxn id="50182" idx="3"/>
            <a:endCxn id="50184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8" name="AutoShape 13"/>
          <p:cNvCxnSpPr>
            <a:cxnSpLocks noChangeShapeType="1"/>
            <a:stCxn id="50182" idx="5"/>
            <a:endCxn id="50183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4"/>
          <p:cNvCxnSpPr>
            <a:cxnSpLocks noChangeShapeType="1"/>
            <a:stCxn id="50181" idx="4"/>
            <a:endCxn id="9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15"/>
          <p:cNvCxnSpPr>
            <a:cxnSpLocks noChangeShapeType="1"/>
            <a:stCxn id="50184" idx="3"/>
            <a:endCxn id="9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3616325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35313" y="402272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49713" y="4618038"/>
            <a:ext cx="1700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6194425" y="1722438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Note that we now associate names with links rather than with files.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1963" y="4237038"/>
            <a:ext cx="297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 </a:t>
            </a: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and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are both links to the same inode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2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mph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Hard Links, Directories, and Files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173913" y="2500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6259513" y="2500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7173913" y="2881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259513" y="2881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7173913" y="3262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6259513" y="3262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1147763" y="2493963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7327900" y="5380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7327900" y="5761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7173913" y="1738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6259513" y="1738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7173913" y="2119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6259513" y="2119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5497513" y="1265238"/>
            <a:ext cx="2608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#1, root directory</a:t>
            </a:r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6413500" y="5380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1219" name="Rectangle 20"/>
          <p:cNvSpPr>
            <a:spLocks noChangeArrowheads="1"/>
          </p:cNvSpPr>
          <p:nvPr/>
        </p:nvSpPr>
        <p:spPr bwMode="auto">
          <a:xfrm>
            <a:off x="6413500" y="5761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7327900" y="4618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6413500" y="4618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7327900" y="4999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23" name="Rectangle 24"/>
          <p:cNvSpPr>
            <a:spLocks noChangeArrowheads="1"/>
          </p:cNvSpPr>
          <p:nvPr/>
        </p:nvSpPr>
        <p:spPr bwMode="auto">
          <a:xfrm>
            <a:off x="6413500" y="4999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24" name="AutoShape 27"/>
          <p:cNvCxnSpPr>
            <a:cxnSpLocks noChangeShapeType="1"/>
            <a:stCxn id="51205" idx="1"/>
            <a:endCxn id="51210" idx="3"/>
          </p:cNvCxnSpPr>
          <p:nvPr/>
        </p:nvCxnSpPr>
        <p:spPr bwMode="auto">
          <a:xfrm rot="10800000" flipV="1">
            <a:off x="3281363" y="2690813"/>
            <a:ext cx="29781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25" name="Text Box 28"/>
          <p:cNvSpPr txBox="1">
            <a:spLocks noChangeArrowheads="1"/>
          </p:cNvSpPr>
          <p:nvPr/>
        </p:nvSpPr>
        <p:spPr bwMode="auto">
          <a:xfrm>
            <a:off x="5740400" y="4160838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1226" name="Rectangle 29"/>
          <p:cNvSpPr>
            <a:spLocks noChangeArrowheads="1"/>
          </p:cNvSpPr>
          <p:nvPr/>
        </p:nvSpPr>
        <p:spPr bwMode="auto">
          <a:xfrm>
            <a:off x="2451100" y="3719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27" name="Rectangle 30"/>
          <p:cNvSpPr>
            <a:spLocks noChangeArrowheads="1"/>
          </p:cNvSpPr>
          <p:nvPr/>
        </p:nvSpPr>
        <p:spPr bwMode="auto">
          <a:xfrm>
            <a:off x="2451100" y="4100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1228" name="Rectangle 31"/>
          <p:cNvSpPr>
            <a:spLocks noChangeArrowheads="1"/>
          </p:cNvSpPr>
          <p:nvPr/>
        </p:nvSpPr>
        <p:spPr bwMode="auto">
          <a:xfrm>
            <a:off x="1536700" y="3719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51229" name="Rectangle 32"/>
          <p:cNvSpPr>
            <a:spLocks noChangeArrowheads="1"/>
          </p:cNvSpPr>
          <p:nvPr/>
        </p:nvSpPr>
        <p:spPr bwMode="auto">
          <a:xfrm>
            <a:off x="1536700" y="4100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30" name="Rectangle 33"/>
          <p:cNvSpPr>
            <a:spLocks noChangeArrowheads="1"/>
          </p:cNvSpPr>
          <p:nvPr/>
        </p:nvSpPr>
        <p:spPr bwMode="auto">
          <a:xfrm>
            <a:off x="2451100" y="2957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31" name="Rectangle 34"/>
          <p:cNvSpPr>
            <a:spLocks noChangeArrowheads="1"/>
          </p:cNvSpPr>
          <p:nvPr/>
        </p:nvSpPr>
        <p:spPr bwMode="auto">
          <a:xfrm>
            <a:off x="1536700" y="2957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32" name="Rectangle 35"/>
          <p:cNvSpPr>
            <a:spLocks noChangeArrowheads="1"/>
          </p:cNvSpPr>
          <p:nvPr/>
        </p:nvSpPr>
        <p:spPr bwMode="auto">
          <a:xfrm>
            <a:off x="2451100" y="3338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33" name="Rectangle 36"/>
          <p:cNvSpPr>
            <a:spLocks noChangeArrowheads="1"/>
          </p:cNvSpPr>
          <p:nvPr/>
        </p:nvSpPr>
        <p:spPr bwMode="auto">
          <a:xfrm>
            <a:off x="1536700" y="3338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34" name="AutoShape 37"/>
          <p:cNvCxnSpPr>
            <a:cxnSpLocks noChangeShapeType="1"/>
            <a:stCxn id="51209" idx="1"/>
            <a:endCxn id="51225" idx="1"/>
          </p:cNvCxnSpPr>
          <p:nvPr/>
        </p:nvCxnSpPr>
        <p:spPr bwMode="auto">
          <a:xfrm rot="10800000" flipV="1">
            <a:off x="5740400" y="3452813"/>
            <a:ext cx="519113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687513" y="5303838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300163" y="4846638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40"/>
          <p:cNvCxnSpPr>
            <a:cxnSpLocks noChangeShapeType="1"/>
            <a:stCxn id="51229" idx="1"/>
            <a:endCxn id="36" idx="1"/>
          </p:cNvCxnSpPr>
          <p:nvPr/>
        </p:nvCxnSpPr>
        <p:spPr bwMode="auto">
          <a:xfrm rot="10800000" flipV="1">
            <a:off x="1300163" y="4291013"/>
            <a:ext cx="236537" cy="755650"/>
          </a:xfrm>
          <a:prstGeom prst="bentConnector3">
            <a:avLst>
              <a:gd name="adj1" fmla="val 1966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1219" idx="1"/>
            <a:endCxn id="36" idx="3"/>
          </p:cNvCxnSpPr>
          <p:nvPr/>
        </p:nvCxnSpPr>
        <p:spPr bwMode="auto">
          <a:xfrm rot="10800000">
            <a:off x="2973388" y="5046663"/>
            <a:ext cx="3440112" cy="90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0208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 different way of giving files multiple names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Symbolic links implemented as a special type of file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An indirect reference to some other file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Contents is a path name to another file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File system recognizes symbolic links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Automatically opens associated file instead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If file is inaccessible or non-existent, the open fails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Symbolic link is </a:t>
            </a:r>
            <a:r>
              <a:rPr lang="en-GB" sz="2800" u="sng" dirty="0">
                <a:latin typeface="Times New Roman" pitchFamily="1" charset="0"/>
                <a:ea typeface="ＭＳ Ｐゴシック" pitchFamily="1" charset="-128"/>
              </a:rPr>
              <a:t>not</a:t>
            </a:r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 a reference to the </a:t>
            </a:r>
            <a:r>
              <a:rPr lang="en-GB" sz="2800" dirty="0" err="1">
                <a:latin typeface="Times New Roman" pitchFamily="1" charset="0"/>
                <a:ea typeface="ＭＳ Ｐゴシック" pitchFamily="1" charset="-128"/>
              </a:rPr>
              <a:t>inode</a:t>
            </a:r>
            <a:endParaRPr lang="en-GB" sz="2800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Symbolic links don’t prevent deletion or update link count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Do not guarantee ability to follow the specified path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Internet URLs are similar to symbolic links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277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 Example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root</a:t>
            </a: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cxnSp>
        <p:nvCxnSpPr>
          <p:cNvPr id="56329" name="AutoShape 9"/>
          <p:cNvCxnSpPr>
            <a:cxnSpLocks noChangeShapeType="1"/>
            <a:stCxn id="56324" idx="3"/>
            <a:endCxn id="56325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0" name="AutoShape 10"/>
          <p:cNvCxnSpPr>
            <a:cxnSpLocks noChangeShapeType="1"/>
            <a:stCxn id="56324" idx="5"/>
            <a:endCxn id="56326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1" name="AutoShape 11"/>
          <p:cNvCxnSpPr>
            <a:cxnSpLocks noChangeShapeType="1"/>
            <a:stCxn id="56326" idx="3"/>
            <a:endCxn id="8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12"/>
          <p:cNvCxnSpPr>
            <a:cxnSpLocks noChangeShapeType="1"/>
            <a:stCxn id="56326" idx="5"/>
            <a:endCxn id="56327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3" name="AutoShape 13"/>
          <p:cNvCxnSpPr>
            <a:cxnSpLocks noChangeShapeType="1"/>
            <a:stCxn id="56325" idx="4"/>
            <a:endCxn id="56328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8" idx="3"/>
            <a:endCxn id="56328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6687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3135313" y="40227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973513" y="45561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30713" y="4860925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(/user_1/file_a)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68438" y="5178425"/>
            <a:ext cx="2216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link count for this file is still 1, though</a:t>
            </a:r>
          </a:p>
        </p:txBody>
      </p:sp>
    </p:spTree>
    <p:extLst>
      <p:ext uri="{BB962C8B-B14F-4D97-AF65-F5344CB8AC3E}">
        <p14:creationId xmlns:p14="http://schemas.microsoft.com/office/powerpoint/2010/main" val="37804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0016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Symbolic Links, Files, and Directories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46925" y="2632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2525" y="2632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7146925" y="3013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6232525" y="3013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7146925" y="3394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6232525" y="3394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27125" y="1930400"/>
            <a:ext cx="2135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7300913" y="5511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7300913" y="5892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7146925" y="1870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6232525" y="1870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7146925" y="2251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6232525" y="2251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61" name="Text Box 16"/>
          <p:cNvSpPr txBox="1">
            <a:spLocks noChangeArrowheads="1"/>
          </p:cNvSpPr>
          <p:nvPr/>
        </p:nvSpPr>
        <p:spPr bwMode="auto">
          <a:xfrm>
            <a:off x="5470525" y="1430453"/>
            <a:ext cx="2608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</a:t>
            </a:r>
            <a:r>
              <a:rPr lang="en-US" sz="2000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#1, root directory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auto">
          <a:xfrm>
            <a:off x="6386513" y="5511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auto">
          <a:xfrm>
            <a:off x="6386513" y="5892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46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auto">
          <a:xfrm>
            <a:off x="7300913" y="4749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65" name="Rectangle 20"/>
          <p:cNvSpPr>
            <a:spLocks noChangeArrowheads="1"/>
          </p:cNvSpPr>
          <p:nvPr/>
        </p:nvSpPr>
        <p:spPr bwMode="auto">
          <a:xfrm>
            <a:off x="6386513" y="4749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7366" name="Rectangle 21"/>
          <p:cNvSpPr>
            <a:spLocks noChangeArrowheads="1"/>
          </p:cNvSpPr>
          <p:nvPr/>
        </p:nvSpPr>
        <p:spPr bwMode="auto">
          <a:xfrm>
            <a:off x="7300913" y="5130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7" name="Rectangle 22"/>
          <p:cNvSpPr>
            <a:spLocks noChangeArrowheads="1"/>
          </p:cNvSpPr>
          <p:nvPr/>
        </p:nvSpPr>
        <p:spPr bwMode="auto">
          <a:xfrm>
            <a:off x="6386513" y="5130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24" name="AutoShape 23"/>
          <p:cNvCxnSpPr>
            <a:cxnSpLocks noChangeShapeType="1"/>
            <a:stCxn id="5" idx="1"/>
            <a:endCxn id="10" idx="3"/>
          </p:cNvCxnSpPr>
          <p:nvPr/>
        </p:nvCxnSpPr>
        <p:spPr bwMode="auto">
          <a:xfrm rot="10800000">
            <a:off x="3262313" y="2130425"/>
            <a:ext cx="2970212" cy="692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713413" y="4292600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7370" name="Rectangle 25"/>
          <p:cNvSpPr>
            <a:spLocks noChangeArrowheads="1"/>
          </p:cNvSpPr>
          <p:nvPr/>
        </p:nvSpPr>
        <p:spPr bwMode="auto">
          <a:xfrm>
            <a:off x="2424113" y="3155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24113" y="3536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7372" name="Rectangle 27"/>
          <p:cNvSpPr>
            <a:spLocks noChangeArrowheads="1"/>
          </p:cNvSpPr>
          <p:nvPr/>
        </p:nvSpPr>
        <p:spPr bwMode="auto">
          <a:xfrm>
            <a:off x="1509713" y="3155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09713" y="3536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7374" name="Rectangle 29"/>
          <p:cNvSpPr>
            <a:spLocks noChangeArrowheads="1"/>
          </p:cNvSpPr>
          <p:nvPr/>
        </p:nvSpPr>
        <p:spPr bwMode="auto">
          <a:xfrm>
            <a:off x="2424113" y="2393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75" name="Rectangle 30"/>
          <p:cNvSpPr>
            <a:spLocks noChangeArrowheads="1"/>
          </p:cNvSpPr>
          <p:nvPr/>
        </p:nvSpPr>
        <p:spPr bwMode="auto">
          <a:xfrm>
            <a:off x="1509713" y="2393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auto">
          <a:xfrm>
            <a:off x="2424113" y="2774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77" name="Rectangle 32"/>
          <p:cNvSpPr>
            <a:spLocks noChangeArrowheads="1"/>
          </p:cNvSpPr>
          <p:nvPr/>
        </p:nvSpPr>
        <p:spPr bwMode="auto">
          <a:xfrm>
            <a:off x="1509713" y="2774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7378" name="AutoShape 33"/>
          <p:cNvCxnSpPr>
            <a:cxnSpLocks noChangeShapeType="1"/>
            <a:stCxn id="57353" idx="1"/>
            <a:endCxn id="57369" idx="1"/>
          </p:cNvCxnSpPr>
          <p:nvPr/>
        </p:nvCxnSpPr>
        <p:spPr bwMode="auto">
          <a:xfrm rot="10800000" flipV="1">
            <a:off x="5713413" y="3584575"/>
            <a:ext cx="519112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79" name="Rectangle 34"/>
          <p:cNvSpPr>
            <a:spLocks noChangeArrowheads="1"/>
          </p:cNvSpPr>
          <p:nvPr/>
        </p:nvSpPr>
        <p:spPr bwMode="auto">
          <a:xfrm>
            <a:off x="746125" y="5130800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8775" y="4673600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36"/>
          <p:cNvCxnSpPr>
            <a:cxnSpLocks noChangeShapeType="1"/>
            <a:stCxn id="29" idx="1"/>
            <a:endCxn id="36" idx="0"/>
          </p:cNvCxnSpPr>
          <p:nvPr/>
        </p:nvCxnSpPr>
        <p:spPr bwMode="auto">
          <a:xfrm rot="10800000" flipV="1">
            <a:off x="1195388" y="3727450"/>
            <a:ext cx="314325" cy="946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37"/>
          <p:cNvCxnSpPr>
            <a:cxnSpLocks noChangeShapeType="1"/>
            <a:stCxn id="57363" idx="1"/>
            <a:endCxn id="40" idx="3"/>
          </p:cNvCxnSpPr>
          <p:nvPr/>
        </p:nvCxnSpPr>
        <p:spPr bwMode="auto">
          <a:xfrm rot="10800000">
            <a:off x="5572125" y="5483225"/>
            <a:ext cx="814388" cy="6000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41725" y="5740400"/>
            <a:ext cx="2071688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413125" y="5283200"/>
            <a:ext cx="215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#46, symlink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39913" y="5237163"/>
            <a:ext cx="1573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Link count still equals 1!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195388" y="4100513"/>
            <a:ext cx="1228725" cy="11826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0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27" grpId="0" animBg="1"/>
      <p:bldP spid="29" grpId="0" animBg="1"/>
      <p:bldP spid="36" grpId="0"/>
      <p:bldP spid="39" grpId="0" animBg="1"/>
      <p:bldP spid="39" grpId="1" animBg="1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can go wrong in a file system?</a:t>
            </a:r>
          </a:p>
          <a:p>
            <a:r>
              <a:rPr lang="en-US" dirty="0"/>
              <a:t>Data loss</a:t>
            </a:r>
          </a:p>
          <a:p>
            <a:pPr lvl="1"/>
            <a:r>
              <a:rPr lang="en-US" dirty="0"/>
              <a:t>File or data is no longer present</a:t>
            </a:r>
          </a:p>
          <a:p>
            <a:pPr lvl="1"/>
            <a:r>
              <a:rPr lang="en-US" dirty="0"/>
              <a:t>Some/all of data cannot be correctly read back</a:t>
            </a:r>
          </a:p>
          <a:p>
            <a:r>
              <a:rPr lang="en-US" dirty="0"/>
              <a:t>File system corruption</a:t>
            </a:r>
          </a:p>
          <a:p>
            <a:pPr lvl="1"/>
            <a:r>
              <a:rPr lang="en-US" dirty="0"/>
              <a:t>Lost free space</a:t>
            </a:r>
          </a:p>
          <a:p>
            <a:pPr lvl="1"/>
            <a:r>
              <a:rPr lang="en-US" dirty="0"/>
              <a:t>References to non-existent files</a:t>
            </a:r>
          </a:p>
          <a:p>
            <a:pPr lvl="1"/>
            <a:r>
              <a:rPr lang="en-US" dirty="0"/>
              <a:t>Corrupted free-list multiply allocates space</a:t>
            </a:r>
          </a:p>
          <a:p>
            <a:pPr lvl="1"/>
            <a:r>
              <a:rPr lang="en-US" dirty="0"/>
              <a:t>File contents over-written by something else</a:t>
            </a:r>
          </a:p>
          <a:p>
            <a:pPr lvl="1"/>
            <a:r>
              <a:rPr lang="en-US" dirty="0"/>
              <a:t>Corrupted directories make files un-findable</a:t>
            </a:r>
          </a:p>
          <a:p>
            <a:pPr lvl="1"/>
            <a:r>
              <a:rPr lang="en-US" dirty="0"/>
              <a:t>Corrupted </a:t>
            </a:r>
            <a:r>
              <a:rPr lang="en-US" dirty="0" err="1"/>
              <a:t>inodes</a:t>
            </a:r>
            <a:r>
              <a:rPr lang="en-US" dirty="0"/>
              <a:t> lose file info/pointers</a:t>
            </a:r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87500" y="503238"/>
            <a:ext cx="591820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43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Unrecoverable read errors</a:t>
            </a:r>
          </a:p>
          <a:p>
            <a:pPr lvl="1"/>
            <a:r>
              <a:rPr lang="en-US" dirty="0"/>
              <a:t>Signal degrades beyond ECC ability to correct</a:t>
            </a:r>
          </a:p>
          <a:p>
            <a:pPr lvl="1"/>
            <a:r>
              <a:rPr lang="en-US" dirty="0"/>
              <a:t>Background </a:t>
            </a:r>
            <a:r>
              <a:rPr lang="en-US" i="1" dirty="0"/>
              <a:t>scrubbing</a:t>
            </a:r>
            <a:r>
              <a:rPr lang="en-US" dirty="0"/>
              <a:t> can greatly reduce</a:t>
            </a:r>
          </a:p>
          <a:p>
            <a:r>
              <a:rPr lang="en-US" dirty="0"/>
              <a:t>Misdirected or incomplete writes</a:t>
            </a:r>
          </a:p>
          <a:p>
            <a:pPr lvl="1"/>
            <a:r>
              <a:rPr lang="en-US" dirty="0"/>
              <a:t>Detectable with </a:t>
            </a:r>
            <a:r>
              <a:rPr lang="en-US" u="sng" dirty="0"/>
              <a:t>independent</a:t>
            </a:r>
            <a:r>
              <a:rPr lang="en-US" dirty="0"/>
              <a:t> checksums</a:t>
            </a:r>
          </a:p>
          <a:p>
            <a:r>
              <a:rPr lang="en-US" dirty="0"/>
              <a:t>Complete mechanical/electronic failures</a:t>
            </a:r>
          </a:p>
          <a:p>
            <a:r>
              <a:rPr lang="en-US" dirty="0"/>
              <a:t>All are correctable with redundant copies</a:t>
            </a:r>
          </a:p>
          <a:p>
            <a:pPr lvl="1"/>
            <a:r>
              <a:rPr lang="en-US" dirty="0"/>
              <a:t>Mirroring, parity, or erasure coding</a:t>
            </a:r>
          </a:p>
          <a:p>
            <a:pPr lvl="1"/>
            <a:r>
              <a:rPr lang="en-US" dirty="0"/>
              <a:t>Individual block or whole volume recovery</a:t>
            </a:r>
          </a:p>
          <a:p>
            <a:pPr lvl="1"/>
            <a:r>
              <a:rPr lang="en-US" dirty="0"/>
              <a:t>At worst, backup</a:t>
            </a:r>
          </a:p>
        </p:txBody>
      </p:sp>
    </p:spTree>
    <p:extLst>
      <p:ext uri="{BB962C8B-B14F-4D97-AF65-F5344CB8AC3E}">
        <p14:creationId xmlns:p14="http://schemas.microsoft.com/office/powerpoint/2010/main" val="33253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– 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system crashes or OS bugs</a:t>
            </a:r>
          </a:p>
          <a:p>
            <a:r>
              <a:rPr lang="en-US" dirty="0"/>
              <a:t>Queued writes that don’t get completed</a:t>
            </a:r>
          </a:p>
          <a:p>
            <a:pPr lvl="1"/>
            <a:r>
              <a:rPr lang="en-US" dirty="0"/>
              <a:t>Client writes that will not be persisted</a:t>
            </a:r>
          </a:p>
          <a:p>
            <a:pPr lvl="1"/>
            <a:r>
              <a:rPr lang="en-US" dirty="0"/>
              <a:t>Client creates that will not be persisted</a:t>
            </a:r>
          </a:p>
          <a:p>
            <a:pPr lvl="1"/>
            <a:r>
              <a:rPr lang="en-US" dirty="0"/>
              <a:t>Partial multi-block file system updates</a:t>
            </a:r>
          </a:p>
          <a:p>
            <a:r>
              <a:rPr lang="en-US" dirty="0"/>
              <a:t>Can also be caused by power failures</a:t>
            </a:r>
          </a:p>
          <a:p>
            <a:pPr lvl="1"/>
            <a:r>
              <a:rPr lang="en-US" dirty="0"/>
              <a:t>Solution: NVRAM disk controllers</a:t>
            </a:r>
          </a:p>
          <a:p>
            <a:pPr lvl="1"/>
            <a:r>
              <a:rPr lang="en-US" dirty="0"/>
              <a:t>Solution: Uninterruptable Power Supply (UPS)</a:t>
            </a:r>
          </a:p>
          <a:p>
            <a:pPr lvl="1"/>
            <a:r>
              <a:rPr lang="en-US" dirty="0"/>
              <a:t>Solution: super-caps and fast flush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36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238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Deferred Writes – </a:t>
            </a:r>
            <a:br>
              <a:rPr lang="en-GB" dirty="0"/>
            </a:br>
            <a:r>
              <a:rPr lang="en-GB" dirty="0"/>
              <a:t>A Worst Case Scenario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Process allocates a new block to file A</a:t>
            </a:r>
          </a:p>
          <a:p>
            <a:pPr lvl="1"/>
            <a:r>
              <a:rPr lang="en-GB" dirty="0"/>
              <a:t>We get a new block (</a:t>
            </a:r>
            <a:r>
              <a:rPr lang="en-GB" dirty="0" err="1"/>
              <a:t>x</a:t>
            </a:r>
            <a:r>
              <a:rPr lang="en-GB" dirty="0"/>
              <a:t>) from the free list</a:t>
            </a:r>
          </a:p>
          <a:p>
            <a:pPr lvl="1"/>
            <a:r>
              <a:rPr lang="en-GB" dirty="0"/>
              <a:t>We write out the updated </a:t>
            </a:r>
            <a:r>
              <a:rPr lang="en-GB" dirty="0" err="1"/>
              <a:t>inode</a:t>
            </a:r>
            <a:r>
              <a:rPr lang="en-GB" dirty="0"/>
              <a:t> for file A</a:t>
            </a:r>
          </a:p>
          <a:p>
            <a:pPr lvl="1"/>
            <a:r>
              <a:rPr lang="en-GB" dirty="0"/>
              <a:t>We defer free-list write-back (happens all the time)</a:t>
            </a:r>
          </a:p>
          <a:p>
            <a:r>
              <a:rPr lang="en-GB" dirty="0"/>
              <a:t>The system crashes, and after it reboots</a:t>
            </a:r>
          </a:p>
          <a:p>
            <a:pPr lvl="1"/>
            <a:r>
              <a:rPr lang="en-GB" dirty="0"/>
              <a:t>A new process wants a new block for file B</a:t>
            </a:r>
          </a:p>
          <a:p>
            <a:pPr lvl="1"/>
            <a:r>
              <a:rPr lang="en-GB" dirty="0"/>
              <a:t>We get block </a:t>
            </a:r>
            <a:r>
              <a:rPr lang="en-GB" dirty="0" err="1"/>
              <a:t>x</a:t>
            </a:r>
            <a:r>
              <a:rPr lang="en-GB" dirty="0"/>
              <a:t> from the (stale) free list</a:t>
            </a:r>
          </a:p>
          <a:p>
            <a:r>
              <a:rPr lang="en-GB" dirty="0"/>
              <a:t>Two different files now contain the same block</a:t>
            </a:r>
          </a:p>
          <a:p>
            <a:pPr lvl="1"/>
            <a:r>
              <a:rPr lang="en-GB" dirty="0"/>
              <a:t>When file A is written, file B gets corrupted</a:t>
            </a:r>
          </a:p>
          <a:p>
            <a:pPr lvl="1"/>
            <a:r>
              <a:rPr lang="en-GB" dirty="0"/>
              <a:t>When file B is written, file A gets corrupted</a:t>
            </a:r>
          </a:p>
        </p:txBody>
      </p:sp>
    </p:spTree>
    <p:extLst>
      <p:ext uri="{BB962C8B-B14F-4D97-AF65-F5344CB8AC3E}">
        <p14:creationId xmlns:p14="http://schemas.microsoft.com/office/powerpoint/2010/main" val="1206157609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Robustness – Ordered Writes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Carefully ordered writes can reduce potential damage</a:t>
            </a:r>
          </a:p>
          <a:p>
            <a:r>
              <a:rPr lang="en-GB" dirty="0"/>
              <a:t>Write out data before writing pointers to it</a:t>
            </a:r>
          </a:p>
          <a:p>
            <a:pPr lvl="1"/>
            <a:r>
              <a:rPr lang="en-GB" dirty="0"/>
              <a:t>Unreferenced objects can be garbage collected</a:t>
            </a:r>
          </a:p>
          <a:p>
            <a:pPr lvl="1"/>
            <a:r>
              <a:rPr lang="en-GB" dirty="0"/>
              <a:t>Pointers to incorrect info are more serious</a:t>
            </a:r>
          </a:p>
          <a:p>
            <a:r>
              <a:rPr lang="en-GB" dirty="0"/>
              <a:t>Write out </a:t>
            </a:r>
            <a:r>
              <a:rPr lang="en-GB" dirty="0" err="1"/>
              <a:t>deallocations</a:t>
            </a:r>
            <a:r>
              <a:rPr lang="en-GB" dirty="0"/>
              <a:t> before allocations</a:t>
            </a:r>
          </a:p>
          <a:p>
            <a:pPr lvl="1"/>
            <a:r>
              <a:rPr lang="en-GB" dirty="0"/>
              <a:t>Disassociate resources from old files ASAP</a:t>
            </a:r>
          </a:p>
          <a:p>
            <a:pPr lvl="1"/>
            <a:r>
              <a:rPr lang="en-GB" dirty="0"/>
              <a:t>Free list can be corrected by garbage collection</a:t>
            </a:r>
          </a:p>
          <a:p>
            <a:pPr lvl="1"/>
            <a:r>
              <a:rPr lang="en-GB" dirty="0"/>
              <a:t>Improperly shared data is more serious than missing data</a:t>
            </a:r>
          </a:p>
        </p:txBody>
      </p:sp>
    </p:spTree>
    <p:extLst>
      <p:ext uri="{BB962C8B-B14F-4D97-AF65-F5344CB8AC3E}">
        <p14:creationId xmlns:p14="http://schemas.microsoft.com/office/powerpoint/2010/main" val="70362265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Allocation/Deallocation Problem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systems usually aren’t static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You create and destroy files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You change the contents of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Sometimes extending their length in the process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Such changes convert unused disk blocks to used blocks (or visa versa)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Need correct, efficient ways to do that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Typically implies a need to maintain a free list of unused disk blocks</a:t>
            </a:r>
          </a:p>
        </p:txBody>
      </p:sp>
    </p:spTree>
    <p:extLst>
      <p:ext uri="{BB962C8B-B14F-4D97-AF65-F5344CB8AC3E}">
        <p14:creationId xmlns:p14="http://schemas.microsoft.com/office/powerpoint/2010/main" val="826649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 of Ordered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Greatly reduced I/O performance</a:t>
            </a:r>
          </a:p>
          <a:p>
            <a:pPr lvl="1"/>
            <a:r>
              <a:rPr lang="en-US" dirty="0"/>
              <a:t>Eliminates accumulation of near-by operations</a:t>
            </a:r>
          </a:p>
          <a:p>
            <a:pPr lvl="1"/>
            <a:r>
              <a:rPr lang="en-US" dirty="0"/>
              <a:t>Eliminates consolidation of updates to same block</a:t>
            </a:r>
          </a:p>
          <a:p>
            <a:r>
              <a:rPr lang="en-US" dirty="0"/>
              <a:t>May not be possible</a:t>
            </a:r>
          </a:p>
          <a:p>
            <a:pPr lvl="1"/>
            <a:r>
              <a:rPr lang="en-US" dirty="0"/>
              <a:t>Modern devices may re-order queued requests</a:t>
            </a:r>
          </a:p>
          <a:p>
            <a:r>
              <a:rPr lang="en-US" dirty="0"/>
              <a:t>Doesn’t actually solve the problem</a:t>
            </a:r>
          </a:p>
          <a:p>
            <a:pPr lvl="1"/>
            <a:r>
              <a:rPr lang="en-US" dirty="0"/>
              <a:t>Does not eliminate incomplete writes</a:t>
            </a:r>
          </a:p>
          <a:p>
            <a:pPr lvl="1"/>
            <a:r>
              <a:rPr lang="en-US" dirty="0"/>
              <a:t>It chooses minor problems over major ones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3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 – Audit and Repair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Design file system structures for audit and repair</a:t>
            </a:r>
          </a:p>
          <a:p>
            <a:pPr lvl="1"/>
            <a:r>
              <a:rPr lang="en-GB" dirty="0"/>
              <a:t>Redundant information in multiple distinct places</a:t>
            </a:r>
          </a:p>
          <a:p>
            <a:pPr lvl="2"/>
            <a:r>
              <a:rPr lang="en-GB" dirty="0"/>
              <a:t>Maintain reference counts in each object</a:t>
            </a:r>
          </a:p>
          <a:p>
            <a:pPr lvl="2"/>
            <a:r>
              <a:rPr lang="en-GB" dirty="0"/>
              <a:t>Children have pointers back to their parents</a:t>
            </a:r>
          </a:p>
          <a:p>
            <a:pPr lvl="2"/>
            <a:r>
              <a:rPr lang="en-GB" dirty="0"/>
              <a:t>Transaction logs of all updates</a:t>
            </a:r>
          </a:p>
          <a:p>
            <a:pPr lvl="1"/>
            <a:r>
              <a:rPr lang="en-GB" dirty="0"/>
              <a:t>All resources can be garbage collected</a:t>
            </a:r>
          </a:p>
          <a:p>
            <a:pPr lvl="2"/>
            <a:r>
              <a:rPr lang="en-GB" dirty="0"/>
              <a:t>Discover and recover unreferenced objects</a:t>
            </a:r>
          </a:p>
          <a:p>
            <a:r>
              <a:rPr lang="en-GB" dirty="0"/>
              <a:t>Audit file system for correctness (prior to mount)</a:t>
            </a:r>
          </a:p>
          <a:p>
            <a:pPr lvl="1"/>
            <a:r>
              <a:rPr lang="en-GB" dirty="0"/>
              <a:t>All objects are well formatted</a:t>
            </a:r>
          </a:p>
          <a:p>
            <a:pPr lvl="1"/>
            <a:r>
              <a:rPr lang="en-GB" dirty="0"/>
              <a:t>All references and free-lists are correct and consistent</a:t>
            </a:r>
          </a:p>
          <a:p>
            <a:r>
              <a:rPr lang="en-GB" dirty="0"/>
              <a:t>Use redundant info to enable automatic repair</a:t>
            </a:r>
          </a:p>
        </p:txBody>
      </p:sp>
    </p:spTree>
    <p:extLst>
      <p:ext uri="{BB962C8B-B14F-4D97-AF65-F5344CB8AC3E}">
        <p14:creationId xmlns:p14="http://schemas.microsoft.com/office/powerpoint/2010/main" val="882232950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 of Audit and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checking a file system after a crash</a:t>
            </a:r>
          </a:p>
          <a:p>
            <a:pPr lvl="1"/>
            <a:r>
              <a:rPr lang="en-US" dirty="0"/>
              <a:t>Verifying check-sums, reference counts, etc.</a:t>
            </a:r>
          </a:p>
          <a:p>
            <a:pPr lvl="1"/>
            <a:r>
              <a:rPr lang="en-US" dirty="0"/>
              <a:t>Automatically correct any inconsistencies</a:t>
            </a:r>
          </a:p>
          <a:p>
            <a:pPr lvl="1"/>
            <a:r>
              <a:rPr lang="en-US" dirty="0"/>
              <a:t>A standard practice for many years (see </a:t>
            </a:r>
            <a:r>
              <a:rPr lang="en-US" i="1" dirty="0"/>
              <a:t>fsck(8)</a:t>
            </a:r>
            <a:r>
              <a:rPr lang="en-US" dirty="0"/>
              <a:t>)</a:t>
            </a:r>
          </a:p>
          <a:p>
            <a:r>
              <a:rPr lang="en-US" dirty="0"/>
              <a:t>No longer practical</a:t>
            </a:r>
          </a:p>
          <a:p>
            <a:pPr lvl="1"/>
            <a:r>
              <a:rPr lang="en-US" dirty="0"/>
              <a:t>Checking a 2TB FS at 100MB/second = 5.5 hours</a:t>
            </a:r>
          </a:p>
          <a:p>
            <a:r>
              <a:rPr lang="en-US" dirty="0"/>
              <a:t>We need more efficient partial write solutions</a:t>
            </a:r>
          </a:p>
          <a:p>
            <a:pPr lvl="1"/>
            <a:r>
              <a:rPr lang="en-US" dirty="0"/>
              <a:t>File systems that are immune to them</a:t>
            </a:r>
          </a:p>
          <a:p>
            <a:pPr lvl="1"/>
            <a:r>
              <a:rPr lang="en-US" dirty="0"/>
              <a:t>File systems that enable very fast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8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Create a circular buffer journaling device</a:t>
            </a:r>
          </a:p>
          <a:p>
            <a:pPr lvl="1"/>
            <a:r>
              <a:rPr lang="en-US" dirty="0"/>
              <a:t>Journal writes are always sequential</a:t>
            </a:r>
          </a:p>
          <a:p>
            <a:pPr lvl="1"/>
            <a:r>
              <a:rPr lang="en-US" dirty="0"/>
              <a:t>Journal writes can be batched</a:t>
            </a:r>
          </a:p>
          <a:p>
            <a:pPr lvl="1"/>
            <a:r>
              <a:rPr lang="en-US" dirty="0"/>
              <a:t>Journal is relatively small, may use NVRAM</a:t>
            </a:r>
          </a:p>
          <a:p>
            <a:r>
              <a:rPr lang="en-US" dirty="0"/>
              <a:t>Journal all intended file system updates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updates, block write/</a:t>
            </a:r>
            <a:r>
              <a:rPr lang="en-US" dirty="0" err="1"/>
              <a:t>alloc</a:t>
            </a:r>
            <a:r>
              <a:rPr lang="en-US" dirty="0"/>
              <a:t>/free</a:t>
            </a:r>
          </a:p>
          <a:p>
            <a:r>
              <a:rPr lang="en-US" dirty="0"/>
              <a:t>Efficiently schedule actual file system updates</a:t>
            </a:r>
          </a:p>
          <a:p>
            <a:pPr lvl="1"/>
            <a:r>
              <a:rPr lang="en-US" dirty="0"/>
              <a:t>Write-back cache, batching, motion-scheduling</a:t>
            </a:r>
          </a:p>
          <a:p>
            <a:r>
              <a:rPr lang="en-US" dirty="0"/>
              <a:t>Journal completions when real writes happen</a:t>
            </a:r>
          </a:p>
        </p:txBody>
      </p:sp>
    </p:spTree>
    <p:extLst>
      <p:ext uri="{BB962C8B-B14F-4D97-AF65-F5344CB8AC3E}">
        <p14:creationId xmlns:p14="http://schemas.microsoft.com/office/powerpoint/2010/main" val="361863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Journal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Operation is safe after journal entry persisted</a:t>
            </a:r>
          </a:p>
          <a:p>
            <a:pPr lvl="1"/>
            <a:r>
              <a:rPr lang="en-US" dirty="0"/>
              <a:t>Caller must wait for this to happen</a:t>
            </a:r>
          </a:p>
          <a:p>
            <a:r>
              <a:rPr lang="en-US" dirty="0"/>
              <a:t>Small writes are still inefficient</a:t>
            </a:r>
          </a:p>
          <a:p>
            <a:r>
              <a:rPr lang="en-US" dirty="0"/>
              <a:t>Accumulate batch until full or max wait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writer:</a:t>
            </a:r>
          </a:p>
          <a:p>
            <a:r>
              <a:rPr lang="en-US" sz="1400" dirty="0"/>
              <a:t>        if there is no current in-memory journal page</a:t>
            </a:r>
          </a:p>
          <a:p>
            <a:r>
              <a:rPr lang="en-US" sz="1400" dirty="0"/>
              <a:t>                allocate a new page</a:t>
            </a:r>
          </a:p>
          <a:p>
            <a:r>
              <a:rPr lang="en-US" sz="1400" dirty="0"/>
              <a:t>        add my transaction to the current journal page</a:t>
            </a:r>
          </a:p>
          <a:p>
            <a:r>
              <a:rPr lang="en-US" sz="1400" dirty="0"/>
              <a:t>        if current journal page is now full</a:t>
            </a:r>
          </a:p>
          <a:p>
            <a:r>
              <a:rPr lang="en-US" sz="1400" dirty="0"/>
              <a:t>                 do the write, await completion</a:t>
            </a:r>
          </a:p>
          <a:p>
            <a:r>
              <a:rPr lang="en-US" sz="1400" dirty="0"/>
              <a:t>                 wake up processes waiting for this page</a:t>
            </a:r>
          </a:p>
          <a:p>
            <a:r>
              <a:rPr lang="en-US" sz="1400" dirty="0"/>
              <a:t>         else</a:t>
            </a:r>
          </a:p>
          <a:p>
            <a:r>
              <a:rPr lang="en-US" sz="1400" dirty="0"/>
              <a:t>                 start timer, sleep until I/O is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0386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flusher:</a:t>
            </a:r>
          </a:p>
          <a:p>
            <a:r>
              <a:rPr lang="en-US" sz="1400" dirty="0"/>
              <a:t>        while true</a:t>
            </a:r>
          </a:p>
          <a:p>
            <a:r>
              <a:rPr lang="en-US" sz="1400" dirty="0"/>
              <a:t>               sleep()</a:t>
            </a:r>
          </a:p>
          <a:p>
            <a:r>
              <a:rPr lang="en-US" sz="1400" dirty="0"/>
              <a:t>               if current-in-memory page is due</a:t>
            </a:r>
          </a:p>
          <a:p>
            <a:r>
              <a:rPr lang="en-US" sz="1400" dirty="0"/>
              <a:t>                      close page to further updates</a:t>
            </a:r>
          </a:p>
          <a:p>
            <a:r>
              <a:rPr lang="en-US" sz="1400" dirty="0"/>
              <a:t>                      do the write, await completion</a:t>
            </a:r>
          </a:p>
          <a:p>
            <a:r>
              <a:rPr lang="en-US" sz="1400" dirty="0"/>
              <a:t>                      wake up processes waiting for page</a:t>
            </a:r>
          </a:p>
          <a:p>
            <a:r>
              <a:rPr lang="en-US" sz="1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71327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Journal is a circular buffer</a:t>
            </a:r>
          </a:p>
          <a:p>
            <a:pPr lvl="1"/>
            <a:r>
              <a:rPr lang="en-US" dirty="0"/>
              <a:t>It can be recycled after old ops have completed</a:t>
            </a:r>
          </a:p>
          <a:p>
            <a:pPr lvl="1"/>
            <a:r>
              <a:rPr lang="en-US" dirty="0"/>
              <a:t>Time-stamps distinguish new entries from old</a:t>
            </a:r>
          </a:p>
          <a:p>
            <a:r>
              <a:rPr lang="en-US" dirty="0"/>
              <a:t>After system restart</a:t>
            </a:r>
          </a:p>
          <a:p>
            <a:pPr lvl="1"/>
            <a:r>
              <a:rPr lang="en-US" dirty="0"/>
              <a:t>Review entire (relatively small) journal</a:t>
            </a:r>
          </a:p>
          <a:p>
            <a:pPr lvl="1"/>
            <a:r>
              <a:rPr lang="en-US" dirty="0"/>
              <a:t>Note which ops are known to have completed</a:t>
            </a:r>
          </a:p>
          <a:p>
            <a:pPr lvl="1"/>
            <a:r>
              <a:rPr lang="en-US" dirty="0"/>
              <a:t>Perform all writes not known to have completed</a:t>
            </a:r>
          </a:p>
          <a:p>
            <a:pPr lvl="2"/>
            <a:r>
              <a:rPr lang="en-US" dirty="0"/>
              <a:t>Data and destination are both in the journal</a:t>
            </a:r>
          </a:p>
          <a:p>
            <a:pPr lvl="2"/>
            <a:r>
              <a:rPr lang="en-US" dirty="0"/>
              <a:t>All of these write operations are </a:t>
            </a:r>
            <a:r>
              <a:rPr lang="en-US" u="sng" dirty="0"/>
              <a:t>idempotent</a:t>
            </a:r>
          </a:p>
          <a:p>
            <a:pPr lvl="1"/>
            <a:r>
              <a:rPr lang="en-US" dirty="0"/>
              <a:t>Truncate journal and resume normal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Journaling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Journal writes much faster than data writes</a:t>
            </a:r>
          </a:p>
          <a:p>
            <a:pPr lvl="1"/>
            <a:r>
              <a:rPr lang="en-US" dirty="0"/>
              <a:t>All journal writes are sequential</a:t>
            </a:r>
          </a:p>
          <a:p>
            <a:pPr lvl="1"/>
            <a:r>
              <a:rPr lang="en-US" dirty="0"/>
              <a:t>There is no competing head motion</a:t>
            </a:r>
          </a:p>
          <a:p>
            <a:r>
              <a:rPr lang="en-US" dirty="0"/>
              <a:t>In normal operation, journal is write-only</a:t>
            </a:r>
          </a:p>
          <a:p>
            <a:pPr lvl="1"/>
            <a:r>
              <a:rPr lang="en-US" dirty="0"/>
              <a:t>File system never reads/processes the journal</a:t>
            </a:r>
          </a:p>
          <a:p>
            <a:r>
              <a:rPr lang="en-US" dirty="0"/>
              <a:t>Scanning the journal on restart is very fast</a:t>
            </a:r>
          </a:p>
          <a:p>
            <a:pPr lvl="1"/>
            <a:r>
              <a:rPr lang="en-US" dirty="0"/>
              <a:t>It is very small (compared to the file system)</a:t>
            </a:r>
          </a:p>
          <a:p>
            <a:pPr lvl="1"/>
            <a:r>
              <a:rPr lang="en-US" dirty="0"/>
              <a:t>It can read (sequentially) with huge (efficient) reads</a:t>
            </a:r>
          </a:p>
          <a:p>
            <a:pPr lvl="1"/>
            <a:r>
              <a:rPr lang="en-US" dirty="0"/>
              <a:t>All recovery processing is done in memory</a:t>
            </a:r>
          </a:p>
        </p:txBody>
      </p:sp>
    </p:spTree>
    <p:extLst>
      <p:ext uri="{BB962C8B-B14F-4D97-AF65-F5344CB8AC3E}">
        <p14:creationId xmlns:p14="http://schemas.microsoft.com/office/powerpoint/2010/main" val="293544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Meta-Data Only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journal meta-data?</a:t>
            </a:r>
          </a:p>
          <a:p>
            <a:pPr lvl="1"/>
            <a:r>
              <a:rPr lang="en-US" dirty="0"/>
              <a:t>It is small and random (very I/O inefficient)</a:t>
            </a:r>
          </a:p>
          <a:p>
            <a:pPr lvl="1"/>
            <a:r>
              <a:rPr lang="en-US" dirty="0"/>
              <a:t>It is integrity-critical (huge potential data loss)</a:t>
            </a:r>
          </a:p>
          <a:p>
            <a:r>
              <a:rPr lang="en-US" dirty="0"/>
              <a:t>Why not journal data?</a:t>
            </a:r>
          </a:p>
          <a:p>
            <a:pPr lvl="1"/>
            <a:r>
              <a:rPr lang="en-US" dirty="0"/>
              <a:t>It is often large and sequential (I/O efficient)</a:t>
            </a:r>
          </a:p>
          <a:p>
            <a:pPr lvl="1"/>
            <a:r>
              <a:rPr lang="en-US" dirty="0"/>
              <a:t>It would consume most of journal capacity bandwidth</a:t>
            </a:r>
          </a:p>
          <a:p>
            <a:pPr lvl="1"/>
            <a:r>
              <a:rPr lang="en-US" dirty="0"/>
              <a:t>It is less order sensitive (just precede meta-data)</a:t>
            </a:r>
          </a:p>
          <a:p>
            <a:r>
              <a:rPr lang="en-US" dirty="0"/>
              <a:t>Safe meta-data journaling</a:t>
            </a:r>
          </a:p>
          <a:p>
            <a:pPr lvl="1"/>
            <a:r>
              <a:rPr lang="en-US" dirty="0"/>
              <a:t>Allocate new space for the data, write it there</a:t>
            </a:r>
          </a:p>
          <a:p>
            <a:pPr lvl="1"/>
            <a:r>
              <a:rPr lang="en-US" dirty="0"/>
              <a:t>Then journal the meta-data updates</a:t>
            </a:r>
          </a:p>
        </p:txBody>
      </p:sp>
    </p:spTree>
    <p:extLst>
      <p:ext uri="{BB962C8B-B14F-4D97-AF65-F5344CB8AC3E}">
        <p14:creationId xmlns:p14="http://schemas.microsoft.com/office/powerpoint/2010/main" val="1958822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journal </a:t>
            </a:r>
            <a:r>
              <a:rPr lang="en-US" u="sng" dirty="0"/>
              <a:t>is</a:t>
            </a:r>
            <a:r>
              <a:rPr lang="en-US" dirty="0"/>
              <a:t> the file system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inodes</a:t>
            </a:r>
            <a:r>
              <a:rPr lang="en-US" dirty="0"/>
              <a:t> and data updates written to the log</a:t>
            </a:r>
          </a:p>
          <a:p>
            <a:pPr lvl="1"/>
            <a:r>
              <a:rPr lang="en-US" dirty="0"/>
              <a:t>Updates are Redirect-on-Write</a:t>
            </a:r>
          </a:p>
          <a:p>
            <a:pPr lvl="1"/>
            <a:r>
              <a:rPr lang="en-US" dirty="0"/>
              <a:t>In-memory index caches </a:t>
            </a:r>
            <a:r>
              <a:rPr lang="en-US" dirty="0" err="1"/>
              <a:t>inode</a:t>
            </a:r>
            <a:r>
              <a:rPr lang="en-US" dirty="0"/>
              <a:t> locations</a:t>
            </a:r>
          </a:p>
          <a:p>
            <a:r>
              <a:rPr lang="en-US" dirty="0"/>
              <a:t>Becoming a dominant architecture</a:t>
            </a:r>
          </a:p>
          <a:p>
            <a:pPr lvl="1"/>
            <a:r>
              <a:rPr lang="en-US" dirty="0"/>
              <a:t>Flash file systems</a:t>
            </a:r>
          </a:p>
          <a:p>
            <a:pPr lvl="1"/>
            <a:r>
              <a:rPr lang="en-US" dirty="0"/>
              <a:t>Key/value stores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Recovery time (to reconstruct index/cache)</a:t>
            </a:r>
          </a:p>
          <a:p>
            <a:pPr lvl="1"/>
            <a:r>
              <a:rPr lang="en-US" dirty="0"/>
              <a:t>Log defragmentation and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103874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a Logging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point at data segments in the log</a:t>
            </a:r>
          </a:p>
          <a:p>
            <a:pPr lvl="1"/>
            <a:r>
              <a:rPr lang="en-US" dirty="0"/>
              <a:t>Sequential writes may be contiguous in log</a:t>
            </a:r>
          </a:p>
          <a:p>
            <a:pPr lvl="1"/>
            <a:r>
              <a:rPr lang="en-US" dirty="0"/>
              <a:t>Random updates can be spread all over the log</a:t>
            </a:r>
          </a:p>
          <a:p>
            <a:r>
              <a:rPr lang="en-US" dirty="0"/>
              <a:t>Updated </a:t>
            </a:r>
            <a:r>
              <a:rPr lang="en-US" dirty="0" err="1"/>
              <a:t>inodes</a:t>
            </a:r>
            <a:r>
              <a:rPr lang="en-US" dirty="0"/>
              <a:t> are added to end of the log</a:t>
            </a:r>
          </a:p>
          <a:p>
            <a:r>
              <a:rPr lang="en-US" dirty="0"/>
              <a:t>Index points to latest version of each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Index is periodically appended to the log</a:t>
            </a:r>
          </a:p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Find and recover the latest index</a:t>
            </a:r>
          </a:p>
          <a:p>
            <a:pPr lvl="1"/>
            <a:r>
              <a:rPr lang="en-US" dirty="0"/>
              <a:t>Replay all log updates since then</a:t>
            </a:r>
          </a:p>
        </p:txBody>
      </p:sp>
    </p:spTree>
    <p:extLst>
      <p:ext uri="{BB962C8B-B14F-4D97-AF65-F5344CB8AC3E}">
        <p14:creationId xmlns:p14="http://schemas.microsoft.com/office/powerpoint/2010/main" val="1271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Creating a New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Allocate a free file control block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For UNIX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Search the super-block free I-node list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Take the first free I-node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For DOS 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Search the parent directory for an unused directory entry 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Initialize the new file control block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With file type, protection, ownership, ...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Give new file a name </a:t>
            </a:r>
          </a:p>
          <a:p>
            <a:pPr lvl="1"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411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Many modern file systems now do this</a:t>
            </a:r>
          </a:p>
          <a:p>
            <a:pPr lvl="1"/>
            <a:r>
              <a:rPr lang="en-US" dirty="0"/>
              <a:t>Once written, blocks and </a:t>
            </a:r>
            <a:r>
              <a:rPr lang="en-US" dirty="0" err="1"/>
              <a:t>inodes</a:t>
            </a:r>
            <a:r>
              <a:rPr lang="en-US" dirty="0"/>
              <a:t> are </a:t>
            </a:r>
            <a:r>
              <a:rPr lang="en-US" u="sng" dirty="0"/>
              <a:t>immutable</a:t>
            </a:r>
          </a:p>
          <a:p>
            <a:pPr lvl="1"/>
            <a:r>
              <a:rPr lang="en-US" dirty="0"/>
              <a:t>Add new info to the log, and update the index</a:t>
            </a:r>
          </a:p>
          <a:p>
            <a:r>
              <a:rPr lang="en-US" dirty="0"/>
              <a:t>The old </a:t>
            </a:r>
            <a:r>
              <a:rPr lang="en-US" dirty="0" err="1"/>
              <a:t>inodes</a:t>
            </a:r>
            <a:r>
              <a:rPr lang="en-US" dirty="0"/>
              <a:t> and data remain in the log</a:t>
            </a:r>
          </a:p>
          <a:p>
            <a:pPr lvl="1"/>
            <a:r>
              <a:rPr lang="en-US" dirty="0"/>
              <a:t>If we have an old index, we can access them</a:t>
            </a:r>
          </a:p>
          <a:p>
            <a:pPr lvl="1"/>
            <a:r>
              <a:rPr lang="en-US" dirty="0"/>
              <a:t>Clones and snapshots are almost free</a:t>
            </a:r>
          </a:p>
          <a:p>
            <a:r>
              <a:rPr lang="en-US" dirty="0"/>
              <a:t>Price is management and garbage collection</a:t>
            </a:r>
          </a:p>
          <a:p>
            <a:pPr lvl="1"/>
            <a:r>
              <a:rPr lang="en-US" dirty="0"/>
              <a:t>We must inventory and manage old versions</a:t>
            </a:r>
          </a:p>
          <a:p>
            <a:pPr lvl="1"/>
            <a:r>
              <a:rPr lang="en-US" dirty="0"/>
              <a:t>We must eventually recycle old log entries</a:t>
            </a:r>
          </a:p>
          <a:p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xmlns="" id="{8C6E1B11-0C3B-2842-B9DC-3E4538386349}"/>
              </a:ext>
            </a:extLst>
          </p:cNvPr>
          <p:cNvSpPr/>
          <p:nvPr/>
        </p:nvSpPr>
        <p:spPr>
          <a:xfrm>
            <a:off x="6562846" y="682906"/>
            <a:ext cx="2453832" cy="1013589"/>
          </a:xfrm>
          <a:prstGeom prst="wedgeEllipseCallout">
            <a:avLst>
              <a:gd name="adj1" fmla="val -14700"/>
              <a:gd name="adj2" fmla="val 9904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This will work very nicely for flash devices</a:t>
            </a:r>
          </a:p>
        </p:txBody>
      </p:sp>
    </p:spTree>
    <p:extLst>
      <p:ext uri="{BB962C8B-B14F-4D97-AF65-F5344CB8AC3E}">
        <p14:creationId xmlns:p14="http://schemas.microsoft.com/office/powerpoint/2010/main" val="294326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Extending a 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Application requests new data be assigned to a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be an explicit allocation/extension request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be implicit (e.g., write to a currently non-existent block – remember sparse files?)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Find a free chunk of space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Traverse the free list to find an appropriate chunk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Remove the chosen chunk from the free list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Associate it with the appropriate address in the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Go to appropriate place in the file or extent descriptor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Update it to point to the newly allocated chunk</a:t>
            </a:r>
          </a:p>
          <a:p>
            <a:pPr>
              <a:buFont typeface="Arial" pitchFamily="1" charset="-52"/>
              <a:buNone/>
            </a:pPr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44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Deleting a File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4457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Release all the space that is allocated to the file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UNIX, return each block to the free block list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DOS does not free space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It uses garbage collection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So it will search out deallocated blocks and add them to the free list at some future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Deallocate the file control lock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UNIX, zero inode and return it to free list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DOS, zero the first byte of the name in the parent directory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	Indicating that the directory entry is no longer in use 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32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Free Space Maintenance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File system manager manages the free space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Getting/releasing blocks should be fast operations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 are extremely frequent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We'd like to avoid doing I/O as much as possible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Unlike memory, it matters what block we choose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Best to allocate new space in same cylinder as file’s existing space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User may ask for contiguous storage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Free-list organization must address both concerns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Speed of allocation and deallocation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Ability to allocate contiguous or near-by space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82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en-US" dirty="0"/>
              <a:t>Other Performance </a:t>
            </a:r>
            <a:br>
              <a:rPr lang="en-US" dirty="0"/>
            </a:br>
            <a:r>
              <a:rPr lang="en-US" dirty="0"/>
              <a:t>Improvement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Beyond disk layout issues</a:t>
            </a:r>
          </a:p>
          <a:p>
            <a:pPr lvl="1"/>
            <a:r>
              <a:rPr lang="en-US" dirty="0"/>
              <a:t>Which are only relevant for hard drives, not flash or other solid state devices</a:t>
            </a:r>
          </a:p>
          <a:p>
            <a:pPr lvl="1"/>
            <a:r>
              <a:rPr lang="en-US" dirty="0"/>
              <a:t>Though they have their own unique issues</a:t>
            </a:r>
          </a:p>
          <a:p>
            <a:r>
              <a:rPr lang="en-US" dirty="0"/>
              <a:t>Transfer size</a:t>
            </a:r>
          </a:p>
          <a:p>
            <a:r>
              <a:rPr lang="en-US" dirty="0"/>
              <a:t>Caching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90689" y="630238"/>
            <a:ext cx="5726112" cy="13509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5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82712</TotalTime>
  <Words>3412</Words>
  <Application>Microsoft Macintosh PowerPoint</Application>
  <PresentationFormat>On-screen Show (4:3)</PresentationFormat>
  <Paragraphs>574</Paragraphs>
  <Slides>50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Theme</vt:lpstr>
      <vt:lpstr>Operating System Principles: File Systems – Allocation, Naming, Performance, and Reliability CS 111 Operating Systems  Harry Xu </vt:lpstr>
      <vt:lpstr>Outline</vt:lpstr>
      <vt:lpstr>Free Space and Allocation Issues</vt:lpstr>
      <vt:lpstr>The Allocation/Deallocation Problem</vt:lpstr>
      <vt:lpstr>Creating a New File</vt:lpstr>
      <vt:lpstr>Extending a File</vt:lpstr>
      <vt:lpstr>Deleting a File</vt:lpstr>
      <vt:lpstr>Free Space Maintenance</vt:lpstr>
      <vt:lpstr>Other Performance  Improvement Strategies</vt:lpstr>
      <vt:lpstr>Allocation/Transfer Size</vt:lpstr>
      <vt:lpstr>Flash Drive Issues</vt:lpstr>
      <vt:lpstr>Caching</vt:lpstr>
      <vt:lpstr>Read Caching</vt:lpstr>
      <vt:lpstr>Read-Ahead</vt:lpstr>
      <vt:lpstr>Write Caching</vt:lpstr>
      <vt:lpstr>Common Types of Disk Caching</vt:lpstr>
      <vt:lpstr>Naming in File Systems </vt:lpstr>
      <vt:lpstr>File Names and Binding</vt:lpstr>
      <vt:lpstr>Name Space Structure</vt:lpstr>
      <vt:lpstr>Some Issues in Name  Space Structure</vt:lpstr>
      <vt:lpstr>Hierarchical Name Spaces</vt:lpstr>
      <vt:lpstr>A Rooted Directory Tree</vt:lpstr>
      <vt:lpstr>Directories Are Files</vt:lpstr>
      <vt:lpstr>Traversing the Directory Tree</vt:lpstr>
      <vt:lpstr>File Names Vs. Path Names</vt:lpstr>
      <vt:lpstr>Example:  Unix Directories</vt:lpstr>
      <vt:lpstr>Unix Directories</vt:lpstr>
      <vt:lpstr>Multiple File Names In Unix</vt:lpstr>
      <vt:lpstr>Links and De-allocation</vt:lpstr>
      <vt:lpstr>Unix Hard Link Example</vt:lpstr>
      <vt:lpstr>Hard Links, Directories, and Files</vt:lpstr>
      <vt:lpstr>Symbolic Links</vt:lpstr>
      <vt:lpstr>Symbolic Link Example</vt:lpstr>
      <vt:lpstr>Symbolic Links, Files, and Directories</vt:lpstr>
      <vt:lpstr>File Systems Reliability</vt:lpstr>
      <vt:lpstr>Storage Device Failures</vt:lpstr>
      <vt:lpstr>File Systems – System Failures</vt:lpstr>
      <vt:lpstr>Deferred Writes –  A Worst Case Scenario</vt:lpstr>
      <vt:lpstr>Robustness – Ordered Writes</vt:lpstr>
      <vt:lpstr>Practicality of Ordered Writes</vt:lpstr>
      <vt:lpstr>Robustness – Audit and Repair</vt:lpstr>
      <vt:lpstr>Practicality of Audit and Repair</vt:lpstr>
      <vt:lpstr>Journaling</vt:lpstr>
      <vt:lpstr>Batched Journal Entries</vt:lpstr>
      <vt:lpstr>Journal Recovery</vt:lpstr>
      <vt:lpstr>Why Does Journaling Work?</vt:lpstr>
      <vt:lpstr>Meta-Data Only Journaling</vt:lpstr>
      <vt:lpstr>Log Structured File Systems</vt:lpstr>
      <vt:lpstr>Navigating a Logging File System</vt:lpstr>
      <vt:lpstr>Redirect on Write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129</cp:revision>
  <cp:lastPrinted>2018-11-06T21:11:24Z</cp:lastPrinted>
  <dcterms:created xsi:type="dcterms:W3CDTF">2017-09-26T17:46:42Z</dcterms:created>
  <dcterms:modified xsi:type="dcterms:W3CDTF">2019-03-31T22:19:22Z</dcterms:modified>
</cp:coreProperties>
</file>