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636" r:id="rId2"/>
    <p:sldId id="637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94" r:id="rId27"/>
    <p:sldId id="661" r:id="rId28"/>
    <p:sldId id="663" r:id="rId29"/>
    <p:sldId id="666" r:id="rId30"/>
    <p:sldId id="667" r:id="rId31"/>
    <p:sldId id="668" r:id="rId32"/>
    <p:sldId id="671" r:id="rId33"/>
    <p:sldId id="672" r:id="rId34"/>
    <p:sldId id="673" r:id="rId35"/>
    <p:sldId id="674" r:id="rId36"/>
    <p:sldId id="675" r:id="rId37"/>
    <p:sldId id="676" r:id="rId38"/>
    <p:sldId id="677" r:id="rId39"/>
    <p:sldId id="678" r:id="rId40"/>
    <p:sldId id="679" r:id="rId41"/>
    <p:sldId id="680" r:id="rId42"/>
    <p:sldId id="681" r:id="rId43"/>
    <p:sldId id="682" r:id="rId44"/>
    <p:sldId id="683" r:id="rId45"/>
    <p:sldId id="684" r:id="rId46"/>
    <p:sldId id="685" r:id="rId47"/>
    <p:sldId id="686" r:id="rId48"/>
    <p:sldId id="687" r:id="rId49"/>
    <p:sldId id="688" r:id="rId50"/>
    <p:sldId id="689" r:id="rId51"/>
    <p:sldId id="690" r:id="rId52"/>
    <p:sldId id="691" r:id="rId53"/>
    <p:sldId id="692" r:id="rId54"/>
    <p:sldId id="693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7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2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490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C8EB3-F8CF-8142-8341-89978D765747}" type="slidenum">
              <a:rPr lang="en-US">
                <a:latin typeface="Courier New" pitchFamily="1" charset="0"/>
              </a:rPr>
              <a:pPr/>
              <a:t>23</a:t>
            </a:fld>
            <a:endParaRPr lang="en-US">
              <a:latin typeface="Courier New" pitchFamily="1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636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C4698-A6DF-3545-A117-BD428A5E152D}" type="slidenum">
              <a:rPr lang="en-US">
                <a:latin typeface="Courier New" pitchFamily="1" charset="0"/>
              </a:rPr>
              <a:pPr/>
              <a:t>3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296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962CB-D11E-9948-A487-190C84E62EDB}" type="slidenum">
              <a:rPr lang="en-US">
                <a:latin typeface="Courier New" pitchFamily="1" charset="0"/>
              </a:rPr>
              <a:pPr/>
              <a:t>4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73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5DCDD-82B7-F94F-AA61-5D801CF22B2B}" type="slidenum">
              <a:rPr lang="en-US">
                <a:latin typeface="Courier New" pitchFamily="1" charset="0"/>
              </a:rPr>
              <a:pPr/>
              <a:t>6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79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1A817-4C12-934E-9B9D-50BE93D1C99D}" type="slidenum">
              <a:rPr lang="en-US">
                <a:latin typeface="Courier New" pitchFamily="1" charset="0"/>
              </a:rPr>
              <a:pPr/>
              <a:t>8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34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3C667-DE6C-9A49-915F-60F76C0EA772}" type="slidenum">
              <a:rPr lang="en-US">
                <a:latin typeface="Courier New" pitchFamily="1" charset="0"/>
              </a:rPr>
              <a:pPr/>
              <a:t>12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26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880EA-5473-5446-B5BB-BB5F6D2FB3F4}" type="slidenum">
              <a:rPr lang="en-US">
                <a:latin typeface="Courier New" pitchFamily="1" charset="0"/>
              </a:rPr>
              <a:pPr/>
              <a:t>13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63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5BA75-28A6-3F46-A81C-AAAD250F1FB1}" type="slidenum">
              <a:rPr lang="en-US">
                <a:latin typeface="Courier New" pitchFamily="1" charset="0"/>
              </a:rPr>
              <a:pPr/>
              <a:t>17</a:t>
            </a:fld>
            <a:endParaRPr lang="en-US">
              <a:latin typeface="Courier New" pitchFamily="1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48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5DD71-8020-3A4F-B65A-0DAE8093ACE6}" type="slidenum">
              <a:rPr lang="en-US">
                <a:latin typeface="Courier New" pitchFamily="1" charset="0"/>
              </a:rPr>
              <a:pPr/>
              <a:t>18</a:t>
            </a:fld>
            <a:endParaRPr lang="en-US">
              <a:latin typeface="Courier New" pitchFamily="1" charset="0"/>
            </a:endParaRP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77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5/22/19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5/22/19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5/22/19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5/22/19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5/22/19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5/22/19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14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Security and Privacy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059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/>
              <a:t>In many security situations, we need to know who wants to do something</a:t>
            </a:r>
          </a:p>
          <a:p>
            <a:pPr lvl="1"/>
            <a:r>
              <a:rPr lang="en-US" dirty="0"/>
              <a:t>We allow trusted parties to do it</a:t>
            </a:r>
          </a:p>
          <a:p>
            <a:pPr lvl="1"/>
            <a:r>
              <a:rPr lang="en-US" dirty="0"/>
              <a:t>We don’t allow others to do it</a:t>
            </a:r>
          </a:p>
          <a:p>
            <a:r>
              <a:rPr lang="en-US" dirty="0"/>
              <a:t>That means we need to know who’s asking</a:t>
            </a:r>
          </a:p>
          <a:p>
            <a:pPr lvl="1"/>
            <a:r>
              <a:rPr lang="en-US" dirty="0"/>
              <a:t>Determining that is </a:t>
            </a:r>
            <a:r>
              <a:rPr lang="en-US" i="1" dirty="0"/>
              <a:t>authentication</a:t>
            </a:r>
          </a:p>
          <a:p>
            <a:r>
              <a:rPr lang="en-US" dirty="0"/>
              <a:t>Then we need to check if that party should be allowed to do it</a:t>
            </a:r>
          </a:p>
          <a:p>
            <a:pPr lvl="1"/>
            <a:r>
              <a:rPr lang="en-US" dirty="0"/>
              <a:t>Determining that is </a:t>
            </a:r>
            <a:r>
              <a:rPr lang="en-US" i="1" dirty="0"/>
              <a:t>authorization</a:t>
            </a:r>
          </a:p>
          <a:p>
            <a:pPr lvl="1"/>
            <a:r>
              <a:rPr lang="en-US" dirty="0"/>
              <a:t>Authorization usually requires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27912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policies tend to allow some parties to do something, but not others</a:t>
            </a:r>
          </a:p>
          <a:p>
            <a:r>
              <a:rPr lang="en-US" dirty="0"/>
              <a:t>Which implies we need to know who’s doing the asking</a:t>
            </a:r>
          </a:p>
          <a:p>
            <a:r>
              <a:rPr lang="en-US" dirty="0"/>
              <a:t>For OS purposes, that’s a determination made by a computer</a:t>
            </a:r>
          </a:p>
          <a:p>
            <a:r>
              <a:rPr lang="en-US" dirty="0"/>
              <a:t>How?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667000" y="495300"/>
            <a:ext cx="3733800" cy="7366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0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Real World Authentication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recognition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 see your face and know who you are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credentials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 show me your driver’s license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knowledge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 tell me something only you know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location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You’re behind the counter at the </a:t>
            </a:r>
            <a:r>
              <a:rPr lang="en-US" sz="3200" dirty="0" smtClean="0"/>
              <a:t>DMV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537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Authentication With a Computer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Not as smart as a human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Steps to prove identity must be well defined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Can’t do certain things as well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face recognition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But lightning fast on computations and less prone to simple errors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Mathematical methods are acceptable</a:t>
            </a:r>
          </a:p>
          <a:p>
            <a:pPr>
              <a:lnSpc>
                <a:spcPct val="90000"/>
              </a:lnSpc>
            </a:pPr>
            <a:r>
              <a:rPr lang="en-US" dirty="0"/>
              <a:t>Often must authenticate non-human entities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Like processes or machines</a:t>
            </a:r>
          </a:p>
        </p:txBody>
      </p:sp>
    </p:spTree>
    <p:extLst>
      <p:ext uri="{BB962C8B-B14F-4D97-AF65-F5344CB8AC3E}">
        <p14:creationId xmlns:p14="http://schemas.microsoft.com/office/powerpoint/2010/main" val="382786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Identities in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rely primarily on a user ID</a:t>
            </a:r>
          </a:p>
          <a:p>
            <a:pPr lvl="1"/>
            <a:r>
              <a:rPr lang="en-US" dirty="0"/>
              <a:t>Which uniquely identifies some user</a:t>
            </a:r>
          </a:p>
          <a:p>
            <a:pPr lvl="1"/>
            <a:r>
              <a:rPr lang="en-US" dirty="0"/>
              <a:t>Processes run on his behalf, so they inherit his ID</a:t>
            </a:r>
          </a:p>
          <a:p>
            <a:pPr lvl="2"/>
            <a:r>
              <a:rPr lang="en-US" dirty="0"/>
              <a:t>E.g., a forked process has the same user associated as the parent did</a:t>
            </a:r>
          </a:p>
          <a:p>
            <a:r>
              <a:rPr lang="en-US" dirty="0"/>
              <a:t>Implies a model where any process belonging to a user has all his privileges</a:t>
            </a:r>
          </a:p>
          <a:p>
            <a:pPr lvl="1"/>
            <a:r>
              <a:rPr lang="en-US" dirty="0"/>
              <a:t>Which has its drawbacks</a:t>
            </a:r>
          </a:p>
          <a:p>
            <a:pPr lvl="1"/>
            <a:r>
              <a:rPr lang="en-US" dirty="0"/>
              <a:t>But that’s what we use</a:t>
            </a:r>
          </a:p>
        </p:txBody>
      </p:sp>
    </p:spTree>
    <p:extLst>
      <p:ext uri="{BB962C8B-B14F-4D97-AF65-F5344CB8AC3E}">
        <p14:creationId xmlns:p14="http://schemas.microsoft.com/office/powerpoint/2010/main" val="361518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OS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inherit their user IDs</a:t>
            </a:r>
          </a:p>
          <a:p>
            <a:r>
              <a:rPr lang="en-US" dirty="0"/>
              <a:t>But somewhere along the line we have to create a process belonging to a new user</a:t>
            </a:r>
          </a:p>
          <a:p>
            <a:pPr lvl="1"/>
            <a:r>
              <a:rPr lang="en-US" dirty="0"/>
              <a:t>Typically on login to a system</a:t>
            </a:r>
          </a:p>
          <a:p>
            <a:r>
              <a:rPr lang="en-US" dirty="0"/>
              <a:t>We can’t just inherit that identity</a:t>
            </a:r>
          </a:p>
          <a:p>
            <a:r>
              <a:rPr lang="en-US" dirty="0"/>
              <a:t>How can we tell who this newly arrived user is?</a:t>
            </a:r>
          </a:p>
        </p:txBody>
      </p:sp>
    </p:spTree>
    <p:extLst>
      <p:ext uri="{BB962C8B-B14F-4D97-AF65-F5344CB8AC3E}">
        <p14:creationId xmlns:p14="http://schemas.microsoft.com/office/powerpoint/2010/main" val="276255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/>
              <a:t>Authenticate the user by what he </a:t>
            </a:r>
            <a:r>
              <a:rPr lang="en-US" u="sng" dirty="0"/>
              <a:t>knows</a:t>
            </a:r>
          </a:p>
          <a:p>
            <a:pPr lvl="1"/>
            <a:r>
              <a:rPr lang="en-US" dirty="0"/>
              <a:t>A secret word he supplies to the system on login</a:t>
            </a:r>
          </a:p>
          <a:p>
            <a:r>
              <a:rPr lang="en-US" dirty="0"/>
              <a:t>System must be able to check that the password was correct</a:t>
            </a:r>
          </a:p>
          <a:p>
            <a:pPr lvl="1"/>
            <a:r>
              <a:rPr lang="en-US" dirty="0"/>
              <a:t>Either by storing it</a:t>
            </a:r>
          </a:p>
          <a:p>
            <a:pPr lvl="1"/>
            <a:r>
              <a:rPr lang="en-US" dirty="0"/>
              <a:t>Or storing a hash of it</a:t>
            </a:r>
          </a:p>
          <a:p>
            <a:pPr lvl="2"/>
            <a:r>
              <a:rPr lang="en-US" dirty="0"/>
              <a:t>That’s a much better option</a:t>
            </a:r>
          </a:p>
          <a:p>
            <a:r>
              <a:rPr lang="en-US" dirty="0"/>
              <a:t>If correct, tie user ID to a new command shell  or window management process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213100" y="495300"/>
            <a:ext cx="27178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3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Problems With Passwords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They have to be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unguessable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Yet easy for people to remember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If networks connect remote devices to computers, susceptible to password sniffers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Programs which read data from the network, extracting passwords when they see them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Unless quite long, brute force attacks often work on them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Widely regarded as an outdated technology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But extremely widely used</a:t>
            </a:r>
          </a:p>
        </p:txBody>
      </p:sp>
    </p:spTree>
    <p:extLst>
      <p:ext uri="{BB962C8B-B14F-4D97-AF65-F5344CB8AC3E}">
        <p14:creationId xmlns:p14="http://schemas.microsoft.com/office/powerpoint/2010/main" val="202874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1" charset="-128"/>
                <a:cs typeface="ＭＳ Ｐゴシック" pitchFamily="1" charset="-128"/>
              </a:rPr>
              <a:t>Proper Use of Passwords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Passwords should be sufficiently long</a:t>
            </a:r>
          </a:p>
          <a:p>
            <a:r>
              <a:rPr lang="en-US" sz="3200" dirty="0">
                <a:solidFill>
                  <a:srgbClr val="A6A6A6"/>
                </a:solidFill>
                <a:ea typeface="ＭＳ Ｐゴシック" pitchFamily="1" charset="-128"/>
                <a:cs typeface="ＭＳ Ｐゴシック" pitchFamily="1" charset="-128"/>
              </a:rPr>
              <a:t>Passwords should contain non-alphabetic characters</a:t>
            </a:r>
          </a:p>
          <a:p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Passwords should be </a:t>
            </a:r>
            <a:r>
              <a:rPr lang="en-US" sz="3200" dirty="0" err="1">
                <a:ea typeface="ＭＳ Ｐゴシック" pitchFamily="1" charset="-128"/>
                <a:cs typeface="ＭＳ Ｐゴシック" pitchFamily="1" charset="-128"/>
              </a:rPr>
              <a:t>unguessable</a:t>
            </a:r>
            <a:endParaRPr lang="en-US" sz="3200" dirty="0"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ea typeface="ＭＳ Ｐゴシック" pitchFamily="1" charset="-128"/>
                <a:cs typeface="ＭＳ Ｐゴシック" pitchFamily="1" charset="-128"/>
              </a:rPr>
              <a:t>Passwords should be changed often</a:t>
            </a:r>
          </a:p>
          <a:p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Passwords should never be written down</a:t>
            </a:r>
          </a:p>
          <a:p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Passwords should never be shared</a:t>
            </a:r>
          </a:p>
          <a:p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Hard to achieve all this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59623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Challenge/Response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Authentication by what questions you can answer correctly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Again, by what you </a:t>
            </a:r>
            <a:r>
              <a:rPr lang="en-US" u="sng" dirty="0"/>
              <a:t>know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The system asks the user to provide some information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If it’s provided correctly, the user is authenticated</a:t>
            </a:r>
          </a:p>
          <a:p>
            <a:r>
              <a:rPr lang="en-US" dirty="0"/>
              <a:t>Safest if it’s a different question every time</a:t>
            </a:r>
          </a:p>
          <a:p>
            <a:pPr lvl="1"/>
            <a:r>
              <a:rPr lang="en-US" dirty="0"/>
              <a:t>Not very practical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66800" y="571500"/>
            <a:ext cx="69850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7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Introduction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Authentication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Access control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Cryptography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0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Hardware-Based Challenge/Response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229600" cy="4525963"/>
          </a:xfrm>
        </p:spPr>
        <p:txBody>
          <a:bodyPr/>
          <a:lstStyle/>
          <a:p>
            <a:r>
              <a:rPr lang="en-US" sz="2800" dirty="0"/>
              <a:t>The challenge is sent to a hardware device belonging to the appropriate user</a:t>
            </a:r>
          </a:p>
          <a:p>
            <a:pPr lvl="1"/>
            <a:r>
              <a:rPr lang="en-US" sz="2400" dirty="0"/>
              <a:t>Authentication based on what you </a:t>
            </a:r>
            <a:r>
              <a:rPr lang="en-US" sz="2400" u="sng" dirty="0"/>
              <a:t>have</a:t>
            </a:r>
          </a:p>
          <a:p>
            <a:r>
              <a:rPr lang="en-US" sz="2800" dirty="0"/>
              <a:t>Sometimes mere possession of device is enough</a:t>
            </a:r>
          </a:p>
          <a:p>
            <a:pPr lvl="1"/>
            <a:r>
              <a:rPr lang="en-US" sz="2400" dirty="0"/>
              <a:t>E.g., text challenges sent to a smart phone to be typed into web request</a:t>
            </a:r>
          </a:p>
          <a:p>
            <a:r>
              <a:rPr lang="en-US" sz="2800" dirty="0"/>
              <a:t>Sometimes the device performs a secret function on the challenge</a:t>
            </a:r>
          </a:p>
          <a:p>
            <a:pPr lvl="1"/>
            <a:r>
              <a:rPr lang="en-US" sz="2400" dirty="0"/>
              <a:t>E.g., smart cards</a:t>
            </a:r>
          </a:p>
        </p:txBody>
      </p:sp>
    </p:spTree>
    <p:extLst>
      <p:ext uri="{BB962C8B-B14F-4D97-AF65-F5344CB8AC3E}">
        <p14:creationId xmlns:p14="http://schemas.microsoft.com/office/powerpoint/2010/main" val="838258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Challenge/Response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based on what you know, usually too few unique and secret challenge/response pairs</a:t>
            </a:r>
          </a:p>
          <a:p>
            <a:r>
              <a:rPr lang="en-US" dirty="0"/>
              <a:t>If based on what you have, fails if you don’t have it</a:t>
            </a:r>
          </a:p>
          <a:p>
            <a:pPr lvl="1"/>
            <a:r>
              <a:rPr lang="en-US" dirty="0"/>
              <a:t>And whoever does have it might pose as you</a:t>
            </a:r>
          </a:p>
          <a:p>
            <a:r>
              <a:rPr lang="en-US" dirty="0"/>
              <a:t>Some forms susceptible to network sniffing</a:t>
            </a:r>
          </a:p>
          <a:p>
            <a:pPr lvl="1"/>
            <a:r>
              <a:rPr lang="en-US" dirty="0"/>
              <a:t>Much like password sniffing</a:t>
            </a:r>
          </a:p>
          <a:p>
            <a:pPr lvl="1"/>
            <a:r>
              <a:rPr lang="en-US" dirty="0"/>
              <a:t>Smart card versions usually not susceptible</a:t>
            </a:r>
          </a:p>
        </p:txBody>
      </p:sp>
    </p:spTree>
    <p:extLst>
      <p:ext uri="{BB962C8B-B14F-4D97-AF65-F5344CB8AC3E}">
        <p14:creationId xmlns:p14="http://schemas.microsoft.com/office/powerpoint/2010/main" val="4054188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based on what you </a:t>
            </a:r>
            <a:r>
              <a:rPr lang="en-US" u="sng" dirty="0"/>
              <a:t>are</a:t>
            </a:r>
          </a:p>
          <a:p>
            <a:r>
              <a:rPr lang="en-US" dirty="0"/>
              <a:t>Measure some physical attribute of the user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Things like fingerprints, voice patterns, retinal patterns, etc.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Convert it into a binary representation</a:t>
            </a:r>
            <a:endParaRPr lang="en-US" dirty="0"/>
          </a:p>
          <a:p>
            <a:r>
              <a:rPr lang="en-US" dirty="0"/>
              <a:t>Check the representation against a stored value for that attribute</a:t>
            </a:r>
          </a:p>
          <a:p>
            <a:r>
              <a:rPr lang="en-US" dirty="0"/>
              <a:t>If it’s a close match, authenticate the user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524000" y="495300"/>
            <a:ext cx="60706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4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Problems With Biometric Authentication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9900"/>
            <a:ext cx="8229600" cy="4525963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Requires </a:t>
            </a:r>
            <a:r>
              <a:rPr lang="en-US" sz="3600" u="sng" dirty="0">
                <a:ea typeface="ＭＳ Ｐゴシック" pitchFamily="1" charset="-128"/>
                <a:cs typeface="ＭＳ Ｐゴシック" pitchFamily="1" charset="-128"/>
              </a:rPr>
              <a:t>very</a:t>
            </a: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 special hardware</a:t>
            </a:r>
          </a:p>
          <a:p>
            <a:pPr lvl="1">
              <a:lnSpc>
                <a:spcPct val="80000"/>
              </a:lnSpc>
            </a:pPr>
            <a:r>
              <a:rPr lang="en-US" sz="3600" dirty="0"/>
              <a:t>With some minor exceptions</a:t>
            </a:r>
            <a:endParaRPr lang="en-US" sz="3600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Many physical characteristics vary too much for practical use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Generally not helpful for authenticating programs or roles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Requires special care when done across a network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3226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Biometric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False positives</a:t>
            </a:r>
          </a:p>
          <a:p>
            <a:pPr lvl="1"/>
            <a:r>
              <a:rPr lang="en-US" dirty="0" smtClean="0"/>
              <a:t>Probably </a:t>
            </a:r>
            <a:r>
              <a:rPr lang="en-US" dirty="0"/>
              <a:t>because your biometric system was too generous in making matches</a:t>
            </a:r>
          </a:p>
          <a:p>
            <a:r>
              <a:rPr lang="en-US" dirty="0" smtClean="0"/>
              <a:t>False </a:t>
            </a:r>
            <a:r>
              <a:rPr lang="en-US" dirty="0"/>
              <a:t>negatives</a:t>
            </a:r>
          </a:p>
          <a:p>
            <a:pPr lvl="1"/>
            <a:r>
              <a:rPr lang="en-US" dirty="0" smtClean="0"/>
              <a:t>Probably </a:t>
            </a:r>
            <a:r>
              <a:rPr lang="en-US" dirty="0"/>
              <a:t>because your biometric system was too picky in making matches</a:t>
            </a:r>
          </a:p>
          <a:p>
            <a:pPr lvl="1"/>
            <a:r>
              <a:rPr lang="en-US" dirty="0"/>
              <a:t>I can’t log in to my own account </a:t>
            </a:r>
          </a:p>
        </p:txBody>
      </p:sp>
    </p:spTree>
    <p:extLst>
      <p:ext uri="{BB962C8B-B14F-4D97-AF65-F5344CB8AC3E}">
        <p14:creationId xmlns:p14="http://schemas.microsoft.com/office/powerpoint/2010/main" val="1815381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/>
              <a:t>Biometrics and Remote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biometric reading is just a bit pattern</a:t>
            </a:r>
          </a:p>
          <a:p>
            <a:r>
              <a:rPr lang="en-US" dirty="0"/>
              <a:t>If attacker can obtain a copy, he can send the pattern over the network</a:t>
            </a:r>
          </a:p>
          <a:p>
            <a:pPr lvl="1"/>
            <a:r>
              <a:rPr lang="en-US" dirty="0"/>
              <a:t>Without actually performing a biometric reading</a:t>
            </a:r>
          </a:p>
          <a:p>
            <a:r>
              <a:rPr lang="en-US" dirty="0"/>
              <a:t>Requires high confidence in security of path between biometric reader and checking device</a:t>
            </a:r>
          </a:p>
          <a:p>
            <a:pPr lvl="1"/>
            <a:r>
              <a:rPr lang="en-US" dirty="0"/>
              <a:t>Usually OK when both are on the same machine</a:t>
            </a:r>
          </a:p>
          <a:p>
            <a:pPr lvl="1"/>
            <a:r>
              <a:rPr lang="en-US" dirty="0"/>
              <a:t>Problematic when the Internet is between them</a:t>
            </a:r>
          </a:p>
        </p:txBody>
      </p:sp>
    </p:spTree>
    <p:extLst>
      <p:ext uri="{BB962C8B-B14F-4D97-AF65-F5344CB8AC3E}">
        <p14:creationId xmlns:p14="http://schemas.microsoft.com/office/powerpoint/2010/main" val="1083510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15CCD9-D581-A844-90EE-1F641C68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5E9E0F-CC33-F84C-996F-880F2966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Rely on two separate authentication methods</a:t>
            </a:r>
          </a:p>
          <a:p>
            <a:pPr lvl="1"/>
            <a:r>
              <a:rPr lang="en-US" dirty="0"/>
              <a:t>E.g., a password and a text message to your cell phone</a:t>
            </a:r>
          </a:p>
          <a:p>
            <a:r>
              <a:rPr lang="en-US" dirty="0"/>
              <a:t>If well done, each method compensates for some of the other’s drawbacks</a:t>
            </a:r>
          </a:p>
          <a:p>
            <a:pPr lvl="1"/>
            <a:r>
              <a:rPr lang="en-US" dirty="0"/>
              <a:t>If poorly done, not so much</a:t>
            </a:r>
          </a:p>
          <a:p>
            <a:r>
              <a:rPr lang="en-US" dirty="0"/>
              <a:t>The current preferred approach in authentication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="" xmlns:a16="http://schemas.microsoft.com/office/drawing/2014/main" id="{2DCDB992-C7ED-6D42-B674-EB0B1E37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75" y="495300"/>
            <a:ext cx="6404662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7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2138"/>
            <a:ext cx="8229600" cy="1143000"/>
          </a:xfrm>
        </p:spPr>
        <p:txBody>
          <a:bodyPr/>
          <a:lstStyle/>
          <a:p>
            <a:r>
              <a:rPr lang="en-US" dirty="0"/>
              <a:t>Access Control in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r>
              <a:rPr lang="en-US" dirty="0"/>
              <a:t>The OS can control which processes access which resources</a:t>
            </a:r>
          </a:p>
          <a:p>
            <a:r>
              <a:rPr lang="en-US" dirty="0"/>
              <a:t>Giving it the chance to enforce security policies</a:t>
            </a:r>
          </a:p>
          <a:p>
            <a:r>
              <a:rPr lang="en-US" dirty="0"/>
              <a:t>The mechanisms used to enforce policies on who can access what are called access control</a:t>
            </a:r>
          </a:p>
          <a:p>
            <a:r>
              <a:rPr lang="en-US" dirty="0"/>
              <a:t>Fundamental to OS security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59875" y="533400"/>
            <a:ext cx="6591300" cy="13462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78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36"/>
            <a:ext cx="8229600" cy="4525963"/>
          </a:xfrm>
        </p:spPr>
        <p:txBody>
          <a:bodyPr/>
          <a:lstStyle/>
          <a:p>
            <a:r>
              <a:rPr lang="en-US" dirty="0" err="1">
                <a:cs typeface="ＭＳ Ｐゴシック" charset="-128"/>
              </a:rPr>
              <a:t>ACLs</a:t>
            </a:r>
            <a:endParaRPr lang="en-US" dirty="0">
              <a:cs typeface="ＭＳ Ｐゴシック" charset="-128"/>
            </a:endParaRPr>
          </a:p>
          <a:p>
            <a:r>
              <a:rPr lang="en-US" dirty="0">
                <a:cs typeface="ＭＳ Ｐゴシック" charset="-128"/>
              </a:rPr>
              <a:t>For each protected object, maintain a single list</a:t>
            </a:r>
          </a:p>
          <a:p>
            <a:pPr lvl="1"/>
            <a:r>
              <a:rPr lang="en-US" dirty="0">
                <a:cs typeface="ＭＳ Ｐゴシック" charset="-128"/>
              </a:rPr>
              <a:t>Managed by the OS, to prevent improper alteration</a:t>
            </a:r>
          </a:p>
          <a:p>
            <a:r>
              <a:rPr lang="en-US" dirty="0">
                <a:cs typeface="ＭＳ Ｐゴシック" charset="-128"/>
              </a:rPr>
              <a:t>Each list entry specifies who can access the object</a:t>
            </a:r>
          </a:p>
          <a:p>
            <a:pPr lvl="1"/>
            <a:r>
              <a:rPr lang="en-US" sz="3200" dirty="0"/>
              <a:t>And the allowable modes of access</a:t>
            </a:r>
          </a:p>
          <a:p>
            <a:r>
              <a:rPr lang="en-US" dirty="0">
                <a:cs typeface="ＭＳ Ｐゴシック" charset="-128"/>
              </a:rPr>
              <a:t>When something requests access to a object, check the access control list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63750" y="543388"/>
            <a:ext cx="5016500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An Example Use of </a:t>
            </a:r>
            <a:r>
              <a:rPr lang="en-US" dirty="0" err="1"/>
              <a:t>ACLs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Unix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An ACL-based method for protecting files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cs typeface="ＭＳ Ｐゴシック" charset="-128"/>
              </a:rPr>
              <a:t>Developed in the 1970s</a:t>
            </a:r>
            <a:endParaRPr lang="en-US" dirty="0">
              <a:cs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Still in very wide use today</a:t>
            </a:r>
          </a:p>
          <a:p>
            <a:pPr>
              <a:lnSpc>
                <a:spcPct val="80000"/>
              </a:lnSpc>
            </a:pPr>
            <a:r>
              <a:rPr lang="en-US" dirty="0"/>
              <a:t>Per-file ACLs (files are the objects)</a:t>
            </a:r>
            <a:endParaRPr lang="en-US" sz="3600" dirty="0"/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Three subjects on list for each file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Owner, group, other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And three modes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Read, write, execute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Sometimes these have special meanings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Introduction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Operating systems provide the lowest layer of software visible to users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Operating systems are close to the hardware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Often have complete hardware access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If the operating system isn’t protected, the machine isn’t protected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Flaws in the OS generally compromise all security at higher levels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971800" y="558800"/>
            <a:ext cx="3194050" cy="673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07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</a:t>
            </a:r>
            <a:r>
              <a:rPr lang="en-US" dirty="0" err="1"/>
              <a:t>ACLs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Tx/>
              <a:buChar char="+"/>
            </a:pPr>
            <a:r>
              <a:rPr lang="en-US" sz="3600" dirty="0">
                <a:cs typeface="ＭＳ Ｐゴシック" charset="-128"/>
              </a:rPr>
              <a:t>Easy to figure out who can access a resource</a:t>
            </a:r>
          </a:p>
          <a:p>
            <a:pPr>
              <a:buFontTx/>
              <a:buChar char="+"/>
            </a:pPr>
            <a:r>
              <a:rPr lang="en-US" sz="3600" dirty="0">
                <a:cs typeface="ＭＳ Ｐゴシック" charset="-128"/>
              </a:rPr>
              <a:t>Easy to revoke or change access permissions</a:t>
            </a:r>
          </a:p>
          <a:p>
            <a:pPr>
              <a:buFontTx/>
              <a:buChar char="–"/>
            </a:pPr>
            <a:r>
              <a:rPr lang="en-US" sz="3600" dirty="0">
                <a:cs typeface="ＭＳ Ｐゴシック" charset="-128"/>
              </a:rPr>
              <a:t>Hard to figure out what a subject can access</a:t>
            </a:r>
          </a:p>
          <a:p>
            <a:pPr>
              <a:buFontTx/>
              <a:buChar char="–"/>
            </a:pPr>
            <a:r>
              <a:rPr lang="en-US" sz="3600" dirty="0">
                <a:cs typeface="ＭＳ Ｐゴシック" charset="-128"/>
              </a:rPr>
              <a:t>Changing access rights requires getting to the object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9015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cs typeface="ＭＳ Ｐゴシック" charset="-128"/>
              </a:rPr>
              <a:t>Each entity keeps a set of data items that specify his allowable accesses</a:t>
            </a:r>
          </a:p>
          <a:p>
            <a:r>
              <a:rPr lang="en-US" sz="3600" dirty="0">
                <a:cs typeface="ＭＳ Ｐゴシック" charset="-128"/>
              </a:rPr>
              <a:t>Essentially, a set of tickets</a:t>
            </a:r>
          </a:p>
          <a:p>
            <a:r>
              <a:rPr lang="en-US" sz="3600" dirty="0">
                <a:cs typeface="ＭＳ Ｐゴシック" charset="-128"/>
              </a:rPr>
              <a:t>To access an object, present the proper capability</a:t>
            </a:r>
          </a:p>
          <a:p>
            <a:r>
              <a:rPr lang="en-US" sz="3600" dirty="0">
                <a:cs typeface="ＭＳ Ｐゴシック" charset="-128"/>
              </a:rPr>
              <a:t>Possession of the capability for an object implies that access is allowed</a:t>
            </a:r>
            <a:endParaRPr lang="en-US" sz="36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32632" y="543388"/>
            <a:ext cx="3081917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7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r>
              <a:rPr lang="en-US" dirty="0"/>
              <a:t>Capabilities are essentially a data structure</a:t>
            </a:r>
          </a:p>
          <a:p>
            <a:pPr lvl="1"/>
            <a:r>
              <a:rPr lang="en-US" dirty="0"/>
              <a:t>Ultimately, just a collection of bits</a:t>
            </a:r>
          </a:p>
          <a:p>
            <a:r>
              <a:rPr lang="en-US" dirty="0"/>
              <a:t>Merely possessing the capability grants access</a:t>
            </a:r>
          </a:p>
          <a:p>
            <a:pPr lvl="1"/>
            <a:r>
              <a:rPr lang="en-US" dirty="0"/>
              <a:t>So they must not be forgeable</a:t>
            </a:r>
          </a:p>
          <a:p>
            <a:r>
              <a:rPr lang="en-US" dirty="0"/>
              <a:t>How do we ensure </a:t>
            </a:r>
            <a:r>
              <a:rPr lang="en-US" dirty="0" err="1"/>
              <a:t>unforgeability</a:t>
            </a:r>
            <a:r>
              <a:rPr lang="en-US" dirty="0"/>
              <a:t> for a collection of bits?</a:t>
            </a:r>
          </a:p>
          <a:p>
            <a:r>
              <a:rPr lang="en-US" dirty="0"/>
              <a:t>One solution:</a:t>
            </a:r>
          </a:p>
          <a:p>
            <a:pPr lvl="1"/>
            <a:r>
              <a:rPr lang="en-US" dirty="0"/>
              <a:t>Don’t let the user/process have them</a:t>
            </a:r>
          </a:p>
          <a:p>
            <a:pPr lvl="1"/>
            <a:r>
              <a:rPr lang="en-US" dirty="0"/>
              <a:t>Store them in the operating system 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07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046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Char char="+"/>
            </a:pPr>
            <a:r>
              <a:rPr lang="en-US" dirty="0">
                <a:cs typeface="ＭＳ Ｐゴシック" charset="-128"/>
              </a:rPr>
              <a:t>Easy to determine what objects a subject can access</a:t>
            </a:r>
          </a:p>
          <a:p>
            <a:pPr>
              <a:lnSpc>
                <a:spcPct val="80000"/>
              </a:lnSpc>
              <a:buFontTx/>
              <a:buChar char="+"/>
            </a:pPr>
            <a:r>
              <a:rPr lang="en-US" dirty="0">
                <a:cs typeface="ＭＳ Ｐゴシック" charset="-128"/>
              </a:rPr>
              <a:t>Potentially faster than </a:t>
            </a:r>
            <a:r>
              <a:rPr lang="en-US" dirty="0" err="1">
                <a:cs typeface="ＭＳ Ｐゴシック" charset="-128"/>
              </a:rPr>
              <a:t>ACLs</a:t>
            </a:r>
            <a:r>
              <a:rPr lang="en-US" dirty="0">
                <a:cs typeface="ＭＳ Ｐゴシック" charset="-128"/>
              </a:rPr>
              <a:t> (in some circumstances)</a:t>
            </a:r>
          </a:p>
          <a:p>
            <a:pPr>
              <a:lnSpc>
                <a:spcPct val="80000"/>
              </a:lnSpc>
              <a:buFontTx/>
              <a:buChar char="+"/>
            </a:pPr>
            <a:r>
              <a:rPr lang="en-US" dirty="0">
                <a:cs typeface="ＭＳ Ｐゴシック" charset="-128"/>
              </a:rPr>
              <a:t>Easy model for transfer of privileges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>
                <a:cs typeface="ＭＳ Ｐゴシック" charset="-128"/>
              </a:rPr>
              <a:t>Hard to determine who can access an object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>
                <a:cs typeface="ＭＳ Ｐゴシック" charset="-128"/>
              </a:rPr>
              <a:t>Requires extra mechanism to allow revocation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>
                <a:cs typeface="ＭＳ Ｐゴシック" charset="-128"/>
              </a:rPr>
              <a:t>In network environment, need cryptographic methods to prevent forgery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8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Use of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978"/>
            <a:ext cx="8229600" cy="4525963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Operating systems often use both </a:t>
            </a:r>
            <a:r>
              <a:rPr lang="en-US" dirty="0" err="1">
                <a:cs typeface="ＭＳ Ｐゴシック" charset="-128"/>
              </a:rPr>
              <a:t>ACLs</a:t>
            </a:r>
            <a:r>
              <a:rPr lang="en-US" dirty="0">
                <a:cs typeface="ＭＳ Ｐゴシック" charset="-128"/>
              </a:rPr>
              <a:t> and capabilities</a:t>
            </a:r>
          </a:p>
          <a:p>
            <a:pPr lvl="1"/>
            <a:r>
              <a:rPr lang="en-US" dirty="0">
                <a:cs typeface="ＭＳ Ｐゴシック" charset="-128"/>
              </a:rPr>
              <a:t>Sometimes for the same resource</a:t>
            </a:r>
          </a:p>
          <a:p>
            <a:r>
              <a:rPr lang="en-US" dirty="0">
                <a:cs typeface="ＭＳ Ｐゴシック" charset="-128"/>
              </a:rPr>
              <a:t>E.g., Unix/Linux uses </a:t>
            </a:r>
            <a:r>
              <a:rPr lang="en-US" dirty="0" err="1">
                <a:cs typeface="ＭＳ Ｐゴシック" charset="-128"/>
              </a:rPr>
              <a:t>ACLs</a:t>
            </a:r>
            <a:r>
              <a:rPr lang="en-US" dirty="0">
                <a:cs typeface="ＭＳ Ｐゴシック" charset="-128"/>
              </a:rPr>
              <a:t> for file opens</a:t>
            </a:r>
          </a:p>
          <a:p>
            <a:r>
              <a:rPr lang="en-US" dirty="0">
                <a:cs typeface="ＭＳ Ｐゴシック" charset="-128"/>
              </a:rPr>
              <a:t>That creates a file descriptor with a particular set of access rights</a:t>
            </a:r>
          </a:p>
          <a:p>
            <a:pPr lvl="1"/>
            <a:r>
              <a:rPr lang="en-US" dirty="0">
                <a:cs typeface="ＭＳ Ｐゴシック" charset="-128"/>
              </a:rPr>
              <a:t>E.g., read-only</a:t>
            </a:r>
          </a:p>
          <a:p>
            <a:r>
              <a:rPr lang="en-US" dirty="0">
                <a:cs typeface="ＭＳ Ｐゴシック" charset="-128"/>
              </a:rPr>
              <a:t>The descriptor is essentially a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55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Access in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Protected resources must be inaccessible</a:t>
            </a:r>
          </a:p>
          <a:p>
            <a:pPr lvl="1"/>
            <a:r>
              <a:rPr lang="en-GB" sz="2400" dirty="0"/>
              <a:t>Hardware protection must be used to ensure this</a:t>
            </a:r>
          </a:p>
          <a:p>
            <a:pPr lvl="1"/>
            <a:r>
              <a:rPr lang="en-GB" sz="2400" dirty="0"/>
              <a:t>So only the OS can make them accessible to a process</a:t>
            </a:r>
          </a:p>
          <a:p>
            <a:r>
              <a:rPr lang="en-GB" sz="2800" dirty="0"/>
              <a:t>To get access, issue request to OS</a:t>
            </a:r>
          </a:p>
          <a:p>
            <a:pPr lvl="1"/>
            <a:r>
              <a:rPr lang="en-GB" sz="2400" dirty="0"/>
              <a:t>OS consults access control policy data</a:t>
            </a:r>
          </a:p>
          <a:p>
            <a:r>
              <a:rPr lang="en-GB" sz="2800" dirty="0"/>
              <a:t>Access may be granted directly</a:t>
            </a:r>
          </a:p>
          <a:p>
            <a:pPr lvl="1"/>
            <a:r>
              <a:rPr lang="en-GB" sz="2400" dirty="0"/>
              <a:t>Resource manager maps resource into process</a:t>
            </a:r>
          </a:p>
          <a:p>
            <a:r>
              <a:rPr lang="en-GB" sz="2800" dirty="0"/>
              <a:t>Access may be granted indirectly</a:t>
            </a:r>
          </a:p>
          <a:p>
            <a:pPr lvl="1"/>
            <a:r>
              <a:rPr lang="en-GB" sz="2400" dirty="0"/>
              <a:t>Resource manager returns a “capability” to process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578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ＭＳ Ｐゴシック" charset="-128"/>
              </a:rPr>
              <a:t>Much of computer security is about keeping secrets</a:t>
            </a:r>
          </a:p>
          <a:p>
            <a:r>
              <a:rPr lang="en-US" dirty="0">
                <a:cs typeface="ＭＳ Ｐゴシック" charset="-128"/>
              </a:rPr>
              <a:t>One method of doing so is to make it hard for others to read the secrets</a:t>
            </a:r>
          </a:p>
          <a:p>
            <a:r>
              <a:rPr lang="en-US" dirty="0">
                <a:cs typeface="ＭＳ Ｐゴシック" charset="-128"/>
              </a:rPr>
              <a:t>While (usually) making it simple for authorized parties to read them</a:t>
            </a:r>
          </a:p>
          <a:p>
            <a:r>
              <a:rPr lang="en-US" dirty="0">
                <a:cs typeface="ＭＳ Ｐゴシック" charset="-128"/>
              </a:rPr>
              <a:t>That’s what cryptography is all about</a:t>
            </a:r>
          </a:p>
          <a:p>
            <a:pPr lvl="1"/>
            <a:r>
              <a:rPr lang="en-US" dirty="0">
                <a:cs typeface="ＭＳ Ｐゴシック" charset="-128"/>
              </a:rPr>
              <a:t>Transforming bit patterns in controlled ways to obtain security advantages</a:t>
            </a:r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75359" y="533400"/>
            <a:ext cx="3549242" cy="73000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2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>
                <a:cs typeface="ＭＳ Ｐゴシック" charset="-128"/>
              </a:rPr>
              <a:t>Typically described in terms of sending a message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Though it’s used for many other purposes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cs typeface="ＭＳ Ｐゴシック" charset="-128"/>
              </a:rPr>
              <a:t>The sender is </a:t>
            </a:r>
            <a:r>
              <a:rPr lang="en-US" sz="2800" i="1" dirty="0">
                <a:cs typeface="ＭＳ Ｐゴシック" charset="-128"/>
              </a:rPr>
              <a:t>S</a:t>
            </a:r>
            <a:endParaRPr lang="en-US" sz="2800" dirty="0">
              <a:cs typeface="ＭＳ Ｐゴシック" charset="-128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cs typeface="ＭＳ Ｐゴシック" charset="-128"/>
              </a:rPr>
              <a:t>The receiver is </a:t>
            </a:r>
            <a:r>
              <a:rPr lang="en-US" sz="2800" i="1" dirty="0">
                <a:cs typeface="ＭＳ Ｐゴシック" charset="-128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cs typeface="ＭＳ Ｐゴシック" charset="-128"/>
              </a:rPr>
              <a:t>Encryption</a:t>
            </a:r>
            <a:r>
              <a:rPr lang="en-US" sz="2800" dirty="0">
                <a:cs typeface="ＭＳ Ｐゴシック" charset="-128"/>
              </a:rPr>
              <a:t> is the process of making message unreadable/unalterable by</a:t>
            </a:r>
            <a:r>
              <a:rPr lang="en-US" sz="2800" i="1" dirty="0">
                <a:cs typeface="ＭＳ Ｐゴシック" charset="-128"/>
              </a:rPr>
              <a:t> </a:t>
            </a:r>
            <a:r>
              <a:rPr lang="en-US" sz="2800" dirty="0">
                <a:cs typeface="ＭＳ Ｐゴシック" charset="-128"/>
              </a:rPr>
              <a:t>anyone but </a:t>
            </a:r>
            <a:r>
              <a:rPr lang="en-US" sz="2800" i="1" dirty="0">
                <a:cs typeface="ＭＳ Ｐゴシック" charset="-128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cs typeface="ＭＳ Ｐゴシック" charset="-128"/>
              </a:rPr>
              <a:t>Decryption</a:t>
            </a:r>
            <a:r>
              <a:rPr lang="en-US" sz="2800" dirty="0">
                <a:cs typeface="ＭＳ Ｐゴシック" charset="-128"/>
              </a:rPr>
              <a:t> is the process of making the encrypted message readable by </a:t>
            </a:r>
            <a:r>
              <a:rPr lang="en-US" sz="2800" i="1" dirty="0">
                <a:cs typeface="ＭＳ Ｐゴシック" charset="-128"/>
              </a:rPr>
              <a:t>R</a:t>
            </a:r>
            <a:endParaRPr lang="en-US" sz="2800" dirty="0"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ＭＳ Ｐゴシック" charset="-128"/>
              </a:rPr>
              <a:t>A system performing these transformations is a </a:t>
            </a:r>
            <a:r>
              <a:rPr lang="en-US" sz="2800" i="1" dirty="0">
                <a:cs typeface="ＭＳ Ｐゴシック" charset="-128"/>
              </a:rPr>
              <a:t>cryptosystem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Rules for transformation sometimes called a </a:t>
            </a:r>
            <a:r>
              <a:rPr lang="en-US" i="1" dirty="0"/>
              <a:t>cipher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478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Plaintext and </a:t>
            </a:r>
            <a:r>
              <a:rPr lang="en-US" dirty="0" err="1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6952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1769520"/>
            <a:ext cx="495300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600" i="1">
                <a:latin typeface="Times New Roman" charset="0"/>
              </a:rPr>
              <a:t> Plaintext</a:t>
            </a:r>
            <a:r>
              <a:rPr lang="en-US" sz="3600">
                <a:latin typeface="Times New Roman" charset="0"/>
              </a:rPr>
              <a:t> is the original form of the message (often referred to as </a:t>
            </a:r>
            <a:r>
              <a:rPr lang="en-US" sz="3600" i="1">
                <a:latin typeface="Times New Roman" charset="0"/>
              </a:rPr>
              <a:t>P</a:t>
            </a:r>
            <a:r>
              <a:rPr lang="en-US" sz="3600">
                <a:latin typeface="Times New Roman" charset="0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62600" y="1861595"/>
            <a:ext cx="2895600" cy="1569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Transfer $100 to my savings account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3839620"/>
            <a:ext cx="4953000" cy="228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600" i="1">
                <a:latin typeface="Times New Roman" charset="0"/>
              </a:rPr>
              <a:t> Ciphertext</a:t>
            </a:r>
            <a:r>
              <a:rPr lang="en-US" sz="3600">
                <a:latin typeface="Times New Roman" charset="0"/>
              </a:rPr>
              <a:t> is the encrypted form of the message (often referred to as </a:t>
            </a:r>
            <a:r>
              <a:rPr lang="en-US" sz="3600" i="1">
                <a:latin typeface="Times New Roman" charset="0"/>
              </a:rPr>
              <a:t>C</a:t>
            </a:r>
            <a:r>
              <a:rPr lang="en-US" sz="3600">
                <a:latin typeface="Times New Roman" charset="0"/>
              </a:rPr>
              <a:t>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62600" y="3918995"/>
            <a:ext cx="2895600" cy="20621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Sqzmredq #099 sn lx rzuhmfr zbbntms</a:t>
            </a:r>
          </a:p>
        </p:txBody>
      </p:sp>
    </p:spTree>
    <p:extLst>
      <p:ext uri="{BB962C8B-B14F-4D97-AF65-F5344CB8AC3E}">
        <p14:creationId xmlns:p14="http://schemas.microsoft.com/office/powerpoint/2010/main" val="182024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  <p:bldP spid="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Most cryptographic algorithms use a </a:t>
            </a:r>
            <a:r>
              <a:rPr lang="en-US" i="1" dirty="0">
                <a:cs typeface="ＭＳ Ｐゴシック" charset="-128"/>
              </a:rPr>
              <a:t>key</a:t>
            </a:r>
            <a:r>
              <a:rPr lang="en-US" dirty="0">
                <a:cs typeface="ＭＳ Ｐゴシック" charset="-128"/>
              </a:rPr>
              <a:t> to perform encryption and decryption</a:t>
            </a:r>
          </a:p>
          <a:p>
            <a:pPr lvl="1"/>
            <a:r>
              <a:rPr lang="en-US" dirty="0"/>
              <a:t>Referred to as </a:t>
            </a:r>
            <a:r>
              <a:rPr lang="en-US" i="1" dirty="0"/>
              <a:t>K</a:t>
            </a:r>
            <a:endParaRPr lang="en-US" dirty="0"/>
          </a:p>
          <a:p>
            <a:r>
              <a:rPr lang="en-US" dirty="0">
                <a:cs typeface="ＭＳ Ｐゴシック" charset="-128"/>
              </a:rPr>
              <a:t>The key is a secret</a:t>
            </a:r>
          </a:p>
          <a:p>
            <a:r>
              <a:rPr lang="en-US" dirty="0">
                <a:cs typeface="ＭＳ Ｐゴシック" charset="-128"/>
              </a:rPr>
              <a:t>Without the key, decryption is hard</a:t>
            </a:r>
          </a:p>
          <a:p>
            <a:r>
              <a:rPr lang="en-US" dirty="0">
                <a:cs typeface="ＭＳ Ｐゴシック" charset="-128"/>
              </a:rPr>
              <a:t>With the key, decryption is easy</a:t>
            </a:r>
          </a:p>
          <a:p>
            <a:r>
              <a:rPr lang="en-US" dirty="0">
                <a:cs typeface="ＭＳ Ｐゴシック" charset="-128"/>
              </a:rPr>
              <a:t>Reduces the secrecy problem from your (long) message to the (short) key</a:t>
            </a:r>
          </a:p>
          <a:p>
            <a:pPr lvl="1"/>
            <a:r>
              <a:rPr lang="en-US" dirty="0">
                <a:cs typeface="ＭＳ Ｐゴシック" charset="-128"/>
              </a:rPr>
              <a:t>But there’s still a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ＭＳ Ｐゴシック" pitchFamily="1" charset="-128"/>
                <a:cs typeface="ＭＳ Ｐゴシック" pitchFamily="1" charset="-128"/>
              </a:rPr>
              <a:t>Why Is OS Security So Important?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controls access to application memory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controls scheduling of the processor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ensures that users receive the resources they ask for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If the OS isn’t doing these things securely, practically anything can go wrong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So almost all other security systems must assume a secure OS at the bottom</a:t>
            </a:r>
          </a:p>
        </p:txBody>
      </p:sp>
    </p:spTree>
    <p:extLst>
      <p:ext uri="{BB962C8B-B14F-4D97-AF65-F5344CB8AC3E}">
        <p14:creationId xmlns:p14="http://schemas.microsoft.com/office/powerpoint/2010/main" val="3242153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830"/>
            <a:ext cx="8229600" cy="4525963"/>
          </a:xfrm>
        </p:spPr>
        <p:txBody>
          <a:bodyPr/>
          <a:lstStyle/>
          <a:p>
            <a:r>
              <a:rPr lang="en-US" sz="3600" dirty="0">
                <a:cs typeface="ＭＳ Ｐゴシック" charset="-128"/>
              </a:rPr>
              <a:t>The encryption algorithm is referred to as </a:t>
            </a:r>
            <a:r>
              <a:rPr lang="en-US" sz="3600" i="1" dirty="0">
                <a:cs typeface="ＭＳ Ｐゴシック" charset="-128"/>
              </a:rPr>
              <a:t>E()</a:t>
            </a:r>
            <a:endParaRPr lang="en-US" sz="3600" dirty="0">
              <a:cs typeface="ＭＳ Ｐゴシック" charset="-128"/>
            </a:endParaRPr>
          </a:p>
          <a:p>
            <a:r>
              <a:rPr lang="en-US" sz="3600" i="1" dirty="0">
                <a:cs typeface="ＭＳ Ｐゴシック" charset="-128"/>
              </a:rPr>
              <a:t>C = E(K,P)</a:t>
            </a:r>
          </a:p>
          <a:p>
            <a:r>
              <a:rPr lang="en-US" sz="3600" dirty="0">
                <a:cs typeface="ＭＳ Ｐゴシック" charset="-128"/>
              </a:rPr>
              <a:t>The decryption algorithm is referred to as </a:t>
            </a:r>
            <a:r>
              <a:rPr lang="en-US" sz="3600" i="1" dirty="0">
                <a:cs typeface="ＭＳ Ｐゴシック" charset="-128"/>
              </a:rPr>
              <a:t>D()</a:t>
            </a:r>
          </a:p>
          <a:p>
            <a:r>
              <a:rPr lang="en-US" sz="3600" dirty="0">
                <a:cs typeface="ＭＳ Ｐゴシック" charset="-128"/>
              </a:rPr>
              <a:t>The decryption algorithm also has a key</a:t>
            </a:r>
            <a:endParaRPr lang="en-US" sz="3600" i="1" dirty="0">
              <a:cs typeface="ＭＳ Ｐゴシック" charset="-128"/>
            </a:endParaRPr>
          </a:p>
          <a:p>
            <a:r>
              <a:rPr lang="en-US" sz="3600" dirty="0">
                <a:cs typeface="ＭＳ Ｐゴシック" charset="-128"/>
              </a:rPr>
              <a:t>The combination of the two algorithms </a:t>
            </a:r>
            <a:r>
              <a:rPr lang="en-US" sz="3600" dirty="0" smtClean="0">
                <a:cs typeface="ＭＳ Ｐゴシック" charset="-128"/>
              </a:rPr>
              <a:t>is often </a:t>
            </a:r>
            <a:r>
              <a:rPr lang="en-US" sz="3600" dirty="0">
                <a:cs typeface="ＭＳ Ｐゴシック" charset="-128"/>
              </a:rPr>
              <a:t>called a </a:t>
            </a:r>
            <a:r>
              <a:rPr lang="en-US" sz="3600" i="1" dirty="0">
                <a:cs typeface="ＭＳ Ｐゴシック" charset="-128"/>
              </a:rPr>
              <a:t>cryptosystem</a:t>
            </a:r>
            <a:r>
              <a:rPr lang="en-US" sz="4000" i="1" dirty="0"/>
              <a:t>	</a:t>
            </a:r>
          </a:p>
          <a:p>
            <a:pPr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5971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cs typeface="ＭＳ Ｐゴシック" charset="-128"/>
              </a:rPr>
              <a:t>C = E(K,P)</a:t>
            </a:r>
          </a:p>
          <a:p>
            <a:r>
              <a:rPr lang="en-US" i="1" dirty="0">
                <a:cs typeface="ＭＳ Ｐゴシック" charset="-128"/>
              </a:rPr>
              <a:t>P = D(K,C)</a:t>
            </a:r>
          </a:p>
          <a:p>
            <a:r>
              <a:rPr lang="en-US" i="1" dirty="0"/>
              <a:t>P = D(K, E(K,P))</a:t>
            </a:r>
            <a:endParaRPr lang="en-US" i="1" dirty="0">
              <a:cs typeface="ＭＳ Ｐゴシック" charset="-128"/>
            </a:endParaRPr>
          </a:p>
          <a:p>
            <a:r>
              <a:rPr lang="en-US" i="1" dirty="0">
                <a:cs typeface="ＭＳ Ｐゴシック" charset="-128"/>
              </a:rPr>
              <a:t>E()</a:t>
            </a:r>
            <a:r>
              <a:rPr lang="en-US" dirty="0">
                <a:cs typeface="ＭＳ Ｐゴシック" charset="-128"/>
              </a:rPr>
              <a:t> and </a:t>
            </a:r>
            <a:r>
              <a:rPr lang="en-US" i="1" dirty="0">
                <a:cs typeface="ＭＳ Ｐゴシック" charset="-128"/>
              </a:rPr>
              <a:t>D()</a:t>
            </a:r>
            <a:r>
              <a:rPr lang="en-US" dirty="0">
                <a:cs typeface="ＭＳ Ｐゴシック" charset="-128"/>
              </a:rPr>
              <a:t> are not necessarily the same operations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8015" y="515961"/>
            <a:ext cx="6230487" cy="687951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65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/>
              <a:t>Advantages of Symmetric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140"/>
            <a:ext cx="8229600" cy="4525963"/>
          </a:xfrm>
        </p:spPr>
        <p:txBody>
          <a:bodyPr/>
          <a:lstStyle/>
          <a:p>
            <a:pPr>
              <a:buFontTx/>
              <a:buChar char="+"/>
            </a:pPr>
            <a:r>
              <a:rPr lang="en-US" dirty="0">
                <a:cs typeface="ＭＳ Ｐゴシック" charset="-128"/>
              </a:rPr>
              <a:t>Encryption and authentication performed in a single operation</a:t>
            </a:r>
          </a:p>
          <a:p>
            <a:pPr>
              <a:buFontTx/>
              <a:buChar char="+"/>
            </a:pPr>
            <a:r>
              <a:rPr lang="en-US" dirty="0">
                <a:cs typeface="ＭＳ Ｐゴシック" charset="-128"/>
              </a:rPr>
              <a:t>Well-known (and trusted) ones perform much faster than asymmetric key systems</a:t>
            </a:r>
          </a:p>
          <a:p>
            <a:pPr>
              <a:buFontTx/>
              <a:buChar char="+"/>
            </a:pPr>
            <a:r>
              <a:rPr lang="en-US" dirty="0">
                <a:cs typeface="ＭＳ Ｐゴシック" charset="-128"/>
              </a:rPr>
              <a:t>No centralized authority required</a:t>
            </a:r>
          </a:p>
          <a:p>
            <a:pPr lvl="1">
              <a:buFontTx/>
              <a:buChar char="•"/>
            </a:pPr>
            <a:r>
              <a:rPr lang="en-US" dirty="0"/>
              <a:t>Though key servers help a lot</a:t>
            </a:r>
          </a:p>
        </p:txBody>
      </p:sp>
    </p:spTree>
    <p:extLst>
      <p:ext uri="{BB962C8B-B14F-4D97-AF65-F5344CB8AC3E}">
        <p14:creationId xmlns:p14="http://schemas.microsoft.com/office/powerpoint/2010/main" val="1385489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/>
              <a:t>Disadvantages of Symmetric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234"/>
            <a:ext cx="8229600" cy="4525963"/>
          </a:xfrm>
        </p:spPr>
        <p:txBody>
          <a:bodyPr/>
          <a:lstStyle/>
          <a:p>
            <a:pPr>
              <a:buFontTx/>
              <a:buChar char="–"/>
            </a:pPr>
            <a:r>
              <a:rPr lang="en-US" dirty="0">
                <a:cs typeface="ＭＳ Ｐゴシック" charset="-128"/>
              </a:rPr>
              <a:t>Hard to separate encryption from authentication</a:t>
            </a:r>
          </a:p>
          <a:p>
            <a:pPr lvl="1">
              <a:buFontTx/>
              <a:buChar char="•"/>
            </a:pPr>
            <a:r>
              <a:rPr lang="en-US" dirty="0"/>
              <a:t>Complicates some signature uses</a:t>
            </a:r>
          </a:p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Key </a:t>
            </a:r>
            <a:r>
              <a:rPr lang="en-US" dirty="0">
                <a:cs typeface="ＭＳ Ｐゴシック" charset="-128"/>
              </a:rPr>
              <a:t>distribution can be a problem</a:t>
            </a:r>
          </a:p>
          <a:p>
            <a:pPr>
              <a:buFontTx/>
              <a:buChar char="–"/>
            </a:pPr>
            <a:r>
              <a:rPr lang="en-US" dirty="0">
                <a:cs typeface="ＭＳ Ｐゴシック" charset="-128"/>
              </a:rPr>
              <a:t>Scaling </a:t>
            </a:r>
          </a:p>
          <a:p>
            <a:pPr lvl="1">
              <a:buFontTx/>
              <a:buChar char="–"/>
            </a:pPr>
            <a:r>
              <a:rPr lang="en-US" dirty="0">
                <a:cs typeface="ＭＳ Ｐゴシック" charset="-128"/>
              </a:rPr>
              <a:t>Especially for Internet use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05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Symmetric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660"/>
            <a:ext cx="8229600" cy="4525963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The Data Encryption Standard (DES)</a:t>
            </a:r>
          </a:p>
          <a:p>
            <a:pPr lvl="1"/>
            <a:r>
              <a:rPr lang="en-US" dirty="0">
                <a:cs typeface="ＭＳ Ｐゴシック" charset="-128"/>
              </a:rPr>
              <a:t>The old US encryption standard</a:t>
            </a:r>
          </a:p>
          <a:p>
            <a:pPr lvl="1"/>
            <a:r>
              <a:rPr lang="en-US" dirty="0">
                <a:cs typeface="ＭＳ Ｐゴシック" charset="-128"/>
              </a:rPr>
              <a:t>Still fairly widely used, due to legacy</a:t>
            </a:r>
          </a:p>
          <a:p>
            <a:pPr lvl="1"/>
            <a:r>
              <a:rPr lang="en-US" dirty="0">
                <a:cs typeface="ＭＳ Ｐゴシック" charset="-128"/>
              </a:rPr>
              <a:t>Weak by modern standards</a:t>
            </a:r>
          </a:p>
          <a:p>
            <a:r>
              <a:rPr lang="en-US" dirty="0">
                <a:cs typeface="ＭＳ Ｐゴシック" charset="-128"/>
              </a:rPr>
              <a:t>The Advanced Encryption Standard (AES)</a:t>
            </a:r>
          </a:p>
          <a:p>
            <a:pPr lvl="1"/>
            <a:r>
              <a:rPr lang="en-US" dirty="0">
                <a:cs typeface="ＭＳ Ｐゴシック" charset="-128"/>
              </a:rPr>
              <a:t>The current US encryption standard</a:t>
            </a:r>
          </a:p>
          <a:p>
            <a:pPr lvl="1"/>
            <a:r>
              <a:rPr lang="en-US" dirty="0">
                <a:cs typeface="ＭＳ Ｐゴシック" charset="-128"/>
              </a:rPr>
              <a:t>Probably the most widely used cipher</a:t>
            </a:r>
          </a:p>
          <a:p>
            <a:r>
              <a:rPr lang="en-US" dirty="0">
                <a:cs typeface="ＭＳ Ｐゴシック" charset="-128"/>
              </a:rPr>
              <a:t>Blowfish</a:t>
            </a:r>
          </a:p>
          <a:p>
            <a:r>
              <a:rPr lang="en-US" dirty="0">
                <a:cs typeface="ＭＳ Ｐゴシック" charset="-128"/>
              </a:rPr>
              <a:t>There are many,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91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/>
              <a:t>Symmetric Ciphers and Brute Force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your symmetric cipher has no flaws, how can attackers crack it?</a:t>
            </a:r>
          </a:p>
          <a:p>
            <a:r>
              <a:rPr lang="en-US" sz="2800" i="1" dirty="0"/>
              <a:t>Brute force</a:t>
            </a:r>
            <a:r>
              <a:rPr lang="en-US" sz="2800" dirty="0"/>
              <a:t> – try every possible key until one works</a:t>
            </a:r>
          </a:p>
          <a:p>
            <a:r>
              <a:rPr lang="en-US" sz="2800" dirty="0"/>
              <a:t>The cost of brute force attacks depends on key length</a:t>
            </a:r>
          </a:p>
          <a:p>
            <a:pPr lvl="1"/>
            <a:r>
              <a:rPr lang="en-US" sz="2400" dirty="0"/>
              <a:t>For N possible keys, attack must try N/2 keys, on average, before finding the right one</a:t>
            </a:r>
          </a:p>
          <a:p>
            <a:r>
              <a:rPr lang="en-US" sz="2800" dirty="0"/>
              <a:t>DES uses 56 bit keys</a:t>
            </a:r>
          </a:p>
          <a:p>
            <a:pPr lvl="1"/>
            <a:r>
              <a:rPr lang="en-US" sz="2400" dirty="0"/>
              <a:t>Too short for modern brute force attacks</a:t>
            </a:r>
          </a:p>
          <a:p>
            <a:r>
              <a:rPr lang="en-US" sz="2800" dirty="0"/>
              <a:t>AES uses 128 or 256 bit keys</a:t>
            </a:r>
          </a:p>
          <a:p>
            <a:pPr lvl="1"/>
            <a:r>
              <a:rPr lang="en-US" sz="2400" dirty="0"/>
              <a:t>Long enough</a:t>
            </a:r>
          </a:p>
        </p:txBody>
      </p:sp>
    </p:spTree>
    <p:extLst>
      <p:ext uri="{BB962C8B-B14F-4D97-AF65-F5344CB8AC3E}">
        <p14:creationId xmlns:p14="http://schemas.microsoft.com/office/powerpoint/2010/main" val="3828028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/>
          <a:lstStyle/>
          <a:p>
            <a:r>
              <a:rPr lang="en-US" dirty="0"/>
              <a:t>Asymmetric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/>
              <a:t>Often called </a:t>
            </a:r>
            <a:r>
              <a:rPr lang="en-US" i="1" dirty="0"/>
              <a:t>public key cryptography</a:t>
            </a:r>
          </a:p>
          <a:p>
            <a:pPr lvl="1"/>
            <a:r>
              <a:rPr lang="en-US" dirty="0"/>
              <a:t>Or PK, for short</a:t>
            </a:r>
          </a:p>
          <a:p>
            <a:r>
              <a:rPr lang="en-US" dirty="0">
                <a:cs typeface="ＭＳ Ｐゴシック" charset="-128"/>
              </a:rPr>
              <a:t>Encryption and decryption use different keys</a:t>
            </a:r>
          </a:p>
          <a:p>
            <a:pPr lvl="1"/>
            <a:r>
              <a:rPr lang="en-US" i="1" dirty="0">
                <a:cs typeface="ＭＳ Ｐゴシック" charset="-128"/>
              </a:rPr>
              <a:t>C = E(K</a:t>
            </a:r>
            <a:r>
              <a:rPr lang="en-US" i="1" baseline="-25000" dirty="0">
                <a:cs typeface="ＭＳ Ｐゴシック" charset="-128"/>
              </a:rPr>
              <a:t>E</a:t>
            </a:r>
            <a:r>
              <a:rPr lang="en-US" i="1" dirty="0">
                <a:cs typeface="ＭＳ Ｐゴシック" charset="-128"/>
              </a:rPr>
              <a:t>,P)</a:t>
            </a:r>
            <a:endParaRPr lang="en-US" dirty="0">
              <a:cs typeface="ＭＳ Ｐゴシック" charset="-128"/>
            </a:endParaRPr>
          </a:p>
          <a:p>
            <a:pPr lvl="1"/>
            <a:r>
              <a:rPr lang="en-US" i="1" dirty="0">
                <a:cs typeface="ＭＳ Ｐゴシック" charset="-128"/>
              </a:rPr>
              <a:t>P = D(K</a:t>
            </a:r>
            <a:r>
              <a:rPr lang="en-US" i="1" baseline="-25000" dirty="0">
                <a:cs typeface="ＭＳ Ｐゴシック" charset="-128"/>
              </a:rPr>
              <a:t>D</a:t>
            </a:r>
            <a:r>
              <a:rPr lang="en-US" i="1" dirty="0">
                <a:cs typeface="ＭＳ Ｐゴシック" charset="-128"/>
              </a:rPr>
              <a:t>,C)</a:t>
            </a:r>
          </a:p>
          <a:p>
            <a:pPr lvl="1"/>
            <a:r>
              <a:rPr lang="en-US" i="1" dirty="0"/>
              <a:t>P = D(K</a:t>
            </a:r>
            <a:r>
              <a:rPr lang="en-US" i="1" baseline="-25000" dirty="0"/>
              <a:t>D</a:t>
            </a:r>
            <a:r>
              <a:rPr lang="en-US" i="1" dirty="0"/>
              <a:t> , E(K</a:t>
            </a:r>
            <a:r>
              <a:rPr lang="en-US" i="1" baseline="-25000" dirty="0"/>
              <a:t>E</a:t>
            </a:r>
            <a:r>
              <a:rPr lang="en-US" i="1" dirty="0"/>
              <a:t> ,P))</a:t>
            </a:r>
            <a:endParaRPr lang="en-US" i="1" dirty="0">
              <a:cs typeface="ＭＳ Ｐゴシック" charset="-128"/>
            </a:endParaRPr>
          </a:p>
          <a:p>
            <a:r>
              <a:rPr lang="en-US" dirty="0">
                <a:cs typeface="ＭＳ Ｐゴシック" charset="-128"/>
              </a:rPr>
              <a:t>Often works the other way, too</a:t>
            </a:r>
          </a:p>
          <a:p>
            <a:pPr lvl="1"/>
            <a:r>
              <a:rPr lang="en-US" i="1" dirty="0">
                <a:cs typeface="ＭＳ Ｐゴシック" charset="-128"/>
              </a:rPr>
              <a:t>C</a:t>
            </a:r>
            <a:r>
              <a:rPr lang="en-US" i="1" dirty="0">
                <a:latin typeface="Symbol"/>
                <a:cs typeface="ＭＳ Ｐゴシック" charset="-128"/>
              </a:rPr>
              <a:t>’</a:t>
            </a:r>
            <a:r>
              <a:rPr lang="en-US" i="1" dirty="0">
                <a:cs typeface="ＭＳ Ｐゴシック" charset="-128"/>
              </a:rPr>
              <a:t> = E(K</a:t>
            </a:r>
            <a:r>
              <a:rPr lang="en-US" i="1" baseline="-25000" dirty="0">
                <a:cs typeface="ＭＳ Ｐゴシック" charset="-128"/>
              </a:rPr>
              <a:t>D</a:t>
            </a:r>
            <a:r>
              <a:rPr lang="en-US" i="1" dirty="0">
                <a:cs typeface="ＭＳ Ｐゴシック" charset="-128"/>
              </a:rPr>
              <a:t>,P)</a:t>
            </a:r>
            <a:endParaRPr lang="en-US" dirty="0">
              <a:cs typeface="ＭＳ Ｐゴシック" charset="-128"/>
            </a:endParaRPr>
          </a:p>
          <a:p>
            <a:pPr lvl="1"/>
            <a:r>
              <a:rPr lang="en-US" i="1" dirty="0">
                <a:cs typeface="ＭＳ Ｐゴシック" charset="-128"/>
              </a:rPr>
              <a:t>P = D(K</a:t>
            </a:r>
            <a:r>
              <a:rPr lang="en-US" i="1" baseline="-25000" dirty="0">
                <a:cs typeface="ＭＳ Ｐゴシック" charset="-128"/>
              </a:rPr>
              <a:t>E</a:t>
            </a:r>
            <a:r>
              <a:rPr lang="en-US" i="1" dirty="0">
                <a:cs typeface="ＭＳ Ｐゴシック" charset="-128"/>
              </a:rPr>
              <a:t>,C</a:t>
            </a:r>
            <a:r>
              <a:rPr lang="en-US" i="1" dirty="0">
                <a:latin typeface="Symbol"/>
                <a:cs typeface="ＭＳ Ｐゴシック" charset="-128"/>
              </a:rPr>
              <a:t>’</a:t>
            </a:r>
            <a:r>
              <a:rPr lang="en-US" i="1" dirty="0">
                <a:cs typeface="ＭＳ Ｐゴシック" charset="-128"/>
              </a:rPr>
              <a:t>)</a:t>
            </a:r>
          </a:p>
          <a:p>
            <a:pPr lvl="1"/>
            <a:r>
              <a:rPr lang="en-US" i="1" dirty="0"/>
              <a:t>P = D(K</a:t>
            </a:r>
            <a:r>
              <a:rPr lang="en-US" i="1" baseline="-25000" dirty="0"/>
              <a:t>D</a:t>
            </a:r>
            <a:r>
              <a:rPr lang="en-US" i="1" dirty="0"/>
              <a:t> , E(K</a:t>
            </a:r>
            <a:r>
              <a:rPr lang="en-US" i="1" baseline="-25000" dirty="0"/>
              <a:t>E</a:t>
            </a:r>
            <a:r>
              <a:rPr lang="en-US" i="1" dirty="0"/>
              <a:t> ,P))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5735" y="451931"/>
            <a:ext cx="6508278" cy="8434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1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Keys are created in pairs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One key is kept secret by the owner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The other is made public to the world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Hence the name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If you want to send an encrypted message to someone, encrypt with his public key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Only he has private key to decrypt</a:t>
            </a:r>
          </a:p>
        </p:txBody>
      </p:sp>
    </p:spTree>
    <p:extLst>
      <p:ext uri="{BB962C8B-B14F-4D97-AF65-F5344CB8AC3E}">
        <p14:creationId xmlns:p14="http://schemas.microsoft.com/office/powerpoint/2010/main" val="4151706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280"/>
            <a:ext cx="8229600" cy="4525963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If I want to “sign” a message, encrypt it with my private key</a:t>
            </a:r>
          </a:p>
          <a:p>
            <a:r>
              <a:rPr lang="en-US" dirty="0">
                <a:cs typeface="ＭＳ Ｐゴシック" charset="-128"/>
              </a:rPr>
              <a:t>Only I know private key, so no one else could create that message</a:t>
            </a:r>
          </a:p>
          <a:p>
            <a:r>
              <a:rPr lang="en-US" dirty="0">
                <a:cs typeface="ＭＳ Ｐゴシック" charset="-128"/>
              </a:rPr>
              <a:t>Everyone knows my public key, so everyone can check my claim directly</a:t>
            </a:r>
          </a:p>
          <a:p>
            <a:r>
              <a:rPr lang="en-US" dirty="0">
                <a:cs typeface="ＭＳ Ｐゴシック" charset="-128"/>
              </a:rPr>
              <a:t>Much better than with symmetric crypto</a:t>
            </a:r>
          </a:p>
          <a:p>
            <a:pPr lvl="1"/>
            <a:r>
              <a:rPr lang="en-US" dirty="0">
                <a:cs typeface="ＭＳ Ｐゴシック" charset="-128"/>
              </a:rPr>
              <a:t>The receiver could not have created the message</a:t>
            </a:r>
          </a:p>
          <a:p>
            <a:pPr lvl="1"/>
            <a:r>
              <a:rPr lang="en-US" dirty="0">
                <a:cs typeface="ＭＳ Ｐゴシック" charset="-128"/>
              </a:rPr>
              <a:t>Only the sender could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39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PK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489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Security of public key cryptography depends on using the right public key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If I am fooled into using wrong one, that key’s owner reads my message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Or I authenticate incorrectly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Need high assurance that a given key belongs to a particular person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Either a </a:t>
            </a:r>
            <a:r>
              <a:rPr lang="en-US" i="1" dirty="0">
                <a:cs typeface="ＭＳ Ｐゴシック" charset="-128"/>
              </a:rPr>
              <a:t>key distribution infrastructure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Or use of </a:t>
            </a:r>
            <a:r>
              <a:rPr lang="en-US" i="1" dirty="0">
                <a:cs typeface="ＭＳ Ｐゴシック" charset="-128"/>
              </a:rPr>
              <a:t>certificates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ＭＳ Ｐゴシック" charset="-128"/>
              </a:rPr>
              <a:t>Both are problematic, at high scale and in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3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Some Important Definitions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Security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Protection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Vulnerabilities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Exploits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Trust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Authentication and authorization</a:t>
            </a:r>
          </a:p>
        </p:txBody>
      </p:sp>
      <p:sp>
        <p:nvSpPr>
          <p:cNvPr id="86020" name="Rounded Rectangle 3"/>
          <p:cNvSpPr>
            <a:spLocks noChangeArrowheads="1"/>
          </p:cNvSpPr>
          <p:nvPr/>
        </p:nvSpPr>
        <p:spPr bwMode="auto">
          <a:xfrm>
            <a:off x="1219200" y="584200"/>
            <a:ext cx="6705600" cy="68580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9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PK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based on some problem in mathematics</a:t>
            </a:r>
          </a:p>
          <a:p>
            <a:pPr lvl="1"/>
            <a:r>
              <a:rPr lang="en-US" dirty="0"/>
              <a:t>Like factoring extremely large numbers</a:t>
            </a:r>
          </a:p>
          <a:p>
            <a:r>
              <a:rPr lang="en-US" dirty="0"/>
              <a:t>Security less dependent on brute force </a:t>
            </a:r>
          </a:p>
          <a:p>
            <a:r>
              <a:rPr lang="en-US" dirty="0"/>
              <a:t>More on the complexity of the underlying problem</a:t>
            </a:r>
          </a:p>
          <a:p>
            <a:r>
              <a:rPr lang="en-US" dirty="0"/>
              <a:t>Also implies choosing key pairs is complex and expensive</a:t>
            </a:r>
          </a:p>
        </p:txBody>
      </p:sp>
    </p:spTree>
    <p:extLst>
      <p:ext uri="{BB962C8B-B14F-4D97-AF65-F5344CB8AC3E}">
        <p14:creationId xmlns:p14="http://schemas.microsoft.com/office/powerpoint/2010/main" val="1770681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Public Key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RSA</a:t>
            </a:r>
          </a:p>
          <a:p>
            <a:pPr lvl="1"/>
            <a:r>
              <a:rPr lang="en-US" dirty="0"/>
              <a:t>The most popular public key algorithm</a:t>
            </a:r>
          </a:p>
          <a:p>
            <a:pPr lvl="1"/>
            <a:r>
              <a:rPr lang="en-US" dirty="0"/>
              <a:t>Used on pretty much everyone’s computer, nowadays</a:t>
            </a:r>
          </a:p>
          <a:p>
            <a:r>
              <a:rPr lang="en-US" sz="3600" dirty="0"/>
              <a:t>Elliptic curve cryptography</a:t>
            </a:r>
          </a:p>
          <a:p>
            <a:pPr lvl="1"/>
            <a:r>
              <a:rPr lang="en-US" dirty="0"/>
              <a:t>An alternative to RSA</a:t>
            </a:r>
          </a:p>
          <a:p>
            <a:pPr lvl="1"/>
            <a:r>
              <a:rPr lang="en-US" dirty="0"/>
              <a:t>Tends to have better performance</a:t>
            </a:r>
          </a:p>
          <a:p>
            <a:pPr lvl="1"/>
            <a:r>
              <a:rPr lang="en-US" dirty="0"/>
              <a:t>Not as widely used or studied</a:t>
            </a:r>
          </a:p>
        </p:txBody>
      </p:sp>
    </p:spTree>
    <p:extLst>
      <p:ext uri="{BB962C8B-B14F-4D97-AF65-F5344CB8AC3E}">
        <p14:creationId xmlns:p14="http://schemas.microsoft.com/office/powerpoint/2010/main" val="3144289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of PK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Based on solving the underlying problem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E.g., for RSA, factoring large numbers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In 2009, a 768 bit RSA key was successfully factored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Research on integer factorization suggests keys up to 2048 bits may be insecure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In 2013, Google went from 1024 to 2048 bit keys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Size will keep increasing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ＭＳ Ｐゴシック" charset="-128"/>
              </a:rPr>
              <a:t>The longer the key, the more expensive the encryption and decryption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289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/>
              <a:t>Combined Use of Symmetric and Asymmetric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Very common to use both in a single session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Asymmetric cryptography essentially used to “bootstrap” symmetric crypto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Use RSA (or another PK algorithm) to authenticate and establish a </a:t>
            </a:r>
            <a:r>
              <a:rPr lang="en-US" sz="3600" i="1" dirty="0">
                <a:cs typeface="ＭＳ Ｐゴシック" charset="-128"/>
              </a:rPr>
              <a:t>session key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cs typeface="ＭＳ Ｐゴシック" charset="-128"/>
              </a:rPr>
              <a:t>Use DES or AES with session key for the rest of the transmission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8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000" y="2100780"/>
            <a:ext cx="1487488" cy="2398713"/>
            <a:chOff x="624" y="1248"/>
            <a:chExt cx="937" cy="151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4" y="1248"/>
              <a:ext cx="937" cy="11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58" y="2352"/>
              <a:ext cx="754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latin typeface="Times New Roman" charset="0"/>
                </a:rPr>
                <a:t>Alice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77000" y="2176980"/>
            <a:ext cx="1600200" cy="2398713"/>
            <a:chOff x="3984" y="1296"/>
            <a:chExt cx="1008" cy="151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84" y="1296"/>
              <a:ext cx="1008" cy="98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209" y="2400"/>
              <a:ext cx="601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latin typeface="Times New Roman" charset="0"/>
                </a:rPr>
                <a:t>Bob</a:t>
              </a:r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50925" y="4389955"/>
            <a:ext cx="60785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EA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09800" y="4386780"/>
            <a:ext cx="62068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DA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357938" y="4389955"/>
            <a:ext cx="58838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rgbClr val="FF0000"/>
                </a:solidFill>
                <a:latin typeface="Times New Roman" charset="0"/>
              </a:rPr>
              <a:t>EB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516813" y="4386780"/>
            <a:ext cx="6074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rgbClr val="FF0000"/>
                </a:solidFill>
                <a:latin typeface="Times New Roman" charset="0"/>
              </a:rPr>
              <a:t>DB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934200" y="4843980"/>
            <a:ext cx="62068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 dirty="0">
                <a:solidFill>
                  <a:schemeClr val="accent2"/>
                </a:solidFill>
                <a:latin typeface="Times New Roman" charset="0"/>
              </a:rPr>
              <a:t>DA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676400" y="4843980"/>
            <a:ext cx="6074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 dirty="0">
                <a:solidFill>
                  <a:srgbClr val="FF0000"/>
                </a:solidFill>
                <a:latin typeface="Times New Roman" charset="0"/>
              </a:rPr>
              <a:t>DB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752600" y="5682180"/>
            <a:ext cx="49586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Book Antiqua" charset="0"/>
              </a:rPr>
              <a:t>K</a:t>
            </a:r>
            <a:r>
              <a:rPr lang="en-US" sz="2000" i="1" baseline="-25000">
                <a:latin typeface="Book Antiqua" charset="0"/>
              </a:rPr>
              <a:t>S</a:t>
            </a:r>
            <a:endParaRPr lang="en-US" sz="2000" i="1">
              <a:latin typeface="Book Antiqua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895600" y="1643580"/>
            <a:ext cx="34448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</a:rPr>
              <a:t>Alice wants to share 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 only with Bob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879725" y="2599255"/>
            <a:ext cx="34448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Bob wants to be sure it’s Alice’s key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90800" y="5377380"/>
            <a:ext cx="15950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C=E(K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,K</a:t>
            </a:r>
            <a:r>
              <a:rPr lang="en-US" sz="2000" baseline="-25000" dirty="0">
                <a:latin typeface="Times New Roman" charset="0"/>
              </a:rPr>
              <a:t>DB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657600" y="3545405"/>
            <a:ext cx="21494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Only Bob can decrypt it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590800" y="5837755"/>
            <a:ext cx="15331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M=E(C,K</a:t>
            </a:r>
            <a:r>
              <a:rPr lang="en-US" sz="2000" baseline="-25000" dirty="0">
                <a:latin typeface="Times New Roman" charset="0"/>
              </a:rPr>
              <a:t>EA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352800" y="4431230"/>
            <a:ext cx="29876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Only Alice could have created it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585075" y="5212280"/>
            <a:ext cx="4127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M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781800" y="5555180"/>
            <a:ext cx="158078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C=D(M,K</a:t>
            </a:r>
            <a:r>
              <a:rPr lang="en-US" sz="2000" baseline="-25000" dirty="0">
                <a:latin typeface="Times New Roman" charset="0"/>
              </a:rPr>
              <a:t>DA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677025" y="5973750"/>
            <a:ext cx="16045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=D(C,K</a:t>
            </a:r>
            <a:r>
              <a:rPr lang="en-US" sz="2000" baseline="-25000" dirty="0">
                <a:latin typeface="Times New Roman" charset="0"/>
              </a:rPr>
              <a:t>EB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13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3" grpId="1"/>
      <p:bldP spid="24" grpId="0"/>
      <p:bldP spid="24" grpId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Security and Protection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i="1" dirty="0">
                <a:ea typeface="ＭＳ Ｐゴシック" pitchFamily="1" charset="-128"/>
                <a:cs typeface="ＭＳ Ｐゴシック" pitchFamily="1" charset="-128"/>
              </a:rPr>
              <a:t>Security</a:t>
            </a: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 is a policy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“no unauthorized user may access this file”</a:t>
            </a:r>
          </a:p>
          <a:p>
            <a:pPr>
              <a:lnSpc>
                <a:spcPct val="90000"/>
              </a:lnSpc>
            </a:pPr>
            <a:r>
              <a:rPr lang="en-US" sz="3200" i="1" dirty="0">
                <a:ea typeface="ＭＳ Ｐゴシック" pitchFamily="1" charset="-128"/>
                <a:cs typeface="ＭＳ Ｐゴシック" pitchFamily="1" charset="-128"/>
              </a:rPr>
              <a:t>Protection</a:t>
            </a: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 is a mechanism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“the system checks user identity against access permissions”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Protection mechanisms implement security policies</a:t>
            </a:r>
          </a:p>
        </p:txBody>
      </p:sp>
    </p:spTree>
    <p:extLst>
      <p:ext uri="{BB962C8B-B14F-4D97-AF65-F5344CB8AC3E}">
        <p14:creationId xmlns:p14="http://schemas.microsoft.com/office/powerpoint/2010/main" val="390007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Vulnerabilities and Exploits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sz="2800" i="1" dirty="0">
                <a:ea typeface="ＭＳ Ｐゴシック" pitchFamily="1" charset="-128"/>
                <a:cs typeface="ＭＳ Ｐゴシック" pitchFamily="1" charset="-128"/>
              </a:rPr>
              <a:t>vulnerability </a:t>
            </a:r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is a weakness that can allow an attacker to cause problems</a:t>
            </a:r>
          </a:p>
          <a:p>
            <a:pPr lvl="1"/>
            <a:r>
              <a:rPr lang="en-US" sz="2800" dirty="0"/>
              <a:t>Not all vulnerabilities can cause all problems</a:t>
            </a:r>
          </a:p>
          <a:p>
            <a:pPr lvl="1"/>
            <a:r>
              <a:rPr lang="en-US" sz="2800" dirty="0"/>
              <a:t>Most vulnerabilities are never exploited</a:t>
            </a:r>
          </a:p>
          <a:p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An </a:t>
            </a:r>
            <a:r>
              <a:rPr lang="en-US" sz="2800" i="1" dirty="0">
                <a:ea typeface="ＭＳ Ｐゴシック" pitchFamily="1" charset="-128"/>
                <a:cs typeface="ＭＳ Ｐゴシック" pitchFamily="1" charset="-128"/>
              </a:rPr>
              <a:t>exploit </a:t>
            </a:r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is an actual incident of taking advantage of a vulnerability</a:t>
            </a:r>
          </a:p>
          <a:p>
            <a:pPr lvl="1"/>
            <a:r>
              <a:rPr lang="en-US" sz="2800" dirty="0"/>
              <a:t>Allowing attacker to do something bad on some particular machine</a:t>
            </a:r>
          </a:p>
          <a:p>
            <a:pPr lvl="1"/>
            <a:r>
              <a:rPr lang="en-US" sz="2800" dirty="0"/>
              <a:t>Term also refers to the code or methodology used to take advantage of a vulnerability</a:t>
            </a:r>
          </a:p>
        </p:txBody>
      </p:sp>
    </p:spTree>
    <p:extLst>
      <p:ext uri="{BB962C8B-B14F-4D97-AF65-F5344CB8AC3E}">
        <p14:creationId xmlns:p14="http://schemas.microsoft.com/office/powerpoint/2010/main" val="21064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Trust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An extremely important security concept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You do certain things for those you trust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You don’t do them for those you don’t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Seems simple, but . . .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How do you express trust?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Why do you trust something?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How can you be sure who you’re dealing with?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What if trust is situational?</a:t>
            </a:r>
          </a:p>
          <a:p>
            <a:pPr lvl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What if trust changes?</a:t>
            </a:r>
          </a:p>
          <a:p>
            <a:pPr lvl="1"/>
            <a:endParaRPr lang="en-US" dirty="0"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01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and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pretty much </a:t>
            </a:r>
            <a:r>
              <a:rPr lang="en-US" u="sng" dirty="0"/>
              <a:t>have</a:t>
            </a:r>
            <a:r>
              <a:rPr lang="en-US" dirty="0"/>
              <a:t> to trust your operating system</a:t>
            </a:r>
          </a:p>
          <a:p>
            <a:r>
              <a:rPr lang="en-US" dirty="0"/>
              <a:t>It controls all the hardware, including the memory</a:t>
            </a:r>
          </a:p>
          <a:p>
            <a:r>
              <a:rPr lang="en-US" dirty="0"/>
              <a:t>It controls how your processes are handled</a:t>
            </a:r>
          </a:p>
          <a:p>
            <a:r>
              <a:rPr lang="en-US" dirty="0"/>
              <a:t>It controls all the I/O devices</a:t>
            </a:r>
          </a:p>
          <a:p>
            <a:r>
              <a:rPr lang="en-US" dirty="0"/>
              <a:t>If your OS is out to get you, you’re gotten</a:t>
            </a:r>
          </a:p>
          <a:p>
            <a:r>
              <a:rPr lang="en-US" dirty="0"/>
              <a:t>Which implies compromising an OS is a big deal</a:t>
            </a:r>
          </a:p>
        </p:txBody>
      </p:sp>
    </p:spTree>
    <p:extLst>
      <p:ext uri="{BB962C8B-B14F-4D97-AF65-F5344CB8AC3E}">
        <p14:creationId xmlns:p14="http://schemas.microsoft.com/office/powerpoint/2010/main" val="38409315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79398</TotalTime>
  <Words>2651</Words>
  <Application>Microsoft Macintosh PowerPoint</Application>
  <PresentationFormat>On-screen Show (4:3)</PresentationFormat>
  <Paragraphs>406</Paragraphs>
  <Slides>54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Book Antiqua</vt:lpstr>
      <vt:lpstr>Calibri</vt:lpstr>
      <vt:lpstr>Courier New</vt:lpstr>
      <vt:lpstr>ＭＳ Ｐゴシック</vt:lpstr>
      <vt:lpstr>Symbol</vt:lpstr>
      <vt:lpstr>Times New Roman</vt:lpstr>
      <vt:lpstr>Arial</vt:lpstr>
      <vt:lpstr>Default Theme</vt:lpstr>
      <vt:lpstr>Operating System Principles: Security and Privacy CS 111 Operating Systems  Harry Xu </vt:lpstr>
      <vt:lpstr>Outline</vt:lpstr>
      <vt:lpstr>Introduction</vt:lpstr>
      <vt:lpstr>Why Is OS Security So Important?</vt:lpstr>
      <vt:lpstr>Some Important Definitions</vt:lpstr>
      <vt:lpstr>Security and Protection</vt:lpstr>
      <vt:lpstr>Vulnerabilities and Exploits</vt:lpstr>
      <vt:lpstr>Trust</vt:lpstr>
      <vt:lpstr>Trust and the Operating System</vt:lpstr>
      <vt:lpstr>Authentication and Authorization</vt:lpstr>
      <vt:lpstr>Authentication</vt:lpstr>
      <vt:lpstr>Real World Authentication</vt:lpstr>
      <vt:lpstr>Authentication With a Computer</vt:lpstr>
      <vt:lpstr>Identities in Operating Systems</vt:lpstr>
      <vt:lpstr>Bootstrapping OS Authentication</vt:lpstr>
      <vt:lpstr>Passwords</vt:lpstr>
      <vt:lpstr>Problems With Passwords</vt:lpstr>
      <vt:lpstr>Proper Use of Passwords</vt:lpstr>
      <vt:lpstr>Challenge/Response Systems</vt:lpstr>
      <vt:lpstr>Hardware-Based Challenge/Response</vt:lpstr>
      <vt:lpstr>Problems With Challenge/Response</vt:lpstr>
      <vt:lpstr>Biometric Authentication</vt:lpstr>
      <vt:lpstr>Problems With Biometric Authentication</vt:lpstr>
      <vt:lpstr>Errors in Biometric Authentication</vt:lpstr>
      <vt:lpstr>Biometrics and Remote Authentication</vt:lpstr>
      <vt:lpstr>Multi-factor Authentication</vt:lpstr>
      <vt:lpstr>Access Control in Operating Systems</vt:lpstr>
      <vt:lpstr>Access Control Lists</vt:lpstr>
      <vt:lpstr>An Example Use of ACLs: the Unix File System</vt:lpstr>
      <vt:lpstr>Pros and Cons of ACLs</vt:lpstr>
      <vt:lpstr>Capabilities</vt:lpstr>
      <vt:lpstr>Properties of Capabilities</vt:lpstr>
      <vt:lpstr>Pros and Cons of Capabilities</vt:lpstr>
      <vt:lpstr>OS Use of Access Control</vt:lpstr>
      <vt:lpstr>Enforcing Access in an OS</vt:lpstr>
      <vt:lpstr>Cryptography</vt:lpstr>
      <vt:lpstr>Cryptography Terminology</vt:lpstr>
      <vt:lpstr>Plaintext and Ciphertext</vt:lpstr>
      <vt:lpstr>Cryptographic Keys</vt:lpstr>
      <vt:lpstr>More Terminology</vt:lpstr>
      <vt:lpstr>Symmetric Cryptosystems</vt:lpstr>
      <vt:lpstr>Advantages of Symmetric Cryptosystems</vt:lpstr>
      <vt:lpstr>Disadvantages of Symmetric Cryptosystems</vt:lpstr>
      <vt:lpstr>Some Popular Symmetric Ciphers</vt:lpstr>
      <vt:lpstr>Symmetric Ciphers and Brute Force Attacks</vt:lpstr>
      <vt:lpstr>Asymmetric Cryptosystems</vt:lpstr>
      <vt:lpstr>Using Public Key Cryptography</vt:lpstr>
      <vt:lpstr>Authentication With Public Keys</vt:lpstr>
      <vt:lpstr>Issues With PK Key Distribution</vt:lpstr>
      <vt:lpstr>The Nature of PK Algorithms</vt:lpstr>
      <vt:lpstr>Example Public Key Ciphers</vt:lpstr>
      <vt:lpstr>Security of PK Systems</vt:lpstr>
      <vt:lpstr>Combined Use of Symmetric and Asymmetric Cryptography</vt:lpstr>
      <vt:lpstr>For Example 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132</cp:revision>
  <cp:lastPrinted>2018-11-15T05:00:25Z</cp:lastPrinted>
  <dcterms:created xsi:type="dcterms:W3CDTF">2017-09-26T17:46:42Z</dcterms:created>
  <dcterms:modified xsi:type="dcterms:W3CDTF">2019-05-22T18:00:10Z</dcterms:modified>
</cp:coreProperties>
</file>