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7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58" r:id="rId17"/>
    <p:sldId id="459" r:id="rId18"/>
    <p:sldId id="460" r:id="rId19"/>
    <p:sldId id="461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50" r:id="rId55"/>
    <p:sldId id="457" r:id="rId56"/>
    <p:sldId id="451" r:id="rId57"/>
    <p:sldId id="452" r:id="rId58"/>
    <p:sldId id="453" r:id="rId59"/>
    <p:sldId id="454" r:id="rId60"/>
    <p:sldId id="455" r:id="rId61"/>
    <p:sldId id="456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7"/>
    <p:restoredTop sz="94643"/>
  </p:normalViewPr>
  <p:slideViewPr>
    <p:cSldViewPr snapToGrid="0" snapToObjects="1">
      <p:cViewPr>
        <p:scale>
          <a:sx n="100" d="100"/>
          <a:sy n="100" d="100"/>
        </p:scale>
        <p:origin x="4136" y="2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93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</a:t>
            </a:r>
            <a:r>
              <a:rPr lang="en-US" dirty="0" smtClean="0">
                <a:cs typeface="ＭＳ Ｐゴシック" charset="-128"/>
              </a:rPr>
              <a:t>Principles</a:t>
            </a:r>
            <a:r>
              <a:rPr lang="en-US" dirty="0">
                <a:cs typeface="ＭＳ Ｐゴシック" charset="-128"/>
              </a:rPr>
              <a:t>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Services, Resources, and Interfaces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Harry 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25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8200" y="6534666"/>
            <a:ext cx="260931" cy="33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800" y="43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 dirty="0"/>
              <a:t>One subroutine service delivery approach</a:t>
            </a:r>
          </a:p>
          <a:p>
            <a:r>
              <a:rPr lang="en-GB" sz="2800" dirty="0"/>
              <a:t>Programmers need not write all code for programs</a:t>
            </a:r>
          </a:p>
          <a:p>
            <a:pPr lvl="1"/>
            <a:r>
              <a:rPr lang="en-GB" sz="2400" dirty="0"/>
              <a:t>Standard utility functions can be found in libraries</a:t>
            </a:r>
          </a:p>
          <a:p>
            <a:r>
              <a:rPr lang="en-GB" sz="2800" dirty="0"/>
              <a:t>A library is a collection of object modules</a:t>
            </a:r>
          </a:p>
          <a:p>
            <a:pPr lvl="1"/>
            <a:r>
              <a:rPr lang="en-GB" sz="2400" dirty="0"/>
              <a:t>A single file that contains many files (like a zip or jar)</a:t>
            </a:r>
          </a:p>
          <a:p>
            <a:pPr lvl="1"/>
            <a:r>
              <a:rPr lang="en-GB" sz="2400" dirty="0"/>
              <a:t>These modules can be used directly, w/o recompilation</a:t>
            </a:r>
          </a:p>
          <a:p>
            <a:r>
              <a:rPr lang="en-GB" sz="2800" dirty="0"/>
              <a:t>Most systems come with many standard libraries</a:t>
            </a:r>
          </a:p>
          <a:p>
            <a:pPr lvl="1"/>
            <a:r>
              <a:rPr lang="en-GB" sz="2400" dirty="0"/>
              <a:t>System services, encryption, statistics, etc.</a:t>
            </a:r>
          </a:p>
          <a:p>
            <a:pPr lvl="1"/>
            <a:r>
              <a:rPr lang="en-GB" sz="2400" dirty="0"/>
              <a:t>Additional libraries may come with add-on products</a:t>
            </a:r>
          </a:p>
          <a:p>
            <a:r>
              <a:rPr lang="en-GB" sz="2800" dirty="0"/>
              <a:t>Programmers can build their own libraries</a:t>
            </a:r>
          </a:p>
          <a:p>
            <a:pPr lvl="1"/>
            <a:r>
              <a:rPr lang="en-GB" sz="2400" dirty="0"/>
              <a:t>Functions commonly needed by parts of a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03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217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525963"/>
          </a:xfrm>
        </p:spPr>
        <p:txBody>
          <a:bodyPr/>
          <a:lstStyle/>
          <a:p>
            <a:r>
              <a:rPr lang="en-US" dirty="0"/>
              <a:t>Many advantages</a:t>
            </a:r>
          </a:p>
          <a:p>
            <a:pPr lvl="1"/>
            <a:r>
              <a:rPr lang="en-US" dirty="0"/>
              <a:t>Reusable code makes programming easier</a:t>
            </a:r>
          </a:p>
          <a:p>
            <a:pPr lvl="1"/>
            <a:r>
              <a:rPr lang="en-US" dirty="0"/>
              <a:t>A single well written/maintained copy</a:t>
            </a:r>
          </a:p>
          <a:p>
            <a:pPr lvl="1"/>
            <a:r>
              <a:rPr lang="en-US" dirty="0"/>
              <a:t>Encapsulates complexity … better building blocks</a:t>
            </a:r>
          </a:p>
          <a:p>
            <a:r>
              <a:rPr lang="en-US" dirty="0"/>
              <a:t>Multiple bind-time options</a:t>
            </a:r>
          </a:p>
          <a:p>
            <a:pPr lvl="1"/>
            <a:r>
              <a:rPr lang="en-US" dirty="0"/>
              <a:t>Static … include in load module at link time</a:t>
            </a:r>
          </a:p>
          <a:p>
            <a:pPr lvl="1"/>
            <a:r>
              <a:rPr lang="en-US" dirty="0"/>
              <a:t>Shared … map into address space at exec time</a:t>
            </a:r>
          </a:p>
          <a:p>
            <a:pPr lvl="1"/>
            <a:r>
              <a:rPr lang="en-US" dirty="0"/>
              <a:t>Dynamic … choose and load at run-time</a:t>
            </a:r>
          </a:p>
          <a:p>
            <a:r>
              <a:rPr lang="en-US" dirty="0"/>
              <a:t>It is only code … it has no special privileges</a:t>
            </a:r>
          </a:p>
        </p:txBody>
      </p:sp>
    </p:spTree>
    <p:extLst>
      <p:ext uri="{BB962C8B-B14F-4D97-AF65-F5344CB8AC3E}">
        <p14:creationId xmlns:p14="http://schemas.microsoft.com/office/powerpoint/2010/main" val="17596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Libraries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Static library modules are added to a program’s load module</a:t>
            </a:r>
          </a:p>
          <a:p>
            <a:pPr lvl="1"/>
            <a:r>
              <a:rPr lang="en-GB" dirty="0"/>
              <a:t>Each load module has its own copy of each library</a:t>
            </a:r>
          </a:p>
          <a:p>
            <a:pPr lvl="2"/>
            <a:r>
              <a:rPr lang="en-GB" dirty="0"/>
              <a:t>This dramatically increases the size of each process</a:t>
            </a:r>
          </a:p>
          <a:p>
            <a:pPr lvl="1"/>
            <a:r>
              <a:rPr lang="en-GB" dirty="0"/>
              <a:t>Program must be re-linked to incorporate new library</a:t>
            </a:r>
          </a:p>
          <a:p>
            <a:pPr lvl="2"/>
            <a:r>
              <a:rPr lang="en-GB" dirty="0"/>
              <a:t>Existing load modules don't benefit from bug fixes</a:t>
            </a:r>
          </a:p>
          <a:p>
            <a:r>
              <a:rPr lang="en-GB" dirty="0"/>
              <a:t>Instead, make each library a sharable code segment</a:t>
            </a:r>
          </a:p>
          <a:p>
            <a:pPr lvl="1"/>
            <a:r>
              <a:rPr lang="en-GB" dirty="0"/>
              <a:t>One in-memory copy, shared by all processes </a:t>
            </a:r>
          </a:p>
          <a:p>
            <a:pPr lvl="1"/>
            <a:r>
              <a:rPr lang="en-GB" dirty="0"/>
              <a:t>Keep the library separate from the load modules</a:t>
            </a:r>
          </a:p>
          <a:p>
            <a:pPr lvl="1"/>
            <a:r>
              <a:rPr lang="en-GB" dirty="0"/>
              <a:t>Operating system loads library along with program</a:t>
            </a:r>
          </a:p>
        </p:txBody>
      </p:sp>
    </p:spTree>
    <p:extLst>
      <p:ext uri="{BB962C8B-B14F-4D97-AF65-F5344CB8AC3E}">
        <p14:creationId xmlns:p14="http://schemas.microsoft.com/office/powerpoint/2010/main" val="1758331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Shared Libraries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748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Reduced memory consumption</a:t>
            </a:r>
          </a:p>
          <a:p>
            <a:pPr lvl="1"/>
            <a:r>
              <a:rPr lang="en-GB" sz="2400" dirty="0"/>
              <a:t>One copy can be shared by multiple processes/programs</a:t>
            </a:r>
          </a:p>
          <a:p>
            <a:r>
              <a:rPr lang="en-GB" sz="2400" dirty="0"/>
              <a:t>Faster program start-ups</a:t>
            </a:r>
          </a:p>
          <a:p>
            <a:pPr lvl="1"/>
            <a:r>
              <a:rPr lang="en-GB" sz="2400" dirty="0"/>
              <a:t>If it’s already in memory, it need not be loaded again </a:t>
            </a:r>
          </a:p>
          <a:p>
            <a:r>
              <a:rPr lang="en-GB" sz="2400" dirty="0"/>
              <a:t>Simplified updates</a:t>
            </a:r>
          </a:p>
          <a:p>
            <a:pPr lvl="1"/>
            <a:r>
              <a:rPr lang="en-GB" sz="2400" dirty="0"/>
              <a:t>Library modules are not included in program load modules</a:t>
            </a:r>
          </a:p>
          <a:p>
            <a:pPr lvl="1"/>
            <a:r>
              <a:rPr lang="en-GB" sz="2400" dirty="0"/>
              <a:t>Library can be updated easily (e.g., a new version with bug fixes)</a:t>
            </a:r>
          </a:p>
          <a:p>
            <a:pPr lvl="1"/>
            <a:r>
              <a:rPr lang="en-GB" sz="2400" dirty="0"/>
              <a:t>Programs automatically get the newest version when they are restarted</a:t>
            </a:r>
          </a:p>
        </p:txBody>
      </p:sp>
    </p:spTree>
    <p:extLst>
      <p:ext uri="{BB962C8B-B14F-4D97-AF65-F5344CB8AC3E}">
        <p14:creationId xmlns:p14="http://schemas.microsoft.com/office/powerpoint/2010/main" val="2784729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of Shared Libraries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 all modules will work in a shared library</a:t>
            </a:r>
          </a:p>
          <a:p>
            <a:pPr lvl="1"/>
            <a:r>
              <a:rPr lang="en-GB" dirty="0"/>
              <a:t>They cannot define/include global data storage</a:t>
            </a:r>
          </a:p>
          <a:p>
            <a:r>
              <a:rPr lang="en-GB" dirty="0"/>
              <a:t>They are added into program memory</a:t>
            </a:r>
          </a:p>
          <a:p>
            <a:pPr lvl="1"/>
            <a:r>
              <a:rPr lang="en-GB" dirty="0"/>
              <a:t>Whether they are actually needed or not</a:t>
            </a:r>
          </a:p>
          <a:p>
            <a:r>
              <a:rPr lang="en-GB" dirty="0"/>
              <a:t>Called routines must be known at compile-time</a:t>
            </a:r>
          </a:p>
          <a:p>
            <a:pPr lvl="1"/>
            <a:r>
              <a:rPr lang="en-GB" dirty="0"/>
              <a:t>Only the fetching of the code is delayed 'til run-time</a:t>
            </a:r>
          </a:p>
          <a:p>
            <a:pPr lvl="1"/>
            <a:r>
              <a:rPr lang="en-GB" dirty="0"/>
              <a:t>Symbols known at compile time, bound at link time</a:t>
            </a:r>
          </a:p>
          <a:p>
            <a:r>
              <a:rPr lang="en-GB" dirty="0"/>
              <a:t>Dynamically Loadable Libraries are more general</a:t>
            </a:r>
          </a:p>
          <a:p>
            <a:pPr lvl="1"/>
            <a:r>
              <a:rPr lang="en-GB" dirty="0"/>
              <a:t>They eliminate all of these limitations ... at a price</a:t>
            </a:r>
          </a:p>
        </p:txBody>
      </p:sp>
    </p:spTree>
    <p:extLst>
      <p:ext uri="{BB962C8B-B14F-4D97-AF65-F5344CB8AC3E}">
        <p14:creationId xmlns:p14="http://schemas.microsoft.com/office/powerpoint/2010/main" val="8073582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D2316-FEAF-1740-BB2F-BA95D889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B777E-AD35-A444-B6FD-B0BADAF1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BE3031-0C7A-194E-BE84-B53F01C17751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65579D17-ED97-514C-962A-84A73C873938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B62489C-B8AD-0147-8FFF-31C3ABD1F423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xmlns="" id="{C253CC57-7943-D342-97D2-3466B46D2039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21CC85-2FC4-6B4A-8C1A-D4C053F29BE4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1B9300-5948-7445-8411-B6CEAEAD0DC9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4F49F0-B682-D74D-8B70-DCBDD4A7CE9B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4690FB-7C07-BA4E-B296-6999ADB88ADF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466B0F7-2EF3-DD40-8D90-3B3B7BA373C1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22454A-2812-6143-B419-0A123D7F3BB1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96889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72E0D8-940D-1C4B-A212-9A8D298D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4A8FA0-F039-DB44-8DE1-A28074F7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59D25A-10BA-494E-AA3E-88F9CCACB630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0BA33CF8-2268-FE4A-B24B-B20D0ABB4BE3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A6A0FDBA-82B3-AF4E-AD2E-B76656D6CCD1}"/>
              </a:ext>
            </a:extLst>
          </p:cNvPr>
          <p:cNvSpPr/>
          <p:nvPr/>
        </p:nvSpPr>
        <p:spPr>
          <a:xfrm>
            <a:off x="24946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xmlns="" id="{D74EDA9F-28CD-3841-A321-1B936AE4C5C1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229219-B95E-5B43-B984-A002DFAF03C1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385F0F-7FC0-0C4B-A377-6792A955D0DB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9BB2DF-9EE7-3243-AB7E-797BB4353425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D52F1C5-F9EE-8640-AE63-4A6B4EFE6177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108724-D898-B048-B7E3-07D9C6A43D2D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1B5F18-D15C-5A44-8779-C3783CF68EE6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AED18F-7870-1B42-B397-D8C6169174E2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8388CC-65CB-8748-9822-C1FFB7267AA6}"/>
              </a:ext>
            </a:extLst>
          </p:cNvPr>
          <p:cNvSpPr/>
          <p:nvPr/>
        </p:nvSpPr>
        <p:spPr>
          <a:xfrm>
            <a:off x="5059407" y="1734254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5F80A-721B-CB4E-96F5-5DE60B9BDC72}"/>
              </a:ext>
            </a:extLst>
          </p:cNvPr>
          <p:cNvSpPr txBox="1"/>
          <p:nvPr/>
        </p:nvSpPr>
        <p:spPr>
          <a:xfrm>
            <a:off x="2570476" y="3588619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CD2C26-C270-EF4F-BC7F-9802ADD88DAC}"/>
              </a:ext>
            </a:extLst>
          </p:cNvPr>
          <p:cNvSpPr/>
          <p:nvPr/>
        </p:nvSpPr>
        <p:spPr>
          <a:xfrm>
            <a:off x="5059406" y="1757824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D07FE97-DFD4-4440-8274-F8ED927018D6}"/>
              </a:ext>
            </a:extLst>
          </p:cNvPr>
          <p:cNvGrpSpPr/>
          <p:nvPr/>
        </p:nvGrpSpPr>
        <p:grpSpPr>
          <a:xfrm>
            <a:off x="7922623" y="1570136"/>
            <a:ext cx="374283" cy="597508"/>
            <a:chOff x="1695265" y="393945"/>
            <a:chExt cx="875211" cy="11560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xmlns="" id="{2ABAB8AB-57D0-4A43-B770-8AF2E6AB7AD3}"/>
                </a:ext>
              </a:extLst>
            </p:cNvPr>
            <p:cNvSpPr/>
            <p:nvPr/>
          </p:nvSpPr>
          <p:spPr>
            <a:xfrm>
              <a:off x="1695265" y="393945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3B6E2F3-35A5-7043-8028-45C7B0E557F3}"/>
                </a:ext>
              </a:extLst>
            </p:cNvPr>
            <p:cNvSpPr/>
            <p:nvPr/>
          </p:nvSpPr>
          <p:spPr>
            <a:xfrm>
              <a:off x="1695265" y="870793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33B0B42-42B9-6841-B009-9CE528363579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5832A3A-F436-514C-B7B8-D37FA69880F0}"/>
              </a:ext>
            </a:extLst>
          </p:cNvPr>
          <p:cNvGrpSpPr/>
          <p:nvPr/>
        </p:nvGrpSpPr>
        <p:grpSpPr>
          <a:xfrm>
            <a:off x="7278472" y="1589618"/>
            <a:ext cx="411256" cy="611882"/>
            <a:chOff x="1507209" y="35037"/>
            <a:chExt cx="891791" cy="1156063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xmlns="" id="{3C4C800D-2E5C-4645-BA27-FE663272903B}"/>
                </a:ext>
              </a:extLst>
            </p:cNvPr>
            <p:cNvSpPr/>
            <p:nvPr/>
          </p:nvSpPr>
          <p:spPr>
            <a:xfrm>
              <a:off x="1507209" y="3503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6478FD3-2500-7B41-901A-4F99F407766D}"/>
                </a:ext>
              </a:extLst>
            </p:cNvPr>
            <p:cNvSpPr/>
            <p:nvPr/>
          </p:nvSpPr>
          <p:spPr>
            <a:xfrm>
              <a:off x="1523789" y="539562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3D2766C-47EE-F44C-98D5-E1D0E23E15E1}"/>
              </a:ext>
            </a:extLst>
          </p:cNvPr>
          <p:cNvGrpSpPr/>
          <p:nvPr/>
        </p:nvGrpSpPr>
        <p:grpSpPr>
          <a:xfrm>
            <a:off x="7277176" y="1589898"/>
            <a:ext cx="411256" cy="611882"/>
            <a:chOff x="1507209" y="35037"/>
            <a:chExt cx="891791" cy="115606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xmlns="" id="{43CA03D6-A76D-7144-851C-5B92BC99684F}"/>
                </a:ext>
              </a:extLst>
            </p:cNvPr>
            <p:cNvSpPr/>
            <p:nvPr/>
          </p:nvSpPr>
          <p:spPr>
            <a:xfrm>
              <a:off x="1507209" y="3503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F53B7B87-640D-AE4D-A8B6-A740A2C40CCF}"/>
                </a:ext>
              </a:extLst>
            </p:cNvPr>
            <p:cNvSpPr/>
            <p:nvPr/>
          </p:nvSpPr>
          <p:spPr>
            <a:xfrm>
              <a:off x="1523789" y="539562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C0A33C8B-05A0-5943-AD46-8AB313B3BECB}"/>
              </a:ext>
            </a:extLst>
          </p:cNvPr>
          <p:cNvGrpSpPr/>
          <p:nvPr/>
        </p:nvGrpSpPr>
        <p:grpSpPr>
          <a:xfrm>
            <a:off x="7922623" y="1570136"/>
            <a:ext cx="374283" cy="597508"/>
            <a:chOff x="1695265" y="393945"/>
            <a:chExt cx="875211" cy="115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xmlns="" id="{216E6B7D-818B-C54B-AB8C-93491D37991A}"/>
                </a:ext>
              </a:extLst>
            </p:cNvPr>
            <p:cNvSpPr/>
            <p:nvPr/>
          </p:nvSpPr>
          <p:spPr>
            <a:xfrm>
              <a:off x="1695265" y="393945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B783BCE-8063-3243-A8C5-6F964BE4BEDE}"/>
                </a:ext>
              </a:extLst>
            </p:cNvPr>
            <p:cNvSpPr/>
            <p:nvPr/>
          </p:nvSpPr>
          <p:spPr>
            <a:xfrm>
              <a:off x="1695265" y="870793"/>
              <a:ext cx="875211" cy="3526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6F54B88-D31A-D347-86F1-95F9F85D2BF6}"/>
              </a:ext>
            </a:extLst>
          </p:cNvPr>
          <p:cNvSpPr txBox="1"/>
          <p:nvPr/>
        </p:nvSpPr>
        <p:spPr>
          <a:xfrm>
            <a:off x="2494641" y="3989347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EA5FFA3-C099-A646-B377-82E433D943FF}"/>
              </a:ext>
            </a:extLst>
          </p:cNvPr>
          <p:cNvSpPr txBox="1"/>
          <p:nvPr/>
        </p:nvSpPr>
        <p:spPr>
          <a:xfrm>
            <a:off x="3277486" y="5854037"/>
            <a:ext cx="352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copies of library X in memory!</a:t>
            </a:r>
          </a:p>
        </p:txBody>
      </p:sp>
    </p:spTree>
    <p:extLst>
      <p:ext uri="{BB962C8B-B14F-4D97-AF65-F5344CB8AC3E}">
        <p14:creationId xmlns:p14="http://schemas.microsoft.com/office/powerpoint/2010/main" val="14976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8 0.00023 L -0.44028 0.05301 " pathEditMode="relative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8 0.00024 L -0.27969 0.05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93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255 L -0.38559 0.48542 " pathEditMode="relative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139 L -0.23993 0.4858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6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2379F76F-535F-9C4B-AE7E-198534D11DEF}"/>
              </a:ext>
            </a:extLst>
          </p:cNvPr>
          <p:cNvSpPr/>
          <p:nvPr/>
        </p:nvSpPr>
        <p:spPr>
          <a:xfrm>
            <a:off x="7225667" y="1527436"/>
            <a:ext cx="411208" cy="5818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95706-A65D-E644-A0A2-8D3D6528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0DFF27-AD20-394D-B23D-7AC874C0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7E2976-9BDA-1C4A-90AC-7C898738D3FF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0CC4D46A-B9D1-7B4B-8DB9-65F021099C31}"/>
              </a:ext>
            </a:extLst>
          </p:cNvPr>
          <p:cNvSpPr/>
          <p:nvPr/>
        </p:nvSpPr>
        <p:spPr>
          <a:xfrm>
            <a:off x="1031965" y="16001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07E5347-DF99-2543-AE87-8D98A35C20EB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xmlns="" id="{F9DFE170-274E-B14F-A14F-7AC4B22BE10A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E4BF2E-8D04-EB47-82D1-C07ECF5B789D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458C25-76E6-7244-8A09-65CAF1547B33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38E8EE-CF90-EA47-A132-6248269E758C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218E38-D026-E94B-ABA2-5D6FD192A151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8B93E-F539-614E-B491-06E8E195FBA2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8B6EE0-BD0C-DC40-A6E6-DA8DC5F39677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DDE2F6-F795-C846-A424-E7D4868E0C63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6-Point Star 15">
            <a:extLst>
              <a:ext uri="{FF2B5EF4-FFF2-40B4-BE49-F238E27FC236}">
                <a16:creationId xmlns:a16="http://schemas.microsoft.com/office/drawing/2014/main" xmlns="" id="{BE03670E-B6E0-E34D-B13E-DB3DFBB19640}"/>
              </a:ext>
            </a:extLst>
          </p:cNvPr>
          <p:cNvSpPr/>
          <p:nvPr/>
        </p:nvSpPr>
        <p:spPr>
          <a:xfrm>
            <a:off x="1161597" y="2375258"/>
            <a:ext cx="165100" cy="198122"/>
          </a:xfrm>
          <a:prstGeom prst="star6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3DE221-354A-8845-AF08-BD6B5A2F7911}"/>
              </a:ext>
            </a:extLst>
          </p:cNvPr>
          <p:cNvSpPr txBox="1"/>
          <p:nvPr/>
        </p:nvSpPr>
        <p:spPr>
          <a:xfrm>
            <a:off x="2570476" y="3588619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6-Point Star 17">
            <a:extLst>
              <a:ext uri="{FF2B5EF4-FFF2-40B4-BE49-F238E27FC236}">
                <a16:creationId xmlns:a16="http://schemas.microsoft.com/office/drawing/2014/main" xmlns="" id="{0E210B57-96F9-944B-B4CB-59782232CEA5}"/>
              </a:ext>
            </a:extLst>
          </p:cNvPr>
          <p:cNvSpPr/>
          <p:nvPr/>
        </p:nvSpPr>
        <p:spPr>
          <a:xfrm>
            <a:off x="2675754" y="2325819"/>
            <a:ext cx="165100" cy="198122"/>
          </a:xfrm>
          <a:prstGeom prst="star6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BFDC017-655D-FA4E-861F-9E40A245B7C3}"/>
              </a:ext>
            </a:extLst>
          </p:cNvPr>
          <p:cNvGrpSpPr/>
          <p:nvPr/>
        </p:nvGrpSpPr>
        <p:grpSpPr>
          <a:xfrm>
            <a:off x="7225667" y="1527436"/>
            <a:ext cx="411208" cy="581859"/>
            <a:chOff x="1161597" y="276696"/>
            <a:chExt cx="875211" cy="115606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xmlns="" id="{51E0EFE8-9C80-074F-9DD7-5C774F7ACEFE}"/>
                </a:ext>
              </a:extLst>
            </p:cNvPr>
            <p:cNvSpPr/>
            <p:nvPr/>
          </p:nvSpPr>
          <p:spPr>
            <a:xfrm>
              <a:off x="1161597" y="276696"/>
              <a:ext cx="875211" cy="11560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6-Point Star 19">
              <a:extLst>
                <a:ext uri="{FF2B5EF4-FFF2-40B4-BE49-F238E27FC236}">
                  <a16:creationId xmlns:a16="http://schemas.microsoft.com/office/drawing/2014/main" xmlns="" id="{1888A118-7D05-BD4F-A779-491D13BFBCDA}"/>
                </a:ext>
              </a:extLst>
            </p:cNvPr>
            <p:cNvSpPr/>
            <p:nvPr/>
          </p:nvSpPr>
          <p:spPr>
            <a:xfrm>
              <a:off x="1291229" y="1051755"/>
              <a:ext cx="165100" cy="198122"/>
            </a:xfrm>
            <a:prstGeom prst="star6">
              <a:avLst/>
            </a:prstGeom>
            <a:solidFill>
              <a:srgbClr val="7030A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9DF34E1-DD36-4E49-B201-9F5B9D55A0E0}"/>
              </a:ext>
            </a:extLst>
          </p:cNvPr>
          <p:cNvGrpSpPr/>
          <p:nvPr/>
        </p:nvGrpSpPr>
        <p:grpSpPr>
          <a:xfrm>
            <a:off x="7860851" y="1527436"/>
            <a:ext cx="433750" cy="608545"/>
            <a:chOff x="1069604" y="75587"/>
            <a:chExt cx="875211" cy="115606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xmlns="" id="{81EE0316-F212-B24D-B97E-1E2A10C36EF8}"/>
                </a:ext>
              </a:extLst>
            </p:cNvPr>
            <p:cNvSpPr/>
            <p:nvPr/>
          </p:nvSpPr>
          <p:spPr>
            <a:xfrm>
              <a:off x="1069604" y="75587"/>
              <a:ext cx="875211" cy="11560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6-Point Star 22">
              <a:extLst>
                <a:ext uri="{FF2B5EF4-FFF2-40B4-BE49-F238E27FC236}">
                  <a16:creationId xmlns:a16="http://schemas.microsoft.com/office/drawing/2014/main" xmlns="" id="{15322849-EF7A-EB43-80D6-91D546A2880D}"/>
                </a:ext>
              </a:extLst>
            </p:cNvPr>
            <p:cNvSpPr/>
            <p:nvPr/>
          </p:nvSpPr>
          <p:spPr>
            <a:xfrm>
              <a:off x="1263417" y="801207"/>
              <a:ext cx="165100" cy="198122"/>
            </a:xfrm>
            <a:prstGeom prst="star6">
              <a:avLst/>
            </a:prstGeom>
            <a:solidFill>
              <a:srgbClr val="7030A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F8E223-6D4B-1C4D-8E8E-0CC1F06C0FAA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61DE57-5353-AF48-AC14-7D95A8066133}"/>
              </a:ext>
            </a:extLst>
          </p:cNvPr>
          <p:cNvSpPr txBox="1"/>
          <p:nvPr/>
        </p:nvSpPr>
        <p:spPr>
          <a:xfrm>
            <a:off x="2494641" y="3989347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A559FA1-7D01-754D-A446-22C55F3974B5}"/>
              </a:ext>
            </a:extLst>
          </p:cNvPr>
          <p:cNvSpPr/>
          <p:nvPr/>
        </p:nvSpPr>
        <p:spPr>
          <a:xfrm>
            <a:off x="5072108" y="17500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8CACE82-787E-434A-8762-39ECFAF7B84F}"/>
              </a:ext>
            </a:extLst>
          </p:cNvPr>
          <p:cNvCxnSpPr>
            <a:cxnSpLocks/>
          </p:cNvCxnSpPr>
          <p:nvPr/>
        </p:nvCxnSpPr>
        <p:spPr>
          <a:xfrm flipV="1">
            <a:off x="3357152" y="4711701"/>
            <a:ext cx="1430748" cy="4189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2F6F67F7-8154-5949-9056-E2BCEA67FB5C}"/>
              </a:ext>
            </a:extLst>
          </p:cNvPr>
          <p:cNvSpPr/>
          <p:nvPr/>
        </p:nvSpPr>
        <p:spPr>
          <a:xfrm>
            <a:off x="7860851" y="1527436"/>
            <a:ext cx="433750" cy="608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67F5035-BBE2-8541-8C28-97A87229F383}"/>
              </a:ext>
            </a:extLst>
          </p:cNvPr>
          <p:cNvCxnSpPr>
            <a:cxnSpLocks/>
          </p:cNvCxnSpPr>
          <p:nvPr/>
        </p:nvCxnSpPr>
        <p:spPr>
          <a:xfrm flipH="1" flipV="1">
            <a:off x="5287374" y="4811227"/>
            <a:ext cx="1494426" cy="319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E635D42-FC46-854D-AD6A-0DF132DFF5CE}"/>
              </a:ext>
            </a:extLst>
          </p:cNvPr>
          <p:cNvSpPr txBox="1"/>
          <p:nvPr/>
        </p:nvSpPr>
        <p:spPr>
          <a:xfrm>
            <a:off x="3277486" y="585403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copy of library X in memory!</a:t>
            </a:r>
          </a:p>
        </p:txBody>
      </p:sp>
    </p:spTree>
    <p:extLst>
      <p:ext uri="{BB962C8B-B14F-4D97-AF65-F5344CB8AC3E}">
        <p14:creationId xmlns:p14="http://schemas.microsoft.com/office/powerpoint/2010/main" val="30985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3507 0.4581 " pathEditMode="relative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792 0.40186 " pathEditMode="relative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195 0.45972 " pathEditMode="relative" ptsTypes="AA">
                                      <p:cBhvr>
                                        <p:cTn id="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" grpId="0" animBg="1"/>
      <p:bldP spid="7" grpId="0" animBg="1"/>
      <p:bldP spid="11" grpId="0"/>
      <p:bldP spid="12" grpId="0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5" grpId="0"/>
      <p:bldP spid="25" grpId="1"/>
      <p:bldP spid="26" grpId="0"/>
      <p:bldP spid="26" grpId="1"/>
      <p:bldP spid="30" grpId="0" animBg="1"/>
      <p:bldP spid="30" grpId="1" animBg="1"/>
      <p:bldP spid="35" grpId="0" animBg="1"/>
      <p:bldP spid="35" grpId="1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AF0E-D05D-554A-99C8-FEDE6152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308A2A-310C-DF49-9B06-834C309D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A0AE7C-44CC-DF40-8E16-0F7F35046B46}"/>
              </a:ext>
            </a:extLst>
          </p:cNvPr>
          <p:cNvSpPr/>
          <p:nvPr/>
        </p:nvSpPr>
        <p:spPr>
          <a:xfrm>
            <a:off x="2196193" y="4451012"/>
            <a:ext cx="5726430" cy="18742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6D32B34D-C132-7F4D-AED5-7846BE3BD02C}"/>
              </a:ext>
            </a:extLst>
          </p:cNvPr>
          <p:cNvSpPr/>
          <p:nvPr/>
        </p:nvSpPr>
        <p:spPr>
          <a:xfrm>
            <a:off x="1031965" y="1638299"/>
            <a:ext cx="875211" cy="1156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D4747E9-4836-1E4A-A442-4F3A71CC9DC7}"/>
              </a:ext>
            </a:extLst>
          </p:cNvPr>
          <p:cNvSpPr/>
          <p:nvPr/>
        </p:nvSpPr>
        <p:spPr>
          <a:xfrm>
            <a:off x="2481941" y="1600199"/>
            <a:ext cx="875211" cy="1156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xmlns="" id="{048FCFB3-DB99-E54E-9516-63EA1D3C1524}"/>
              </a:ext>
            </a:extLst>
          </p:cNvPr>
          <p:cNvSpPr/>
          <p:nvPr/>
        </p:nvSpPr>
        <p:spPr>
          <a:xfrm>
            <a:off x="7001691" y="1097278"/>
            <a:ext cx="1397726" cy="1632857"/>
          </a:xfrm>
          <a:prstGeom prst="can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A6DBD01-224B-D046-BE12-52D030941D67}"/>
              </a:ext>
            </a:extLst>
          </p:cNvPr>
          <p:cNvSpPr/>
          <p:nvPr/>
        </p:nvSpPr>
        <p:spPr>
          <a:xfrm>
            <a:off x="5059408" y="1737358"/>
            <a:ext cx="875211" cy="35269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CA09E-DFC5-444A-874A-2D8B0ACD9095}"/>
              </a:ext>
            </a:extLst>
          </p:cNvPr>
          <p:cNvSpPr txBox="1"/>
          <p:nvPr/>
        </p:nvSpPr>
        <p:spPr>
          <a:xfrm>
            <a:off x="708579" y="5064947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E145C5-C42A-2D4F-B461-4B3A13DEA23A}"/>
              </a:ext>
            </a:extLst>
          </p:cNvPr>
          <p:cNvSpPr txBox="1"/>
          <p:nvPr/>
        </p:nvSpPr>
        <p:spPr>
          <a:xfrm>
            <a:off x="767098" y="263785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092BE3F-2BB3-BE4B-9BEC-9256486FCD8B}"/>
              </a:ext>
            </a:extLst>
          </p:cNvPr>
          <p:cNvSpPr txBox="1"/>
          <p:nvPr/>
        </p:nvSpPr>
        <p:spPr>
          <a:xfrm>
            <a:off x="2256544" y="266339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App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4DDF39-AFA3-E14A-8BDD-A584B49CE056}"/>
              </a:ext>
            </a:extLst>
          </p:cNvPr>
          <p:cNvSpPr txBox="1"/>
          <p:nvPr/>
        </p:nvSpPr>
        <p:spPr>
          <a:xfrm>
            <a:off x="4649620" y="21782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Library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D237C0-6017-4541-8A57-18582FD55E99}"/>
              </a:ext>
            </a:extLst>
          </p:cNvPr>
          <p:cNvSpPr txBox="1"/>
          <p:nvPr/>
        </p:nvSpPr>
        <p:spPr>
          <a:xfrm>
            <a:off x="6668299" y="2882633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Secondary</a:t>
            </a:r>
          </a:p>
          <a:p>
            <a:r>
              <a:rPr lang="en-US" sz="36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A6CEAB-7671-CF4E-90E1-6F320B85AEB2}"/>
              </a:ext>
            </a:extLst>
          </p:cNvPr>
          <p:cNvSpPr txBox="1"/>
          <p:nvPr/>
        </p:nvSpPr>
        <p:spPr>
          <a:xfrm>
            <a:off x="4572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1FAEA6-0736-FD49-863F-1A258A16A706}"/>
              </a:ext>
            </a:extLst>
          </p:cNvPr>
          <p:cNvSpPr txBox="1"/>
          <p:nvPr/>
        </p:nvSpPr>
        <p:spPr>
          <a:xfrm>
            <a:off x="1342040" y="2281706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6C0568-1AD9-274E-8465-ACDCCDFDA50C}"/>
              </a:ext>
            </a:extLst>
          </p:cNvPr>
          <p:cNvSpPr txBox="1"/>
          <p:nvPr/>
        </p:nvSpPr>
        <p:spPr>
          <a:xfrm>
            <a:off x="2590800" y="3574462"/>
            <a:ext cx="2024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App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A48999-7F5E-7747-8F04-827AC5C98A32}"/>
              </a:ext>
            </a:extLst>
          </p:cNvPr>
          <p:cNvSpPr txBox="1"/>
          <p:nvPr/>
        </p:nvSpPr>
        <p:spPr>
          <a:xfrm>
            <a:off x="2832815" y="2232267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773252D-916E-F046-96FC-3C3751192CC0}"/>
              </a:ext>
            </a:extLst>
          </p:cNvPr>
          <p:cNvGrpSpPr/>
          <p:nvPr/>
        </p:nvGrpSpPr>
        <p:grpSpPr>
          <a:xfrm>
            <a:off x="7172636" y="1512001"/>
            <a:ext cx="437605" cy="725161"/>
            <a:chOff x="1342040" y="609479"/>
            <a:chExt cx="437605" cy="72516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xmlns="" id="{04CB3C0D-267C-1E47-8433-85707F2BCC8C}"/>
                </a:ext>
              </a:extLst>
            </p:cNvPr>
            <p:cNvSpPr/>
            <p:nvPr/>
          </p:nvSpPr>
          <p:spPr>
            <a:xfrm>
              <a:off x="1342040" y="609479"/>
              <a:ext cx="437605" cy="663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3376381-3703-5345-9EB6-942EE203D88C}"/>
                </a:ext>
              </a:extLst>
            </p:cNvPr>
            <p:cNvSpPr txBox="1"/>
            <p:nvPr/>
          </p:nvSpPr>
          <p:spPr>
            <a:xfrm>
              <a:off x="1440580" y="96530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8594942-666E-1247-BAD2-062B75C77017}"/>
              </a:ext>
            </a:extLst>
          </p:cNvPr>
          <p:cNvGrpSpPr/>
          <p:nvPr/>
        </p:nvGrpSpPr>
        <p:grpSpPr>
          <a:xfrm>
            <a:off x="7835975" y="1518085"/>
            <a:ext cx="437605" cy="725161"/>
            <a:chOff x="1258050" y="532327"/>
            <a:chExt cx="437605" cy="72516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xmlns="" id="{2D961561-49BF-E64B-93AC-D9B0C2DE5444}"/>
                </a:ext>
              </a:extLst>
            </p:cNvPr>
            <p:cNvSpPr/>
            <p:nvPr/>
          </p:nvSpPr>
          <p:spPr>
            <a:xfrm>
              <a:off x="1258050" y="532327"/>
              <a:ext cx="437605" cy="6637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FC26701-E561-8149-A2C9-96F1989D45A1}"/>
                </a:ext>
              </a:extLst>
            </p:cNvPr>
            <p:cNvSpPr txBox="1"/>
            <p:nvPr/>
          </p:nvSpPr>
          <p:spPr>
            <a:xfrm>
              <a:off x="1356590" y="88815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2D6B90C-3A25-4A44-BF67-9A75427A7101}"/>
              </a:ext>
            </a:extLst>
          </p:cNvPr>
          <p:cNvSpPr txBox="1"/>
          <p:nvPr/>
        </p:nvSpPr>
        <p:spPr>
          <a:xfrm>
            <a:off x="457200" y="4003522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144A9BB-2FD2-6C4D-950E-1B5E2EDE85DE}"/>
              </a:ext>
            </a:extLst>
          </p:cNvPr>
          <p:cNvGrpSpPr/>
          <p:nvPr/>
        </p:nvGrpSpPr>
        <p:grpSpPr>
          <a:xfrm>
            <a:off x="7172636" y="1512001"/>
            <a:ext cx="437605" cy="725161"/>
            <a:chOff x="1342040" y="609479"/>
            <a:chExt cx="437605" cy="72516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B80055C2-2EFA-B34F-AFA1-FE4E61424724}"/>
                </a:ext>
              </a:extLst>
            </p:cNvPr>
            <p:cNvSpPr/>
            <p:nvPr/>
          </p:nvSpPr>
          <p:spPr>
            <a:xfrm>
              <a:off x="1342040" y="609479"/>
              <a:ext cx="437605" cy="663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7F1A3B2-574D-1344-B505-415D0E5A1903}"/>
                </a:ext>
              </a:extLst>
            </p:cNvPr>
            <p:cNvSpPr txBox="1"/>
            <p:nvPr/>
          </p:nvSpPr>
          <p:spPr>
            <a:xfrm>
              <a:off x="1440580" y="96530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Comic Sans MS" panose="030F0902030302020204" pitchFamily="66" charset="0"/>
                </a:rPr>
                <a:t>!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69E00BF-8E65-6242-9AD4-A193B6BB0362}"/>
              </a:ext>
            </a:extLst>
          </p:cNvPr>
          <p:cNvSpPr txBox="1"/>
          <p:nvPr/>
        </p:nvSpPr>
        <p:spPr>
          <a:xfrm>
            <a:off x="2506744" y="396585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1 calls library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083491-177B-D845-8E6D-79F2F9C5F914}"/>
              </a:ext>
            </a:extLst>
          </p:cNvPr>
          <p:cNvSpPr txBox="1"/>
          <p:nvPr/>
        </p:nvSpPr>
        <p:spPr>
          <a:xfrm>
            <a:off x="3222339" y="4988747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!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D52F440F-83E7-314B-BFD0-BE053DB995F3}"/>
              </a:ext>
            </a:extLst>
          </p:cNvPr>
          <p:cNvSpPr/>
          <p:nvPr/>
        </p:nvSpPr>
        <p:spPr>
          <a:xfrm>
            <a:off x="3156573" y="4770394"/>
            <a:ext cx="437605" cy="6637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E372E2-E6AD-7448-BB86-EA81D3774736}"/>
              </a:ext>
            </a:extLst>
          </p:cNvPr>
          <p:cNvSpPr/>
          <p:nvPr/>
        </p:nvSpPr>
        <p:spPr>
          <a:xfrm>
            <a:off x="5067525" y="1741532"/>
            <a:ext cx="223792" cy="126298"/>
          </a:xfrm>
          <a:prstGeom prst="rect">
            <a:avLst/>
          </a:prstGeom>
          <a:solidFill>
            <a:srgbClr val="7030A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F2394AF-4802-414E-B511-CC425A70E5AE}"/>
              </a:ext>
            </a:extLst>
          </p:cNvPr>
          <p:cNvSpPr txBox="1"/>
          <p:nvPr/>
        </p:nvSpPr>
        <p:spPr>
          <a:xfrm>
            <a:off x="4351769" y="4556541"/>
            <a:ext cx="31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only the library functions that are called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08A9042-6D56-6C40-9550-9DEC7F74205A}"/>
              </a:ext>
            </a:extLst>
          </p:cNvPr>
          <p:cNvSpPr txBox="1"/>
          <p:nvPr/>
        </p:nvSpPr>
        <p:spPr>
          <a:xfrm>
            <a:off x="4232185" y="5318661"/>
            <a:ext cx="31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moment when they are called</a:t>
            </a:r>
          </a:p>
        </p:txBody>
      </p:sp>
    </p:spTree>
    <p:extLst>
      <p:ext uri="{BB962C8B-B14F-4D97-AF65-F5344CB8AC3E}">
        <p14:creationId xmlns:p14="http://schemas.microsoft.com/office/powerpoint/2010/main" val="9288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0.0007 L -0.44114 0.46551 " pathEditMode="relative" ptsTypes="AA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11 0.50509 " pathEditMode="relative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6" grpId="0"/>
      <p:bldP spid="26" grpId="1"/>
      <p:bldP spid="30" grpId="0"/>
      <p:bldP spid="31" grpId="0"/>
      <p:bldP spid="33" grpId="0" animBg="1"/>
      <p:bldP spid="35" grpId="0" animBg="1"/>
      <p:bldP spid="35" grpId="1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 services</a:t>
            </a:r>
          </a:p>
          <a:p>
            <a:r>
              <a:rPr lang="en-US" dirty="0"/>
              <a:t>System service layers and mechanisms</a:t>
            </a:r>
          </a:p>
          <a:p>
            <a:r>
              <a:rPr lang="en-US" dirty="0"/>
              <a:t>Service interfaces and standards</a:t>
            </a:r>
          </a:p>
          <a:p>
            <a:r>
              <a:rPr lang="en-US" dirty="0"/>
              <a:t>Service and interface abstractions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System Calls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Force an entry into the operating system</a:t>
            </a:r>
          </a:p>
          <a:p>
            <a:pPr lvl="1"/>
            <a:r>
              <a:rPr lang="en-US" dirty="0"/>
              <a:t>Parameters/returns similar to subroutine</a:t>
            </a:r>
          </a:p>
          <a:p>
            <a:pPr lvl="1"/>
            <a:r>
              <a:rPr lang="en-US" dirty="0"/>
              <a:t>Implementation is in shared/trusted kernel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Able to allocate/use new/privileged resources</a:t>
            </a:r>
          </a:p>
          <a:p>
            <a:pPr lvl="1"/>
            <a:r>
              <a:rPr lang="en-US" dirty="0"/>
              <a:t>Able to share/communicate with other processes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All implemented on the local node</a:t>
            </a:r>
          </a:p>
          <a:p>
            <a:pPr lvl="1"/>
            <a:r>
              <a:rPr lang="en-US" dirty="0"/>
              <a:t>100x-1000x slower than subroutine calls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Providing Services via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Primarily functions that require privilege</a:t>
            </a:r>
          </a:p>
          <a:p>
            <a:pPr lvl="1"/>
            <a:r>
              <a:rPr lang="en-US" dirty="0"/>
              <a:t>Privileged instructions (e.g., interrupts, I/O)</a:t>
            </a:r>
          </a:p>
          <a:p>
            <a:pPr lvl="1"/>
            <a:r>
              <a:rPr lang="en-US" dirty="0"/>
              <a:t>Allocation of physical resources (e.g., memory)</a:t>
            </a:r>
          </a:p>
          <a:p>
            <a:pPr lvl="1"/>
            <a:r>
              <a:rPr lang="en-US" dirty="0"/>
              <a:t>Ensuring process privacy and containment</a:t>
            </a:r>
          </a:p>
          <a:p>
            <a:pPr lvl="1"/>
            <a:r>
              <a:rPr lang="en-US" dirty="0"/>
              <a:t>Ensuring the integrity of critical resources</a:t>
            </a:r>
          </a:p>
          <a:p>
            <a:r>
              <a:rPr lang="en-US" dirty="0"/>
              <a:t>Some operations may be out-sourced</a:t>
            </a:r>
          </a:p>
          <a:p>
            <a:pPr lvl="1"/>
            <a:r>
              <a:rPr lang="en-US" dirty="0"/>
              <a:t>System daemons, server processes</a:t>
            </a:r>
          </a:p>
          <a:p>
            <a:r>
              <a:rPr lang="en-US" dirty="0"/>
              <a:t>Some plug-ins may be less trusted</a:t>
            </a:r>
          </a:p>
          <a:p>
            <a:pPr lvl="1"/>
            <a:r>
              <a:rPr lang="en-US" dirty="0"/>
              <a:t>Device drivers, file systems, network protocols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1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</p:spTree>
    <p:extLst>
      <p:ext uri="{BB962C8B-B14F-4D97-AF65-F5344CB8AC3E}">
        <p14:creationId xmlns:p14="http://schemas.microsoft.com/office/powerpoint/2010/main" val="7475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System Services Outside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/>
              <a:t>Not all trusted code must be in the kernel</a:t>
            </a:r>
          </a:p>
          <a:p>
            <a:pPr lvl="1"/>
            <a:r>
              <a:rPr lang="en-US" dirty="0"/>
              <a:t>It may not need to access kernel data structures</a:t>
            </a:r>
          </a:p>
          <a:p>
            <a:pPr lvl="1"/>
            <a:r>
              <a:rPr lang="en-US" dirty="0"/>
              <a:t>It may not need to execute privileged instructions</a:t>
            </a:r>
          </a:p>
          <a:p>
            <a:r>
              <a:rPr lang="en-US" dirty="0"/>
              <a:t>Some are actually somewhat privileged processes</a:t>
            </a:r>
          </a:p>
          <a:p>
            <a:pPr lvl="1"/>
            <a:r>
              <a:rPr lang="en-US" dirty="0"/>
              <a:t>Login can create/set user credentials</a:t>
            </a:r>
          </a:p>
          <a:p>
            <a:pPr lvl="1"/>
            <a:r>
              <a:rPr lang="en-US" dirty="0"/>
              <a:t>Some can directly execute I/O operations</a:t>
            </a:r>
          </a:p>
          <a:p>
            <a:r>
              <a:rPr lang="en-US" dirty="0"/>
              <a:t>Some are merely trusted</a:t>
            </a:r>
          </a:p>
          <a:p>
            <a:pPr lvl="1"/>
            <a:r>
              <a:rPr lang="en-US" dirty="0" err="1"/>
              <a:t>sendmail</a:t>
            </a:r>
            <a:r>
              <a:rPr lang="en-US" dirty="0"/>
              <a:t> is trusted to properly label messages</a:t>
            </a:r>
          </a:p>
          <a:p>
            <a:pPr lvl="1"/>
            <a:r>
              <a:rPr lang="en-US" dirty="0"/>
              <a:t>NFS server is trusted to honor access control data</a:t>
            </a:r>
          </a:p>
        </p:txBody>
      </p:sp>
    </p:spTree>
    <p:extLst>
      <p:ext uri="{BB962C8B-B14F-4D97-AF65-F5344CB8AC3E}">
        <p14:creationId xmlns:p14="http://schemas.microsoft.com/office/powerpoint/2010/main" val="697119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Service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8740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Delivery via Messages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messages with a server (via 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Parameters in request, returns in response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Server can be anywhere on earth (or local)</a:t>
            </a:r>
          </a:p>
          <a:p>
            <a:pPr lvl="1"/>
            <a:r>
              <a:rPr lang="en-US" dirty="0"/>
              <a:t>Service can be highly scalable and available</a:t>
            </a:r>
          </a:p>
          <a:p>
            <a:pPr lvl="1"/>
            <a:r>
              <a:rPr lang="en-US" dirty="0"/>
              <a:t>Service can be implemented in user-mode code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1,000x-100,000x slower than subroutine</a:t>
            </a:r>
          </a:p>
          <a:p>
            <a:pPr lvl="1"/>
            <a:r>
              <a:rPr lang="en-US" dirty="0"/>
              <a:t>Limited ability to operate on process resources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68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Services via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that is a key part of the application or service platform, but </a:t>
            </a:r>
            <a:r>
              <a:rPr lang="en-US" u="sng" dirty="0"/>
              <a:t>not part of the 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Database, pub/sub messaging system</a:t>
            </a:r>
          </a:p>
          <a:p>
            <a:pPr lvl="1"/>
            <a:r>
              <a:rPr lang="en-US" dirty="0"/>
              <a:t>Apache, </a:t>
            </a:r>
            <a:r>
              <a:rPr lang="en-US" dirty="0" err="1"/>
              <a:t>Nginx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, Zookeeper, Beowulf, </a:t>
            </a:r>
            <a:r>
              <a:rPr lang="en-US" dirty="0" err="1"/>
              <a:t>OpenStack</a:t>
            </a:r>
            <a:endParaRPr lang="en-US" dirty="0"/>
          </a:p>
          <a:p>
            <a:pPr lvl="1"/>
            <a:r>
              <a:rPr lang="en-US" dirty="0"/>
              <a:t>Cassandra, </a:t>
            </a:r>
            <a:r>
              <a:rPr lang="en-US" dirty="0" err="1"/>
              <a:t>RAMCloud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Gluster</a:t>
            </a:r>
            <a:endParaRPr lang="en-US" dirty="0"/>
          </a:p>
          <a:p>
            <a:r>
              <a:rPr lang="en-US" dirty="0"/>
              <a:t>Kernel code is very expensive and dangerous</a:t>
            </a:r>
          </a:p>
          <a:p>
            <a:pPr lvl="1"/>
            <a:r>
              <a:rPr lang="en-US" dirty="0"/>
              <a:t>User-mode code is easier to build, test and debug</a:t>
            </a:r>
          </a:p>
          <a:p>
            <a:pPr lvl="1"/>
            <a:r>
              <a:rPr lang="en-US" dirty="0"/>
              <a:t>User-mode code is much more portable</a:t>
            </a:r>
          </a:p>
          <a:p>
            <a:pPr lvl="1"/>
            <a:r>
              <a:rPr lang="en-US" dirty="0"/>
              <a:t>User-mode code can crash and be restarted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Middleware 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31728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buys a computer to run the OS</a:t>
            </a:r>
          </a:p>
          <a:p>
            <a:r>
              <a:rPr lang="en-US" dirty="0"/>
              <a:t>The OS is meant to support other programs</a:t>
            </a:r>
          </a:p>
          <a:p>
            <a:pPr lvl="1"/>
            <a:r>
              <a:rPr lang="en-US" dirty="0"/>
              <a:t>Via its abstract services</a:t>
            </a:r>
          </a:p>
          <a:p>
            <a:r>
              <a:rPr lang="en-US" dirty="0"/>
              <a:t>Usually intended to be very general</a:t>
            </a:r>
          </a:p>
          <a:p>
            <a:pPr lvl="1"/>
            <a:r>
              <a:rPr lang="en-US" dirty="0"/>
              <a:t>Supporting many different programs</a:t>
            </a:r>
          </a:p>
          <a:p>
            <a:r>
              <a:rPr lang="en-US" dirty="0"/>
              <a:t>Interfaces are required between the OS and other programs to offer general services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42028" y="553767"/>
            <a:ext cx="33444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046"/>
            <a:ext cx="8229600" cy="1143000"/>
          </a:xfrm>
        </p:spPr>
        <p:txBody>
          <a:bodyPr/>
          <a:lstStyle/>
          <a:p>
            <a:r>
              <a:rPr lang="en-US" dirty="0"/>
              <a:t>Interfaces: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920"/>
            <a:ext cx="8229600" cy="4525963"/>
          </a:xfrm>
        </p:spPr>
        <p:txBody>
          <a:bodyPr/>
          <a:lstStyle/>
          <a:p>
            <a:r>
              <a:rPr lang="en-GB" dirty="0"/>
              <a:t>Application Program Interfaces </a:t>
            </a:r>
          </a:p>
          <a:p>
            <a:pPr lvl="1"/>
            <a:r>
              <a:rPr lang="en-GB" dirty="0"/>
              <a:t>A source level interface, specifying:</a:t>
            </a:r>
          </a:p>
          <a:p>
            <a:pPr lvl="2"/>
            <a:r>
              <a:rPr lang="en-GB" dirty="0"/>
              <a:t>Include files, data types, constants</a:t>
            </a:r>
          </a:p>
          <a:p>
            <a:pPr lvl="2"/>
            <a:r>
              <a:rPr lang="en-GB" dirty="0"/>
              <a:t>Macros, routines and their parameters</a:t>
            </a:r>
          </a:p>
          <a:p>
            <a:r>
              <a:rPr lang="en-GB" dirty="0"/>
              <a:t>A basis for software portability</a:t>
            </a:r>
          </a:p>
          <a:p>
            <a:pPr lvl="1"/>
            <a:r>
              <a:rPr lang="en-GB" dirty="0"/>
              <a:t>Recompile program for the desired architecture</a:t>
            </a:r>
          </a:p>
          <a:p>
            <a:pPr lvl="1"/>
            <a:r>
              <a:rPr lang="en-GB" dirty="0"/>
              <a:t>Linkage edit with OS-specific libraries</a:t>
            </a:r>
          </a:p>
          <a:p>
            <a:pPr lvl="1"/>
            <a:r>
              <a:rPr lang="en-GB" dirty="0"/>
              <a:t>Resulting binary runs on that architecture and OS</a:t>
            </a:r>
          </a:p>
          <a:p>
            <a:r>
              <a:rPr lang="en-GB" dirty="0"/>
              <a:t>An API compliant program will compile &amp; run on any compliant system</a:t>
            </a:r>
          </a:p>
          <a:p>
            <a:pPr lvl="1"/>
            <a:r>
              <a:rPr lang="en-GB" dirty="0"/>
              <a:t>APIs are primarily for programmers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xmlns="" id="{5ACF2CC8-BB67-584F-9E38-79E34509B005}"/>
              </a:ext>
            </a:extLst>
          </p:cNvPr>
          <p:cNvSpPr/>
          <p:nvPr/>
        </p:nvSpPr>
        <p:spPr>
          <a:xfrm>
            <a:off x="6603357" y="2153145"/>
            <a:ext cx="1695691" cy="786825"/>
          </a:xfrm>
          <a:prstGeom prst="wedgeRoundRectCallout">
            <a:avLst>
              <a:gd name="adj1" fmla="val -78055"/>
              <a:gd name="adj2" fmla="val -64526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help you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for your OS </a:t>
            </a:r>
          </a:p>
        </p:txBody>
      </p:sp>
    </p:spTree>
    <p:extLst>
      <p:ext uri="{BB962C8B-B14F-4D97-AF65-F5344CB8AC3E}">
        <p14:creationId xmlns:p14="http://schemas.microsoft.com/office/powerpoint/2010/main" val="1849064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operating system offers important services to other programs</a:t>
            </a:r>
          </a:p>
          <a:p>
            <a:r>
              <a:rPr lang="en-US" sz="2400" dirty="0"/>
              <a:t>Generally offered as abstractions </a:t>
            </a:r>
          </a:p>
          <a:p>
            <a:r>
              <a:rPr lang="en-US" sz="2400" dirty="0"/>
              <a:t>Important basic categories:</a:t>
            </a:r>
          </a:p>
          <a:p>
            <a:pPr lvl="1"/>
            <a:r>
              <a:rPr lang="en-US" sz="2400" dirty="0"/>
              <a:t>CPU/Memory abstractions</a:t>
            </a:r>
          </a:p>
          <a:p>
            <a:pPr lvl="2"/>
            <a:r>
              <a:rPr lang="en-US" sz="2000" dirty="0"/>
              <a:t>Processes, threads, virtual machines</a:t>
            </a:r>
          </a:p>
          <a:p>
            <a:pPr lvl="2"/>
            <a:r>
              <a:rPr lang="en-US" sz="2000" dirty="0"/>
              <a:t>Virtual address spaces, shared segments</a:t>
            </a:r>
          </a:p>
          <a:p>
            <a:pPr lvl="1"/>
            <a:r>
              <a:rPr lang="en-US" sz="2400" dirty="0"/>
              <a:t>Persistent storage abstractions</a:t>
            </a:r>
          </a:p>
          <a:p>
            <a:pPr lvl="2"/>
            <a:r>
              <a:rPr lang="en-US" sz="2000" dirty="0"/>
              <a:t>Files and file systems</a:t>
            </a:r>
          </a:p>
          <a:p>
            <a:pPr lvl="1"/>
            <a:r>
              <a:rPr lang="en-US" sz="2400" dirty="0"/>
              <a:t>Other I/O abstractions</a:t>
            </a:r>
          </a:p>
          <a:p>
            <a:pPr lvl="2"/>
            <a:r>
              <a:rPr lang="en-US" sz="2000" dirty="0"/>
              <a:t>Virtual terminal sessions, windows</a:t>
            </a:r>
          </a:p>
          <a:p>
            <a:pPr lvl="2"/>
            <a:r>
              <a:rPr lang="en-US" sz="2000" dirty="0"/>
              <a:t>Sockets, pipes, VPNs, signals (as interrupts)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61028" y="553767"/>
            <a:ext cx="4030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34"/>
            <a:ext cx="8229600" cy="1143000"/>
          </a:xfrm>
        </p:spPr>
        <p:txBody>
          <a:bodyPr/>
          <a:lstStyle/>
          <a:p>
            <a:r>
              <a:rPr lang="en-US" dirty="0"/>
              <a:t>Interfaces: </a:t>
            </a:r>
            <a:r>
              <a:rPr lang="en-US" dirty="0" err="1"/>
              <a:t>ABIs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104"/>
            <a:ext cx="8229600" cy="4525963"/>
          </a:xfrm>
        </p:spPr>
        <p:txBody>
          <a:bodyPr/>
          <a:lstStyle/>
          <a:p>
            <a:r>
              <a:rPr lang="en-GB" dirty="0"/>
              <a:t>Application Binary Interfaces </a:t>
            </a:r>
          </a:p>
          <a:p>
            <a:pPr lvl="1"/>
            <a:r>
              <a:rPr lang="en-GB" dirty="0"/>
              <a:t>A binary interface, specifying:</a:t>
            </a:r>
          </a:p>
          <a:p>
            <a:pPr lvl="2"/>
            <a:r>
              <a:rPr lang="en-GB" dirty="0"/>
              <a:t>Dynamically loadable libraries (DLLs)</a:t>
            </a:r>
          </a:p>
          <a:p>
            <a:pPr lvl="2"/>
            <a:r>
              <a:rPr lang="en-GB" dirty="0"/>
              <a:t>Data formats, calling sequences, linkage conventions</a:t>
            </a:r>
          </a:p>
          <a:p>
            <a:pPr lvl="1"/>
            <a:r>
              <a:rPr lang="en-GB" dirty="0"/>
              <a:t>The binding of an API to a hardware architecture</a:t>
            </a:r>
          </a:p>
          <a:p>
            <a:r>
              <a:rPr lang="en-GB" dirty="0"/>
              <a:t>A basis for binary compatibility</a:t>
            </a:r>
          </a:p>
          <a:p>
            <a:pPr lvl="1"/>
            <a:r>
              <a:rPr lang="en-GB" dirty="0"/>
              <a:t>One binary serves all customers for that hardware</a:t>
            </a:r>
          </a:p>
          <a:p>
            <a:pPr lvl="2"/>
            <a:r>
              <a:rPr lang="en-GB" dirty="0"/>
              <a:t>E.g. all x86 Linux/BSD/</a:t>
            </a:r>
            <a:r>
              <a:rPr lang="en-GB" dirty="0" err="1"/>
              <a:t>MacOS</a:t>
            </a:r>
            <a:r>
              <a:rPr lang="en-GB" dirty="0"/>
              <a:t>/Solaris/…</a:t>
            </a:r>
          </a:p>
          <a:p>
            <a:r>
              <a:rPr lang="en-GB" dirty="0"/>
              <a:t>An ABI compliant program will run (unmodified) on any compliant system</a:t>
            </a:r>
          </a:p>
          <a:p>
            <a:r>
              <a:rPr lang="en-GB" dirty="0" err="1"/>
              <a:t>ABIs</a:t>
            </a:r>
            <a:r>
              <a:rPr lang="en-GB" dirty="0"/>
              <a:t> are primarily for users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xmlns="" id="{8A8E72C2-60E5-504A-BBB1-9D72ECED0C87}"/>
              </a:ext>
            </a:extLst>
          </p:cNvPr>
          <p:cNvSpPr/>
          <p:nvPr/>
        </p:nvSpPr>
        <p:spPr>
          <a:xfrm>
            <a:off x="6638082" y="781104"/>
            <a:ext cx="1718840" cy="1247106"/>
          </a:xfrm>
          <a:prstGeom prst="wedgeRoundRectCallout">
            <a:avLst>
              <a:gd name="adj1" fmla="val -108089"/>
              <a:gd name="adj2" fmla="val 26680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ABIs help you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binaries on your OS</a:t>
            </a:r>
          </a:p>
        </p:txBody>
      </p:sp>
    </p:spTree>
    <p:extLst>
      <p:ext uri="{BB962C8B-B14F-4D97-AF65-F5344CB8AC3E}">
        <p14:creationId xmlns:p14="http://schemas.microsoft.com/office/powerpoint/2010/main" val="1504425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/>
              <a:t>Normal libraries (shared and otherwise) are accessed through an API</a:t>
            </a:r>
          </a:p>
          <a:p>
            <a:pPr lvl="1"/>
            <a:r>
              <a:rPr lang="en-US" dirty="0"/>
              <a:t>Source-level definitions of how to access the library</a:t>
            </a:r>
          </a:p>
          <a:p>
            <a:pPr lvl="1"/>
            <a:r>
              <a:rPr lang="en-US" dirty="0"/>
              <a:t>Readily portable between different machines</a:t>
            </a:r>
          </a:p>
          <a:p>
            <a:r>
              <a:rPr lang="en-US" dirty="0"/>
              <a:t>Dynamically loadable libraries also called through an API</a:t>
            </a:r>
          </a:p>
          <a:p>
            <a:pPr lvl="1"/>
            <a:r>
              <a:rPr lang="en-US" dirty="0"/>
              <a:t>But the dynamic loading mechanism is ABI-specific</a:t>
            </a:r>
          </a:p>
          <a:p>
            <a:pPr lvl="1"/>
            <a:r>
              <a:rPr lang="en-US" dirty="0"/>
              <a:t>Issues of word length, stack format, linkages, etc.</a:t>
            </a:r>
          </a:p>
        </p:txBody>
      </p:sp>
    </p:spTree>
    <p:extLst>
      <p:ext uri="{BB962C8B-B14F-4D97-AF65-F5344CB8AC3E}">
        <p14:creationId xmlns:p14="http://schemas.microsoft.com/office/powerpoint/2010/main" val="3200496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and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Strong, stable interfaces are key to allowing programs to operate together</a:t>
            </a:r>
          </a:p>
          <a:p>
            <a:r>
              <a:rPr lang="en-US" dirty="0"/>
              <a:t>Also key to allowing OS evolution</a:t>
            </a:r>
          </a:p>
          <a:p>
            <a:r>
              <a:rPr lang="en-US" dirty="0"/>
              <a:t>You don’t want an OS upgrade to break your existing programs</a:t>
            </a:r>
          </a:p>
          <a:p>
            <a:r>
              <a:rPr lang="en-US" dirty="0"/>
              <a:t>Which means the interface between the OS and those programs better not change</a:t>
            </a:r>
          </a:p>
        </p:txBody>
      </p:sp>
    </p:spTree>
    <p:extLst>
      <p:ext uri="{BB962C8B-B14F-4D97-AF65-F5344CB8AC3E}">
        <p14:creationId xmlns:p14="http://schemas.microsoft.com/office/powerpoint/2010/main" val="31693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Requires Stability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/>
              <a:t>No program is an island</a:t>
            </a:r>
          </a:p>
          <a:p>
            <a:pPr lvl="1"/>
            <a:r>
              <a:rPr lang="en-US" dirty="0"/>
              <a:t>Programs use system calls</a:t>
            </a:r>
          </a:p>
          <a:p>
            <a:pPr lvl="1"/>
            <a:r>
              <a:rPr lang="en-US" dirty="0"/>
              <a:t>Programs call library routines</a:t>
            </a:r>
          </a:p>
          <a:p>
            <a:pPr lvl="1"/>
            <a:r>
              <a:rPr lang="en-US" dirty="0"/>
              <a:t>Programs operate on external files</a:t>
            </a:r>
          </a:p>
          <a:p>
            <a:pPr lvl="1"/>
            <a:r>
              <a:rPr lang="en-US" dirty="0"/>
              <a:t>Programs exchange messages with other software</a:t>
            </a:r>
          </a:p>
          <a:p>
            <a:pPr lvl="1"/>
            <a:r>
              <a:rPr lang="en-US" dirty="0"/>
              <a:t>If interfaces change, programs fail</a:t>
            </a:r>
          </a:p>
          <a:p>
            <a:r>
              <a:rPr lang="en-US" dirty="0"/>
              <a:t>API requirements are frozen at compile time</a:t>
            </a:r>
          </a:p>
          <a:p>
            <a:pPr lvl="1"/>
            <a:r>
              <a:rPr lang="en-US" dirty="0"/>
              <a:t>Execution platform must support those interfaces</a:t>
            </a:r>
          </a:p>
          <a:p>
            <a:pPr lvl="1"/>
            <a:r>
              <a:rPr lang="en-US" dirty="0"/>
              <a:t>All partners/services must support those protocols</a:t>
            </a:r>
          </a:p>
          <a:p>
            <a:pPr lvl="1"/>
            <a:r>
              <a:rPr lang="en-US" dirty="0"/>
              <a:t>All future upgrades must support older interfaces</a:t>
            </a:r>
          </a:p>
        </p:txBody>
      </p:sp>
    </p:spTree>
    <p:extLst>
      <p:ext uri="{BB962C8B-B14F-4D97-AF65-F5344CB8AC3E}">
        <p14:creationId xmlns:p14="http://schemas.microsoft.com/office/powerpoint/2010/main" val="40261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Interoperability Requires Compliance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/>
              <a:t>Complete interoperability testing is impossible</a:t>
            </a:r>
          </a:p>
          <a:p>
            <a:pPr lvl="1"/>
            <a:r>
              <a:rPr lang="en-US" dirty="0"/>
              <a:t>Cannot test all applications on all platforms</a:t>
            </a:r>
          </a:p>
          <a:p>
            <a:pPr lvl="1"/>
            <a:r>
              <a:rPr lang="en-US" dirty="0"/>
              <a:t>Cannot test interoperability of all implementations</a:t>
            </a:r>
          </a:p>
          <a:p>
            <a:pPr lvl="1"/>
            <a:r>
              <a:rPr lang="en-US" dirty="0"/>
              <a:t>New apps and platforms are added continuously</a:t>
            </a:r>
          </a:p>
          <a:p>
            <a:r>
              <a:rPr lang="en-US" dirty="0"/>
              <a:t>Instead, we focus on the interfaces</a:t>
            </a:r>
          </a:p>
          <a:p>
            <a:pPr lvl="1"/>
            <a:r>
              <a:rPr lang="en-US" dirty="0"/>
              <a:t>Interfaces are completely and rigorously specified</a:t>
            </a:r>
          </a:p>
          <a:p>
            <a:pPr lvl="1"/>
            <a:r>
              <a:rPr lang="en-US" dirty="0"/>
              <a:t>Standards bodies manage the interface definitions</a:t>
            </a:r>
          </a:p>
          <a:p>
            <a:pPr lvl="1"/>
            <a:r>
              <a:rPr lang="en-US" dirty="0"/>
              <a:t>Compliance suites validate the implementations</a:t>
            </a:r>
          </a:p>
          <a:p>
            <a:r>
              <a:rPr lang="en-US" dirty="0"/>
              <a:t>And hope that sampled testing will suffice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38200"/>
          </a:xfrm>
        </p:spPr>
        <p:txBody>
          <a:bodyPr/>
          <a:lstStyle/>
          <a:p>
            <a:r>
              <a:rPr lang="en-US" dirty="0"/>
              <a:t>Side Effects</a:t>
            </a:r>
            <a:endParaRPr lang="en-US" sz="48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pPr marL="590550" indent="-533400"/>
            <a:r>
              <a:rPr lang="en-US" dirty="0"/>
              <a:t>A </a:t>
            </a:r>
            <a:r>
              <a:rPr lang="en-US" i="1" dirty="0"/>
              <a:t>side effect </a:t>
            </a:r>
            <a:r>
              <a:rPr lang="en-US" dirty="0"/>
              <a:t>occurs when an action on one object has non-obvious consequences </a:t>
            </a:r>
          </a:p>
          <a:p>
            <a:pPr marL="990600" lvl="1" indent="-533400"/>
            <a:r>
              <a:rPr lang="en-US" dirty="0"/>
              <a:t>Effects not specified by interfaces</a:t>
            </a:r>
          </a:p>
          <a:p>
            <a:pPr marL="990600" lvl="1" indent="-533400"/>
            <a:r>
              <a:rPr lang="en-US" dirty="0"/>
              <a:t>Perhaps even to other objects</a:t>
            </a:r>
          </a:p>
          <a:p>
            <a:pPr marL="590550" indent="-533400"/>
            <a:r>
              <a:rPr lang="en-US" dirty="0"/>
              <a:t>Often due to shared state between seemingly independent modules and functions</a:t>
            </a:r>
          </a:p>
          <a:p>
            <a:pPr marL="590550" indent="-533400"/>
            <a:r>
              <a:rPr lang="en-US" dirty="0"/>
              <a:t>Side effects lead to unexpected behaviors</a:t>
            </a:r>
          </a:p>
          <a:p>
            <a:pPr marL="590550" indent="-533400"/>
            <a:r>
              <a:rPr lang="en-US" dirty="0"/>
              <a:t>And the resulting bugs can be hard to find</a:t>
            </a:r>
          </a:p>
          <a:p>
            <a:pPr marL="590550" indent="-533400"/>
            <a:r>
              <a:rPr lang="en-US" dirty="0"/>
              <a:t>In other words, not good</a:t>
            </a:r>
          </a:p>
          <a:p>
            <a:pPr marL="590550" indent="-533400"/>
            <a:endParaRPr lang="en-US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xmlns="" id="{B9F958EB-36ED-0043-ACDE-06E65572AB4F}"/>
              </a:ext>
            </a:extLst>
          </p:cNvPr>
          <p:cNvSpPr/>
          <p:nvPr/>
        </p:nvSpPr>
        <p:spPr>
          <a:xfrm>
            <a:off x="5821918" y="5423633"/>
            <a:ext cx="2615878" cy="953721"/>
          </a:xfrm>
          <a:prstGeom prst="wedgeRoundRectCallout">
            <a:avLst>
              <a:gd name="adj1" fmla="val -78197"/>
              <a:gd name="adj2" fmla="val 3395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Tip:  Avoid </a:t>
            </a:r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side effects in complex systems!</a:t>
            </a:r>
          </a:p>
        </p:txBody>
      </p:sp>
    </p:spTree>
    <p:extLst>
      <p:ext uri="{BB962C8B-B14F-4D97-AF65-F5344CB8AC3E}">
        <p14:creationId xmlns:p14="http://schemas.microsoft.com/office/powerpoint/2010/main" val="33435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than interfaces</a:t>
            </a:r>
          </a:p>
          <a:p>
            <a:r>
              <a:rPr lang="en-US" dirty="0"/>
              <a:t>Interfaces can differ from OS to OS</a:t>
            </a:r>
          </a:p>
          <a:p>
            <a:pPr lvl="1"/>
            <a:r>
              <a:rPr lang="en-US" dirty="0"/>
              <a:t>And machine to machine</a:t>
            </a:r>
          </a:p>
          <a:p>
            <a:r>
              <a:rPr lang="en-US" dirty="0"/>
              <a:t>Standards are more global</a:t>
            </a:r>
          </a:p>
          <a:p>
            <a:r>
              <a:rPr lang="en-US" dirty="0"/>
              <a:t>Either you follow a standard or you don’t</a:t>
            </a:r>
          </a:p>
          <a:p>
            <a:pPr lvl="1"/>
            <a:r>
              <a:rPr lang="en-US" dirty="0"/>
              <a:t>If you do, others can work with you</a:t>
            </a:r>
          </a:p>
          <a:p>
            <a:pPr lvl="1"/>
            <a:r>
              <a:rPr lang="en-US" dirty="0"/>
              <a:t>If you don’t, they can’t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/>
              <a:t>There are many software standards</a:t>
            </a:r>
          </a:p>
          <a:p>
            <a:pPr lvl="1"/>
            <a:r>
              <a:rPr lang="en-GB" dirty="0"/>
              <a:t>Subroutines, protocols and data formats, …</a:t>
            </a:r>
          </a:p>
          <a:p>
            <a:pPr lvl="1"/>
            <a:r>
              <a:rPr lang="en-GB" dirty="0"/>
              <a:t>Both portability and interoperability</a:t>
            </a:r>
          </a:p>
          <a:p>
            <a:pPr lvl="1"/>
            <a:r>
              <a:rPr lang="en-GB" dirty="0"/>
              <a:t>Some are general (e.g. POSIX 1003, TCP/IP)</a:t>
            </a:r>
          </a:p>
          <a:p>
            <a:pPr lvl="1"/>
            <a:r>
              <a:rPr lang="en-GB" dirty="0"/>
              <a:t>Some are very domain specific (e.g. MPEG2)</a:t>
            </a:r>
          </a:p>
          <a:p>
            <a:r>
              <a:rPr lang="en-GB" dirty="0"/>
              <a:t>Key standards are widely required</a:t>
            </a:r>
          </a:p>
          <a:p>
            <a:pPr lvl="1"/>
            <a:r>
              <a:rPr lang="en-GB" dirty="0"/>
              <a:t>Non-compliance reduces application capture</a:t>
            </a:r>
          </a:p>
          <a:p>
            <a:pPr lvl="1"/>
            <a:r>
              <a:rPr lang="en-GB" dirty="0"/>
              <a:t>Non-compliance raises price to customers</a:t>
            </a:r>
          </a:p>
          <a:p>
            <a:r>
              <a:rPr lang="en-GB" sz="2800" dirty="0"/>
              <a:t>Bottom line: if you don’t meet the standard, your system isn’t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42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things an operating system handles are complex</a:t>
            </a:r>
          </a:p>
          <a:p>
            <a:pPr lvl="1"/>
            <a:r>
              <a:rPr lang="en-US" dirty="0"/>
              <a:t>Often due to varieties of hardware, software, configurations</a:t>
            </a:r>
          </a:p>
          <a:p>
            <a:r>
              <a:rPr lang="en-US" dirty="0"/>
              <a:t>Life is easy for application programmers and users if they work with a simple abstraction</a:t>
            </a:r>
          </a:p>
          <a:p>
            <a:r>
              <a:rPr lang="en-US" dirty="0"/>
              <a:t>The operating system creates, manages, and exports such abstractions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81728" y="553767"/>
            <a:ext cx="30015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8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is fast, but complex and limited</a:t>
            </a:r>
          </a:p>
          <a:p>
            <a:pPr lvl="1"/>
            <a:r>
              <a:rPr lang="en-US" dirty="0"/>
              <a:t>Using it correctly is extremely complex</a:t>
            </a:r>
          </a:p>
          <a:p>
            <a:pPr lvl="1"/>
            <a:r>
              <a:rPr lang="en-US" dirty="0"/>
              <a:t>It may not support the desired functionality</a:t>
            </a:r>
          </a:p>
          <a:p>
            <a:pPr lvl="1"/>
            <a:r>
              <a:rPr lang="en-US" dirty="0"/>
              <a:t>It is not a solution, but merely a building block</a:t>
            </a:r>
          </a:p>
          <a:p>
            <a:r>
              <a:rPr lang="en-US" dirty="0"/>
              <a:t>Abstractions . . .</a:t>
            </a:r>
          </a:p>
          <a:p>
            <a:pPr lvl="1"/>
            <a:r>
              <a:rPr lang="en-US" dirty="0"/>
              <a:t>Encapsulate implementation details</a:t>
            </a:r>
          </a:p>
          <a:p>
            <a:pPr lvl="2"/>
            <a:r>
              <a:rPr lang="en-US" dirty="0"/>
              <a:t>Error handling, performance optimization</a:t>
            </a:r>
          </a:p>
          <a:p>
            <a:pPr lvl="2"/>
            <a:r>
              <a:rPr lang="en-US" dirty="0"/>
              <a:t>Eliminate behavior that is irrelevant to the user</a:t>
            </a:r>
          </a:p>
          <a:p>
            <a:pPr lvl="1"/>
            <a:r>
              <a:rPr lang="en-US" dirty="0"/>
              <a:t>Provide more convenient or powerful behavior</a:t>
            </a:r>
          </a:p>
          <a:p>
            <a:pPr lvl="2"/>
            <a:r>
              <a:rPr lang="en-US" dirty="0"/>
              <a:t>Operations better suited to user needs</a:t>
            </a:r>
          </a:p>
        </p:txBody>
      </p:sp>
    </p:spTree>
    <p:extLst>
      <p:ext uri="{BB962C8B-B14F-4D97-AF65-F5344CB8AC3E}">
        <p14:creationId xmlns:p14="http://schemas.microsoft.com/office/powerpoint/2010/main" val="25326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Services: Higher Level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Cooperating parallel processes</a:t>
            </a:r>
          </a:p>
          <a:p>
            <a:pPr lvl="1"/>
            <a:r>
              <a:rPr lang="en-US" dirty="0"/>
              <a:t>Locks, condition variables</a:t>
            </a:r>
          </a:p>
          <a:p>
            <a:pPr lvl="1"/>
            <a:r>
              <a:rPr lang="en-US" dirty="0"/>
              <a:t>Distributed transactions, leases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Secure sessions, at-rest encryption</a:t>
            </a:r>
          </a:p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GUI widgets, desktop and window management</a:t>
            </a:r>
          </a:p>
          <a:p>
            <a:pPr lvl="1"/>
            <a:r>
              <a:rPr lang="en-US" dirty="0"/>
              <a:t>Multi-media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7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OS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provides some core abstractions that our computational model relies on</a:t>
            </a:r>
          </a:p>
          <a:p>
            <a:pPr lvl="1"/>
            <a:r>
              <a:rPr lang="en-US" dirty="0"/>
              <a:t>And builds others on top of those</a:t>
            </a:r>
          </a:p>
          <a:p>
            <a:r>
              <a:rPr lang="en-US" dirty="0"/>
              <a:t>Memory abstractions</a:t>
            </a:r>
          </a:p>
          <a:p>
            <a:r>
              <a:rPr lang="en-US" dirty="0"/>
              <a:t>Processor abstractions</a:t>
            </a:r>
          </a:p>
          <a:p>
            <a:r>
              <a:rPr lang="en-US" dirty="0"/>
              <a:t>Communications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1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Abstractions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Many resources used by programs and people relate to data storage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Chunks of allocated memory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Database records</a:t>
            </a:r>
          </a:p>
          <a:p>
            <a:pPr lvl="1"/>
            <a:r>
              <a:rPr lang="en-US" dirty="0"/>
              <a:t>Messages to be sent and received</a:t>
            </a:r>
          </a:p>
          <a:p>
            <a:r>
              <a:rPr lang="en-US" dirty="0"/>
              <a:t>These all have some similar properties</a:t>
            </a:r>
          </a:p>
          <a:p>
            <a:pPr lvl="1"/>
            <a:r>
              <a:rPr lang="en-US" dirty="0"/>
              <a:t>You read them and you write them</a:t>
            </a:r>
          </a:p>
          <a:p>
            <a:pPr lvl="1"/>
            <a:r>
              <a:rPr lang="en-US" dirty="0"/>
              <a:t>But there are complications</a:t>
            </a:r>
          </a:p>
        </p:txBody>
      </p:sp>
    </p:spTree>
    <p:extLst>
      <p:ext uri="{BB962C8B-B14F-4D97-AF65-F5344CB8AC3E}">
        <p14:creationId xmlns:p14="http://schemas.microsoft.com/office/powerpoint/2010/main" val="693669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Complicating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256"/>
            <a:ext cx="8229600" cy="4525963"/>
          </a:xfrm>
        </p:spPr>
        <p:txBody>
          <a:bodyPr/>
          <a:lstStyle/>
          <a:p>
            <a:r>
              <a:rPr lang="en-US" dirty="0"/>
              <a:t>Persistent vs. transient memory</a:t>
            </a:r>
          </a:p>
          <a:p>
            <a:r>
              <a:rPr lang="en-US" dirty="0"/>
              <a:t>Size of memory operations </a:t>
            </a:r>
          </a:p>
          <a:p>
            <a:pPr lvl="1"/>
            <a:r>
              <a:rPr lang="en-US" dirty="0"/>
              <a:t>Size the user/application wants to work with</a:t>
            </a:r>
          </a:p>
          <a:p>
            <a:pPr lvl="1"/>
            <a:r>
              <a:rPr lang="en-US" dirty="0"/>
              <a:t>Size the physical device actually works with</a:t>
            </a:r>
          </a:p>
          <a:p>
            <a:r>
              <a:rPr lang="en-US" dirty="0"/>
              <a:t>Coherence and atomicity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Same abstraction might be implemented with many different physical devices</a:t>
            </a:r>
          </a:p>
          <a:p>
            <a:pPr lvl="1"/>
            <a:r>
              <a:rPr lang="en-US" dirty="0"/>
              <a:t>Possibly of very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4618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2"/>
            <a:ext cx="8229600" cy="1143000"/>
          </a:xfrm>
        </p:spPr>
        <p:txBody>
          <a:bodyPr/>
          <a:lstStyle/>
          <a:p>
            <a:r>
              <a:rPr lang="en-US" dirty="0"/>
              <a:t>Where Do the Complications </a:t>
            </a:r>
            <a:br>
              <a:rPr lang="en-US" dirty="0"/>
            </a:br>
            <a:r>
              <a:rPr lang="en-US" dirty="0"/>
              <a:t>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r>
              <a:rPr lang="en-US" dirty="0"/>
              <a:t>At the bottom, the OS doesn’t have abstract devices with arbitrary properties</a:t>
            </a:r>
          </a:p>
          <a:p>
            <a:r>
              <a:rPr lang="en-US" dirty="0"/>
              <a:t>It has particular physical devices</a:t>
            </a:r>
          </a:p>
          <a:p>
            <a:pPr lvl="1"/>
            <a:r>
              <a:rPr lang="en-US" dirty="0"/>
              <a:t>With unchangeable, often inconvenient, properties</a:t>
            </a:r>
          </a:p>
          <a:p>
            <a:r>
              <a:rPr lang="en-US" dirty="0"/>
              <a:t>The core OS abstraction problem:</a:t>
            </a:r>
          </a:p>
          <a:p>
            <a:pPr lvl="1"/>
            <a:r>
              <a:rPr lang="en-US" dirty="0"/>
              <a:t>Creating the abstract device with the desirable properties from the physical device that lacks them</a:t>
            </a:r>
          </a:p>
        </p:txBody>
      </p:sp>
    </p:spTree>
    <p:extLst>
      <p:ext uri="{BB962C8B-B14F-4D97-AF65-F5344CB8AC3E}">
        <p14:creationId xmlns:p14="http://schemas.microsoft.com/office/powerpoint/2010/main" val="133053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889"/>
            <a:ext cx="8229600" cy="1143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071"/>
            <a:ext cx="8229600" cy="4525963"/>
          </a:xfrm>
        </p:spPr>
        <p:txBody>
          <a:bodyPr/>
          <a:lstStyle/>
          <a:p>
            <a:r>
              <a:rPr lang="en-US" dirty="0"/>
              <a:t>A typical file</a:t>
            </a:r>
          </a:p>
          <a:p>
            <a:r>
              <a:rPr lang="en-US" dirty="0"/>
              <a:t>We can read or write the file</a:t>
            </a:r>
          </a:p>
          <a:p>
            <a:pPr lvl="1"/>
            <a:r>
              <a:rPr lang="en-US" dirty="0"/>
              <a:t>We can read or write arbitrary amounts of data</a:t>
            </a:r>
          </a:p>
          <a:p>
            <a:r>
              <a:rPr lang="en-US" dirty="0"/>
              <a:t>If we write the file, we expect our next read to reflect the results of the write</a:t>
            </a:r>
          </a:p>
          <a:p>
            <a:pPr lvl="1"/>
            <a:r>
              <a:rPr lang="en-US" i="1" dirty="0"/>
              <a:t>Coherence</a:t>
            </a:r>
          </a:p>
          <a:p>
            <a:r>
              <a:rPr lang="en-US" dirty="0"/>
              <a:t>We expect the entire read/write to occur</a:t>
            </a:r>
          </a:p>
          <a:p>
            <a:pPr lvl="1"/>
            <a:r>
              <a:rPr lang="en-US" i="1" dirty="0"/>
              <a:t>Atomicity</a:t>
            </a:r>
          </a:p>
          <a:p>
            <a:r>
              <a:rPr lang="en-US" dirty="0"/>
              <a:t>If there are several reads/writes to the file, we expect them to occur in some order</a:t>
            </a:r>
          </a:p>
        </p:txBody>
      </p:sp>
    </p:spTree>
    <p:extLst>
      <p:ext uri="{BB962C8B-B14F-4D97-AF65-F5344CB8AC3E}">
        <p14:creationId xmlns:p14="http://schemas.microsoft.com/office/powerpoint/2010/main" val="1578014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Implementing the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264"/>
            <a:ext cx="8229600" cy="4525963"/>
          </a:xfrm>
        </p:spPr>
        <p:txBody>
          <a:bodyPr/>
          <a:lstStyle/>
          <a:p>
            <a:r>
              <a:rPr lang="en-US" dirty="0"/>
              <a:t>Often a hard disk drive</a:t>
            </a:r>
          </a:p>
          <a:p>
            <a:r>
              <a:rPr lang="en-US" dirty="0"/>
              <a:t>Disk drives have peculiar characteristics</a:t>
            </a:r>
          </a:p>
          <a:p>
            <a:pPr lvl="1"/>
            <a:r>
              <a:rPr lang="en-US" dirty="0"/>
              <a:t>Long, and worse, variable access latencies</a:t>
            </a:r>
          </a:p>
          <a:p>
            <a:pPr lvl="1"/>
            <a:r>
              <a:rPr lang="en-US" dirty="0"/>
              <a:t>Accesses performed in chunks of fixed size</a:t>
            </a:r>
          </a:p>
          <a:p>
            <a:pPr lvl="2"/>
            <a:r>
              <a:rPr lang="en-US" dirty="0"/>
              <a:t>Atomicity only for accesses of that size</a:t>
            </a:r>
          </a:p>
          <a:p>
            <a:pPr lvl="1"/>
            <a:r>
              <a:rPr lang="en-US" dirty="0"/>
              <a:t>Highly variable performance depending on exactly what gets put where</a:t>
            </a:r>
          </a:p>
          <a:p>
            <a:pPr lvl="1"/>
            <a:r>
              <a:rPr lang="en-US" dirty="0"/>
              <a:t>Unpleasant failure modes</a:t>
            </a:r>
          </a:p>
          <a:p>
            <a:r>
              <a:rPr lang="en-US" dirty="0"/>
              <a:t>So the operating system needs to smooth out these oddities</a:t>
            </a:r>
          </a:p>
        </p:txBody>
      </p:sp>
    </p:spTree>
    <p:extLst>
      <p:ext uri="{BB962C8B-B14F-4D97-AF65-F5344CB8AC3E}">
        <p14:creationId xmlns:p14="http://schemas.microsoft.com/office/powerpoint/2010/main" val="2242269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/>
          <a:lstStyle/>
          <a:p>
            <a:r>
              <a:rPr lang="en-US" dirty="0"/>
              <a:t>Great effort by file system component of OS to put things in the right place on a disk</a:t>
            </a:r>
          </a:p>
          <a:p>
            <a:r>
              <a:rPr lang="en-US" dirty="0"/>
              <a:t>Reordering of disk operations to improve performance</a:t>
            </a:r>
          </a:p>
          <a:p>
            <a:pPr lvl="1"/>
            <a:r>
              <a:rPr lang="en-US" dirty="0"/>
              <a:t>Which complicates providing atomicity</a:t>
            </a:r>
          </a:p>
          <a:p>
            <a:r>
              <a:rPr lang="en-US" dirty="0"/>
              <a:t>Optimizations based on caching and read-ahead</a:t>
            </a:r>
          </a:p>
          <a:p>
            <a:pPr lvl="1"/>
            <a:r>
              <a:rPr lang="en-US" dirty="0"/>
              <a:t>Which complicates maintaining consistency</a:t>
            </a:r>
          </a:p>
          <a:p>
            <a:r>
              <a:rPr lang="en-US" dirty="0"/>
              <a:t>Sophisticated organizations to handle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46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Abstractions of Interpreters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interpreter is something that performs commands</a:t>
            </a:r>
          </a:p>
          <a:p>
            <a:r>
              <a:rPr lang="en-US" dirty="0"/>
              <a:t>Basically, the element of a computer (abstract or physical) that gets things done</a:t>
            </a:r>
          </a:p>
          <a:p>
            <a:r>
              <a:rPr lang="en-US" dirty="0"/>
              <a:t>At the physical level, we have a processor</a:t>
            </a:r>
          </a:p>
          <a:p>
            <a:r>
              <a:rPr lang="en-US" dirty="0"/>
              <a:t>That level is not easy to use</a:t>
            </a:r>
          </a:p>
          <a:p>
            <a:r>
              <a:rPr lang="en-US" dirty="0"/>
              <a:t>The OS provides us with higher level interpreter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093048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Interpreter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604"/>
            <a:ext cx="8229600" cy="4525963"/>
          </a:xfrm>
        </p:spPr>
        <p:txBody>
          <a:bodyPr/>
          <a:lstStyle/>
          <a:p>
            <a:r>
              <a:rPr lang="en-US" dirty="0"/>
              <a:t>An instruction reference</a:t>
            </a:r>
          </a:p>
          <a:p>
            <a:pPr lvl="1"/>
            <a:r>
              <a:rPr lang="en-US" dirty="0"/>
              <a:t>Tells the interpreter which instruction to do next</a:t>
            </a:r>
          </a:p>
          <a:p>
            <a:r>
              <a:rPr lang="en-US" dirty="0"/>
              <a:t>A repertoire</a:t>
            </a:r>
          </a:p>
          <a:p>
            <a:pPr lvl="1"/>
            <a:r>
              <a:rPr lang="en-US" dirty="0"/>
              <a:t>The set of things the interpreter can do</a:t>
            </a:r>
          </a:p>
          <a:p>
            <a:r>
              <a:rPr lang="en-US" dirty="0"/>
              <a:t>An environment reference</a:t>
            </a:r>
          </a:p>
          <a:p>
            <a:pPr lvl="1"/>
            <a:r>
              <a:rPr lang="en-US" dirty="0"/>
              <a:t>Describes the current state on which the next instruction should be performed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Situations in which the instruction reference pointer is overridden</a:t>
            </a:r>
          </a:p>
        </p:txBody>
      </p:sp>
    </p:spTree>
    <p:extLst>
      <p:ext uri="{BB962C8B-B14F-4D97-AF65-F5344CB8AC3E}">
        <p14:creationId xmlns:p14="http://schemas.microsoft.com/office/powerpoint/2010/main" val="2699965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8"/>
            <a:ext cx="8229600" cy="4525963"/>
          </a:xfrm>
        </p:spPr>
        <p:txBody>
          <a:bodyPr/>
          <a:lstStyle/>
          <a:p>
            <a:r>
              <a:rPr lang="en-US" dirty="0"/>
              <a:t>A process</a:t>
            </a:r>
          </a:p>
          <a:p>
            <a:r>
              <a:rPr lang="en-US" dirty="0"/>
              <a:t>The OS maintains a program counter for the process</a:t>
            </a:r>
          </a:p>
          <a:p>
            <a:pPr lvl="1"/>
            <a:r>
              <a:rPr lang="en-US" dirty="0"/>
              <a:t>An instruction reference</a:t>
            </a:r>
          </a:p>
          <a:p>
            <a:r>
              <a:rPr lang="en-US" dirty="0"/>
              <a:t>Its source code specifies its repertoire</a:t>
            </a:r>
          </a:p>
          <a:p>
            <a:r>
              <a:rPr lang="en-US" dirty="0"/>
              <a:t>Its stack, heap, and register contents are its environment</a:t>
            </a:r>
          </a:p>
          <a:p>
            <a:pPr lvl="1"/>
            <a:r>
              <a:rPr lang="en-US" dirty="0"/>
              <a:t>With the OS maintaining pointers to all of them</a:t>
            </a:r>
          </a:p>
          <a:p>
            <a:r>
              <a:rPr lang="en-US" dirty="0"/>
              <a:t>No other interpreters should be able to mess up the process’ resources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Services: Under the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US" dirty="0"/>
              <a:t>Not directly visible to users</a:t>
            </a:r>
          </a:p>
          <a:p>
            <a:r>
              <a:rPr lang="en-US" dirty="0"/>
              <a:t>Enclosure management</a:t>
            </a:r>
          </a:p>
          <a:p>
            <a:pPr lvl="1"/>
            <a:r>
              <a:rPr lang="en-US" dirty="0"/>
              <a:t>Hot-plug, power, fans, fault handling</a:t>
            </a:r>
          </a:p>
          <a:p>
            <a:r>
              <a:rPr lang="en-US" dirty="0"/>
              <a:t>Software updates and configuration registry</a:t>
            </a:r>
          </a:p>
          <a:p>
            <a:r>
              <a:rPr lang="en-US" dirty="0"/>
              <a:t>Dynamic resource allocation and scheduling</a:t>
            </a:r>
          </a:p>
          <a:p>
            <a:pPr lvl="1"/>
            <a:r>
              <a:rPr lang="en-US" dirty="0"/>
              <a:t>CPU, memory, bus resources, disk, network</a:t>
            </a:r>
          </a:p>
          <a:p>
            <a:r>
              <a:rPr lang="en-US" dirty="0"/>
              <a:t>Networks, protocols and domain services</a:t>
            </a:r>
          </a:p>
          <a:p>
            <a:pPr lvl="1"/>
            <a:r>
              <a:rPr lang="en-US" dirty="0"/>
              <a:t>USB, </a:t>
            </a:r>
            <a:r>
              <a:rPr lang="en-US" dirty="0" err="1"/>
              <a:t>BlueTooth</a:t>
            </a:r>
            <a:endParaRPr lang="en-US" dirty="0"/>
          </a:p>
          <a:p>
            <a:pPr lvl="1"/>
            <a:r>
              <a:rPr lang="en-US" dirty="0"/>
              <a:t>TCP/IP, DHCP, LDAP, SNMP</a:t>
            </a:r>
          </a:p>
          <a:p>
            <a:pPr lvl="1"/>
            <a:r>
              <a:rPr lang="en-US" dirty="0" err="1"/>
              <a:t>iSCSI</a:t>
            </a:r>
            <a:r>
              <a:rPr lang="en-US" dirty="0"/>
              <a:t>, CIFS, NFS</a:t>
            </a:r>
          </a:p>
        </p:txBody>
      </p:sp>
    </p:spTree>
    <p:extLst>
      <p:ext uri="{BB962C8B-B14F-4D97-AF65-F5344CB8AC3E}">
        <p14:creationId xmlns:p14="http://schemas.microsoft.com/office/powerpoint/2010/main" val="185347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514"/>
            <a:ext cx="8229600" cy="1143000"/>
          </a:xfrm>
        </p:spPr>
        <p:txBody>
          <a:bodyPr/>
          <a:lstStyle/>
          <a:p>
            <a:r>
              <a:rPr lang="en-US" dirty="0"/>
              <a:t>Implementing the Process Abstraction in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25963"/>
          </a:xfrm>
        </p:spPr>
        <p:txBody>
          <a:bodyPr/>
          <a:lstStyle/>
          <a:p>
            <a:r>
              <a:rPr lang="en-US" dirty="0"/>
              <a:t>Easy if there’s only one process</a:t>
            </a:r>
          </a:p>
          <a:p>
            <a:r>
              <a:rPr lang="en-US" dirty="0"/>
              <a:t>But there almost always are multiple processes</a:t>
            </a:r>
          </a:p>
          <a:p>
            <a:r>
              <a:rPr lang="en-US" dirty="0"/>
              <a:t>The OS has limited physical memory</a:t>
            </a:r>
          </a:p>
          <a:p>
            <a:pPr lvl="1"/>
            <a:r>
              <a:rPr lang="en-US" dirty="0"/>
              <a:t>To hold the environment information</a:t>
            </a:r>
          </a:p>
          <a:p>
            <a:r>
              <a:rPr lang="en-US" dirty="0"/>
              <a:t>There is usually only one set of registers</a:t>
            </a:r>
          </a:p>
          <a:p>
            <a:pPr lvl="1"/>
            <a:r>
              <a:rPr lang="en-US" dirty="0"/>
              <a:t>Or one per core</a:t>
            </a:r>
          </a:p>
          <a:p>
            <a:r>
              <a:rPr lang="en-US" dirty="0"/>
              <a:t>The process shares the CPU or core</a:t>
            </a:r>
          </a:p>
          <a:p>
            <a:pPr lvl="1"/>
            <a:r>
              <a:rPr lang="en-US" dirty="0"/>
              <a:t>With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140235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Schedulers to share the CPU among various processes</a:t>
            </a:r>
          </a:p>
          <a:p>
            <a:r>
              <a:rPr lang="en-US" dirty="0"/>
              <a:t>Memory management hardware and software</a:t>
            </a:r>
          </a:p>
          <a:p>
            <a:pPr lvl="1"/>
            <a:r>
              <a:rPr lang="en-US" dirty="0"/>
              <a:t>To multiplex memory use among the processes</a:t>
            </a:r>
          </a:p>
          <a:p>
            <a:pPr lvl="1"/>
            <a:r>
              <a:rPr lang="en-US" dirty="0"/>
              <a:t>Giving each the illusion of full exclusive use of memory</a:t>
            </a:r>
          </a:p>
          <a:p>
            <a:r>
              <a:rPr lang="en-US" dirty="0"/>
              <a:t>Access control mechanisms for other memory abstractions</a:t>
            </a:r>
          </a:p>
          <a:p>
            <a:pPr lvl="1"/>
            <a:r>
              <a:rPr lang="en-US" dirty="0"/>
              <a:t>So other processes can’t fiddle with my files</a:t>
            </a:r>
          </a:p>
        </p:txBody>
      </p:sp>
    </p:spTree>
    <p:extLst>
      <p:ext uri="{BB962C8B-B14F-4D97-AF65-F5344CB8AC3E}">
        <p14:creationId xmlns:p14="http://schemas.microsoft.com/office/powerpoint/2010/main" val="4144940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318"/>
            <a:ext cx="8229600" cy="1143000"/>
          </a:xfrm>
        </p:spPr>
        <p:txBody>
          <a:bodyPr/>
          <a:lstStyle/>
          <a:p>
            <a:r>
              <a:rPr lang="en-US" i="1" dirty="0"/>
              <a:t>Abstractions of </a:t>
            </a:r>
            <a:br>
              <a:rPr lang="en-US" i="1" dirty="0"/>
            </a:br>
            <a:r>
              <a:rPr lang="en-US" i="1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 link allows one interpreter to talk to another</a:t>
            </a:r>
          </a:p>
          <a:p>
            <a:pPr lvl="1"/>
            <a:r>
              <a:rPr lang="en-US" dirty="0"/>
              <a:t>On the same or different machines</a:t>
            </a:r>
          </a:p>
          <a:p>
            <a:r>
              <a:rPr lang="en-US" dirty="0"/>
              <a:t>At the physical level, memory and cables</a:t>
            </a:r>
          </a:p>
          <a:p>
            <a:r>
              <a:rPr lang="en-US" dirty="0"/>
              <a:t>At more abstract levels, networks and </a:t>
            </a:r>
            <a:r>
              <a:rPr lang="en-US" dirty="0" err="1"/>
              <a:t>interprocess</a:t>
            </a:r>
            <a:r>
              <a:rPr lang="en-US" dirty="0"/>
              <a:t> communication mechanisms</a:t>
            </a:r>
          </a:p>
          <a:p>
            <a:r>
              <a:rPr lang="en-US" dirty="0"/>
              <a:t>Some similarities to memory abstractions</a:t>
            </a:r>
          </a:p>
          <a:p>
            <a:pPr lvl="1"/>
            <a:r>
              <a:rPr lang="en-US" dirty="0"/>
              <a:t>But also differences</a:t>
            </a:r>
          </a:p>
        </p:txBody>
      </p:sp>
    </p:spTree>
    <p:extLst>
      <p:ext uri="{BB962C8B-B14F-4D97-AF65-F5344CB8AC3E}">
        <p14:creationId xmlns:p14="http://schemas.microsoft.com/office/powerpoint/2010/main" val="4260674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dirty="0"/>
              <a:t>Why Are Communication Links Distinct From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r>
              <a:rPr lang="en-US" dirty="0"/>
              <a:t>Highly variable performance</a:t>
            </a:r>
          </a:p>
          <a:p>
            <a:r>
              <a:rPr lang="en-US" dirty="0"/>
              <a:t>Often asynchronous</a:t>
            </a:r>
          </a:p>
          <a:p>
            <a:pPr lvl="1"/>
            <a:r>
              <a:rPr lang="en-US" dirty="0"/>
              <a:t>And usually issues with synchronizing the parties</a:t>
            </a:r>
          </a:p>
          <a:p>
            <a:r>
              <a:rPr lang="en-US" dirty="0"/>
              <a:t>Receiver may only perform the operation because the send occurred</a:t>
            </a:r>
          </a:p>
          <a:p>
            <a:pPr lvl="1"/>
            <a:r>
              <a:rPr lang="en-US" dirty="0"/>
              <a:t>Unlike a typical read</a:t>
            </a:r>
          </a:p>
          <a:p>
            <a:r>
              <a:rPr lang="en-US" dirty="0"/>
              <a:t>Additional complications when working with a remote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5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08" y="541998"/>
            <a:ext cx="8229600" cy="1143000"/>
          </a:xfrm>
        </p:spPr>
        <p:txBody>
          <a:bodyPr/>
          <a:lstStyle/>
          <a:p>
            <a:r>
              <a:rPr lang="en-US" dirty="0"/>
              <a:t>Implementing the Communications Link Abstraction in the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180"/>
            <a:ext cx="8229600" cy="4525963"/>
          </a:xfrm>
        </p:spPr>
        <p:txBody>
          <a:bodyPr/>
          <a:lstStyle/>
          <a:p>
            <a:r>
              <a:rPr lang="en-US" dirty="0"/>
              <a:t>Easy if both ends are on the same machine</a:t>
            </a:r>
          </a:p>
          <a:p>
            <a:pPr lvl="1"/>
            <a:r>
              <a:rPr lang="en-US" dirty="0"/>
              <a:t>Not so easy if they aren’t</a:t>
            </a:r>
          </a:p>
          <a:p>
            <a:r>
              <a:rPr lang="en-US" dirty="0"/>
              <a:t>On same machine, use memory for transfer</a:t>
            </a:r>
          </a:p>
          <a:p>
            <a:pPr lvl="1"/>
            <a:r>
              <a:rPr lang="en-US" dirty="0"/>
              <a:t>Copy message from sender’s memory to receiver’s</a:t>
            </a:r>
          </a:p>
          <a:p>
            <a:pPr lvl="1"/>
            <a:r>
              <a:rPr lang="en-US" dirty="0"/>
              <a:t>Or transfer control of memory containing the message from sender to receiver</a:t>
            </a:r>
          </a:p>
          <a:p>
            <a:r>
              <a:rPr lang="en-US" dirty="0"/>
              <a:t>Again, more complicated when remote</a:t>
            </a:r>
          </a:p>
        </p:txBody>
      </p:sp>
    </p:spTree>
    <p:extLst>
      <p:ext uri="{BB962C8B-B14F-4D97-AF65-F5344CB8AC3E}">
        <p14:creationId xmlns:p14="http://schemas.microsoft.com/office/powerpoint/2010/main" val="3358120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Lead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optimize costs of copying</a:t>
            </a:r>
          </a:p>
          <a:p>
            <a:r>
              <a:rPr lang="en-US" dirty="0"/>
              <a:t>Tricky memory management</a:t>
            </a:r>
          </a:p>
          <a:p>
            <a:r>
              <a:rPr lang="en-US" dirty="0"/>
              <a:t>Inclusion of complex network protocols in the OS itself</a:t>
            </a:r>
          </a:p>
          <a:p>
            <a:r>
              <a:rPr lang="en-US" dirty="0"/>
              <a:t>Worries about message loss, retransmission, etc.</a:t>
            </a:r>
          </a:p>
          <a:p>
            <a:r>
              <a:rPr lang="en-US" dirty="0"/>
              <a:t>New security concerns that OS might need to address</a:t>
            </a:r>
          </a:p>
        </p:txBody>
      </p:sp>
    </p:spTree>
    <p:extLst>
      <p:ext uri="{BB962C8B-B14F-4D97-AF65-F5344CB8AC3E}">
        <p14:creationId xmlns:p14="http://schemas.microsoft.com/office/powerpoint/2010/main" val="190954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dirty="0"/>
              <a:t>How can applications deal with many varied resources?</a:t>
            </a:r>
          </a:p>
          <a:p>
            <a:r>
              <a:rPr lang="en-US" dirty="0"/>
              <a:t>Make many different things appear the same</a:t>
            </a:r>
          </a:p>
          <a:p>
            <a:pPr lvl="1"/>
            <a:r>
              <a:rPr lang="en-US" dirty="0"/>
              <a:t>Applications can all deal with a single class</a:t>
            </a:r>
          </a:p>
          <a:p>
            <a:pPr lvl="1"/>
            <a:r>
              <a:rPr lang="en-US" dirty="0"/>
              <a:t>Often Lowest Common Denominator + sub-classes</a:t>
            </a:r>
          </a:p>
          <a:p>
            <a:r>
              <a:rPr lang="en-US" dirty="0"/>
              <a:t>Requires a common/unifying model</a:t>
            </a:r>
          </a:p>
          <a:p>
            <a:pPr lvl="1"/>
            <a:r>
              <a:rPr lang="en-US" dirty="0"/>
              <a:t>Portable Document Format (PDF) for printed output</a:t>
            </a:r>
          </a:p>
          <a:p>
            <a:pPr lvl="1"/>
            <a:r>
              <a:rPr lang="en-US" dirty="0"/>
              <a:t>SCSI/SATA/SAS standard for disks, CDs, </a:t>
            </a:r>
            <a:r>
              <a:rPr lang="en-US" dirty="0" err="1"/>
              <a:t>SSDs</a:t>
            </a:r>
            <a:endParaRPr lang="en-US" dirty="0"/>
          </a:p>
          <a:p>
            <a:r>
              <a:rPr lang="en-US" dirty="0"/>
              <a:t>Usually involves a </a:t>
            </a:r>
            <a:r>
              <a:rPr lang="en-US" i="1" dirty="0"/>
              <a:t>federation framework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992" y="553767"/>
            <a:ext cx="6041533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en-US" dirty="0"/>
              <a:t>A structure that allows many similar, but somewhat different, things to be treated uniformly</a:t>
            </a:r>
          </a:p>
          <a:p>
            <a:r>
              <a:rPr lang="en-US" dirty="0"/>
              <a:t>By creating one interface that all must meet</a:t>
            </a:r>
          </a:p>
          <a:p>
            <a:r>
              <a:rPr lang="en-US" dirty="0"/>
              <a:t>Then plugging in implementations for the particular things you have</a:t>
            </a:r>
          </a:p>
          <a:p>
            <a:r>
              <a:rPr lang="en-US" dirty="0"/>
              <a:t>E.g., make all hard disk drives accept the same commands</a:t>
            </a:r>
          </a:p>
          <a:p>
            <a:pPr lvl="1"/>
            <a:r>
              <a:rPr lang="en-US" dirty="0"/>
              <a:t>Even though you have 5 different models installed</a:t>
            </a:r>
          </a:p>
        </p:txBody>
      </p:sp>
    </p:spTree>
    <p:extLst>
      <p:ext uri="{BB962C8B-B14F-4D97-AF65-F5344CB8AC3E}">
        <p14:creationId xmlns:p14="http://schemas.microsoft.com/office/powerpoint/2010/main" val="349340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76238"/>
            <a:ext cx="8229600" cy="1143000"/>
          </a:xfrm>
        </p:spPr>
        <p:txBody>
          <a:bodyPr/>
          <a:lstStyle/>
          <a:p>
            <a:r>
              <a:rPr lang="en-US" dirty="0"/>
              <a:t>Are Federation Frameworks </a:t>
            </a:r>
            <a:br>
              <a:rPr lang="en-US" dirty="0"/>
            </a:br>
            <a:r>
              <a:rPr lang="en-US" dirty="0"/>
              <a:t>Too Limiting?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dirty="0"/>
              <a:t>Does the common model have to be the “lowest common denominator”?</a:t>
            </a:r>
          </a:p>
          <a:p>
            <a:r>
              <a:rPr lang="en-US" dirty="0"/>
              <a:t>Not necessarily  </a:t>
            </a:r>
          </a:p>
          <a:p>
            <a:pPr lvl="1"/>
            <a:r>
              <a:rPr lang="en-US" dirty="0"/>
              <a:t>The model can include “optional features”, </a:t>
            </a:r>
          </a:p>
          <a:p>
            <a:pPr lvl="2"/>
            <a:r>
              <a:rPr lang="en-US" dirty="0"/>
              <a:t>Which (if present) are implemented in a standard way</a:t>
            </a:r>
          </a:p>
          <a:p>
            <a:pPr lvl="2"/>
            <a:r>
              <a:rPr lang="en-US" dirty="0"/>
              <a:t>But may not always be present (and can be tested for)</a:t>
            </a:r>
          </a:p>
          <a:p>
            <a:r>
              <a:rPr lang="en-US" dirty="0"/>
              <a:t>Many devices will have features that cannot be exploited through the common model</a:t>
            </a:r>
          </a:p>
          <a:p>
            <a:pPr lvl="1"/>
            <a:r>
              <a:rPr lang="en-US" dirty="0"/>
              <a:t>There are arguments for and against the value of such features</a:t>
            </a:r>
          </a:p>
        </p:txBody>
      </p:sp>
    </p:spTree>
    <p:extLst>
      <p:ext uri="{BB962C8B-B14F-4D97-AF65-F5344CB8AC3E}">
        <p14:creationId xmlns:p14="http://schemas.microsoft.com/office/powerpoint/2010/main" val="10939481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and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880"/>
            <a:ext cx="8229600" cy="4525963"/>
          </a:xfrm>
        </p:spPr>
        <p:txBody>
          <a:bodyPr/>
          <a:lstStyle/>
          <a:p>
            <a:r>
              <a:rPr lang="en-US" sz="2800" dirty="0"/>
              <a:t>It’s common to create increasingly complex services by layering abstractions</a:t>
            </a:r>
          </a:p>
          <a:p>
            <a:pPr lvl="1"/>
            <a:r>
              <a:rPr lang="en-US" sz="2400" dirty="0"/>
              <a:t>E.g., a generic file system layers on a particular file system, which layers on abstract disk, which layers on a real disk</a:t>
            </a:r>
          </a:p>
          <a:p>
            <a:r>
              <a:rPr lang="en-US" sz="2800" dirty="0"/>
              <a:t>Layering allows good modularity</a:t>
            </a:r>
          </a:p>
          <a:p>
            <a:pPr lvl="1"/>
            <a:r>
              <a:rPr lang="en-US" sz="2400" dirty="0"/>
              <a:t>Easy to build multiple services on a lower layer </a:t>
            </a:r>
          </a:p>
          <a:p>
            <a:pPr lvl="2"/>
            <a:r>
              <a:rPr lang="en-US" sz="2000" dirty="0"/>
              <a:t>E.g., multiple file systems on one disk</a:t>
            </a:r>
          </a:p>
          <a:p>
            <a:pPr lvl="1"/>
            <a:r>
              <a:rPr lang="en-US" sz="2400" dirty="0"/>
              <a:t>Easy to use multiple underlying services to support a higher layer </a:t>
            </a:r>
          </a:p>
          <a:p>
            <a:pPr lvl="1"/>
            <a:r>
              <a:rPr lang="en-US" sz="2400" dirty="0"/>
              <a:t>E.g., file system can have either a single disk or a RAID below it</a:t>
            </a:r>
          </a:p>
        </p:txBody>
      </p:sp>
    </p:spTree>
    <p:extLst>
      <p:ext uri="{BB962C8B-B14F-4D97-AF65-F5344CB8AC3E}">
        <p14:creationId xmlns:p14="http://schemas.microsoft.com/office/powerpoint/2010/main" val="35887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Layering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486400"/>
            <a:ext cx="15240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privileged instruction 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5486400"/>
            <a:ext cx="4038600" cy="6096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instruction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419600"/>
            <a:ext cx="2514600" cy="6096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581400"/>
            <a:ext cx="4648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general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14600"/>
            <a:ext cx="1828800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 services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514600"/>
            <a:ext cx="16002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 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1752600"/>
            <a:ext cx="6553200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(user and system)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5486400"/>
            <a:ext cx="914400" cy="6096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5257801"/>
            <a:ext cx="5638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0600" y="3352800"/>
            <a:ext cx="6553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Binary 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8884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0600" y="4419600"/>
            <a:ext cx="1295400" cy="609600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13908435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Downside of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840"/>
            <a:ext cx="8229600" cy="4525963"/>
          </a:xfrm>
        </p:spPr>
        <p:txBody>
          <a:bodyPr/>
          <a:lstStyle/>
          <a:p>
            <a:r>
              <a:rPr lang="en-US" dirty="0"/>
              <a:t>Layers typically add performance penalties</a:t>
            </a:r>
          </a:p>
          <a:p>
            <a:r>
              <a:rPr lang="en-US" dirty="0"/>
              <a:t>Often expensive to go from one layer to the next</a:t>
            </a:r>
          </a:p>
          <a:p>
            <a:pPr lvl="1"/>
            <a:r>
              <a:rPr lang="en-US" dirty="0"/>
              <a:t>Since it frequently requires changing data structures or representations</a:t>
            </a:r>
          </a:p>
          <a:p>
            <a:pPr lvl="1"/>
            <a:r>
              <a:rPr lang="en-US" dirty="0"/>
              <a:t>At least involves extra instructions</a:t>
            </a:r>
          </a:p>
          <a:p>
            <a:r>
              <a:rPr lang="en-US" dirty="0"/>
              <a:t>Another downside is that lower layer may limit what the upper layer can do</a:t>
            </a:r>
          </a:p>
          <a:p>
            <a:pPr lvl="1"/>
            <a:r>
              <a:rPr lang="en-US" dirty="0"/>
              <a:t>E.g., an abstract disk prevents disk operation </a:t>
            </a:r>
            <a:r>
              <a:rPr lang="en-US" dirty="0" err="1"/>
              <a:t>reorderings</a:t>
            </a:r>
            <a:r>
              <a:rPr lang="en-US" dirty="0"/>
              <a:t> to maximize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680757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OS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896"/>
            <a:ext cx="8229600" cy="4525963"/>
          </a:xfrm>
        </p:spPr>
        <p:txBody>
          <a:bodyPr/>
          <a:lstStyle/>
          <a:p>
            <a:r>
              <a:rPr lang="en-US" dirty="0"/>
              <a:t>There are many other abstractions offered by the OS</a:t>
            </a:r>
          </a:p>
          <a:p>
            <a:r>
              <a:rPr lang="en-US" dirty="0"/>
              <a:t>Often they provide different ways of achieving similar goals</a:t>
            </a:r>
          </a:p>
          <a:p>
            <a:pPr lvl="1"/>
            <a:r>
              <a:rPr lang="en-US" dirty="0"/>
              <a:t>Some higher level, some lower level</a:t>
            </a:r>
          </a:p>
          <a:p>
            <a:r>
              <a:rPr lang="en-US" dirty="0"/>
              <a:t>The OS must do work to provide each abstraction</a:t>
            </a:r>
          </a:p>
          <a:p>
            <a:pPr lvl="1"/>
            <a:r>
              <a:rPr lang="en-US" dirty="0"/>
              <a:t>The higher level, the more work</a:t>
            </a:r>
          </a:p>
          <a:p>
            <a:r>
              <a:rPr lang="en-US" dirty="0"/>
              <a:t>Programmers and users have to choose the right abstractions to work with</a:t>
            </a:r>
          </a:p>
        </p:txBody>
      </p:sp>
    </p:spTree>
    <p:extLst>
      <p:ext uri="{BB962C8B-B14F-4D97-AF65-F5344CB8AC3E}">
        <p14:creationId xmlns:p14="http://schemas.microsoft.com/office/powerpoint/2010/main" val="41854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38"/>
            <a:ext cx="8229600" cy="1143000"/>
          </a:xfrm>
        </p:spPr>
        <p:txBody>
          <a:bodyPr/>
          <a:lstStyle/>
          <a:p>
            <a:r>
              <a:rPr lang="en-US" dirty="0"/>
              <a:t>How Can the OS Deliver These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r>
              <a:rPr lang="en-US" dirty="0"/>
              <a:t>Several possible ways</a:t>
            </a:r>
          </a:p>
          <a:p>
            <a:pPr lvl="1"/>
            <a:r>
              <a:rPr lang="en-US" dirty="0"/>
              <a:t>Applications could just call subroutines</a:t>
            </a:r>
          </a:p>
          <a:p>
            <a:pPr lvl="1"/>
            <a:r>
              <a:rPr lang="en-US" dirty="0"/>
              <a:t>Applications could make system calls</a:t>
            </a:r>
          </a:p>
          <a:p>
            <a:pPr lvl="1"/>
            <a:r>
              <a:rPr lang="en-US" dirty="0"/>
              <a:t>Applications could send messages to software that performs the services</a:t>
            </a:r>
          </a:p>
          <a:p>
            <a:r>
              <a:rPr lang="en-US" dirty="0"/>
              <a:t>Each option works at a different </a:t>
            </a:r>
            <a:r>
              <a:rPr lang="en-US" i="1" dirty="0"/>
              <a:t>layer </a:t>
            </a:r>
            <a:r>
              <a:rPr lang="en-US" dirty="0"/>
              <a:t>of the stack of software</a:t>
            </a:r>
          </a:p>
        </p:txBody>
      </p:sp>
    </p:spTree>
    <p:extLst>
      <p:ext uri="{BB962C8B-B14F-4D97-AF65-F5344CB8AC3E}">
        <p14:creationId xmlns:p14="http://schemas.microsoft.com/office/powerpoint/2010/main" val="238319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dirty="0" err="1"/>
              <a:t>OSes</a:t>
            </a:r>
            <a:r>
              <a:rPr lang="en-US" dirty="0"/>
              <a:t> offer services via layers of software and hardware</a:t>
            </a:r>
          </a:p>
          <a:p>
            <a:r>
              <a:rPr lang="en-US" dirty="0"/>
              <a:t>High level abstract services offered at high software layers</a:t>
            </a:r>
          </a:p>
          <a:p>
            <a:r>
              <a:rPr lang="en-US" dirty="0"/>
              <a:t>Lower level abstract services offered deeper in the OS</a:t>
            </a:r>
          </a:p>
          <a:p>
            <a:r>
              <a:rPr lang="en-US" dirty="0"/>
              <a:t>Ultimately, everything mapped down to relatively simple hardware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30928" y="553767"/>
            <a:ext cx="3166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Delivery via Subroutines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 services via direct subroutine calls</a:t>
            </a:r>
          </a:p>
          <a:p>
            <a:pPr lvl="1"/>
            <a:r>
              <a:rPr lang="en-US" dirty="0"/>
              <a:t>Push parameters, jump to subroutine, return values in registers on on the stack</a:t>
            </a:r>
          </a:p>
          <a:p>
            <a:r>
              <a:rPr lang="en-US" dirty="0"/>
              <a:t>Typically at high layers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Extremely fast (</a:t>
            </a:r>
            <a:r>
              <a:rPr lang="en-US" dirty="0" err="1"/>
              <a:t>nano</a:t>
            </a:r>
            <a:r>
              <a:rPr lang="en-US" dirty="0"/>
              <a:t>-seconds)</a:t>
            </a:r>
          </a:p>
          <a:p>
            <a:pPr lvl="1"/>
            <a:r>
              <a:rPr lang="en-US" dirty="0"/>
              <a:t>Run-time implementation binding possible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All services implemented in same address space</a:t>
            </a:r>
          </a:p>
          <a:p>
            <a:pPr lvl="1"/>
            <a:r>
              <a:rPr lang="en-US" dirty="0"/>
              <a:t>Limited ability to combine different languages</a:t>
            </a:r>
          </a:p>
          <a:p>
            <a:pPr lvl="1"/>
            <a:r>
              <a:rPr lang="en-US" dirty="0"/>
              <a:t>Can’t usually use privileged instructions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7386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1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76729</TotalTime>
  <Words>3175</Words>
  <Application>Microsoft Macintosh PowerPoint</Application>
  <PresentationFormat>On-screen Show (4:3)</PresentationFormat>
  <Paragraphs>555</Paragraphs>
  <Slides>61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Ayuthaya</vt:lpstr>
      <vt:lpstr>Calibri</vt:lpstr>
      <vt:lpstr>Comic Sans MS</vt:lpstr>
      <vt:lpstr>Courier New</vt:lpstr>
      <vt:lpstr>ＭＳ Ｐゴシック</vt:lpstr>
      <vt:lpstr>Times New Roman</vt:lpstr>
      <vt:lpstr>Default Theme</vt:lpstr>
      <vt:lpstr>Operating System Principles: Services, Resources, and Interfaces CS 111 Operating System Principles  Harry Xu </vt:lpstr>
      <vt:lpstr>Outline</vt:lpstr>
      <vt:lpstr>OS Services</vt:lpstr>
      <vt:lpstr>Services: Higher Level Abstractions</vt:lpstr>
      <vt:lpstr>Services: Under the Covers</vt:lpstr>
      <vt:lpstr>Software Layering</vt:lpstr>
      <vt:lpstr>How Can the OS Deliver These Services?</vt:lpstr>
      <vt:lpstr>OS Layering</vt:lpstr>
      <vt:lpstr>Service Delivery via Subroutines</vt:lpstr>
      <vt:lpstr>Service Delivery via Libraries</vt:lpstr>
      <vt:lpstr>The Library Layer</vt:lpstr>
      <vt:lpstr>Characteristics of Libraries</vt:lpstr>
      <vt:lpstr>Shared Libraries</vt:lpstr>
      <vt:lpstr>Advantages of Shared Libraries</vt:lpstr>
      <vt:lpstr>Limitations of Shared Libraries</vt:lpstr>
      <vt:lpstr>Where Is the Library?</vt:lpstr>
      <vt:lpstr>Static Libraries</vt:lpstr>
      <vt:lpstr>Shared Libraries</vt:lpstr>
      <vt:lpstr>Dynamic Libraries</vt:lpstr>
      <vt:lpstr>Service Delivery via System Calls</vt:lpstr>
      <vt:lpstr>Providing Services via the Kernel</vt:lpstr>
      <vt:lpstr>The Kernel Layer</vt:lpstr>
      <vt:lpstr>System Services Outside the Kernel</vt:lpstr>
      <vt:lpstr>System Service Layer</vt:lpstr>
      <vt:lpstr>Service Delivery via Messages</vt:lpstr>
      <vt:lpstr>System Services via Middleware</vt:lpstr>
      <vt:lpstr>The Middleware Layer</vt:lpstr>
      <vt:lpstr>OS Interfaces</vt:lpstr>
      <vt:lpstr>Interfaces: APIs</vt:lpstr>
      <vt:lpstr>Interfaces: ABIs</vt:lpstr>
      <vt:lpstr>Libraries and Interfaces</vt:lpstr>
      <vt:lpstr>Interfaces and Interoperability</vt:lpstr>
      <vt:lpstr>Interoperability Requires Stability</vt:lpstr>
      <vt:lpstr>Interoperability Requires Compliance</vt:lpstr>
      <vt:lpstr>Side Effects</vt:lpstr>
      <vt:lpstr>Standards</vt:lpstr>
      <vt:lpstr>The Role of Standards</vt:lpstr>
      <vt:lpstr>Abstractions</vt:lpstr>
      <vt:lpstr>Simplifying Abstractions</vt:lpstr>
      <vt:lpstr>Critical OS Abstractions</vt:lpstr>
      <vt:lpstr>Abstractions of Memory</vt:lpstr>
      <vt:lpstr>Some Complicating Factors</vt:lpstr>
      <vt:lpstr>Where Do the Complications  Come From?</vt:lpstr>
      <vt:lpstr>An Example</vt:lpstr>
      <vt:lpstr>What Is Implementing the File?</vt:lpstr>
      <vt:lpstr>What Does That Lead To?</vt:lpstr>
      <vt:lpstr>Abstractions of Interpreters</vt:lpstr>
      <vt:lpstr>Basic Interpreter Components</vt:lpstr>
      <vt:lpstr>An Example</vt:lpstr>
      <vt:lpstr>Implementing the Process Abstraction in the OS</vt:lpstr>
      <vt:lpstr>What Does That Lead To?</vt:lpstr>
      <vt:lpstr>Abstractions of  Communications</vt:lpstr>
      <vt:lpstr>Why Are Communication Links Distinct From Memory?</vt:lpstr>
      <vt:lpstr>Implementing the Communications Link Abstraction in the OS</vt:lpstr>
      <vt:lpstr>What Does That Lead To?</vt:lpstr>
      <vt:lpstr>Generalizing Abstractions</vt:lpstr>
      <vt:lpstr>Federation Frameworks</vt:lpstr>
      <vt:lpstr>Are Federation Frameworks  Too Limiting?</vt:lpstr>
      <vt:lpstr>Abstractions and Layering</vt:lpstr>
      <vt:lpstr>A Downside of Layering</vt:lpstr>
      <vt:lpstr>Other OS Abstractions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Harry Xu</cp:lastModifiedBy>
  <cp:revision>103</cp:revision>
  <cp:lastPrinted>2018-06-20T20:36:42Z</cp:lastPrinted>
  <dcterms:created xsi:type="dcterms:W3CDTF">2017-09-26T17:46:42Z</dcterms:created>
  <dcterms:modified xsi:type="dcterms:W3CDTF">2019-03-05T01:44:51Z</dcterms:modified>
</cp:coreProperties>
</file>