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6"/>
  </p:notesMasterIdLst>
  <p:handoutMasterIdLst>
    <p:handoutMasterId r:id="rId57"/>
  </p:handoutMasterIdLst>
  <p:sldIdLst>
    <p:sldId id="258" r:id="rId2"/>
    <p:sldId id="459" r:id="rId3"/>
    <p:sldId id="460" r:id="rId4"/>
    <p:sldId id="461" r:id="rId5"/>
    <p:sldId id="462" r:id="rId6"/>
    <p:sldId id="465" r:id="rId7"/>
    <p:sldId id="466" r:id="rId8"/>
    <p:sldId id="467" r:id="rId9"/>
    <p:sldId id="468" r:id="rId10"/>
    <p:sldId id="469" r:id="rId11"/>
    <p:sldId id="470" r:id="rId12"/>
    <p:sldId id="471" r:id="rId13"/>
    <p:sldId id="472" r:id="rId14"/>
    <p:sldId id="473" r:id="rId15"/>
    <p:sldId id="474" r:id="rId16"/>
    <p:sldId id="476" r:id="rId17"/>
    <p:sldId id="477" r:id="rId18"/>
    <p:sldId id="478" r:id="rId19"/>
    <p:sldId id="479" r:id="rId20"/>
    <p:sldId id="480" r:id="rId21"/>
    <p:sldId id="481" r:id="rId22"/>
    <p:sldId id="482" r:id="rId23"/>
    <p:sldId id="483" r:id="rId24"/>
    <p:sldId id="484" r:id="rId25"/>
    <p:sldId id="485" r:id="rId26"/>
    <p:sldId id="486" r:id="rId27"/>
    <p:sldId id="488" r:id="rId28"/>
    <p:sldId id="521" r:id="rId29"/>
    <p:sldId id="489" r:id="rId30"/>
    <p:sldId id="490" r:id="rId31"/>
    <p:sldId id="522" r:id="rId32"/>
    <p:sldId id="491" r:id="rId33"/>
    <p:sldId id="492" r:id="rId34"/>
    <p:sldId id="493" r:id="rId35"/>
    <p:sldId id="497" r:id="rId36"/>
    <p:sldId id="498" r:id="rId37"/>
    <p:sldId id="499" r:id="rId38"/>
    <p:sldId id="500" r:id="rId39"/>
    <p:sldId id="501" r:id="rId40"/>
    <p:sldId id="502" r:id="rId41"/>
    <p:sldId id="503" r:id="rId42"/>
    <p:sldId id="504" r:id="rId43"/>
    <p:sldId id="505" r:id="rId44"/>
    <p:sldId id="506" r:id="rId45"/>
    <p:sldId id="507" r:id="rId46"/>
    <p:sldId id="508" r:id="rId47"/>
    <p:sldId id="509" r:id="rId48"/>
    <p:sldId id="510" r:id="rId49"/>
    <p:sldId id="511" r:id="rId50"/>
    <p:sldId id="512" r:id="rId51"/>
    <p:sldId id="513" r:id="rId52"/>
    <p:sldId id="514" r:id="rId53"/>
    <p:sldId id="515" r:id="rId54"/>
    <p:sldId id="516" r:id="rId55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115"/>
    <p:restoredTop sz="94643"/>
  </p:normalViewPr>
  <p:slideViewPr>
    <p:cSldViewPr snapToGrid="0" snapToObjects="1">
      <p:cViewPr varScale="1">
        <p:scale>
          <a:sx n="130" d="100"/>
          <a:sy n="130" d="100"/>
        </p:scale>
        <p:origin x="-140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204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notesMaster" Target="notesMasters/notesMaster1.xml"/><Relationship Id="rId57" Type="http://schemas.openxmlformats.org/officeDocument/2006/relationships/handoutMaster" Target="handoutMasters/handoutMaster1.xml"/><Relationship Id="rId58" Type="http://schemas.openxmlformats.org/officeDocument/2006/relationships/printerSettings" Target="printerSettings/printerSettings1.bin"/><Relationship Id="rId59" Type="http://schemas.openxmlformats.org/officeDocument/2006/relationships/presProps" Target="presProp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viewProps" Target="viewProps.xml"/><Relationship Id="rId61" Type="http://schemas.openxmlformats.org/officeDocument/2006/relationships/theme" Target="theme/theme1.xml"/><Relationship Id="rId6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7F7607-8AA4-B842-A5B0-85C1885566DE}" type="datetimeFigureOut">
              <a:rPr lang="en-US" smtClean="0"/>
              <a:pPr/>
              <a:t>3/21/19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174529-E9FF-DD45-A1E1-9AE5BBE5EA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28515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357BF8-B90F-EC4F-8623-DE2330790225}" type="datetimeFigureOut">
              <a:rPr lang="en-US" smtClean="0"/>
              <a:pPr/>
              <a:t>3/21/19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1E4DDF-0BE8-B44D-A687-4BF2505A71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03460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E851AE5-7AA3-A047-AB4C-8DB5D369B34B}" type="slidenum">
              <a:rPr lang="en-US">
                <a:latin typeface="Courier New" charset="0"/>
              </a:rPr>
              <a:pPr/>
              <a:t>1</a:t>
            </a:fld>
            <a:endParaRPr lang="en-US" dirty="0">
              <a:latin typeface="Courier New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>
              <a:latin typeface="Times New Roman" charset="0"/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553596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9850" y="914400"/>
            <a:ext cx="4178300" cy="31337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46263" y="4352775"/>
            <a:ext cx="4771430" cy="347889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82056" tIns="41028" rIns="82056" bIns="41028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5878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9850" y="914400"/>
            <a:ext cx="4178300" cy="31337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46263" y="4352775"/>
            <a:ext cx="4771430" cy="347889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82056" tIns="41028" rIns="82056" bIns="41028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9544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2078B2-3159-F14B-8132-9300A16C85A8}" type="datetime1">
              <a:rPr lang="en-US" smtClean="0"/>
              <a:pPr>
                <a:defRPr/>
              </a:pPr>
              <a:t>3/21/19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320DD2-9AC7-B240-8439-1898C20C42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2B8D5F-B9F1-324C-B1A2-05496313CD19}" type="datetime1">
              <a:rPr lang="en-US" smtClean="0"/>
              <a:pPr>
                <a:defRPr/>
              </a:pPr>
              <a:t>3/21/19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F3B397-9863-974C-9E75-B66FE45873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5C2550-6371-4147-AE4C-F5FB6151C76E}" type="datetime1">
              <a:rPr lang="en-US" smtClean="0"/>
              <a:pPr>
                <a:defRPr/>
              </a:pPr>
              <a:t>3/21/19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E7C3A0-C6A5-184E-9AB8-67C259CC11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8E91A6-BA86-C24D-A9A2-59E1132BA9F7}" type="datetime1">
              <a:rPr lang="en-US" smtClean="0"/>
              <a:pPr>
                <a:defRPr/>
              </a:pPr>
              <a:t>3/21/19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018A7C-687B-BE4F-84FE-0A7FB4E2ED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1EA3AB-8B06-3541-8955-4B0B738DA1E5}" type="datetime1">
              <a:rPr lang="en-US" smtClean="0"/>
              <a:pPr>
                <a:defRPr/>
              </a:pPr>
              <a:t>3/21/19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E84620-9411-7A41-BDFE-46E36283A3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26EB3D-237A-2A41-AA3C-CCC0B587F125}" type="datetime1">
              <a:rPr lang="en-US" smtClean="0"/>
              <a:pPr>
                <a:defRPr/>
              </a:pPr>
              <a:t>3/21/19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92E417-E1B4-1644-AA5E-08B3C161F2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14D64D-30AD-E442-825F-585A69A95A22}" type="datetime1">
              <a:rPr lang="en-US" smtClean="0"/>
              <a:pPr>
                <a:defRPr/>
              </a:pPr>
              <a:t>3/21/19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CEFE53-6511-CC46-9EB0-088D5AA225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C496F4-5E88-8E4D-8ADB-73A988525CB5}" type="datetime1">
              <a:rPr lang="en-US" smtClean="0"/>
              <a:pPr>
                <a:defRPr/>
              </a:pPr>
              <a:t>3/21/19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3AA0B7-898E-6849-B106-FA8F92BD0A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ACC378-6658-6B42-8AC0-83423DF6E9C6}" type="datetime1">
              <a:rPr lang="en-US" smtClean="0"/>
              <a:pPr>
                <a:defRPr/>
              </a:pPr>
              <a:t>3/21/19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FC738C-B1BF-D74D-9E8E-E80F125B95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880D83-C431-C640-9F8F-0DEF26FCD613}" type="datetime1">
              <a:rPr lang="en-US" smtClean="0"/>
              <a:pPr>
                <a:defRPr/>
              </a:pPr>
              <a:t>3/21/19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CE7D5A-5759-A749-9DF2-8883836C01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5C9EBD-5AF0-F741-98C5-21C9D9AB6610}" type="datetime1">
              <a:rPr lang="en-US" smtClean="0"/>
              <a:pPr>
                <a:defRPr/>
              </a:pPr>
              <a:t>3/21/19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21797F-D4AC-5249-8143-180C49B06D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AutoShape 8"/>
          <p:cNvSpPr>
            <a:spLocks noChangeArrowheads="1"/>
          </p:cNvSpPr>
          <p:nvPr userDrawn="1"/>
        </p:nvSpPr>
        <p:spPr bwMode="auto">
          <a:xfrm>
            <a:off x="387350" y="387350"/>
            <a:ext cx="8445500" cy="6159500"/>
          </a:xfrm>
          <a:prstGeom prst="roundRect">
            <a:avLst>
              <a:gd name="adj" fmla="val 12486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latin typeface="Courier New" pitchFamily="-107" charset="0"/>
            </a:endParaRPr>
          </a:p>
        </p:txBody>
      </p:sp>
      <p:sp useBgFill="1">
        <p:nvSpPr>
          <p:cNvPr id="8" name="Rectangle 9"/>
          <p:cNvSpPr>
            <a:spLocks noChangeArrowheads="1"/>
          </p:cNvSpPr>
          <p:nvPr userDrawn="1"/>
        </p:nvSpPr>
        <p:spPr bwMode="auto">
          <a:xfrm>
            <a:off x="8213725" y="6218238"/>
            <a:ext cx="774251" cy="46230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200" dirty="0">
                <a:latin typeface="Times New Roman" pitchFamily="-107" charset="0"/>
              </a:rPr>
              <a:t>Lecture 3</a:t>
            </a:r>
          </a:p>
          <a:p>
            <a:pPr>
              <a:defRPr/>
            </a:pPr>
            <a:r>
              <a:rPr lang="en-US" sz="1200" dirty="0">
                <a:latin typeface="Times New Roman" pitchFamily="-107" charset="0"/>
              </a:rPr>
              <a:t>Page </a:t>
            </a:r>
            <a:fld id="{8DEFEB2B-9FA0-4F4D-A070-42F5B2E48911}" type="slidenum">
              <a:rPr lang="en-US" sz="1200">
                <a:latin typeface="Times New Roman" pitchFamily="-107" charset="0"/>
              </a:rPr>
              <a:pPr>
                <a:defRPr/>
              </a:pPr>
              <a:t>‹#›</a:t>
            </a:fld>
            <a:endParaRPr lang="en-US" sz="1200" dirty="0">
              <a:latin typeface="Times New Roman" pitchFamily="-107" charset="0"/>
            </a:endParaRPr>
          </a:p>
        </p:txBody>
      </p:sp>
      <p:sp useBgFill="1">
        <p:nvSpPr>
          <p:cNvPr id="9" name="Rectangle 8"/>
          <p:cNvSpPr>
            <a:spLocks noChangeArrowheads="1"/>
          </p:cNvSpPr>
          <p:nvPr userDrawn="1"/>
        </p:nvSpPr>
        <p:spPr bwMode="auto">
          <a:xfrm>
            <a:off x="197935" y="6274232"/>
            <a:ext cx="811119" cy="46230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200" dirty="0">
                <a:latin typeface="Times New Roman" pitchFamily="-107" charset="0"/>
              </a:rPr>
              <a:t>CS 111</a:t>
            </a:r>
          </a:p>
          <a:p>
            <a:pPr>
              <a:defRPr/>
            </a:pPr>
            <a:r>
              <a:rPr lang="en-US" sz="1200" dirty="0">
                <a:latin typeface="Times New Roman" pitchFamily="-107" charset="0"/>
              </a:rPr>
              <a:t>Fall </a:t>
            </a:r>
            <a:r>
              <a:rPr lang="en-US" sz="1200" baseline="0" dirty="0">
                <a:latin typeface="Times New Roman" pitchFamily="-107" charset="0"/>
              </a:rPr>
              <a:t>2018</a:t>
            </a:r>
            <a:r>
              <a:rPr lang="en-US" sz="1200" dirty="0">
                <a:latin typeface="Times New Roman" pitchFamily="-107" charset="0"/>
              </a:rPr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Times New Roman"/>
          <a:ea typeface="ＭＳ Ｐゴシック" charset="-128"/>
          <a:cs typeface="Times New Roman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Times New Roman"/>
          <a:ea typeface="ＭＳ Ｐゴシック" charset="-128"/>
          <a:cs typeface="Times New Roman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Times New Roman"/>
          <a:ea typeface="ＭＳ Ｐゴシック" charset="-128"/>
          <a:cs typeface="Times New Roman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Times New Roman"/>
          <a:ea typeface="ＭＳ Ｐゴシック" charset="-128"/>
          <a:cs typeface="Times New Roman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Times New Roman"/>
          <a:ea typeface="ＭＳ Ｐゴシック" charset="-128"/>
          <a:cs typeface="Times New Roman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Times New Roman"/>
          <a:ea typeface="ＭＳ Ｐゴシック" charset="-128"/>
          <a:cs typeface="Times New Roman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514600"/>
            <a:ext cx="7772400" cy="1143000"/>
          </a:xfrm>
        </p:spPr>
        <p:txBody>
          <a:bodyPr/>
          <a:lstStyle/>
          <a:p>
            <a:r>
              <a:rPr lang="en-US" dirty="0">
                <a:cs typeface="ＭＳ Ｐゴシック" charset="-128"/>
              </a:rPr>
              <a:t>Operating System Principles:</a:t>
            </a:r>
            <a:br>
              <a:rPr lang="en-US" dirty="0">
                <a:cs typeface="ＭＳ Ｐゴシック" charset="-128"/>
              </a:rPr>
            </a:br>
            <a:r>
              <a:rPr lang="en-US" dirty="0">
                <a:cs typeface="ＭＳ Ｐゴシック" charset="-128"/>
              </a:rPr>
              <a:t>Processes, Execution, and State</a:t>
            </a:r>
            <a:r>
              <a:rPr lang="en-US" dirty="0">
                <a:ea typeface="ＭＳ Ｐゴシック" charset="-128"/>
                <a:cs typeface="ＭＳ Ｐゴシック" charset="-128"/>
              </a:rPr>
              <a:t/>
            </a:r>
            <a:br>
              <a:rPr lang="en-US" dirty="0">
                <a:ea typeface="ＭＳ Ｐゴシック" charset="-128"/>
                <a:cs typeface="ＭＳ Ｐゴシック" charset="-128"/>
              </a:rPr>
            </a:br>
            <a:r>
              <a:rPr lang="en-US" dirty="0">
                <a:ea typeface="ＭＳ Ｐゴシック" charset="-128"/>
                <a:cs typeface="ＭＳ Ｐゴシック" charset="-128"/>
              </a:rPr>
              <a:t>CS </a:t>
            </a:r>
            <a:r>
              <a:rPr lang="en-US" dirty="0">
                <a:cs typeface="ＭＳ Ｐゴシック" charset="-128"/>
              </a:rPr>
              <a:t>111</a:t>
            </a:r>
            <a:r>
              <a:rPr lang="en-US" dirty="0">
                <a:ea typeface="ＭＳ Ｐゴシック" charset="-128"/>
                <a:cs typeface="ＭＳ Ｐゴシック" charset="-128"/>
              </a:rPr>
              <a:t/>
            </a:r>
            <a:br>
              <a:rPr lang="en-US" dirty="0">
                <a:ea typeface="ＭＳ Ｐゴシック" charset="-128"/>
                <a:cs typeface="ＭＳ Ｐゴシック" charset="-128"/>
              </a:rPr>
            </a:br>
            <a:r>
              <a:rPr lang="en-US" dirty="0">
                <a:cs typeface="ＭＳ Ｐゴシック" charset="-128"/>
              </a:rPr>
              <a:t>Operating </a:t>
            </a:r>
            <a:r>
              <a:rPr lang="en-US" dirty="0">
                <a:ea typeface="ＭＳ Ｐゴシック" charset="-128"/>
                <a:cs typeface="ＭＳ Ｐゴシック" charset="-128"/>
              </a:rPr>
              <a:t>System Principles </a:t>
            </a:r>
            <a:br>
              <a:rPr lang="en-US" dirty="0">
                <a:ea typeface="ＭＳ Ｐゴシック" charset="-128"/>
                <a:cs typeface="ＭＳ Ｐゴシック" charset="-128"/>
              </a:rPr>
            </a:br>
            <a:r>
              <a:rPr lang="en-US" dirty="0" smtClean="0">
                <a:cs typeface="ＭＳ Ｐゴシック" charset="-128"/>
              </a:rPr>
              <a:t>Harry </a:t>
            </a:r>
            <a:r>
              <a:rPr lang="en-US" dirty="0" err="1" smtClean="0">
                <a:cs typeface="ＭＳ Ｐゴシック" charset="-128"/>
              </a:rPr>
              <a:t>Xu</a:t>
            </a:r>
            <a:r>
              <a:rPr lang="en-US" dirty="0">
                <a:ea typeface="ＭＳ Ｐゴシック" charset="-128"/>
                <a:cs typeface="ＭＳ Ｐゴシック" charset="-128"/>
              </a:rPr>
              <a:t/>
            </a:r>
            <a:br>
              <a:rPr lang="en-US" dirty="0">
                <a:ea typeface="ＭＳ Ｐゴシック" charset="-128"/>
                <a:cs typeface="ＭＳ Ｐゴシック" charset="-128"/>
              </a:rPr>
            </a:br>
            <a:endParaRPr lang="en-US" dirty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dirty="0">
                <a:ea typeface="ＭＳ Ｐゴシック" charset="-128"/>
                <a:cs typeface="ＭＳ Ｐゴシック" charset="-128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56032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 Space: Code Segments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253490"/>
            <a:ext cx="8229600" cy="4525963"/>
          </a:xfrm>
        </p:spPr>
        <p:txBody>
          <a:bodyPr>
            <a:noAutofit/>
          </a:bodyPr>
          <a:lstStyle/>
          <a:p>
            <a:r>
              <a:rPr lang="en-GB" sz="2400" dirty="0"/>
              <a:t>We start with a load module </a:t>
            </a:r>
          </a:p>
          <a:p>
            <a:pPr lvl="1"/>
            <a:r>
              <a:rPr lang="en-GB" sz="2400" dirty="0"/>
              <a:t>The output of a linkage editor</a:t>
            </a:r>
          </a:p>
          <a:p>
            <a:pPr lvl="1"/>
            <a:r>
              <a:rPr lang="en-GB" sz="2400" dirty="0"/>
              <a:t>All external references have been resolved</a:t>
            </a:r>
          </a:p>
          <a:p>
            <a:pPr lvl="1"/>
            <a:r>
              <a:rPr lang="en-GB" sz="2400" dirty="0"/>
              <a:t>All modules combined into a few segments</a:t>
            </a:r>
          </a:p>
          <a:p>
            <a:pPr lvl="1"/>
            <a:r>
              <a:rPr lang="en-GB" sz="2400" dirty="0"/>
              <a:t>Includes multiple segments (text, data, BSS)</a:t>
            </a:r>
          </a:p>
          <a:p>
            <a:r>
              <a:rPr lang="en-GB" sz="2400" dirty="0"/>
              <a:t>Code must be loaded into memory</a:t>
            </a:r>
          </a:p>
          <a:p>
            <a:pPr lvl="1"/>
            <a:r>
              <a:rPr lang="en-GB" sz="2400" dirty="0"/>
              <a:t>Instructions can only be run from RAM</a:t>
            </a:r>
            <a:endParaRPr lang="en-GB" sz="2000" dirty="0"/>
          </a:p>
          <a:p>
            <a:pPr lvl="1"/>
            <a:r>
              <a:rPr lang="en-GB" sz="2400" dirty="0"/>
              <a:t>A code segment must be created</a:t>
            </a:r>
          </a:p>
          <a:p>
            <a:pPr lvl="1"/>
            <a:r>
              <a:rPr lang="en-GB" sz="2400" dirty="0"/>
              <a:t>Code must be read in from the load module</a:t>
            </a:r>
          </a:p>
          <a:p>
            <a:pPr lvl="1"/>
            <a:r>
              <a:rPr lang="en-GB" sz="2400" dirty="0"/>
              <a:t>Map segment into process’ address space</a:t>
            </a:r>
          </a:p>
          <a:p>
            <a:r>
              <a:rPr lang="en-GB" sz="2400" dirty="0"/>
              <a:t>Code segments are read/execute only and sharable</a:t>
            </a:r>
          </a:p>
          <a:p>
            <a:pPr lvl="1"/>
            <a:r>
              <a:rPr lang="en-GB" sz="2400" dirty="0"/>
              <a:t>Many processes can use the same code segments</a:t>
            </a:r>
          </a:p>
          <a:p>
            <a:pPr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450289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 Space: Data Segments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r>
              <a:rPr lang="en-GB" dirty="0"/>
              <a:t>Data too must be initialized in address space</a:t>
            </a:r>
          </a:p>
          <a:p>
            <a:pPr lvl="1"/>
            <a:r>
              <a:rPr lang="en-GB" dirty="0"/>
              <a:t>Process data segment must be created and mapped into the process’ address space</a:t>
            </a:r>
          </a:p>
          <a:p>
            <a:pPr lvl="1"/>
            <a:r>
              <a:rPr lang="en-GB" dirty="0"/>
              <a:t>Initial contents must be copied from load module </a:t>
            </a:r>
          </a:p>
          <a:p>
            <a:pPr lvl="1"/>
            <a:r>
              <a:rPr lang="en-GB" dirty="0"/>
              <a:t>BSS</a:t>
            </a:r>
            <a:r>
              <a:rPr lang="en-GB" baseline="30000" dirty="0"/>
              <a:t>1</a:t>
            </a:r>
            <a:r>
              <a:rPr lang="en-GB" dirty="0"/>
              <a:t> segments must be initialized to all zeroes</a:t>
            </a:r>
          </a:p>
          <a:p>
            <a:r>
              <a:rPr lang="en-GB"/>
              <a:t>Data segments:</a:t>
            </a:r>
            <a:endParaRPr lang="en-GB" dirty="0"/>
          </a:p>
          <a:p>
            <a:pPr lvl="1"/>
            <a:r>
              <a:rPr lang="en-GB" dirty="0"/>
              <a:t>Are read/write, and process private</a:t>
            </a:r>
          </a:p>
          <a:p>
            <a:pPr lvl="1"/>
            <a:r>
              <a:rPr lang="en-GB" dirty="0"/>
              <a:t>Program can grow or shrink it (using the </a:t>
            </a:r>
            <a:r>
              <a:rPr lang="en-GB" dirty="0" err="1">
                <a:latin typeface="Courier New"/>
                <a:cs typeface="Courier New"/>
              </a:rPr>
              <a:t>sbrk</a:t>
            </a:r>
            <a:r>
              <a:rPr lang="en-GB" dirty="0"/>
              <a:t> system call)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97000" y="6088063"/>
            <a:ext cx="66223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aseline="30000" dirty="0">
                <a:latin typeface="Eurostile"/>
                <a:cs typeface="Eurostile"/>
              </a:rPr>
              <a:t>1</a:t>
            </a:r>
            <a:r>
              <a:rPr lang="en-US" sz="2000" dirty="0">
                <a:latin typeface="Eurostile"/>
                <a:cs typeface="Eurostile"/>
              </a:rPr>
              <a:t>Block Started by Symbol – a legacy phrase of no importance</a:t>
            </a:r>
            <a:endParaRPr lang="en-US" sz="2000" baseline="30000" dirty="0">
              <a:latin typeface="Eurostile"/>
              <a:cs typeface="Eurostile"/>
            </a:endParaRPr>
          </a:p>
        </p:txBody>
      </p:sp>
    </p:spTree>
    <p:extLst>
      <p:ext uri="{BB962C8B-B14F-4D97-AF65-F5344CB8AC3E}">
        <p14:creationId xmlns:p14="http://schemas.microsoft.com/office/powerpoint/2010/main" val="7601238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Processes and Stack Frames</a:t>
            </a:r>
          </a:p>
        </p:txBody>
      </p:sp>
      <p:sp>
        <p:nvSpPr>
          <p:cNvPr id="3174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GB" dirty="0"/>
              <a:t>Modern programming languages are stack-based</a:t>
            </a:r>
          </a:p>
          <a:p>
            <a:r>
              <a:rPr lang="en-GB" dirty="0"/>
              <a:t>Each procedure call allocates a new stack frame</a:t>
            </a:r>
          </a:p>
          <a:p>
            <a:pPr lvl="1"/>
            <a:r>
              <a:rPr lang="en-GB" dirty="0"/>
              <a:t>Storage for procedure local (vs. global) variables</a:t>
            </a:r>
          </a:p>
          <a:p>
            <a:pPr lvl="1"/>
            <a:r>
              <a:rPr lang="en-GB" dirty="0"/>
              <a:t>Storage for invocation parameters</a:t>
            </a:r>
          </a:p>
          <a:p>
            <a:pPr lvl="1"/>
            <a:r>
              <a:rPr lang="en-GB" dirty="0"/>
              <a:t>Save and restore registers</a:t>
            </a:r>
          </a:p>
          <a:p>
            <a:pPr lvl="2"/>
            <a:r>
              <a:rPr lang="en-GB" dirty="0"/>
              <a:t> Popped off stack when call returns</a:t>
            </a:r>
          </a:p>
          <a:p>
            <a:r>
              <a:rPr lang="en-GB" dirty="0"/>
              <a:t>Most modern CPUs also have stack support</a:t>
            </a:r>
          </a:p>
          <a:p>
            <a:pPr lvl="1"/>
            <a:r>
              <a:rPr lang="en-GB" dirty="0"/>
              <a:t>Stack too must be preserved as part of process state</a:t>
            </a:r>
          </a:p>
        </p:txBody>
      </p:sp>
    </p:spTree>
    <p:extLst>
      <p:ext uri="{BB962C8B-B14F-4D97-AF65-F5344CB8AC3E}">
        <p14:creationId xmlns:p14="http://schemas.microsoft.com/office/powerpoint/2010/main" val="2148174756"/>
      </p:ext>
    </p:extLst>
  </p:cSld>
  <p:clrMapOvr>
    <a:masterClrMapping/>
  </p:clrMapOvr>
  <p:transition xmlns:p14="http://schemas.microsoft.com/office/powerpoint/2010/main"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 Space: Stack Segment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5900"/>
            <a:ext cx="8229600" cy="4525963"/>
          </a:xfrm>
        </p:spPr>
        <p:txBody>
          <a:bodyPr>
            <a:noAutofit/>
          </a:bodyPr>
          <a:lstStyle/>
          <a:p>
            <a:r>
              <a:rPr lang="en-GB" dirty="0"/>
              <a:t>Size of stack depends on program activities</a:t>
            </a:r>
          </a:p>
          <a:p>
            <a:pPr lvl="1"/>
            <a:r>
              <a:rPr lang="en-GB" sz="2400" dirty="0"/>
              <a:t>E.g., by amount of local storage used by each routine </a:t>
            </a:r>
          </a:p>
          <a:p>
            <a:pPr lvl="1"/>
            <a:r>
              <a:rPr lang="en-GB" sz="2400" dirty="0"/>
              <a:t>Grows larger as calls nest more deeply</a:t>
            </a:r>
          </a:p>
          <a:p>
            <a:pPr lvl="1"/>
            <a:r>
              <a:rPr lang="en-GB" sz="2400" dirty="0"/>
              <a:t>After calls return, their stack frames can be recycled</a:t>
            </a:r>
          </a:p>
          <a:p>
            <a:r>
              <a:rPr lang="en-GB" dirty="0"/>
              <a:t>OS manages the process’ stack segment</a:t>
            </a:r>
          </a:p>
          <a:p>
            <a:pPr lvl="1"/>
            <a:r>
              <a:rPr lang="en-GB" sz="2400" dirty="0"/>
              <a:t>Stack segment created at same time as data segment</a:t>
            </a:r>
          </a:p>
          <a:p>
            <a:pPr lvl="1"/>
            <a:r>
              <a:rPr lang="en-GB" sz="2400" dirty="0"/>
              <a:t>Some </a:t>
            </a:r>
            <a:r>
              <a:rPr lang="en-GB" sz="2400" dirty="0" err="1"/>
              <a:t>OSes</a:t>
            </a:r>
            <a:r>
              <a:rPr lang="en-GB" sz="2400" dirty="0"/>
              <a:t> allocate fixed sized stack at program load time</a:t>
            </a:r>
          </a:p>
          <a:p>
            <a:pPr lvl="1"/>
            <a:r>
              <a:rPr lang="en-GB" sz="2400" dirty="0"/>
              <a:t>Some dynamically extend stack as program needs it</a:t>
            </a:r>
          </a:p>
          <a:p>
            <a:r>
              <a:rPr lang="en-GB" sz="2800" dirty="0"/>
              <a:t>Stack segments are read/write and process private</a:t>
            </a:r>
          </a:p>
          <a:p>
            <a:pPr lvl="1"/>
            <a:r>
              <a:rPr lang="en-GB" sz="2400" dirty="0"/>
              <a:t>Usually not executable</a:t>
            </a:r>
          </a:p>
        </p:txBody>
      </p:sp>
    </p:spTree>
    <p:extLst>
      <p:ext uri="{BB962C8B-B14F-4D97-AF65-F5344CB8AC3E}">
        <p14:creationId xmlns:p14="http://schemas.microsoft.com/office/powerpoint/2010/main" val="35617125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 Space: Libraries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Static libraries are added to load module</a:t>
            </a:r>
          </a:p>
          <a:p>
            <a:pPr lvl="1"/>
            <a:r>
              <a:rPr lang="en-GB" dirty="0"/>
              <a:t>Each load module has its own copy of each library</a:t>
            </a:r>
          </a:p>
          <a:p>
            <a:pPr lvl="1"/>
            <a:r>
              <a:rPr lang="en-GB" dirty="0"/>
              <a:t>Program must be re-linked to get new version</a:t>
            </a:r>
          </a:p>
          <a:p>
            <a:r>
              <a:rPr lang="en-GB" dirty="0"/>
              <a:t>Shared libraries use less space</a:t>
            </a:r>
          </a:p>
          <a:p>
            <a:pPr lvl="1"/>
            <a:r>
              <a:rPr lang="en-GB" dirty="0"/>
              <a:t>One in-memory copy, shared by all processes </a:t>
            </a:r>
          </a:p>
          <a:p>
            <a:pPr lvl="1"/>
            <a:r>
              <a:rPr lang="en-GB" dirty="0"/>
              <a:t>Keep the library separate from the load modules</a:t>
            </a:r>
          </a:p>
          <a:p>
            <a:pPr lvl="1"/>
            <a:r>
              <a:rPr lang="en-GB" dirty="0"/>
              <a:t>Operating system loads library along with program</a:t>
            </a:r>
          </a:p>
          <a:p>
            <a:r>
              <a:rPr lang="en-GB" dirty="0"/>
              <a:t>Reduced memory use, faster program loads</a:t>
            </a:r>
          </a:p>
          <a:p>
            <a:r>
              <a:rPr lang="en-GB" dirty="0"/>
              <a:t>Easier and better library upgrades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2753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Process State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7133"/>
            <a:ext cx="8229600" cy="4525963"/>
          </a:xfrm>
        </p:spPr>
        <p:txBody>
          <a:bodyPr/>
          <a:lstStyle/>
          <a:p>
            <a:r>
              <a:rPr lang="en-US" dirty="0"/>
              <a:t>Registers</a:t>
            </a:r>
          </a:p>
          <a:p>
            <a:pPr lvl="1"/>
            <a:r>
              <a:rPr lang="en-US" dirty="0"/>
              <a:t>General registers</a:t>
            </a:r>
          </a:p>
          <a:p>
            <a:pPr lvl="1"/>
            <a:r>
              <a:rPr lang="en-US" dirty="0"/>
              <a:t>Program counter, processor status, stack pointer, frame pointer</a:t>
            </a:r>
          </a:p>
          <a:p>
            <a:r>
              <a:rPr lang="en-US" dirty="0"/>
              <a:t>Process’ own OS resources</a:t>
            </a:r>
          </a:p>
          <a:p>
            <a:pPr lvl="1"/>
            <a:r>
              <a:rPr lang="en-US" dirty="0"/>
              <a:t>Open files, current working directory, locks</a:t>
            </a:r>
          </a:p>
          <a:p>
            <a:r>
              <a:rPr lang="en-US" dirty="0"/>
              <a:t>But also OS-related state information</a:t>
            </a:r>
          </a:p>
          <a:p>
            <a:r>
              <a:rPr lang="en-GB" dirty="0"/>
              <a:t>The OS needs some data structure to keep track of all this information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1951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Descriptors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32650"/>
            <a:ext cx="8229600" cy="4525963"/>
          </a:xfrm>
        </p:spPr>
        <p:txBody>
          <a:bodyPr/>
          <a:lstStyle/>
          <a:p>
            <a:r>
              <a:rPr lang="en-US" dirty="0"/>
              <a:t>Basic OS data structure for dealing with processes</a:t>
            </a:r>
          </a:p>
          <a:p>
            <a:r>
              <a:rPr lang="en-US" dirty="0"/>
              <a:t>Stores all information relevant to the process</a:t>
            </a:r>
          </a:p>
          <a:p>
            <a:pPr lvl="1"/>
            <a:r>
              <a:rPr lang="en-GB" dirty="0"/>
              <a:t>State to restore when process is dispatched</a:t>
            </a:r>
          </a:p>
          <a:p>
            <a:pPr lvl="1"/>
            <a:r>
              <a:rPr lang="en-GB" dirty="0"/>
              <a:t>References to allocated resources</a:t>
            </a:r>
          </a:p>
          <a:p>
            <a:pPr lvl="1"/>
            <a:r>
              <a:rPr lang="en-GB" dirty="0"/>
              <a:t>Information to support process operations</a:t>
            </a:r>
          </a:p>
          <a:p>
            <a:r>
              <a:rPr lang="en-GB" dirty="0"/>
              <a:t>Managed by the OS</a:t>
            </a:r>
          </a:p>
          <a:p>
            <a:r>
              <a:rPr lang="en-GB" dirty="0"/>
              <a:t>Used for scheduling, security decisions, allocation issues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4333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Linux Process Control Block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9130" y="1417638"/>
            <a:ext cx="6069330" cy="4525963"/>
          </a:xfrm>
        </p:spPr>
        <p:txBody>
          <a:bodyPr/>
          <a:lstStyle/>
          <a:p>
            <a:r>
              <a:rPr lang="en-US" sz="2800" dirty="0"/>
              <a:t>The data structure Linux (and other Unix systems) use to handle processes</a:t>
            </a:r>
          </a:p>
          <a:p>
            <a:pPr lvl="1"/>
            <a:r>
              <a:rPr lang="en-US" sz="2400" dirty="0"/>
              <a:t>AKA </a:t>
            </a:r>
            <a:r>
              <a:rPr lang="en-US" sz="2400" i="1" dirty="0"/>
              <a:t>PCB</a:t>
            </a:r>
          </a:p>
          <a:p>
            <a:r>
              <a:rPr lang="en-US" sz="2800" dirty="0"/>
              <a:t>An example of a process descriptor</a:t>
            </a:r>
          </a:p>
          <a:p>
            <a:r>
              <a:rPr lang="en-US" sz="2800" dirty="0"/>
              <a:t>Keeps track of:</a:t>
            </a:r>
          </a:p>
          <a:p>
            <a:pPr lvl="1"/>
            <a:r>
              <a:rPr lang="en-US" sz="2400" dirty="0"/>
              <a:t>Unique process ID</a:t>
            </a:r>
          </a:p>
          <a:p>
            <a:pPr lvl="1"/>
            <a:r>
              <a:rPr lang="en-US" sz="2400" dirty="0"/>
              <a:t>State of the process (e.g., running)</a:t>
            </a:r>
          </a:p>
          <a:p>
            <a:pPr lvl="1"/>
            <a:r>
              <a:rPr lang="en-US" sz="2400" dirty="0"/>
              <a:t>Address space information</a:t>
            </a:r>
          </a:p>
          <a:p>
            <a:pPr lvl="1"/>
            <a:r>
              <a:rPr lang="en-US" sz="2400" dirty="0"/>
              <a:t>And various other things</a:t>
            </a:r>
          </a:p>
        </p:txBody>
      </p:sp>
      <p:pic>
        <p:nvPicPr>
          <p:cNvPr id="1028" name="Picture 4" descr="Image result for linux process control block">
            <a:extLst>
              <a:ext uri="{FF2B5EF4-FFF2-40B4-BE49-F238E27FC236}">
                <a16:creationId xmlns:a16="http://schemas.microsoft.com/office/drawing/2014/main" xmlns="" id="{3BEE96F4-E21D-1649-A820-79597CA166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3002" y="1851660"/>
            <a:ext cx="2593798" cy="3997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16913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Process State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98600"/>
            <a:ext cx="8229600" cy="4525963"/>
          </a:xfrm>
        </p:spPr>
        <p:txBody>
          <a:bodyPr/>
          <a:lstStyle/>
          <a:p>
            <a:r>
              <a:rPr lang="en-US" dirty="0"/>
              <a:t>Not all process state is stored directly in the process descriptor</a:t>
            </a:r>
          </a:p>
          <a:p>
            <a:r>
              <a:rPr lang="en-US" dirty="0"/>
              <a:t>Other process state is in multiple other places</a:t>
            </a:r>
          </a:p>
          <a:p>
            <a:pPr lvl="1"/>
            <a:r>
              <a:rPr lang="en-US" dirty="0"/>
              <a:t>Application execution state is on the stack and in registers</a:t>
            </a:r>
          </a:p>
          <a:p>
            <a:pPr lvl="1"/>
            <a:r>
              <a:rPr lang="en-US" dirty="0"/>
              <a:t>Linux processes also have a supervisor-mode stack</a:t>
            </a:r>
          </a:p>
          <a:p>
            <a:pPr lvl="2"/>
            <a:r>
              <a:rPr lang="en-US" dirty="0"/>
              <a:t>To retain the state of in-progress system calls</a:t>
            </a:r>
          </a:p>
          <a:p>
            <a:pPr lvl="2"/>
            <a:r>
              <a:rPr lang="en-US" dirty="0"/>
              <a:t>To save the state of an interrupt preempted process</a:t>
            </a:r>
          </a:p>
          <a:p>
            <a:r>
              <a:rPr lang="en-US" dirty="0"/>
              <a:t>A lot of process state is stored in the other memory areas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2021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Processes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Creating processes</a:t>
            </a:r>
          </a:p>
          <a:p>
            <a:r>
              <a:rPr lang="en-US" dirty="0"/>
              <a:t>Destroying processes</a:t>
            </a:r>
          </a:p>
          <a:p>
            <a:r>
              <a:rPr lang="en-US" dirty="0"/>
              <a:t>Running processes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2116528" y="553767"/>
            <a:ext cx="4804972" cy="676127"/>
          </a:xfrm>
          <a:prstGeom prst="round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635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are processes?</a:t>
            </a:r>
          </a:p>
          <a:p>
            <a:r>
              <a:rPr lang="en-US" dirty="0"/>
              <a:t>How does an operating system handle processes?</a:t>
            </a:r>
          </a:p>
          <a:p>
            <a:r>
              <a:rPr lang="en-US" dirty="0"/>
              <a:t>How do we manage the state of processes?</a:t>
            </a:r>
          </a:p>
          <a:p>
            <a:endParaRPr lang="en-US" dirty="0"/>
          </a:p>
          <a:p>
            <a:endParaRPr lang="en-GB" dirty="0"/>
          </a:p>
          <a:p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450028" y="553767"/>
            <a:ext cx="2244915" cy="676127"/>
          </a:xfrm>
          <a:prstGeom prst="round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007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Do Processes Come From?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98600"/>
            <a:ext cx="8229600" cy="4525963"/>
          </a:xfrm>
        </p:spPr>
        <p:txBody>
          <a:bodyPr/>
          <a:lstStyle/>
          <a:p>
            <a:r>
              <a:rPr lang="en-US" sz="2800" dirty="0"/>
              <a:t>Created by the operating system</a:t>
            </a:r>
          </a:p>
          <a:p>
            <a:pPr lvl="1"/>
            <a:r>
              <a:rPr lang="en-US" sz="2400" dirty="0"/>
              <a:t>Using some method to initialize their state</a:t>
            </a:r>
          </a:p>
          <a:p>
            <a:pPr lvl="1"/>
            <a:r>
              <a:rPr lang="en-US" sz="2400" dirty="0"/>
              <a:t>In particular, to set up a particular program to run</a:t>
            </a:r>
          </a:p>
          <a:p>
            <a:r>
              <a:rPr lang="en-US" sz="2800" dirty="0"/>
              <a:t>At the request of other processes</a:t>
            </a:r>
          </a:p>
          <a:p>
            <a:pPr lvl="1"/>
            <a:r>
              <a:rPr lang="en-US" sz="2400" dirty="0"/>
              <a:t>Which specify the program to run</a:t>
            </a:r>
          </a:p>
          <a:p>
            <a:pPr lvl="1"/>
            <a:r>
              <a:rPr lang="en-US" sz="2400" dirty="0"/>
              <a:t>And other aspects of their initial state</a:t>
            </a:r>
          </a:p>
          <a:p>
            <a:r>
              <a:rPr lang="en-US" sz="2800" dirty="0"/>
              <a:t>Parent processes</a:t>
            </a:r>
          </a:p>
          <a:p>
            <a:pPr lvl="1"/>
            <a:r>
              <a:rPr lang="en-US" sz="2400" dirty="0"/>
              <a:t>The process that created your process</a:t>
            </a:r>
          </a:p>
          <a:p>
            <a:r>
              <a:rPr lang="en-US" sz="2800" dirty="0"/>
              <a:t>Child processes</a:t>
            </a:r>
          </a:p>
          <a:p>
            <a:pPr lvl="1"/>
            <a:r>
              <a:rPr lang="en-US" sz="2400" dirty="0"/>
              <a:t>The processes your process created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694128" y="553767"/>
            <a:ext cx="7814872" cy="676127"/>
          </a:xfrm>
          <a:prstGeom prst="roundRect">
            <a:avLst/>
          </a:prstGeom>
          <a:noFill/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6700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Process Descriptor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process descriptor is the OS’ basic per-process data structure</a:t>
            </a:r>
          </a:p>
          <a:p>
            <a:r>
              <a:rPr lang="en-US" dirty="0"/>
              <a:t>So a new process needs a new descriptor</a:t>
            </a:r>
          </a:p>
          <a:p>
            <a:r>
              <a:rPr lang="en-US" dirty="0"/>
              <a:t>What does the OS do with the descriptor?</a:t>
            </a:r>
          </a:p>
          <a:p>
            <a:r>
              <a:rPr lang="en-US" dirty="0"/>
              <a:t>Typically puts it into a </a:t>
            </a:r>
            <a:r>
              <a:rPr lang="en-US" i="1" dirty="0"/>
              <a:t>process table</a:t>
            </a:r>
          </a:p>
          <a:p>
            <a:pPr lvl="1"/>
            <a:r>
              <a:rPr lang="en-US" dirty="0"/>
              <a:t>The data structure the OS uses to organize all currently active processes</a:t>
            </a:r>
          </a:p>
          <a:p>
            <a:pPr lvl="1"/>
            <a:r>
              <a:rPr lang="en-US" dirty="0"/>
              <a:t>Process table contains one entry (e.g., a PCB) for each process in the system</a:t>
            </a:r>
          </a:p>
        </p:txBody>
      </p:sp>
    </p:spTree>
    <p:extLst>
      <p:ext uri="{BB962C8B-B14F-4D97-AF65-F5344CB8AC3E}">
        <p14:creationId xmlns:p14="http://schemas.microsoft.com/office/powerpoint/2010/main" val="21328066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72"/>
            <a:ext cx="8229600" cy="1143000"/>
          </a:xfrm>
        </p:spPr>
        <p:txBody>
          <a:bodyPr/>
          <a:lstStyle/>
          <a:p>
            <a:r>
              <a:rPr lang="en-US" dirty="0"/>
              <a:t>What Else Does a </a:t>
            </a:r>
            <a:br>
              <a:rPr lang="en-US" dirty="0"/>
            </a:br>
            <a:r>
              <a:rPr lang="en-US" dirty="0"/>
              <a:t>New Process Need?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80210"/>
            <a:ext cx="8229600" cy="4525963"/>
          </a:xfrm>
        </p:spPr>
        <p:txBody>
          <a:bodyPr/>
          <a:lstStyle/>
          <a:p>
            <a:r>
              <a:rPr lang="en-GB" dirty="0"/>
              <a:t>An address space</a:t>
            </a:r>
          </a:p>
          <a:p>
            <a:r>
              <a:rPr lang="en-GB" dirty="0"/>
              <a:t>To hold all of the segments it will need</a:t>
            </a:r>
          </a:p>
          <a:p>
            <a:r>
              <a:rPr lang="en-GB" dirty="0"/>
              <a:t>So the OS needs to create one</a:t>
            </a:r>
          </a:p>
          <a:p>
            <a:pPr lvl="1"/>
            <a:r>
              <a:rPr lang="en-GB" dirty="0"/>
              <a:t>And allocate memory for code, data and stack</a:t>
            </a:r>
          </a:p>
          <a:p>
            <a:r>
              <a:rPr lang="en-GB" dirty="0"/>
              <a:t>OS then loads program code and data into new segments</a:t>
            </a:r>
          </a:p>
          <a:p>
            <a:r>
              <a:rPr lang="en-GB" dirty="0"/>
              <a:t>Initializes a stack segment</a:t>
            </a:r>
          </a:p>
          <a:p>
            <a:r>
              <a:rPr lang="en-GB" dirty="0"/>
              <a:t>Sets up initial registers (PC, PS, SP)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9664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Choices for Process Creation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2528"/>
            <a:ext cx="8229600" cy="4525963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Start with a “blank” process</a:t>
            </a:r>
          </a:p>
          <a:p>
            <a:pPr marL="914400" lvl="1" indent="-514350"/>
            <a:r>
              <a:rPr lang="en-US" dirty="0"/>
              <a:t>No initial state or resources</a:t>
            </a:r>
          </a:p>
          <a:p>
            <a:pPr marL="914400" lvl="1" indent="-514350"/>
            <a:r>
              <a:rPr lang="en-US" dirty="0"/>
              <a:t>Have some way of filling in the vital stuff</a:t>
            </a:r>
          </a:p>
          <a:p>
            <a:pPr marL="1314450" lvl="2" indent="-514350"/>
            <a:r>
              <a:rPr lang="en-US" dirty="0"/>
              <a:t>Code</a:t>
            </a:r>
          </a:p>
          <a:p>
            <a:pPr marL="1314450" lvl="2" indent="-514350"/>
            <a:r>
              <a:rPr lang="en-US" dirty="0"/>
              <a:t>Program counter, etc.</a:t>
            </a:r>
          </a:p>
          <a:p>
            <a:pPr marL="914400" lvl="1" indent="-514350"/>
            <a:r>
              <a:rPr lang="en-US" dirty="0"/>
              <a:t>This is the basic Windows approach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Use the calling process as a template</a:t>
            </a:r>
          </a:p>
          <a:p>
            <a:pPr marL="914400" lvl="1" indent="-514350"/>
            <a:r>
              <a:rPr lang="en-US" dirty="0"/>
              <a:t>Give new process the same stuff as the old one</a:t>
            </a:r>
          </a:p>
          <a:p>
            <a:pPr marL="914400" lvl="1" indent="-514350"/>
            <a:r>
              <a:rPr lang="en-US" dirty="0"/>
              <a:t>Including code, PC, etc.</a:t>
            </a:r>
          </a:p>
          <a:p>
            <a:pPr marL="914400" lvl="1" indent="-514350"/>
            <a:r>
              <a:rPr lang="en-US" dirty="0"/>
              <a:t>This is the basic Unix/Linux approach</a:t>
            </a:r>
          </a:p>
        </p:txBody>
      </p:sp>
    </p:spTree>
    <p:extLst>
      <p:ext uri="{BB962C8B-B14F-4D97-AF65-F5344CB8AC3E}">
        <p14:creationId xmlns:p14="http://schemas.microsoft.com/office/powerpoint/2010/main" val="6568409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Starting With a Blank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Basically, create a brand new process</a:t>
            </a:r>
          </a:p>
          <a:p>
            <a:r>
              <a:rPr lang="en-US" dirty="0"/>
              <a:t>The system call that creates it obviously needs to provide some information</a:t>
            </a:r>
          </a:p>
          <a:p>
            <a:pPr lvl="1"/>
            <a:r>
              <a:rPr lang="en-US" dirty="0"/>
              <a:t>Everything needed to set up the process properly</a:t>
            </a:r>
          </a:p>
          <a:p>
            <a:pPr lvl="1"/>
            <a:r>
              <a:rPr lang="en-US" dirty="0"/>
              <a:t>At the minimum, what code is to be run</a:t>
            </a:r>
          </a:p>
          <a:p>
            <a:pPr lvl="1"/>
            <a:r>
              <a:rPr lang="en-US" dirty="0"/>
              <a:t>Generally a lot more than that</a:t>
            </a:r>
          </a:p>
          <a:p>
            <a:r>
              <a:rPr lang="en-US" dirty="0"/>
              <a:t>Other than bootstrapping, the new process is created by command of an existing process</a:t>
            </a:r>
          </a:p>
        </p:txBody>
      </p:sp>
    </p:spTree>
    <p:extLst>
      <p:ext uri="{BB962C8B-B14F-4D97-AF65-F5344CB8AC3E}">
        <p14:creationId xmlns:p14="http://schemas.microsoft.com/office/powerpoint/2010/main" val="4038805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Windows Process Creation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>
                <a:latin typeface="Courier New"/>
                <a:cs typeface="Courier New"/>
              </a:rPr>
              <a:t>CreateProcess</a:t>
            </a:r>
            <a:r>
              <a:rPr lang="en-US" dirty="0">
                <a:latin typeface="Courier New"/>
                <a:cs typeface="Courier New"/>
              </a:rPr>
              <a:t>()</a:t>
            </a:r>
            <a:r>
              <a:rPr lang="en-US" dirty="0"/>
              <a:t> system call</a:t>
            </a:r>
          </a:p>
          <a:p>
            <a:r>
              <a:rPr lang="en-US" dirty="0"/>
              <a:t>A very flexible way to create a new process</a:t>
            </a:r>
          </a:p>
          <a:p>
            <a:pPr lvl="1"/>
            <a:r>
              <a:rPr lang="en-US" dirty="0"/>
              <a:t>Many parameters with many possible values</a:t>
            </a:r>
          </a:p>
          <a:p>
            <a:r>
              <a:rPr lang="en-US" dirty="0"/>
              <a:t>Generally, the system call includes the name of the program to run</a:t>
            </a:r>
          </a:p>
          <a:p>
            <a:pPr lvl="1"/>
            <a:r>
              <a:rPr lang="en-US" dirty="0"/>
              <a:t>In one of a couple of parameter locations</a:t>
            </a:r>
          </a:p>
          <a:p>
            <a:r>
              <a:rPr lang="en-US" dirty="0"/>
              <a:t>Different parameters fill out other critical information for the new process</a:t>
            </a:r>
          </a:p>
          <a:p>
            <a:pPr lvl="1"/>
            <a:r>
              <a:rPr lang="en-US" dirty="0"/>
              <a:t>Environment information, priorities, etc.</a:t>
            </a:r>
          </a:p>
        </p:txBody>
      </p:sp>
    </p:spTree>
    <p:extLst>
      <p:ext uri="{BB962C8B-B14F-4D97-AF65-F5344CB8AC3E}">
        <p14:creationId xmlns:p14="http://schemas.microsoft.com/office/powerpoint/2010/main" val="15055187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Forking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way Unix/Linux creates processes</a:t>
            </a:r>
          </a:p>
          <a:p>
            <a:r>
              <a:rPr lang="en-US" dirty="0"/>
              <a:t>Essentially clones the existing parent process</a:t>
            </a:r>
          </a:p>
          <a:p>
            <a:r>
              <a:rPr lang="en-US" dirty="0"/>
              <a:t>On assumption that the new child process is a lot like the old one</a:t>
            </a:r>
          </a:p>
          <a:p>
            <a:pPr lvl="1"/>
            <a:r>
              <a:rPr lang="en-US" dirty="0"/>
              <a:t>Most likely to be true for some kinds of parallel programming</a:t>
            </a:r>
          </a:p>
          <a:p>
            <a:pPr lvl="1"/>
            <a:r>
              <a:rPr lang="en-US" dirty="0"/>
              <a:t>Not so likely for more typical user computing</a:t>
            </a:r>
          </a:p>
          <a:p>
            <a:pPr lvl="1"/>
            <a:r>
              <a:rPr lang="en-US" dirty="0"/>
              <a:t>But the approach has advantages, like easing creation of pipelines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4548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Happens After a Fork?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9160"/>
            <a:ext cx="8229600" cy="4525963"/>
          </a:xfrm>
        </p:spPr>
        <p:txBody>
          <a:bodyPr/>
          <a:lstStyle/>
          <a:p>
            <a:r>
              <a:rPr lang="en-US" dirty="0"/>
              <a:t>There are now two processes</a:t>
            </a:r>
          </a:p>
          <a:p>
            <a:pPr lvl="1"/>
            <a:r>
              <a:rPr lang="en-US" dirty="0"/>
              <a:t>With different IDs</a:t>
            </a:r>
          </a:p>
          <a:p>
            <a:pPr lvl="1"/>
            <a:r>
              <a:rPr lang="en-US" dirty="0"/>
              <a:t>But otherwise mostly exactly the same</a:t>
            </a:r>
          </a:p>
          <a:p>
            <a:r>
              <a:rPr lang="en-US" dirty="0"/>
              <a:t>How do I profitably use that?</a:t>
            </a:r>
          </a:p>
          <a:p>
            <a:r>
              <a:rPr lang="en-US" dirty="0"/>
              <a:t>Program executes a fork</a:t>
            </a:r>
          </a:p>
          <a:p>
            <a:r>
              <a:rPr lang="en-US" dirty="0"/>
              <a:t>Now there are two programs</a:t>
            </a:r>
          </a:p>
          <a:p>
            <a:pPr lvl="1"/>
            <a:r>
              <a:rPr lang="en-US" dirty="0"/>
              <a:t>With the same code and program counter </a:t>
            </a:r>
          </a:p>
          <a:p>
            <a:r>
              <a:rPr lang="en-US" dirty="0"/>
              <a:t>Write code to figure out which is which</a:t>
            </a:r>
          </a:p>
          <a:p>
            <a:pPr lvl="1"/>
            <a:r>
              <a:rPr lang="en-US" dirty="0"/>
              <a:t>Usually, parent goes “one way” and child goes “the other”</a:t>
            </a:r>
          </a:p>
        </p:txBody>
      </p:sp>
    </p:spTree>
    <p:extLst>
      <p:ext uri="{BB962C8B-B14F-4D97-AF65-F5344CB8AC3E}">
        <p14:creationId xmlns:p14="http://schemas.microsoft.com/office/powerpoint/2010/main" val="36758093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5EED6F4-7B76-6E46-9688-1038CC75F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Forking and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B62F4E5-EF3C-364F-95E4-3FAB6C4966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4AE66545-9321-214F-B88B-40CE3C4E7A55}"/>
              </a:ext>
            </a:extLst>
          </p:cNvPr>
          <p:cNvGrpSpPr/>
          <p:nvPr/>
        </p:nvGrpSpPr>
        <p:grpSpPr>
          <a:xfrm>
            <a:off x="764965" y="1714500"/>
            <a:ext cx="3304115" cy="646656"/>
            <a:chOff x="1245025" y="1846806"/>
            <a:chExt cx="6858000" cy="9144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xmlns="" id="{1619E6FB-9190-8A4E-A29A-11C5F85933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5025" y="1846806"/>
              <a:ext cx="6858000" cy="9144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Rectangle 9">
              <a:extLst>
                <a:ext uri="{FF2B5EF4-FFF2-40B4-BE49-F238E27FC236}">
                  <a16:creationId xmlns:a16="http://schemas.microsoft.com/office/drawing/2014/main" xmlns="" id="{CC92FF9C-E2DE-964A-BB7A-193D03426B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7425" y="1999206"/>
              <a:ext cx="1676400" cy="609600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dirty="0"/>
                <a:t>code</a:t>
              </a:r>
            </a:p>
          </p:txBody>
        </p:sp>
        <p:sp>
          <p:nvSpPr>
            <p:cNvPr id="7" name="Rectangle 10">
              <a:extLst>
                <a:ext uri="{FF2B5EF4-FFF2-40B4-BE49-F238E27FC236}">
                  <a16:creationId xmlns:a16="http://schemas.microsoft.com/office/drawing/2014/main" xmlns="" id="{985330D4-A369-CD45-A749-DE7A082FEE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6225" y="1999206"/>
              <a:ext cx="1676400" cy="609600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dirty="0"/>
                <a:t>data</a:t>
              </a:r>
            </a:p>
          </p:txBody>
        </p:sp>
        <p:sp>
          <p:nvSpPr>
            <p:cNvPr id="8" name="Rectangle 11">
              <a:extLst>
                <a:ext uri="{FF2B5EF4-FFF2-40B4-BE49-F238E27FC236}">
                  <a16:creationId xmlns:a16="http://schemas.microsoft.com/office/drawing/2014/main" xmlns="" id="{829C4097-2985-8F49-84FA-D28A5E03B6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74225" y="1999206"/>
              <a:ext cx="1676400" cy="609600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dirty="0"/>
                <a:t>stack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xmlns="" id="{948B8AB6-B629-694B-A6EF-65293BD1F9EC}"/>
              </a:ext>
            </a:extLst>
          </p:cNvPr>
          <p:cNvGrpSpPr/>
          <p:nvPr/>
        </p:nvGrpSpPr>
        <p:grpSpPr>
          <a:xfrm>
            <a:off x="4906435" y="1716144"/>
            <a:ext cx="3304115" cy="646656"/>
            <a:chOff x="4906435" y="1716144"/>
            <a:chExt cx="3304115" cy="646656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xmlns="" id="{D6A9BBF0-420E-704F-8375-C326138B4A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6435" y="1716144"/>
              <a:ext cx="3304115" cy="64665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Rectangle 9">
              <a:extLst>
                <a:ext uri="{FF2B5EF4-FFF2-40B4-BE49-F238E27FC236}">
                  <a16:creationId xmlns:a16="http://schemas.microsoft.com/office/drawing/2014/main" xmlns="" id="{7F96FF5E-959C-624F-96D7-3B2B83151B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79860" y="1823920"/>
              <a:ext cx="807673" cy="431104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dirty="0"/>
                <a:t>code</a:t>
              </a:r>
            </a:p>
          </p:txBody>
        </p:sp>
        <p:sp>
          <p:nvSpPr>
            <p:cNvPr id="15" name="Rectangle 10">
              <a:extLst>
                <a:ext uri="{FF2B5EF4-FFF2-40B4-BE49-F238E27FC236}">
                  <a16:creationId xmlns:a16="http://schemas.microsoft.com/office/drawing/2014/main" xmlns="" id="{A80FCC7A-0D20-904D-8A30-A862110A3D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0957" y="1823920"/>
              <a:ext cx="807673" cy="431104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dirty="0"/>
                <a:t>data</a:t>
              </a:r>
            </a:p>
          </p:txBody>
        </p:sp>
        <p:sp>
          <p:nvSpPr>
            <p:cNvPr id="16" name="Rectangle 11">
              <a:extLst>
                <a:ext uri="{FF2B5EF4-FFF2-40B4-BE49-F238E27FC236}">
                  <a16:creationId xmlns:a16="http://schemas.microsoft.com/office/drawing/2014/main" xmlns="" id="{0AF9DE9C-ED9A-B844-90BD-7DCC9B4A2A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29453" y="1823920"/>
              <a:ext cx="807673" cy="431104"/>
            </a:xfrm>
            <a:prstGeom prst="rect">
              <a:avLst/>
            </a:prstGeom>
            <a:pattFill prst="trellis">
              <a:fgClr>
                <a:srgbClr val="FF9900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dirty="0"/>
                <a:t>stack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F640295B-BC62-4F48-9CB1-9868C511DC27}"/>
              </a:ext>
            </a:extLst>
          </p:cNvPr>
          <p:cNvSpPr txBox="1"/>
          <p:nvPr/>
        </p:nvSpPr>
        <p:spPr>
          <a:xfrm>
            <a:off x="1360170" y="1174161"/>
            <a:ext cx="12330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Parent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DB9919FB-B824-DA48-9689-59E3775E09D1}"/>
              </a:ext>
            </a:extLst>
          </p:cNvPr>
          <p:cNvSpPr txBox="1"/>
          <p:nvPr/>
        </p:nvSpPr>
        <p:spPr>
          <a:xfrm>
            <a:off x="4906435" y="1125250"/>
            <a:ext cx="10967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Child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6FE128E0-8267-464E-888C-38DD06465DE3}"/>
              </a:ext>
            </a:extLst>
          </p:cNvPr>
          <p:cNvSpPr/>
          <p:nvPr/>
        </p:nvSpPr>
        <p:spPr>
          <a:xfrm>
            <a:off x="1646062" y="4880610"/>
            <a:ext cx="6564487" cy="1417320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951ACF18-A90C-4342-B646-1EB9CFA74588}"/>
              </a:ext>
            </a:extLst>
          </p:cNvPr>
          <p:cNvSpPr txBox="1"/>
          <p:nvPr/>
        </p:nvSpPr>
        <p:spPr>
          <a:xfrm>
            <a:off x="381565" y="5244424"/>
            <a:ext cx="11208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RAM</a:t>
            </a:r>
          </a:p>
        </p:txBody>
      </p:sp>
      <p:sp>
        <p:nvSpPr>
          <p:cNvPr id="21" name="Rectangle 9">
            <a:extLst>
              <a:ext uri="{FF2B5EF4-FFF2-40B4-BE49-F238E27FC236}">
                <a16:creationId xmlns:a16="http://schemas.microsoft.com/office/drawing/2014/main" xmlns="" id="{138CEB3A-F761-AD49-A0BA-5F966B0AA6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7410" y="5244424"/>
            <a:ext cx="807673" cy="431104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dirty="0"/>
              <a:t>code</a:t>
            </a:r>
          </a:p>
        </p:txBody>
      </p:sp>
      <p:sp>
        <p:nvSpPr>
          <p:cNvPr id="22" name="Rectangle 10">
            <a:extLst>
              <a:ext uri="{FF2B5EF4-FFF2-40B4-BE49-F238E27FC236}">
                <a16:creationId xmlns:a16="http://schemas.microsoft.com/office/drawing/2014/main" xmlns="" id="{812C2C61-51C4-2540-9BC4-AFF16CC379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4306" y="5589270"/>
            <a:ext cx="807673" cy="431104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23" name="Rectangle 11">
            <a:extLst>
              <a:ext uri="{FF2B5EF4-FFF2-40B4-BE49-F238E27FC236}">
                <a16:creationId xmlns:a16="http://schemas.microsoft.com/office/drawing/2014/main" xmlns="" id="{C1A8BBCE-D321-E848-809A-AE01003083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7165" y="5028872"/>
            <a:ext cx="807673" cy="431104"/>
          </a:xfrm>
          <a:prstGeom prst="rect">
            <a:avLst/>
          </a:prstGeom>
          <a:pattFill prst="trellis">
            <a:fgClr>
              <a:srgbClr val="FF9900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dirty="0"/>
              <a:t>stack</a:t>
            </a:r>
          </a:p>
        </p:txBody>
      </p:sp>
      <p:sp>
        <p:nvSpPr>
          <p:cNvPr id="25" name="Rectangle 11">
            <a:extLst>
              <a:ext uri="{FF2B5EF4-FFF2-40B4-BE49-F238E27FC236}">
                <a16:creationId xmlns:a16="http://schemas.microsoft.com/office/drawing/2014/main" xmlns="" id="{13162592-D43C-F847-97A8-C00F0798A5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4315" y="5102281"/>
            <a:ext cx="807673" cy="431104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dirty="0"/>
              <a:t>stack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xmlns="" id="{84C570F6-A234-164D-AFA0-8343FEC36DBB}"/>
              </a:ext>
            </a:extLst>
          </p:cNvPr>
          <p:cNvCxnSpPr/>
          <p:nvPr/>
        </p:nvCxnSpPr>
        <p:spPr>
          <a:xfrm>
            <a:off x="1242226" y="2268250"/>
            <a:ext cx="1284934" cy="29518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xmlns="" id="{5F08BFFA-79DB-5648-B86A-6C885C0C8467}"/>
              </a:ext>
            </a:extLst>
          </p:cNvPr>
          <p:cNvCxnSpPr>
            <a:cxnSpLocks/>
          </p:cNvCxnSpPr>
          <p:nvPr/>
        </p:nvCxnSpPr>
        <p:spPr>
          <a:xfrm flipH="1">
            <a:off x="2834640" y="2268250"/>
            <a:ext cx="2523160" cy="29518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xmlns="" id="{8B3C2279-4F01-2845-9CD0-0C9D1D2DFDB4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3682214" y="2253380"/>
            <a:ext cx="1495938" cy="28489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xmlns="" id="{E0427219-70BD-1D46-8B76-3B8716034C7B}"/>
              </a:ext>
            </a:extLst>
          </p:cNvPr>
          <p:cNvCxnSpPr>
            <a:cxnSpLocks/>
            <a:stCxn id="16" idx="2"/>
            <a:endCxn id="23" idx="0"/>
          </p:cNvCxnSpPr>
          <p:nvPr/>
        </p:nvCxnSpPr>
        <p:spPr>
          <a:xfrm flipH="1">
            <a:off x="7641002" y="2255024"/>
            <a:ext cx="92288" cy="27738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xmlns="" id="{2DB15BF6-7AB1-E544-8717-EB986F0B4F4D}"/>
              </a:ext>
            </a:extLst>
          </p:cNvPr>
          <p:cNvCxnSpPr>
            <a:cxnSpLocks/>
            <a:endCxn id="22" idx="0"/>
          </p:cNvCxnSpPr>
          <p:nvPr/>
        </p:nvCxnSpPr>
        <p:spPr>
          <a:xfrm>
            <a:off x="2173092" y="2262729"/>
            <a:ext cx="1955051" cy="33265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xmlns="" id="{FEBC48AC-C267-824A-A317-4ACAA5604EA4}"/>
              </a:ext>
            </a:extLst>
          </p:cNvPr>
          <p:cNvCxnSpPr>
            <a:cxnSpLocks/>
          </p:cNvCxnSpPr>
          <p:nvPr/>
        </p:nvCxnSpPr>
        <p:spPr>
          <a:xfrm flipH="1">
            <a:off x="6031807" y="2260841"/>
            <a:ext cx="223691" cy="12400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9851B7AD-234A-0E4F-B01B-0473C38F333A}"/>
              </a:ext>
            </a:extLst>
          </p:cNvPr>
          <p:cNvSpPr txBox="1"/>
          <p:nvPr/>
        </p:nvSpPr>
        <p:spPr>
          <a:xfrm>
            <a:off x="5753848" y="3588475"/>
            <a:ext cx="4154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1324688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 animBg="1"/>
      <p:bldP spid="20" grpId="0"/>
      <p:bldP spid="21" grpId="0" animBg="1"/>
      <p:bldP spid="22" grpId="0" animBg="1"/>
      <p:bldP spid="23" grpId="0" animBg="1"/>
      <p:bldP spid="25" grpId="0" animBg="1"/>
      <p:bldP spid="4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Forking and the Data Segments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Forked child shares the parent’s code</a:t>
            </a:r>
          </a:p>
          <a:p>
            <a:r>
              <a:rPr lang="en-US" dirty="0"/>
              <a:t>But not its stack</a:t>
            </a:r>
          </a:p>
          <a:p>
            <a:pPr lvl="1"/>
            <a:r>
              <a:rPr lang="en-US" dirty="0"/>
              <a:t>It has its own stack, initialized to match the parent’s</a:t>
            </a:r>
          </a:p>
          <a:p>
            <a:pPr lvl="1"/>
            <a:r>
              <a:rPr lang="en-US" dirty="0"/>
              <a:t>Just as if a second process running the same program had reached the same point in its run</a:t>
            </a:r>
          </a:p>
          <a:p>
            <a:r>
              <a:rPr lang="en-US" dirty="0"/>
              <a:t>Child should have its own data segment, though</a:t>
            </a:r>
          </a:p>
          <a:p>
            <a:pPr lvl="1"/>
            <a:r>
              <a:rPr lang="en-US" dirty="0"/>
              <a:t>Forked processes do not share their data segments</a:t>
            </a:r>
          </a:p>
        </p:txBody>
      </p:sp>
    </p:spTree>
    <p:extLst>
      <p:ext uri="{BB962C8B-B14F-4D97-AF65-F5344CB8AC3E}">
        <p14:creationId xmlns:p14="http://schemas.microsoft.com/office/powerpoint/2010/main" val="4054560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Process?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0896"/>
            <a:ext cx="8229600" cy="4525963"/>
          </a:xfrm>
        </p:spPr>
        <p:txBody>
          <a:bodyPr/>
          <a:lstStyle/>
          <a:p>
            <a:r>
              <a:rPr lang="en-US" dirty="0"/>
              <a:t>A type of interpreter</a:t>
            </a:r>
          </a:p>
          <a:p>
            <a:r>
              <a:rPr lang="en-US" dirty="0"/>
              <a:t>An executing instance of a program</a:t>
            </a:r>
          </a:p>
          <a:p>
            <a:r>
              <a:rPr lang="en-US" dirty="0"/>
              <a:t>A virtual private computer</a:t>
            </a:r>
          </a:p>
          <a:p>
            <a:r>
              <a:rPr lang="en-US" dirty="0"/>
              <a:t>A process is an </a:t>
            </a:r>
            <a:r>
              <a:rPr lang="en-US" i="1" dirty="0"/>
              <a:t>object</a:t>
            </a:r>
          </a:p>
          <a:p>
            <a:pPr lvl="1"/>
            <a:r>
              <a:rPr lang="en-US" dirty="0"/>
              <a:t>Characterized by its properties (</a:t>
            </a:r>
            <a:r>
              <a:rPr lang="en-US" i="1" dirty="0"/>
              <a:t>state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Characterized by its </a:t>
            </a:r>
            <a:r>
              <a:rPr lang="en-US" i="1" dirty="0"/>
              <a:t>operations</a:t>
            </a:r>
          </a:p>
          <a:p>
            <a:pPr lvl="1"/>
            <a:r>
              <a:rPr lang="en-US" dirty="0"/>
              <a:t>Of course, not all OS objects are processes</a:t>
            </a:r>
          </a:p>
          <a:p>
            <a:pPr lvl="1"/>
            <a:r>
              <a:rPr lang="en-US" dirty="0"/>
              <a:t>But processes are a central and vital OS object type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2332428" y="553767"/>
            <a:ext cx="4449372" cy="676127"/>
          </a:xfrm>
          <a:prstGeom prst="round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8939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Forking and Copy on Write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the parent had a big data area, setting up a separate copy for the child is expensive</a:t>
            </a:r>
          </a:p>
          <a:p>
            <a:pPr lvl="1"/>
            <a:r>
              <a:rPr lang="en-US" dirty="0"/>
              <a:t>And fork was supposed to be cheap</a:t>
            </a:r>
          </a:p>
          <a:p>
            <a:r>
              <a:rPr lang="en-US" dirty="0"/>
              <a:t>If neither parent nor child write the parent’s data area, though, no copy necessary</a:t>
            </a:r>
          </a:p>
          <a:p>
            <a:r>
              <a:rPr lang="en-US" dirty="0"/>
              <a:t>So set it up as copy-on-write</a:t>
            </a:r>
          </a:p>
          <a:p>
            <a:r>
              <a:rPr lang="en-US" dirty="0"/>
              <a:t>If one of them writes it, then make a copy and let the process write the copy</a:t>
            </a:r>
          </a:p>
          <a:p>
            <a:pPr lvl="1"/>
            <a:r>
              <a:rPr lang="en-US" dirty="0"/>
              <a:t>The other process keeps the original</a:t>
            </a:r>
          </a:p>
        </p:txBody>
      </p:sp>
    </p:spTree>
    <p:extLst>
      <p:ext uri="{BB962C8B-B14F-4D97-AF65-F5344CB8AC3E}">
        <p14:creationId xmlns:p14="http://schemas.microsoft.com/office/powerpoint/2010/main" val="20290858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F733693-C0AD-1644-A39A-2E450767F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Forking and Copy on Write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14B5015-CD5F-C045-971D-3C4EDF94B1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xmlns="" id="{CDE1647A-E1B1-B84D-9978-09A3F849968A}"/>
              </a:ext>
            </a:extLst>
          </p:cNvPr>
          <p:cNvGrpSpPr/>
          <p:nvPr/>
        </p:nvGrpSpPr>
        <p:grpSpPr>
          <a:xfrm>
            <a:off x="764965" y="1714500"/>
            <a:ext cx="3304115" cy="646656"/>
            <a:chOff x="1245025" y="1846806"/>
            <a:chExt cx="6858000" cy="9144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xmlns="" id="{D5E26D1E-3588-9B49-A3AA-3553C998C3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5025" y="1846806"/>
              <a:ext cx="6858000" cy="9144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Rectangle 9">
              <a:extLst>
                <a:ext uri="{FF2B5EF4-FFF2-40B4-BE49-F238E27FC236}">
                  <a16:creationId xmlns:a16="http://schemas.microsoft.com/office/drawing/2014/main" xmlns="" id="{34CB8E2B-3451-8D4C-AB54-709596EED3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7425" y="1999206"/>
              <a:ext cx="1676400" cy="609600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dirty="0"/>
                <a:t>code</a:t>
              </a:r>
            </a:p>
          </p:txBody>
        </p:sp>
        <p:sp>
          <p:nvSpPr>
            <p:cNvPr id="8" name="Rectangle 10">
              <a:extLst>
                <a:ext uri="{FF2B5EF4-FFF2-40B4-BE49-F238E27FC236}">
                  <a16:creationId xmlns:a16="http://schemas.microsoft.com/office/drawing/2014/main" xmlns="" id="{DA655283-CDC9-2C4E-A0F2-6E028BF7EF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6225" y="1999206"/>
              <a:ext cx="1676400" cy="609600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dirty="0"/>
                <a:t>data</a:t>
              </a:r>
            </a:p>
          </p:txBody>
        </p:sp>
        <p:sp>
          <p:nvSpPr>
            <p:cNvPr id="9" name="Rectangle 11">
              <a:extLst>
                <a:ext uri="{FF2B5EF4-FFF2-40B4-BE49-F238E27FC236}">
                  <a16:creationId xmlns:a16="http://schemas.microsoft.com/office/drawing/2014/main" xmlns="" id="{D9CFC93C-564E-3A44-AFE6-A0CC449116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74225" y="1999206"/>
              <a:ext cx="1676400" cy="609600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dirty="0"/>
                <a:t>stack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9EFB183A-CC16-C74C-B745-89FFD223CFAF}"/>
              </a:ext>
            </a:extLst>
          </p:cNvPr>
          <p:cNvGrpSpPr/>
          <p:nvPr/>
        </p:nvGrpSpPr>
        <p:grpSpPr>
          <a:xfrm>
            <a:off x="4906435" y="1716144"/>
            <a:ext cx="3304115" cy="646656"/>
            <a:chOff x="4906435" y="1716144"/>
            <a:chExt cx="3304115" cy="64665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xmlns="" id="{7877203A-0398-1C45-BB03-CAA50BDF8D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6435" y="1716144"/>
              <a:ext cx="3304115" cy="64665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Rectangle 9">
              <a:extLst>
                <a:ext uri="{FF2B5EF4-FFF2-40B4-BE49-F238E27FC236}">
                  <a16:creationId xmlns:a16="http://schemas.microsoft.com/office/drawing/2014/main" xmlns="" id="{1E29AF90-F791-7342-AD3F-43FF01542F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79860" y="1823920"/>
              <a:ext cx="807673" cy="431104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dirty="0"/>
                <a:t>code</a:t>
              </a:r>
            </a:p>
          </p:txBody>
        </p:sp>
        <p:sp>
          <p:nvSpPr>
            <p:cNvPr id="13" name="Rectangle 10">
              <a:extLst>
                <a:ext uri="{FF2B5EF4-FFF2-40B4-BE49-F238E27FC236}">
                  <a16:creationId xmlns:a16="http://schemas.microsoft.com/office/drawing/2014/main" xmlns="" id="{416E91C6-83AF-904E-90BE-0595D5C917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0957" y="1823920"/>
              <a:ext cx="807673" cy="431104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dirty="0"/>
                <a:t>data</a:t>
              </a:r>
            </a:p>
          </p:txBody>
        </p:sp>
        <p:sp>
          <p:nvSpPr>
            <p:cNvPr id="14" name="Rectangle 11">
              <a:extLst>
                <a:ext uri="{FF2B5EF4-FFF2-40B4-BE49-F238E27FC236}">
                  <a16:creationId xmlns:a16="http://schemas.microsoft.com/office/drawing/2014/main" xmlns="" id="{B86D4993-2C59-D440-9ED0-CB6E5BA804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29453" y="1823920"/>
              <a:ext cx="807673" cy="431104"/>
            </a:xfrm>
            <a:prstGeom prst="rect">
              <a:avLst/>
            </a:prstGeom>
            <a:pattFill prst="trellis">
              <a:fgClr>
                <a:srgbClr val="FF9900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dirty="0"/>
                <a:t>stack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59F4A553-7C00-C84F-8EE2-6E7FF2D145DD}"/>
              </a:ext>
            </a:extLst>
          </p:cNvPr>
          <p:cNvSpPr txBox="1"/>
          <p:nvPr/>
        </p:nvSpPr>
        <p:spPr>
          <a:xfrm>
            <a:off x="1360170" y="1174161"/>
            <a:ext cx="12330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Parent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C51A97F4-1AD8-5541-BEA6-72FEF7C951F2}"/>
              </a:ext>
            </a:extLst>
          </p:cNvPr>
          <p:cNvSpPr txBox="1"/>
          <p:nvPr/>
        </p:nvSpPr>
        <p:spPr>
          <a:xfrm>
            <a:off x="4906435" y="1125250"/>
            <a:ext cx="10967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Child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7DF17AFA-A1AE-7843-B879-A3FAFC441536}"/>
              </a:ext>
            </a:extLst>
          </p:cNvPr>
          <p:cNvSpPr/>
          <p:nvPr/>
        </p:nvSpPr>
        <p:spPr>
          <a:xfrm>
            <a:off x="1646062" y="4880610"/>
            <a:ext cx="6564487" cy="1417320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B5C99C94-43F7-0344-8D0A-FFE7C0905340}"/>
              </a:ext>
            </a:extLst>
          </p:cNvPr>
          <p:cNvSpPr txBox="1"/>
          <p:nvPr/>
        </p:nvSpPr>
        <p:spPr>
          <a:xfrm>
            <a:off x="381565" y="5244424"/>
            <a:ext cx="11208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RAM</a:t>
            </a:r>
          </a:p>
        </p:txBody>
      </p:sp>
      <p:sp>
        <p:nvSpPr>
          <p:cNvPr id="19" name="Rectangle 9">
            <a:extLst>
              <a:ext uri="{FF2B5EF4-FFF2-40B4-BE49-F238E27FC236}">
                <a16:creationId xmlns:a16="http://schemas.microsoft.com/office/drawing/2014/main" xmlns="" id="{B7DD94BF-2CD8-0542-8CFC-8D949BBF28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7410" y="5244424"/>
            <a:ext cx="807673" cy="431104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dirty="0"/>
              <a:t>code</a:t>
            </a:r>
          </a:p>
        </p:txBody>
      </p:sp>
      <p:sp>
        <p:nvSpPr>
          <p:cNvPr id="20" name="Rectangle 10">
            <a:extLst>
              <a:ext uri="{FF2B5EF4-FFF2-40B4-BE49-F238E27FC236}">
                <a16:creationId xmlns:a16="http://schemas.microsoft.com/office/drawing/2014/main" xmlns="" id="{6E952B2C-E97B-614D-9D5C-847F83BDAA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4306" y="5589270"/>
            <a:ext cx="807673" cy="431104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21" name="Rectangle 11">
            <a:extLst>
              <a:ext uri="{FF2B5EF4-FFF2-40B4-BE49-F238E27FC236}">
                <a16:creationId xmlns:a16="http://schemas.microsoft.com/office/drawing/2014/main" xmlns="" id="{D6601793-B7CF-6D49-96B4-9E56AEEF8C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7165" y="5028872"/>
            <a:ext cx="807673" cy="431104"/>
          </a:xfrm>
          <a:prstGeom prst="rect">
            <a:avLst/>
          </a:prstGeom>
          <a:pattFill prst="trellis">
            <a:fgClr>
              <a:srgbClr val="FF9900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dirty="0"/>
              <a:t>stack</a:t>
            </a:r>
          </a:p>
        </p:txBody>
      </p:sp>
      <p:sp>
        <p:nvSpPr>
          <p:cNvPr id="23" name="Rectangle 11">
            <a:extLst>
              <a:ext uri="{FF2B5EF4-FFF2-40B4-BE49-F238E27FC236}">
                <a16:creationId xmlns:a16="http://schemas.microsoft.com/office/drawing/2014/main" xmlns="" id="{E08EA467-B78D-CC49-880D-D1AD5BE47D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4315" y="5102281"/>
            <a:ext cx="807673" cy="431104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dirty="0"/>
              <a:t>stack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xmlns="" id="{68EB7B92-4929-D04E-83BE-3555A59F8F22}"/>
              </a:ext>
            </a:extLst>
          </p:cNvPr>
          <p:cNvCxnSpPr/>
          <p:nvPr/>
        </p:nvCxnSpPr>
        <p:spPr>
          <a:xfrm>
            <a:off x="1242226" y="2268250"/>
            <a:ext cx="1284934" cy="29518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xmlns="" id="{8E31BB7A-594C-E949-9066-621BAA34F239}"/>
              </a:ext>
            </a:extLst>
          </p:cNvPr>
          <p:cNvCxnSpPr>
            <a:cxnSpLocks/>
          </p:cNvCxnSpPr>
          <p:nvPr/>
        </p:nvCxnSpPr>
        <p:spPr>
          <a:xfrm flipH="1">
            <a:off x="2834640" y="2268250"/>
            <a:ext cx="2523160" cy="29518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xmlns="" id="{E640D16B-D720-594F-88AD-8D9847E2A1E4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3682214" y="2253380"/>
            <a:ext cx="1495938" cy="28489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xmlns="" id="{F84E009F-1CE8-D244-A493-C464AF7A36E3}"/>
              </a:ext>
            </a:extLst>
          </p:cNvPr>
          <p:cNvCxnSpPr>
            <a:cxnSpLocks/>
            <a:stCxn id="14" idx="2"/>
            <a:endCxn id="21" idx="0"/>
          </p:cNvCxnSpPr>
          <p:nvPr/>
        </p:nvCxnSpPr>
        <p:spPr>
          <a:xfrm flipH="1">
            <a:off x="7641002" y="2255024"/>
            <a:ext cx="92288" cy="27738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xmlns="" id="{C639C7E3-9E59-0746-B1CD-01083099975B}"/>
              </a:ext>
            </a:extLst>
          </p:cNvPr>
          <p:cNvCxnSpPr>
            <a:cxnSpLocks/>
            <a:endCxn id="20" idx="0"/>
          </p:cNvCxnSpPr>
          <p:nvPr/>
        </p:nvCxnSpPr>
        <p:spPr>
          <a:xfrm>
            <a:off x="2173092" y="2262729"/>
            <a:ext cx="1955051" cy="33265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xmlns="" id="{0291FBEF-8349-3042-986D-B716AE1700A8}"/>
              </a:ext>
            </a:extLst>
          </p:cNvPr>
          <p:cNvCxnSpPr>
            <a:cxnSpLocks/>
          </p:cNvCxnSpPr>
          <p:nvPr/>
        </p:nvCxnSpPr>
        <p:spPr>
          <a:xfrm flipH="1">
            <a:off x="6031807" y="2260841"/>
            <a:ext cx="223691" cy="12400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EC436D53-7ADE-2B44-9E71-264B9444EA46}"/>
              </a:ext>
            </a:extLst>
          </p:cNvPr>
          <p:cNvSpPr txBox="1"/>
          <p:nvPr/>
        </p:nvSpPr>
        <p:spPr>
          <a:xfrm>
            <a:off x="5753848" y="3588475"/>
            <a:ext cx="4154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xmlns="" id="{55A0AE88-E95E-9244-98E4-AA533D9E75A0}"/>
              </a:ext>
            </a:extLst>
          </p:cNvPr>
          <p:cNvCxnSpPr>
            <a:cxnSpLocks/>
          </p:cNvCxnSpPr>
          <p:nvPr/>
        </p:nvCxnSpPr>
        <p:spPr>
          <a:xfrm flipH="1">
            <a:off x="4294244" y="2362800"/>
            <a:ext cx="1976099" cy="32264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CC331E61-760B-A44F-A669-73DB0A3FDE0A}"/>
              </a:ext>
            </a:extLst>
          </p:cNvPr>
          <p:cNvSpPr txBox="1"/>
          <p:nvPr/>
        </p:nvSpPr>
        <p:spPr>
          <a:xfrm>
            <a:off x="5226674" y="2711453"/>
            <a:ext cx="56938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65CFBB1D-CB33-1042-96E3-4DC40C52C067}"/>
              </a:ext>
            </a:extLst>
          </p:cNvPr>
          <p:cNvSpPr txBox="1"/>
          <p:nvPr/>
        </p:nvSpPr>
        <p:spPr>
          <a:xfrm>
            <a:off x="2683015" y="2571132"/>
            <a:ext cx="56938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22523583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0" grpId="1"/>
      <p:bldP spid="33" grpId="0"/>
      <p:bldP spid="3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2918"/>
            <a:ext cx="8229600" cy="1143000"/>
          </a:xfrm>
        </p:spPr>
        <p:txBody>
          <a:bodyPr/>
          <a:lstStyle/>
          <a:p>
            <a:r>
              <a:rPr lang="en-US" dirty="0"/>
              <a:t>But Fork Isn’t What </a:t>
            </a:r>
            <a:br>
              <a:rPr lang="en-US" dirty="0"/>
            </a:br>
            <a:r>
              <a:rPr lang="en-US" dirty="0"/>
              <a:t>I Usually Want!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Indeed, you usually don’t want another copy of the same process</a:t>
            </a:r>
          </a:p>
          <a:p>
            <a:r>
              <a:rPr lang="en-US" dirty="0"/>
              <a:t>You want a process to do something entirely different</a:t>
            </a:r>
          </a:p>
          <a:p>
            <a:r>
              <a:rPr lang="en-US" dirty="0"/>
              <a:t>Handled with </a:t>
            </a:r>
            <a:r>
              <a:rPr lang="en-US" dirty="0">
                <a:latin typeface="Courier New"/>
                <a:cs typeface="Courier New"/>
              </a:rPr>
              <a:t>exec()</a:t>
            </a:r>
          </a:p>
          <a:p>
            <a:pPr lvl="1"/>
            <a:r>
              <a:rPr lang="en-US" dirty="0"/>
              <a:t>A Unix system call to “remake” a process</a:t>
            </a:r>
          </a:p>
          <a:p>
            <a:pPr lvl="1"/>
            <a:r>
              <a:rPr lang="en-US" dirty="0"/>
              <a:t>Changes the code associated with a process</a:t>
            </a:r>
          </a:p>
          <a:p>
            <a:pPr lvl="1"/>
            <a:r>
              <a:rPr lang="en-US" dirty="0"/>
              <a:t>Resets much of the rest of its state, too</a:t>
            </a:r>
          </a:p>
          <a:p>
            <a:pPr lvl="2"/>
            <a:r>
              <a:rPr lang="en-US" dirty="0"/>
              <a:t>Like open files</a:t>
            </a:r>
          </a:p>
        </p:txBody>
      </p:sp>
    </p:spTree>
    <p:extLst>
      <p:ext uri="{BB962C8B-B14F-4D97-AF65-F5344CB8AC3E}">
        <p14:creationId xmlns:p14="http://schemas.microsoft.com/office/powerpoint/2010/main" val="13764881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Courier New"/>
                <a:cs typeface="Courier New"/>
              </a:rPr>
              <a:t>exec </a:t>
            </a:r>
            <a:r>
              <a:rPr lang="en-US" dirty="0"/>
              <a:t>Call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Linux/Unix system call to handle the common case</a:t>
            </a:r>
          </a:p>
          <a:p>
            <a:r>
              <a:rPr lang="en-US" dirty="0"/>
              <a:t>Replaces a process’ existing program with a different one</a:t>
            </a:r>
          </a:p>
          <a:p>
            <a:pPr lvl="1"/>
            <a:r>
              <a:rPr lang="en-US" dirty="0"/>
              <a:t>New code</a:t>
            </a:r>
          </a:p>
          <a:p>
            <a:pPr lvl="1"/>
            <a:r>
              <a:rPr lang="en-US" dirty="0"/>
              <a:t>Different set of other resources</a:t>
            </a:r>
          </a:p>
          <a:p>
            <a:pPr lvl="1"/>
            <a:r>
              <a:rPr lang="en-US" dirty="0"/>
              <a:t>Different PC and stack</a:t>
            </a:r>
          </a:p>
          <a:p>
            <a:r>
              <a:rPr lang="en-US" dirty="0"/>
              <a:t>Essentially, called after you do a fork</a:t>
            </a:r>
          </a:p>
        </p:txBody>
      </p:sp>
    </p:spTree>
    <p:extLst>
      <p:ext uri="{BB962C8B-B14F-4D97-AF65-F5344CB8AC3E}">
        <p14:creationId xmlns:p14="http://schemas.microsoft.com/office/powerpoint/2010/main" val="39608871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the OS Handle Exec?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Must get rid of the child’s old code</a:t>
            </a:r>
          </a:p>
          <a:p>
            <a:pPr lvl="1"/>
            <a:r>
              <a:rPr lang="en-US" dirty="0"/>
              <a:t>And its stack and data areas</a:t>
            </a:r>
          </a:p>
          <a:p>
            <a:pPr lvl="1"/>
            <a:r>
              <a:rPr lang="en-US" dirty="0"/>
              <a:t>Latter is easy if you are using copy-on-write</a:t>
            </a:r>
          </a:p>
          <a:p>
            <a:r>
              <a:rPr lang="en-US" dirty="0"/>
              <a:t>Must load a brand new set of code for that process</a:t>
            </a:r>
          </a:p>
          <a:p>
            <a:r>
              <a:rPr lang="en-US" dirty="0"/>
              <a:t>Must initialize child’s stack, PC, and other relevant control structure</a:t>
            </a:r>
          </a:p>
          <a:p>
            <a:pPr lvl="1"/>
            <a:r>
              <a:rPr lang="en-US" dirty="0"/>
              <a:t>To start a fresh program run for the child process</a:t>
            </a:r>
          </a:p>
        </p:txBody>
      </p:sp>
    </p:spTree>
    <p:extLst>
      <p:ext uri="{BB962C8B-B14F-4D97-AF65-F5344CB8AC3E}">
        <p14:creationId xmlns:p14="http://schemas.microsoft.com/office/powerpoint/2010/main" val="9132992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Destroying Processes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processes terminate</a:t>
            </a:r>
          </a:p>
          <a:p>
            <a:pPr lvl="1"/>
            <a:r>
              <a:rPr lang="en-US" dirty="0"/>
              <a:t>All do, of course, when the machine goes down</a:t>
            </a:r>
          </a:p>
          <a:p>
            <a:pPr lvl="1"/>
            <a:r>
              <a:rPr lang="en-US" dirty="0"/>
              <a:t>But most do some work and then exit before that</a:t>
            </a:r>
          </a:p>
          <a:p>
            <a:pPr lvl="1"/>
            <a:r>
              <a:rPr lang="en-US" dirty="0"/>
              <a:t>Others are killed by the OS or another process</a:t>
            </a:r>
          </a:p>
          <a:p>
            <a:r>
              <a:rPr lang="en-US" dirty="0"/>
              <a:t>When a process terminates, the OS needs to clean it up</a:t>
            </a:r>
          </a:p>
          <a:p>
            <a:pPr lvl="1"/>
            <a:r>
              <a:rPr lang="en-US" dirty="0"/>
              <a:t>Essentially, getting rid of all of its resources</a:t>
            </a:r>
          </a:p>
          <a:p>
            <a:pPr lvl="1"/>
            <a:r>
              <a:rPr lang="en-US" dirty="0"/>
              <a:t>In a way that allows simple reclamation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951428" y="553767"/>
            <a:ext cx="5236772" cy="676127"/>
          </a:xfrm>
          <a:prstGeom prst="roundRect">
            <a:avLst/>
          </a:prstGeom>
          <a:noFill/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86145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4853"/>
            <a:ext cx="8229600" cy="1143000"/>
          </a:xfrm>
        </p:spPr>
        <p:txBody>
          <a:bodyPr/>
          <a:lstStyle/>
          <a:p>
            <a:r>
              <a:rPr lang="en-US" dirty="0"/>
              <a:t>What Must the OS Do to </a:t>
            </a:r>
            <a:br>
              <a:rPr lang="en-US" dirty="0"/>
            </a:br>
            <a:r>
              <a:rPr lang="en-US" dirty="0"/>
              <a:t>Terminate a Process?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58815"/>
            <a:ext cx="8229600" cy="4525963"/>
          </a:xfrm>
        </p:spPr>
        <p:txBody>
          <a:bodyPr/>
          <a:lstStyle/>
          <a:p>
            <a:r>
              <a:rPr lang="en-US" dirty="0"/>
              <a:t>Reclaim any resources it may be holding</a:t>
            </a:r>
          </a:p>
          <a:p>
            <a:pPr lvl="1"/>
            <a:r>
              <a:rPr lang="en-US" dirty="0"/>
              <a:t>Memory</a:t>
            </a:r>
          </a:p>
          <a:p>
            <a:pPr lvl="1"/>
            <a:r>
              <a:rPr lang="en-US" dirty="0"/>
              <a:t>Locks</a:t>
            </a:r>
          </a:p>
          <a:p>
            <a:pPr lvl="1"/>
            <a:r>
              <a:rPr lang="en-US" dirty="0"/>
              <a:t>Access to hardware devices</a:t>
            </a:r>
          </a:p>
          <a:p>
            <a:r>
              <a:rPr lang="en-US" dirty="0"/>
              <a:t>Inform any other process that needs to know</a:t>
            </a:r>
          </a:p>
          <a:p>
            <a:pPr lvl="1"/>
            <a:r>
              <a:rPr lang="en-US" dirty="0"/>
              <a:t>Those waiting for </a:t>
            </a:r>
            <a:r>
              <a:rPr lang="en-US" dirty="0" err="1"/>
              <a:t>interprocess</a:t>
            </a:r>
            <a:r>
              <a:rPr lang="en-US" dirty="0"/>
              <a:t> communications</a:t>
            </a:r>
          </a:p>
          <a:p>
            <a:pPr lvl="1"/>
            <a:r>
              <a:rPr lang="en-US" dirty="0"/>
              <a:t>Parent (and maybe child) processes</a:t>
            </a:r>
          </a:p>
          <a:p>
            <a:r>
              <a:rPr lang="en-US" dirty="0"/>
              <a:t>Remove process descriptor from the process table</a:t>
            </a:r>
          </a:p>
        </p:txBody>
      </p:sp>
    </p:spTree>
    <p:extLst>
      <p:ext uri="{BB962C8B-B14F-4D97-AF65-F5344CB8AC3E}">
        <p14:creationId xmlns:p14="http://schemas.microsoft.com/office/powerpoint/2010/main" val="186067747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Processes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3500"/>
            <a:ext cx="8229600" cy="4525963"/>
          </a:xfrm>
        </p:spPr>
        <p:txBody>
          <a:bodyPr/>
          <a:lstStyle/>
          <a:p>
            <a:r>
              <a:rPr lang="en-US" dirty="0"/>
              <a:t>Processes must execute code to do their job</a:t>
            </a:r>
          </a:p>
          <a:p>
            <a:r>
              <a:rPr lang="en-US" dirty="0"/>
              <a:t>Which means the OS must give them access to a processor core</a:t>
            </a:r>
          </a:p>
          <a:p>
            <a:r>
              <a:rPr lang="en-US" dirty="0"/>
              <a:t>But usually more processes than cores</a:t>
            </a:r>
          </a:p>
          <a:p>
            <a:pPr lvl="1"/>
            <a:r>
              <a:rPr lang="en-US" dirty="0"/>
              <a:t>Easily 200-300 on a typical modern machine</a:t>
            </a:r>
          </a:p>
          <a:p>
            <a:r>
              <a:rPr lang="en-US" dirty="0"/>
              <a:t>So processes will need to share the cores</a:t>
            </a:r>
          </a:p>
          <a:p>
            <a:pPr lvl="1"/>
            <a:r>
              <a:rPr lang="en-US" dirty="0"/>
              <a:t>And they can’t all execute instructions at once</a:t>
            </a:r>
          </a:p>
          <a:p>
            <a:r>
              <a:rPr lang="en-US" dirty="0"/>
              <a:t>Sooner or later, a process not running on a core needs to be put onto one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2294328" y="553767"/>
            <a:ext cx="4550972" cy="676127"/>
          </a:xfrm>
          <a:prstGeom prst="roundRect">
            <a:avLst/>
          </a:prstGeom>
          <a:noFill/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19911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5738"/>
            <a:ext cx="8229600" cy="1143000"/>
          </a:xfrm>
        </p:spPr>
        <p:txBody>
          <a:bodyPr/>
          <a:lstStyle/>
          <a:p>
            <a:r>
              <a:rPr lang="en-US" dirty="0"/>
              <a:t>Loading a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28700"/>
            <a:ext cx="8229600" cy="4525963"/>
          </a:xfrm>
        </p:spPr>
        <p:txBody>
          <a:bodyPr/>
          <a:lstStyle/>
          <a:p>
            <a:r>
              <a:rPr lang="en-US" dirty="0"/>
              <a:t>To run a process on a core, the core’s hardware must be initialized</a:t>
            </a:r>
          </a:p>
          <a:p>
            <a:pPr lvl="1"/>
            <a:r>
              <a:rPr lang="en-US" dirty="0"/>
              <a:t>Either to initial state or whatever state the process was in the last time it ran</a:t>
            </a:r>
          </a:p>
          <a:p>
            <a:r>
              <a:rPr lang="en-US" dirty="0"/>
              <a:t>Must load the core’s registers</a:t>
            </a:r>
          </a:p>
          <a:p>
            <a:r>
              <a:rPr lang="en-US" dirty="0"/>
              <a:t>Must initialize the stack and set the stack pointer</a:t>
            </a:r>
          </a:p>
          <a:p>
            <a:r>
              <a:rPr lang="en-US" dirty="0"/>
              <a:t>Must set up any memory control structures</a:t>
            </a:r>
          </a:p>
          <a:p>
            <a:r>
              <a:rPr lang="en-US" dirty="0"/>
              <a:t>Must set the program counter</a:t>
            </a:r>
          </a:p>
          <a:p>
            <a:r>
              <a:rPr lang="en-US" dirty="0"/>
              <a:t>Then what?</a:t>
            </a:r>
          </a:p>
        </p:txBody>
      </p:sp>
    </p:spTree>
    <p:extLst>
      <p:ext uri="{BB962C8B-B14F-4D97-AF65-F5344CB8AC3E}">
        <p14:creationId xmlns:p14="http://schemas.microsoft.com/office/powerpoint/2010/main" val="156238680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 Process Runs on an 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20800"/>
            <a:ext cx="8229600" cy="4525963"/>
          </a:xfrm>
        </p:spPr>
        <p:txBody>
          <a:bodyPr/>
          <a:lstStyle/>
          <a:p>
            <a:r>
              <a:rPr lang="en-US" dirty="0"/>
              <a:t>It uses an execution model called </a:t>
            </a:r>
            <a:r>
              <a:rPr lang="en-US" i="1" dirty="0"/>
              <a:t>limited direct execution</a:t>
            </a:r>
          </a:p>
          <a:p>
            <a:r>
              <a:rPr lang="en-US" dirty="0"/>
              <a:t>Most instructions are executed directly by the process on the core</a:t>
            </a:r>
          </a:p>
          <a:p>
            <a:pPr lvl="1"/>
            <a:r>
              <a:rPr lang="en-US" dirty="0"/>
              <a:t>Without any OS intervention</a:t>
            </a:r>
          </a:p>
          <a:p>
            <a:r>
              <a:rPr lang="en-US" dirty="0"/>
              <a:t>Some instructions instead cause a trap to the operating system</a:t>
            </a:r>
          </a:p>
          <a:p>
            <a:pPr lvl="1"/>
            <a:r>
              <a:rPr lang="en-US" dirty="0"/>
              <a:t>Privileged instructions that can only execute in supervisor mode</a:t>
            </a:r>
          </a:p>
          <a:p>
            <a:pPr lvl="1"/>
            <a:r>
              <a:rPr lang="en-US" dirty="0"/>
              <a:t>The OS takes care of things from there</a:t>
            </a:r>
          </a:p>
        </p:txBody>
      </p:sp>
    </p:spTree>
    <p:extLst>
      <p:ext uri="{BB962C8B-B14F-4D97-AF65-F5344CB8AC3E}">
        <p14:creationId xmlns:p14="http://schemas.microsoft.com/office/powerpoint/2010/main" val="8601022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“State”?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029200"/>
          </a:xfrm>
        </p:spPr>
        <p:txBody>
          <a:bodyPr>
            <a:noAutofit/>
          </a:bodyPr>
          <a:lstStyle/>
          <a:p>
            <a:r>
              <a:rPr lang="en-GB" dirty="0"/>
              <a:t>One dictionary definition of “state” is</a:t>
            </a:r>
          </a:p>
          <a:p>
            <a:pPr lvl="1"/>
            <a:r>
              <a:rPr lang="en-GB" dirty="0"/>
              <a:t>“A mode or condition of being”</a:t>
            </a:r>
          </a:p>
          <a:p>
            <a:pPr lvl="1"/>
            <a:r>
              <a:rPr lang="en-GB" dirty="0"/>
              <a:t>An object may have a wide range of possible states</a:t>
            </a:r>
          </a:p>
          <a:p>
            <a:r>
              <a:rPr lang="en-GB" dirty="0"/>
              <a:t>All persistent objects have “state”</a:t>
            </a:r>
          </a:p>
          <a:p>
            <a:pPr lvl="1"/>
            <a:r>
              <a:rPr lang="en-GB" dirty="0"/>
              <a:t>Distinguishing them from other objects</a:t>
            </a:r>
          </a:p>
          <a:p>
            <a:pPr lvl="1"/>
            <a:r>
              <a:rPr lang="en-GB" dirty="0"/>
              <a:t>Characterizing object's current condition</a:t>
            </a:r>
          </a:p>
          <a:p>
            <a:r>
              <a:rPr lang="en-GB" dirty="0"/>
              <a:t>Contents of state depends on object</a:t>
            </a:r>
          </a:p>
          <a:p>
            <a:pPr lvl="1"/>
            <a:r>
              <a:rPr lang="en-GB" dirty="0"/>
              <a:t>Complex operations often mean complex state</a:t>
            </a:r>
          </a:p>
          <a:p>
            <a:pPr lvl="1"/>
            <a:r>
              <a:rPr lang="en-GB" dirty="0"/>
              <a:t>We can save/restore the aggregate/total state</a:t>
            </a:r>
          </a:p>
          <a:p>
            <a:pPr lvl="1"/>
            <a:r>
              <a:rPr lang="en-GB" dirty="0"/>
              <a:t>We can talk of a subset (e.g., scheduling state)</a:t>
            </a:r>
          </a:p>
        </p:txBody>
      </p:sp>
    </p:spTree>
    <p:extLst>
      <p:ext uri="{BB962C8B-B14F-4D97-AF65-F5344CB8AC3E}">
        <p14:creationId xmlns:p14="http://schemas.microsoft.com/office/powerpoint/2010/main" val="106700545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Limited Direct Execution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35100"/>
            <a:ext cx="8229600" cy="4525963"/>
          </a:xfrm>
        </p:spPr>
        <p:txBody>
          <a:bodyPr/>
          <a:lstStyle/>
          <a:p>
            <a:r>
              <a:rPr lang="en-US" dirty="0"/>
              <a:t>CPU directly executes most application code</a:t>
            </a:r>
          </a:p>
          <a:p>
            <a:pPr lvl="1"/>
            <a:r>
              <a:rPr lang="en-US" dirty="0"/>
              <a:t>Punctuated by occasional traps (for system calls)</a:t>
            </a:r>
          </a:p>
          <a:p>
            <a:pPr lvl="1"/>
            <a:r>
              <a:rPr lang="en-US" dirty="0"/>
              <a:t>With occasional timer interrupts (for time sharing)</a:t>
            </a:r>
          </a:p>
          <a:p>
            <a:r>
              <a:rPr lang="en-US" dirty="0"/>
              <a:t>Maximizing direct execution is always the goal</a:t>
            </a:r>
          </a:p>
          <a:p>
            <a:pPr lvl="1"/>
            <a:r>
              <a:rPr lang="en-US" dirty="0"/>
              <a:t>For Linux and Windows user mode processes</a:t>
            </a:r>
          </a:p>
          <a:p>
            <a:pPr lvl="1"/>
            <a:r>
              <a:rPr lang="en-US" dirty="0"/>
              <a:t>For OS emulation (e.g., Windows on Linux)</a:t>
            </a:r>
          </a:p>
          <a:p>
            <a:pPr lvl="1"/>
            <a:r>
              <a:rPr lang="en-US" dirty="0"/>
              <a:t>For virtual machines</a:t>
            </a:r>
          </a:p>
          <a:p>
            <a:r>
              <a:rPr lang="en-US" dirty="0"/>
              <a:t>Enter the OS as seldom as possible</a:t>
            </a:r>
          </a:p>
          <a:p>
            <a:pPr lvl="1"/>
            <a:r>
              <a:rPr lang="en-US" dirty="0"/>
              <a:t>Get back to the application as quickly as possible</a:t>
            </a:r>
          </a:p>
        </p:txBody>
      </p:sp>
      <p:sp>
        <p:nvSpPr>
          <p:cNvPr id="4" name="6-Point Star 3"/>
          <p:cNvSpPr/>
          <p:nvPr/>
        </p:nvSpPr>
        <p:spPr>
          <a:xfrm>
            <a:off x="2870200" y="1993900"/>
            <a:ext cx="3327400" cy="3416300"/>
          </a:xfrm>
          <a:prstGeom prst="star6">
            <a:avLst/>
          </a:prstGeom>
          <a:solidFill>
            <a:srgbClr val="FFF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000000"/>
                </a:solidFill>
                <a:latin typeface="Times New Roman"/>
                <a:cs typeface="Times New Roman"/>
              </a:rPr>
              <a:t>The key to good system performance!</a:t>
            </a:r>
          </a:p>
        </p:txBody>
      </p:sp>
    </p:spTree>
    <p:extLst>
      <p:ext uri="{BB962C8B-B14F-4D97-AF65-F5344CB8AC3E}">
        <p14:creationId xmlns:p14="http://schemas.microsoft.com/office/powerpoint/2010/main" val="15348662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technical term for what happens when the process can’t (or shouldn’t) run an instruction</a:t>
            </a:r>
          </a:p>
          <a:p>
            <a:r>
              <a:rPr lang="en-US" dirty="0"/>
              <a:t>Some exceptions are routine</a:t>
            </a:r>
          </a:p>
          <a:p>
            <a:pPr lvl="1"/>
            <a:r>
              <a:rPr lang="en-US" dirty="0"/>
              <a:t>End-of-file, arithmetic overflow, conversion error</a:t>
            </a:r>
          </a:p>
          <a:p>
            <a:pPr lvl="1"/>
            <a:r>
              <a:rPr lang="en-US" dirty="0"/>
              <a:t>We should check for these after each operation</a:t>
            </a:r>
          </a:p>
          <a:p>
            <a:r>
              <a:rPr lang="en-US" dirty="0"/>
              <a:t>Some exceptions occur unpredictably</a:t>
            </a:r>
          </a:p>
          <a:p>
            <a:pPr lvl="1"/>
            <a:r>
              <a:rPr lang="en-US" dirty="0"/>
              <a:t>Segmentation fault (e.g., dereferencing NULL)</a:t>
            </a:r>
          </a:p>
          <a:p>
            <a:pPr lvl="1"/>
            <a:r>
              <a:rPr lang="en-US" dirty="0"/>
              <a:t>User abort (^C), hang-up, power-failure</a:t>
            </a:r>
          </a:p>
          <a:p>
            <a:pPr lvl="1"/>
            <a:r>
              <a:rPr lang="en-US" dirty="0"/>
              <a:t>These are asynchronous exceptions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765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 Exceptions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Inherently unpredictable</a:t>
            </a:r>
          </a:p>
          <a:p>
            <a:r>
              <a:rPr lang="en-US" dirty="0"/>
              <a:t>Programs can’t check for them, since no way of knowing when and if they happen</a:t>
            </a:r>
          </a:p>
          <a:p>
            <a:r>
              <a:rPr lang="en-US" dirty="0"/>
              <a:t>Some languages support try/catch operations</a:t>
            </a:r>
          </a:p>
          <a:p>
            <a:r>
              <a:rPr lang="en-US" dirty="0"/>
              <a:t>Hardware and OS support traps</a:t>
            </a:r>
          </a:p>
          <a:p>
            <a:pPr lvl="1"/>
            <a:r>
              <a:rPr lang="en-US" dirty="0"/>
              <a:t>Which catch these exceptions and transfer control to the OS</a:t>
            </a:r>
          </a:p>
          <a:p>
            <a:r>
              <a:rPr lang="en-US" dirty="0"/>
              <a:t>Operating systems also use these for </a:t>
            </a:r>
            <a:r>
              <a:rPr lang="en-US" i="1" dirty="0"/>
              <a:t>system calls</a:t>
            </a:r>
          </a:p>
          <a:p>
            <a:pPr lvl="1"/>
            <a:r>
              <a:rPr lang="en-US" dirty="0"/>
              <a:t>Requests from a program for OS services</a:t>
            </a:r>
          </a:p>
        </p:txBody>
      </p:sp>
    </p:spTree>
    <p:extLst>
      <p:ext uri="{BB962C8B-B14F-4D97-AF65-F5344CB8AC3E}">
        <p14:creationId xmlns:p14="http://schemas.microsoft.com/office/powerpoint/2010/main" val="42054904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Traps for System Calls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/>
              <a:t>Made possible at processor design time, not OS design time</a:t>
            </a:r>
          </a:p>
          <a:p>
            <a:r>
              <a:rPr lang="en-GB" dirty="0"/>
              <a:t>Reserve one privileged instruction for system calls</a:t>
            </a:r>
          </a:p>
          <a:p>
            <a:pPr lvl="1"/>
            <a:r>
              <a:rPr lang="en-GB" dirty="0"/>
              <a:t>Most ISAs specifically define such instructions</a:t>
            </a:r>
          </a:p>
          <a:p>
            <a:r>
              <a:rPr lang="en-GB" dirty="0"/>
              <a:t>Define system call linkage conventions</a:t>
            </a:r>
          </a:p>
          <a:p>
            <a:pPr lvl="1"/>
            <a:r>
              <a:rPr lang="en-GB" dirty="0"/>
              <a:t>Call: r0 = system call number, r1 points to arguments</a:t>
            </a:r>
          </a:p>
          <a:p>
            <a:pPr lvl="1"/>
            <a:r>
              <a:rPr lang="en-GB" dirty="0"/>
              <a:t>Return: r0 = return code, condition code indicates success/failure</a:t>
            </a:r>
          </a:p>
          <a:p>
            <a:r>
              <a:rPr lang="en-GB" dirty="0"/>
              <a:t>Prepare arguments for the desired system call</a:t>
            </a:r>
          </a:p>
          <a:p>
            <a:r>
              <a:rPr lang="en-GB" dirty="0"/>
              <a:t>Execute the designated system call instruction</a:t>
            </a:r>
          </a:p>
          <a:p>
            <a:r>
              <a:rPr lang="en-GB" dirty="0"/>
              <a:t>Which causes an exception that traps to the OS</a:t>
            </a:r>
          </a:p>
          <a:p>
            <a:r>
              <a:rPr lang="en-GB" dirty="0"/>
              <a:t>OS recognizes &amp; performs requested operation</a:t>
            </a:r>
          </a:p>
          <a:p>
            <a:pPr lvl="1"/>
            <a:r>
              <a:rPr lang="en-GB" dirty="0"/>
              <a:t>Entering the OS through a point called a </a:t>
            </a:r>
            <a:r>
              <a:rPr lang="en-GB" i="1" dirty="0"/>
              <a:t>gate</a:t>
            </a:r>
          </a:p>
          <a:p>
            <a:r>
              <a:rPr lang="en-GB" dirty="0"/>
              <a:t>Returns to instruction after the system call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6823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Call Trap Gates</a:t>
            </a:r>
          </a:p>
        </p:txBody>
      </p:sp>
      <p:sp>
        <p:nvSpPr>
          <p:cNvPr id="6" name="AutoShape 3"/>
          <p:cNvSpPr>
            <a:spLocks noChangeArrowheads="1"/>
          </p:cNvSpPr>
          <p:nvPr/>
        </p:nvSpPr>
        <p:spPr bwMode="auto">
          <a:xfrm>
            <a:off x="408960" y="3567255"/>
            <a:ext cx="2900160" cy="858697"/>
          </a:xfrm>
          <a:prstGeom prst="roundRect">
            <a:avLst>
              <a:gd name="adj" fmla="val 130"/>
            </a:avLst>
          </a:prstGeom>
          <a:solidFill>
            <a:srgbClr val="FF993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pPr algn="ctr">
              <a:lnSpc>
                <a:spcPct val="93000"/>
              </a:lnSpc>
              <a:buClr>
                <a:srgbClr val="000000"/>
              </a:buClr>
              <a:buSzPct val="45000"/>
              <a:tabLst>
                <a:tab pos="656650" algn="l"/>
                <a:tab pos="1313299" algn="l"/>
                <a:tab pos="1969949" algn="l"/>
                <a:tab pos="2626599" algn="l"/>
              </a:tabLst>
            </a:pPr>
            <a:endParaRPr lang="en-GB" sz="2000" dirty="0">
              <a:latin typeface="Arial" charset="0"/>
            </a:endParaRPr>
          </a:p>
          <a:p>
            <a:pPr algn="ctr">
              <a:lnSpc>
                <a:spcPct val="93000"/>
              </a:lnSpc>
              <a:buClr>
                <a:srgbClr val="000000"/>
              </a:buClr>
              <a:buSzPct val="45000"/>
              <a:tabLst>
                <a:tab pos="656650" algn="l"/>
                <a:tab pos="1313299" algn="l"/>
                <a:tab pos="1969949" algn="l"/>
                <a:tab pos="2626599" algn="l"/>
              </a:tabLst>
            </a:pPr>
            <a:r>
              <a:rPr lang="en-GB" sz="2000" dirty="0">
                <a:latin typeface="Arial" charset="0"/>
              </a:rPr>
              <a:t>1</a:t>
            </a:r>
            <a:r>
              <a:rPr lang="en-GB" sz="2000" baseline="33000" dirty="0">
                <a:latin typeface="Arial" charset="0"/>
              </a:rPr>
              <a:t>st</a:t>
            </a:r>
            <a:r>
              <a:rPr lang="en-GB" sz="2000" dirty="0">
                <a:latin typeface="Arial" charset="0"/>
              </a:rPr>
              <a:t> level trap handler</a:t>
            </a:r>
          </a:p>
          <a:p>
            <a:pPr algn="ctr">
              <a:lnSpc>
                <a:spcPct val="93000"/>
              </a:lnSpc>
              <a:buClr>
                <a:srgbClr val="000000"/>
              </a:buClr>
              <a:buSzPct val="45000"/>
              <a:tabLst>
                <a:tab pos="656650" algn="l"/>
                <a:tab pos="1313299" algn="l"/>
                <a:tab pos="1969949" algn="l"/>
                <a:tab pos="2626599" algn="l"/>
              </a:tabLst>
            </a:pPr>
            <a:endParaRPr lang="en-GB" sz="2000" dirty="0">
              <a:latin typeface="Arial" charset="0"/>
            </a:endParaRP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3674881" y="4811546"/>
            <a:ext cx="2072160" cy="858697"/>
          </a:xfrm>
          <a:prstGeom prst="roundRect">
            <a:avLst>
              <a:gd name="adj" fmla="val 139"/>
            </a:avLst>
          </a:prstGeom>
          <a:solidFill>
            <a:srgbClr val="FF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pPr algn="ctr">
              <a:lnSpc>
                <a:spcPct val="93000"/>
              </a:lnSpc>
              <a:buClr>
                <a:srgbClr val="000000"/>
              </a:buClr>
              <a:buSzPct val="45000"/>
              <a:tabLst>
                <a:tab pos="656650" algn="l"/>
                <a:tab pos="1313299" algn="l"/>
                <a:tab pos="1969949" algn="l"/>
              </a:tabLst>
            </a:pPr>
            <a:r>
              <a:rPr lang="en-GB" sz="2000" dirty="0">
                <a:latin typeface="Arial" charset="0"/>
              </a:rPr>
              <a:t>2</a:t>
            </a:r>
            <a:r>
              <a:rPr lang="en-GB" sz="2000" baseline="33000" dirty="0">
                <a:latin typeface="Arial" charset="0"/>
              </a:rPr>
              <a:t>nd</a:t>
            </a:r>
            <a:r>
              <a:rPr lang="en-GB" sz="2000" dirty="0">
                <a:latin typeface="Arial" charset="0"/>
              </a:rPr>
              <a:t> level handler</a:t>
            </a:r>
          </a:p>
          <a:p>
            <a:pPr algn="ctr">
              <a:lnSpc>
                <a:spcPct val="93000"/>
              </a:lnSpc>
              <a:buClr>
                <a:srgbClr val="000000"/>
              </a:buClr>
              <a:buSzPct val="45000"/>
              <a:tabLst>
                <a:tab pos="656650" algn="l"/>
                <a:tab pos="1313299" algn="l"/>
                <a:tab pos="1969949" algn="l"/>
              </a:tabLst>
            </a:pPr>
            <a:r>
              <a:rPr lang="en-GB" sz="2000" dirty="0">
                <a:latin typeface="Arial" charset="0"/>
              </a:rPr>
              <a:t>(system service implementation)</a:t>
            </a: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6647040" y="3564375"/>
            <a:ext cx="1344960" cy="572464"/>
          </a:xfrm>
          <a:prstGeom prst="roundRect">
            <a:avLst>
              <a:gd name="adj" fmla="val 199"/>
            </a:avLst>
          </a:prstGeom>
          <a:solidFill>
            <a:srgbClr val="FF993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pPr algn="ctr">
              <a:lnSpc>
                <a:spcPct val="93000"/>
              </a:lnSpc>
              <a:buClr>
                <a:srgbClr val="000000"/>
              </a:buClr>
              <a:buSzPct val="45000"/>
              <a:tabLst>
                <a:tab pos="656650" algn="l"/>
                <a:tab pos="1313299" algn="l"/>
              </a:tabLst>
            </a:pPr>
            <a:r>
              <a:rPr lang="en-GB" sz="2000" dirty="0">
                <a:latin typeface="Arial" charset="0"/>
              </a:rPr>
              <a:t>return to</a:t>
            </a:r>
          </a:p>
          <a:p>
            <a:pPr algn="ctr">
              <a:lnSpc>
                <a:spcPct val="93000"/>
              </a:lnSpc>
              <a:buClr>
                <a:srgbClr val="000000"/>
              </a:buClr>
              <a:buSzPct val="45000"/>
              <a:tabLst>
                <a:tab pos="656650" algn="l"/>
                <a:tab pos="1313299" algn="l"/>
              </a:tabLst>
            </a:pPr>
            <a:r>
              <a:rPr lang="en-GB" sz="2000" dirty="0">
                <a:latin typeface="Arial" charset="0"/>
              </a:rPr>
              <a:t>user mode</a:t>
            </a: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2232000" y="1602889"/>
            <a:ext cx="6009120" cy="296671"/>
          </a:xfrm>
          <a:prstGeom prst="roundRect">
            <a:avLst>
              <a:gd name="adj" fmla="val 269"/>
            </a:avLst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pPr algn="ctr">
              <a:lnSpc>
                <a:spcPct val="95000"/>
              </a:lnSpc>
              <a:buClr>
                <a:srgbClr val="000000"/>
              </a:buClr>
              <a:buSzPct val="45000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</a:tabLst>
            </a:pPr>
            <a:endParaRPr lang="en-US" sz="2000" b="1" dirty="0">
              <a:latin typeface="Arial" charset="0"/>
            </a:endParaRPr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908641" y="1211167"/>
            <a:ext cx="2309928" cy="286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45000"/>
              <a:tabLst>
                <a:tab pos="656650" algn="l"/>
                <a:tab pos="1313299" algn="l"/>
                <a:tab pos="1969949" algn="l"/>
              </a:tabLst>
            </a:pPr>
            <a:r>
              <a:rPr lang="en-GB" sz="2000" dirty="0">
                <a:latin typeface="Arial" charset="0"/>
              </a:rPr>
              <a:t>Application</a:t>
            </a:r>
            <a:r>
              <a:rPr lang="en-GB" sz="2000" dirty="0">
                <a:latin typeface="VAG Rounded Thin" pitchFamily="32" charset="0"/>
              </a:rPr>
              <a:t> </a:t>
            </a:r>
            <a:r>
              <a:rPr lang="en-GB" sz="2000" dirty="0">
                <a:latin typeface="Arial" charset="0"/>
              </a:rPr>
              <a:t>Program</a:t>
            </a:r>
          </a:p>
        </p:txBody>
      </p:sp>
      <p:cxnSp>
        <p:nvCxnSpPr>
          <p:cNvPr id="11" name="AutoShape 8"/>
          <p:cNvCxnSpPr>
            <a:cxnSpLocks noChangeShapeType="1"/>
            <a:stCxn id="9" idx="2"/>
            <a:endCxn id="21" idx="3"/>
          </p:cNvCxnSpPr>
          <p:nvPr/>
        </p:nvCxnSpPr>
        <p:spPr bwMode="auto">
          <a:xfrm rot="5400000">
            <a:off x="4371778" y="2223623"/>
            <a:ext cx="1189565" cy="541440"/>
          </a:xfrm>
          <a:prstGeom prst="bentConnector2">
            <a:avLst/>
          </a:prstGeom>
          <a:noFill/>
          <a:ln w="9525">
            <a:solidFill>
              <a:srgbClr val="000000"/>
            </a:solidFill>
            <a:miter lim="800000"/>
            <a:headEnd/>
            <a:tailEnd type="triangle" w="lg" len="lg"/>
          </a:ln>
        </p:spPr>
      </p:cxnSp>
      <p:cxnSp>
        <p:nvCxnSpPr>
          <p:cNvPr id="12" name="AutoShape 9"/>
          <p:cNvCxnSpPr>
            <a:cxnSpLocks noChangeShapeType="1"/>
            <a:stCxn id="6" idx="2"/>
            <a:endCxn id="7" idx="1"/>
          </p:cNvCxnSpPr>
          <p:nvPr/>
        </p:nvCxnSpPr>
        <p:spPr bwMode="auto">
          <a:xfrm rot="16200000" flipH="1">
            <a:off x="2359489" y="3925502"/>
            <a:ext cx="814943" cy="1815841"/>
          </a:xfrm>
          <a:prstGeom prst="bentConnector2">
            <a:avLst/>
          </a:prstGeom>
          <a:noFill/>
          <a:ln w="9525">
            <a:solidFill>
              <a:srgbClr val="000000"/>
            </a:solidFill>
            <a:miter lim="800000"/>
            <a:headEnd/>
            <a:tailEnd type="triangle" w="lg" len="lg"/>
          </a:ln>
        </p:spPr>
      </p:cxnSp>
      <p:cxnSp>
        <p:nvCxnSpPr>
          <p:cNvPr id="13" name="AutoShape 10"/>
          <p:cNvCxnSpPr>
            <a:cxnSpLocks noChangeShapeType="1"/>
            <a:stCxn id="7" idx="3"/>
            <a:endCxn id="8" idx="2"/>
          </p:cNvCxnSpPr>
          <p:nvPr/>
        </p:nvCxnSpPr>
        <p:spPr bwMode="auto">
          <a:xfrm flipV="1">
            <a:off x="5747041" y="4136839"/>
            <a:ext cx="1572479" cy="1104056"/>
          </a:xfrm>
          <a:prstGeom prst="curvedConnector2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lg" len="lg"/>
          </a:ln>
        </p:spPr>
      </p:cxnSp>
      <p:cxnSp>
        <p:nvCxnSpPr>
          <p:cNvPr id="14" name="AutoShape 11"/>
          <p:cNvCxnSpPr>
            <a:cxnSpLocks noChangeShapeType="1"/>
            <a:stCxn id="8" idx="0"/>
          </p:cNvCxnSpPr>
          <p:nvPr/>
        </p:nvCxnSpPr>
        <p:spPr bwMode="auto">
          <a:xfrm rot="16200000" flipV="1">
            <a:off x="5739758" y="1984613"/>
            <a:ext cx="1587046" cy="1572478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lg" len="lg"/>
          </a:ln>
        </p:spPr>
      </p:cxnSp>
      <p:sp>
        <p:nvSpPr>
          <p:cNvPr id="15" name="Line 12"/>
          <p:cNvSpPr>
            <a:spLocks noChangeShapeType="1"/>
          </p:cNvSpPr>
          <p:nvPr/>
        </p:nvSpPr>
        <p:spPr bwMode="auto">
          <a:xfrm>
            <a:off x="876961" y="2246636"/>
            <a:ext cx="7727040" cy="1441"/>
          </a:xfrm>
          <a:prstGeom prst="line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/>
          </a:ln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6" name="Text Box 13"/>
          <p:cNvSpPr txBox="1">
            <a:spLocks noChangeArrowheads="1"/>
          </p:cNvSpPr>
          <p:nvPr/>
        </p:nvSpPr>
        <p:spPr bwMode="auto">
          <a:xfrm>
            <a:off x="7312320" y="1971567"/>
            <a:ext cx="1210268" cy="286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45000"/>
              <a:tabLst>
                <a:tab pos="656650" algn="l"/>
              </a:tabLst>
            </a:pPr>
            <a:r>
              <a:rPr lang="en-GB" sz="2000" dirty="0">
                <a:latin typeface="Arial" charset="0"/>
              </a:rPr>
              <a:t>user mode</a:t>
            </a:r>
          </a:p>
        </p:txBody>
      </p:sp>
      <p:sp>
        <p:nvSpPr>
          <p:cNvPr id="17" name="Text Box 14"/>
          <p:cNvSpPr txBox="1">
            <a:spLocks noChangeArrowheads="1"/>
          </p:cNvSpPr>
          <p:nvPr/>
        </p:nvSpPr>
        <p:spPr bwMode="auto">
          <a:xfrm>
            <a:off x="6635521" y="2253837"/>
            <a:ext cx="1894749" cy="286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45000"/>
              <a:tabLst>
                <a:tab pos="656650" algn="l"/>
                <a:tab pos="1313299" algn="l"/>
              </a:tabLst>
            </a:pPr>
            <a:r>
              <a:rPr lang="en-GB" sz="2000" dirty="0">
                <a:latin typeface="Arial" charset="0"/>
              </a:rPr>
              <a:t>supervisor mode</a:t>
            </a:r>
          </a:p>
        </p:txBody>
      </p:sp>
      <p:sp>
        <p:nvSpPr>
          <p:cNvPr id="18" name="AutoShape 15"/>
          <p:cNvSpPr>
            <a:spLocks noChangeArrowheads="1"/>
          </p:cNvSpPr>
          <p:nvPr/>
        </p:nvSpPr>
        <p:spPr bwMode="auto">
          <a:xfrm>
            <a:off x="3528000" y="2380571"/>
            <a:ext cx="1160640" cy="288030"/>
          </a:xfrm>
          <a:prstGeom prst="roundRect">
            <a:avLst>
              <a:gd name="adj" fmla="val 120"/>
            </a:avLst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82945" tIns="41473" rIns="82945" bIns="41473" anchor="ctr"/>
          <a:lstStyle/>
          <a:p>
            <a:pPr algn="ctr"/>
            <a:r>
              <a:rPr lang="en-US">
                <a:solidFill>
                  <a:schemeClr val="bg2"/>
                </a:solidFill>
                <a:latin typeface="Arial Unicode MS" pitchFamily="34" charset="-128"/>
              </a:rPr>
              <a:t>PS/PC</a:t>
            </a:r>
          </a:p>
        </p:txBody>
      </p:sp>
      <p:sp>
        <p:nvSpPr>
          <p:cNvPr id="19" name="Text Box 16"/>
          <p:cNvSpPr txBox="1">
            <a:spLocks noChangeArrowheads="1"/>
          </p:cNvSpPr>
          <p:nvPr/>
        </p:nvSpPr>
        <p:spPr bwMode="auto">
          <a:xfrm>
            <a:off x="3620160" y="3636382"/>
            <a:ext cx="2076081" cy="286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45000"/>
              <a:tabLst>
                <a:tab pos="656650" algn="l"/>
                <a:tab pos="1313299" algn="l"/>
                <a:tab pos="1969949" algn="l"/>
              </a:tabLst>
            </a:pPr>
            <a:r>
              <a:rPr lang="en-GB" sz="2000" dirty="0">
                <a:latin typeface="Arial" charset="0"/>
              </a:rPr>
              <a:t>TRAP vector table</a:t>
            </a:r>
          </a:p>
        </p:txBody>
      </p:sp>
      <p:sp>
        <p:nvSpPr>
          <p:cNvPr id="20" name="AutoShape 17"/>
          <p:cNvSpPr>
            <a:spLocks noChangeArrowheads="1"/>
          </p:cNvSpPr>
          <p:nvPr/>
        </p:nvSpPr>
        <p:spPr bwMode="auto">
          <a:xfrm>
            <a:off x="3535201" y="2668601"/>
            <a:ext cx="1160640" cy="288030"/>
          </a:xfrm>
          <a:prstGeom prst="roundRect">
            <a:avLst>
              <a:gd name="adj" fmla="val 120"/>
            </a:avLst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82945" tIns="41473" rIns="82945" bIns="41473" anchor="ctr"/>
          <a:lstStyle/>
          <a:p>
            <a:pPr algn="ctr"/>
            <a:r>
              <a:rPr lang="en-US">
                <a:solidFill>
                  <a:schemeClr val="bg2"/>
                </a:solidFill>
                <a:latin typeface="Arial Unicode MS" pitchFamily="34" charset="-128"/>
              </a:rPr>
              <a:t>PS/PC</a:t>
            </a:r>
          </a:p>
        </p:txBody>
      </p:sp>
      <p:sp>
        <p:nvSpPr>
          <p:cNvPr id="21" name="AutoShape 18"/>
          <p:cNvSpPr>
            <a:spLocks noChangeArrowheads="1"/>
          </p:cNvSpPr>
          <p:nvPr/>
        </p:nvSpPr>
        <p:spPr bwMode="auto">
          <a:xfrm>
            <a:off x="3535201" y="2945110"/>
            <a:ext cx="1160640" cy="288030"/>
          </a:xfrm>
          <a:prstGeom prst="roundRect">
            <a:avLst>
              <a:gd name="adj" fmla="val 120"/>
            </a:avLst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82945" tIns="41473" rIns="82945" bIns="41473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 Unicode MS" pitchFamily="34" charset="-128"/>
              </a:rPr>
              <a:t>PS/PC</a:t>
            </a:r>
          </a:p>
        </p:txBody>
      </p:sp>
      <p:sp>
        <p:nvSpPr>
          <p:cNvPr id="22" name="AutoShape 19"/>
          <p:cNvSpPr>
            <a:spLocks noChangeArrowheads="1"/>
          </p:cNvSpPr>
          <p:nvPr/>
        </p:nvSpPr>
        <p:spPr bwMode="auto">
          <a:xfrm>
            <a:off x="3535201" y="3221619"/>
            <a:ext cx="1160640" cy="288030"/>
          </a:xfrm>
          <a:prstGeom prst="roundRect">
            <a:avLst>
              <a:gd name="adj" fmla="val 120"/>
            </a:avLst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82945" tIns="41473" rIns="82945" bIns="41473" anchor="ctr"/>
          <a:lstStyle/>
          <a:p>
            <a:pPr algn="ctr"/>
            <a:r>
              <a:rPr lang="en-US">
                <a:solidFill>
                  <a:schemeClr val="bg2"/>
                </a:solidFill>
                <a:latin typeface="Arial Unicode MS" pitchFamily="34" charset="-128"/>
              </a:rPr>
              <a:t>PS/PC</a:t>
            </a:r>
          </a:p>
        </p:txBody>
      </p:sp>
      <p:cxnSp>
        <p:nvCxnSpPr>
          <p:cNvPr id="23" name="AutoShape 20"/>
          <p:cNvCxnSpPr>
            <a:cxnSpLocks noChangeShapeType="1"/>
            <a:stCxn id="21" idx="1"/>
            <a:endCxn id="6" idx="0"/>
          </p:cNvCxnSpPr>
          <p:nvPr/>
        </p:nvCxnSpPr>
        <p:spPr bwMode="auto">
          <a:xfrm rot="10800000" flipV="1">
            <a:off x="1859041" y="3089125"/>
            <a:ext cx="1676161" cy="47813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24" name="Text Box 21"/>
          <p:cNvSpPr txBox="1">
            <a:spLocks noChangeArrowheads="1"/>
          </p:cNvSpPr>
          <p:nvPr/>
        </p:nvSpPr>
        <p:spPr bwMode="auto">
          <a:xfrm>
            <a:off x="2872800" y="1562565"/>
            <a:ext cx="795887" cy="360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945" tIns="41473" rIns="82945" bIns="41473">
            <a:spAutoFit/>
          </a:bodyPr>
          <a:lstStyle/>
          <a:p>
            <a:r>
              <a:rPr lang="en-US">
                <a:latin typeface="Arial Unicode MS" pitchFamily="34" charset="-128"/>
              </a:rPr>
              <a:t>instr ; </a:t>
            </a:r>
          </a:p>
        </p:txBody>
      </p:sp>
      <p:sp>
        <p:nvSpPr>
          <p:cNvPr id="25" name="Text Box 22"/>
          <p:cNvSpPr txBox="1">
            <a:spLocks noChangeArrowheads="1"/>
          </p:cNvSpPr>
          <p:nvPr/>
        </p:nvSpPr>
        <p:spPr bwMode="auto">
          <a:xfrm>
            <a:off x="3564000" y="1562565"/>
            <a:ext cx="795887" cy="360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945" tIns="41473" rIns="82945" bIns="41473">
            <a:spAutoFit/>
          </a:bodyPr>
          <a:lstStyle/>
          <a:p>
            <a:r>
              <a:rPr lang="en-US">
                <a:latin typeface="Arial Unicode MS" pitchFamily="34" charset="-128"/>
              </a:rPr>
              <a:t>instr ; </a:t>
            </a:r>
          </a:p>
        </p:txBody>
      </p:sp>
      <p:sp>
        <p:nvSpPr>
          <p:cNvPr id="26" name="Text Box 23"/>
          <p:cNvSpPr txBox="1">
            <a:spLocks noChangeArrowheads="1"/>
          </p:cNvSpPr>
          <p:nvPr/>
        </p:nvSpPr>
        <p:spPr bwMode="auto">
          <a:xfrm>
            <a:off x="4255200" y="1562565"/>
            <a:ext cx="795887" cy="360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945" tIns="41473" rIns="82945" bIns="41473">
            <a:spAutoFit/>
          </a:bodyPr>
          <a:lstStyle/>
          <a:p>
            <a:r>
              <a:rPr lang="en-US">
                <a:latin typeface="Arial Unicode MS" pitchFamily="34" charset="-128"/>
              </a:rPr>
              <a:t>instr ; </a:t>
            </a:r>
          </a:p>
        </p:txBody>
      </p:sp>
      <p:sp>
        <p:nvSpPr>
          <p:cNvPr id="27" name="Text Box 24"/>
          <p:cNvSpPr txBox="1">
            <a:spLocks noChangeArrowheads="1"/>
          </p:cNvSpPr>
          <p:nvPr/>
        </p:nvSpPr>
        <p:spPr bwMode="auto">
          <a:xfrm>
            <a:off x="4946400" y="1562565"/>
            <a:ext cx="757415" cy="360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945" tIns="41473" rIns="82945" bIns="41473">
            <a:spAutoFit/>
          </a:bodyPr>
          <a:lstStyle/>
          <a:p>
            <a:r>
              <a:rPr lang="en-US" dirty="0">
                <a:latin typeface="Arial Unicode MS" pitchFamily="34" charset="-128"/>
              </a:rPr>
              <a:t>trap ; </a:t>
            </a:r>
          </a:p>
        </p:txBody>
      </p:sp>
      <p:sp>
        <p:nvSpPr>
          <p:cNvPr id="28" name="Text Box 25"/>
          <p:cNvSpPr txBox="1">
            <a:spLocks noChangeArrowheads="1"/>
          </p:cNvSpPr>
          <p:nvPr/>
        </p:nvSpPr>
        <p:spPr bwMode="auto">
          <a:xfrm>
            <a:off x="5677920" y="1562565"/>
            <a:ext cx="795887" cy="360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945" tIns="41473" rIns="82945" bIns="41473">
            <a:spAutoFit/>
          </a:bodyPr>
          <a:lstStyle/>
          <a:p>
            <a:r>
              <a:rPr lang="en-US">
                <a:latin typeface="Arial Unicode MS" pitchFamily="34" charset="-128"/>
              </a:rPr>
              <a:t>instr ; </a:t>
            </a:r>
          </a:p>
        </p:txBody>
      </p:sp>
      <p:sp>
        <p:nvSpPr>
          <p:cNvPr id="29" name="Text Box 26"/>
          <p:cNvSpPr txBox="1">
            <a:spLocks noChangeArrowheads="1"/>
          </p:cNvSpPr>
          <p:nvPr/>
        </p:nvSpPr>
        <p:spPr bwMode="auto">
          <a:xfrm>
            <a:off x="6328800" y="1562565"/>
            <a:ext cx="795887" cy="360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945" tIns="41473" rIns="82945" bIns="41473">
            <a:spAutoFit/>
          </a:bodyPr>
          <a:lstStyle/>
          <a:p>
            <a:r>
              <a:rPr lang="en-US">
                <a:latin typeface="Arial Unicode MS" pitchFamily="34" charset="-128"/>
              </a:rPr>
              <a:t>instr ; </a:t>
            </a:r>
          </a:p>
        </p:txBody>
      </p:sp>
      <p:sp>
        <p:nvSpPr>
          <p:cNvPr id="30" name="Rectangle 27"/>
          <p:cNvSpPr>
            <a:spLocks noChangeArrowheads="1"/>
          </p:cNvSpPr>
          <p:nvPr/>
        </p:nvSpPr>
        <p:spPr bwMode="auto">
          <a:xfrm>
            <a:off x="1254240" y="4535037"/>
            <a:ext cx="1313280" cy="276509"/>
          </a:xfrm>
          <a:prstGeom prst="rect">
            <a:avLst/>
          </a:prstGeom>
          <a:noFill/>
          <a:ln w="9525">
            <a:solidFill>
              <a:schemeClr val="tx1"/>
            </a:solidFill>
            <a:prstDash val="sysDot"/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31" name="Rectangle 28"/>
          <p:cNvSpPr>
            <a:spLocks noChangeArrowheads="1"/>
          </p:cNvSpPr>
          <p:nvPr/>
        </p:nvSpPr>
        <p:spPr bwMode="auto">
          <a:xfrm>
            <a:off x="1254240" y="4811546"/>
            <a:ext cx="1313280" cy="276509"/>
          </a:xfrm>
          <a:prstGeom prst="rect">
            <a:avLst/>
          </a:prstGeom>
          <a:noFill/>
          <a:ln w="9525">
            <a:solidFill>
              <a:schemeClr val="tx1"/>
            </a:solidFill>
            <a:prstDash val="sysDot"/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32" name="Rectangle 29"/>
          <p:cNvSpPr>
            <a:spLocks noChangeArrowheads="1"/>
          </p:cNvSpPr>
          <p:nvPr/>
        </p:nvSpPr>
        <p:spPr bwMode="auto">
          <a:xfrm>
            <a:off x="1254240" y="5088055"/>
            <a:ext cx="1313280" cy="276509"/>
          </a:xfrm>
          <a:prstGeom prst="rect">
            <a:avLst/>
          </a:prstGeom>
          <a:noFill/>
          <a:ln w="9525">
            <a:solidFill>
              <a:schemeClr val="tx1"/>
            </a:solidFill>
            <a:prstDash val="sysDot"/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33" name="Rectangle 30"/>
          <p:cNvSpPr>
            <a:spLocks noChangeArrowheads="1"/>
          </p:cNvSpPr>
          <p:nvPr/>
        </p:nvSpPr>
        <p:spPr bwMode="auto">
          <a:xfrm>
            <a:off x="1254240" y="5364564"/>
            <a:ext cx="1313280" cy="276509"/>
          </a:xfrm>
          <a:prstGeom prst="rect">
            <a:avLst/>
          </a:prstGeom>
          <a:noFill/>
          <a:ln w="9525">
            <a:solidFill>
              <a:schemeClr val="tx1"/>
            </a:solidFill>
            <a:prstDash val="sysDot"/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34" name="Text Box 31"/>
          <p:cNvSpPr txBox="1">
            <a:spLocks noChangeArrowheads="1"/>
          </p:cNvSpPr>
          <p:nvPr/>
        </p:nvSpPr>
        <p:spPr bwMode="auto">
          <a:xfrm>
            <a:off x="701280" y="5723162"/>
            <a:ext cx="2695680" cy="6377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2945" tIns="41473" rIns="82945" bIns="41473">
            <a:spAutoFit/>
          </a:bodyPr>
          <a:lstStyle/>
          <a:p>
            <a:pPr algn="ctr"/>
            <a:r>
              <a:rPr lang="en-US">
                <a:latin typeface="Arial" charset="0"/>
              </a:rPr>
              <a:t>system call dispatch table</a:t>
            </a:r>
            <a:endParaRPr lang="en-US"/>
          </a:p>
        </p:txBody>
      </p:sp>
      <p:sp>
        <p:nvSpPr>
          <p:cNvPr id="35" name="Donut 34"/>
          <p:cNvSpPr/>
          <p:nvPr/>
        </p:nvSpPr>
        <p:spPr>
          <a:xfrm>
            <a:off x="944639" y="4745658"/>
            <a:ext cx="1928161" cy="977504"/>
          </a:xfrm>
          <a:prstGeom prst="donut">
            <a:avLst/>
          </a:prstGeom>
          <a:solidFill>
            <a:srgbClr val="FF00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7" name="Straight Arrow Connector 36"/>
          <p:cNvCxnSpPr>
            <a:endCxn id="35" idx="6"/>
          </p:cNvCxnSpPr>
          <p:nvPr/>
        </p:nvCxnSpPr>
        <p:spPr>
          <a:xfrm rot="10800000">
            <a:off x="2872800" y="5234411"/>
            <a:ext cx="3888540" cy="435833"/>
          </a:xfrm>
          <a:prstGeom prst="straightConnector1">
            <a:avLst/>
          </a:prstGeom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761340" y="5367562"/>
            <a:ext cx="20397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>
                <a:latin typeface="Times New Roman"/>
                <a:cs typeface="Times New Roman"/>
              </a:rPr>
              <a:t>This</a:t>
            </a:r>
            <a:r>
              <a:rPr lang="en-US" sz="2400" b="1" dirty="0">
                <a:latin typeface="Times New Roman"/>
                <a:cs typeface="Times New Roman"/>
              </a:rPr>
              <a:t> specifies the trap gate</a:t>
            </a:r>
          </a:p>
        </p:txBody>
      </p:sp>
    </p:spTree>
    <p:extLst>
      <p:ext uri="{BB962C8B-B14F-4D97-AF65-F5344CB8AC3E}">
        <p14:creationId xmlns:p14="http://schemas.microsoft.com/office/powerpoint/2010/main" val="30606157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mph" presetSubtype="2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to="1.5" calcmode="lin" valueType="num">
                                      <p:cBhvr override="childStyle">
                                        <p:cTn id="6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4" presetClass="emph" presetSubtype="2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to="1.5" calcmode="lin" valueType="num">
                                      <p:cBhvr override="childStyle">
                                        <p:cTn id="9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4000"/>
                            </p:stCondLst>
                            <p:childTnLst>
                              <p:par>
                                <p:cTn id="11" presetID="4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to="1.5" calcmode="lin" valueType="num">
                                      <p:cBhvr override="childStyle">
                                        <p:cTn id="12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3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000"/>
                            </p:stCondLst>
                            <p:childTnLst>
                              <p:par>
                                <p:cTn id="16" presetID="4" presetClass="emph" presetSubtype="2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 to="1" calcmode="lin" valueType="num">
                                      <p:cBhvr override="childStyle">
                                        <p:cTn id="1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6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000"/>
                            </p:stCondLst>
                            <p:childTnLst>
                              <p:par>
                                <p:cTn id="7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500"/>
                            </p:stCondLst>
                            <p:childTnLst>
                              <p:par>
                                <p:cTn id="8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000"/>
                            </p:stCondLst>
                            <p:childTnLst>
                              <p:par>
                                <p:cTn id="9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3" presetClass="emph" presetSubtype="2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06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1000"/>
                            </p:stCondLst>
                            <p:childTnLst>
                              <p:par>
                                <p:cTn id="158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2000"/>
                            </p:stCondLst>
                            <p:childTnLst>
                              <p:par>
                                <p:cTn id="162" presetID="4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to="1.5" calcmode="lin" valueType="num">
                                      <p:cBhvr override="childStyle">
                                        <p:cTn id="16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3000"/>
                            </p:stCondLst>
                            <p:childTnLst>
                              <p:par>
                                <p:cTn id="165" presetID="4" presetClass="emph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to="1" calcmode="lin" valueType="num">
                                      <p:cBhvr override="childStyle">
                                        <p:cTn id="16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18" grpId="0" animBg="1"/>
      <p:bldP spid="18" grpId="1" animBg="1"/>
      <p:bldP spid="19" grpId="0"/>
      <p:bldP spid="19" grpId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5" grpId="0"/>
      <p:bldP spid="26" grpId="0"/>
      <p:bldP spid="27" grpId="0"/>
      <p:bldP spid="27" grpId="1"/>
      <p:bldP spid="27" grpId="2"/>
      <p:bldP spid="27" grpId="3"/>
      <p:bldP spid="28" grpId="0"/>
      <p:bldP spid="28" grpId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  <p:bldP spid="34" grpId="0"/>
      <p:bldP spid="34" grpId="1"/>
      <p:bldP spid="35" grpId="0" animBg="1"/>
      <p:bldP spid="35" grpId="1" animBg="1"/>
      <p:bldP spid="38" grpId="0"/>
      <p:bldP spid="38" grpId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Trap Handling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GB" dirty="0"/>
              <a:t>Partially hardware, partially software</a:t>
            </a:r>
          </a:p>
          <a:p>
            <a:r>
              <a:rPr lang="en-GB" dirty="0"/>
              <a:t>Hardware portion of trap handling</a:t>
            </a:r>
          </a:p>
          <a:p>
            <a:pPr lvl="1"/>
            <a:r>
              <a:rPr lang="en-GB" dirty="0"/>
              <a:t>Trap cause an index into trap vector table for PC/PS</a:t>
            </a:r>
          </a:p>
          <a:p>
            <a:pPr lvl="1"/>
            <a:r>
              <a:rPr lang="en-GB" dirty="0"/>
              <a:t>Load new processor status word, switch to supervisor mode</a:t>
            </a:r>
          </a:p>
          <a:p>
            <a:pPr lvl="1"/>
            <a:r>
              <a:rPr lang="en-GB" dirty="0"/>
              <a:t>Push PC/PS of program that caused trap onto stack</a:t>
            </a:r>
          </a:p>
          <a:p>
            <a:pPr lvl="1"/>
            <a:r>
              <a:rPr lang="en-GB" dirty="0"/>
              <a:t>Load PC (with address of 1st level handler)</a:t>
            </a:r>
          </a:p>
          <a:p>
            <a:r>
              <a:rPr lang="en-GB" dirty="0"/>
              <a:t>Software portion of trap handling</a:t>
            </a:r>
          </a:p>
          <a:p>
            <a:pPr lvl="1"/>
            <a:r>
              <a:rPr lang="en-GB" dirty="0"/>
              <a:t>1</a:t>
            </a:r>
            <a:r>
              <a:rPr lang="en-GB" baseline="30000" dirty="0"/>
              <a:t>st</a:t>
            </a:r>
            <a:r>
              <a:rPr lang="en-GB" dirty="0"/>
              <a:t> level handler pushes all other registers</a:t>
            </a:r>
          </a:p>
          <a:p>
            <a:pPr lvl="1"/>
            <a:r>
              <a:rPr lang="en-GB" dirty="0"/>
              <a:t>1</a:t>
            </a:r>
            <a:r>
              <a:rPr lang="en-GB" baseline="30000" dirty="0"/>
              <a:t>st</a:t>
            </a:r>
            <a:r>
              <a:rPr lang="en-GB" dirty="0"/>
              <a:t> level handler gathers info, selects 2</a:t>
            </a:r>
            <a:r>
              <a:rPr lang="en-GB" baseline="30000" dirty="0"/>
              <a:t>nd</a:t>
            </a:r>
            <a:r>
              <a:rPr lang="en-GB" dirty="0"/>
              <a:t> level handler</a:t>
            </a:r>
          </a:p>
          <a:p>
            <a:pPr lvl="1"/>
            <a:r>
              <a:rPr lang="en-GB" dirty="0"/>
              <a:t>2</a:t>
            </a:r>
            <a:r>
              <a:rPr lang="en-GB" baseline="30000" dirty="0"/>
              <a:t>nd</a:t>
            </a:r>
            <a:r>
              <a:rPr lang="en-GB" dirty="0"/>
              <a:t> level handler actually deals with the problem</a:t>
            </a:r>
          </a:p>
          <a:p>
            <a:pPr lvl="2"/>
            <a:r>
              <a:rPr lang="en-GB" dirty="0"/>
              <a:t>Handle the event, kill the process, return ...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78831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Traps and the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code to handle a trap is just code</a:t>
            </a:r>
          </a:p>
          <a:p>
            <a:pPr lvl="1"/>
            <a:r>
              <a:rPr lang="en-US" dirty="0"/>
              <a:t>Although run in privileged mode</a:t>
            </a:r>
          </a:p>
          <a:p>
            <a:r>
              <a:rPr lang="en-US" dirty="0"/>
              <a:t>It requires a stack to run</a:t>
            </a:r>
          </a:p>
          <a:p>
            <a:pPr lvl="1"/>
            <a:r>
              <a:rPr lang="en-US" dirty="0"/>
              <a:t>Since it might call many routines</a:t>
            </a:r>
          </a:p>
          <a:p>
            <a:r>
              <a:rPr lang="en-US" dirty="0"/>
              <a:t>How does the OS provide it with the necessary stack?</a:t>
            </a:r>
          </a:p>
          <a:p>
            <a:r>
              <a:rPr lang="en-US" dirty="0"/>
              <a:t>While not losing track of what the user process was doing?</a:t>
            </a:r>
          </a:p>
        </p:txBody>
      </p:sp>
    </p:spTree>
    <p:extLst>
      <p:ext uri="{BB962C8B-B14F-4D97-AF65-F5344CB8AC3E}">
        <p14:creationId xmlns:p14="http://schemas.microsoft.com/office/powerpoint/2010/main" val="184663792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Stacking and </a:t>
            </a:r>
            <a:r>
              <a:rPr lang="en-US" dirty="0" err="1"/>
              <a:t>Unstacking</a:t>
            </a:r>
            <a:r>
              <a:rPr lang="en-US" dirty="0"/>
              <a:t> a System Call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254240" y="2115583"/>
            <a:ext cx="1382400" cy="1728181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pPr algn="ctr"/>
            <a:r>
              <a:rPr lang="en-US">
                <a:latin typeface="Arial" charset="0"/>
              </a:rPr>
              <a:t>stack frames</a:t>
            </a:r>
          </a:p>
          <a:p>
            <a:pPr algn="ctr"/>
            <a:r>
              <a:rPr lang="en-US">
                <a:latin typeface="Arial" charset="0"/>
              </a:rPr>
              <a:t> from</a:t>
            </a:r>
          </a:p>
          <a:p>
            <a:pPr algn="ctr"/>
            <a:r>
              <a:rPr lang="en-US">
                <a:latin typeface="Arial" charset="0"/>
              </a:rPr>
              <a:t>application</a:t>
            </a:r>
          </a:p>
          <a:p>
            <a:pPr algn="ctr"/>
            <a:r>
              <a:rPr lang="en-US">
                <a:latin typeface="Arial" charset="0"/>
              </a:rPr>
              <a:t>computation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3559680" y="2909106"/>
            <a:ext cx="167575" cy="360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945" tIns="41473" rIns="82945" bIns="41473">
            <a:spAutoFit/>
          </a:bodyPr>
          <a:lstStyle/>
          <a:p>
            <a:endParaRPr lang="en-US">
              <a:latin typeface="Arial" charset="0"/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1185120" y="1479036"/>
            <a:ext cx="1945440" cy="36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945" tIns="41473" rIns="82945" bIns="41473">
            <a:spAutoFit/>
          </a:bodyPr>
          <a:lstStyle/>
          <a:p>
            <a:r>
              <a:rPr lang="en-US" dirty="0">
                <a:latin typeface="Arial" charset="0"/>
              </a:rPr>
              <a:t>User-mode Stack</a:t>
            </a: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5335201" y="1479036"/>
            <a:ext cx="2560320" cy="36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945" tIns="41473" rIns="82945" bIns="41473">
            <a:spAutoFit/>
          </a:bodyPr>
          <a:lstStyle/>
          <a:p>
            <a:r>
              <a:rPr lang="en-US" dirty="0">
                <a:latin typeface="Arial" charset="0"/>
              </a:rPr>
              <a:t>Supervisor-mode Stack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3850560" y="2461219"/>
            <a:ext cx="483840" cy="1866436"/>
          </a:xfrm>
          <a:prstGeom prst="downArrow">
            <a:avLst>
              <a:gd name="adj1" fmla="val 50000"/>
              <a:gd name="adj2" fmla="val 96429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lIns="82945" tIns="41473" rIns="82945" bIns="41473" anchor="ctr"/>
          <a:lstStyle/>
          <a:p>
            <a:endParaRPr lang="en-US"/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3528000" y="4520635"/>
            <a:ext cx="1116488" cy="6377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945" tIns="41473" rIns="82945" bIns="41473">
            <a:spAutoFit/>
          </a:bodyPr>
          <a:lstStyle/>
          <a:p>
            <a:r>
              <a:rPr lang="en-US" dirty="0">
                <a:latin typeface="Arial" charset="0"/>
              </a:rPr>
              <a:t>direction</a:t>
            </a:r>
          </a:p>
          <a:p>
            <a:r>
              <a:rPr lang="en-US" dirty="0">
                <a:latin typeface="Arial" charset="0"/>
              </a:rPr>
              <a:t>of growth</a:t>
            </a:r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5816160" y="2046455"/>
            <a:ext cx="1382400" cy="622145"/>
          </a:xfrm>
          <a:prstGeom prst="rect">
            <a:avLst/>
          </a:prstGeom>
          <a:solidFill>
            <a:srgbClr val="66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pPr algn="ctr"/>
            <a:r>
              <a:rPr lang="en-US" dirty="0">
                <a:latin typeface="Arial" charset="0"/>
              </a:rPr>
              <a:t>user mode</a:t>
            </a:r>
          </a:p>
          <a:p>
            <a:pPr algn="ctr"/>
            <a:r>
              <a:rPr lang="en-US" dirty="0">
                <a:latin typeface="Arial" charset="0"/>
              </a:rPr>
              <a:t>PC &amp; PS</a:t>
            </a:r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5816160" y="2737728"/>
            <a:ext cx="1382400" cy="898654"/>
          </a:xfrm>
          <a:prstGeom prst="rect">
            <a:avLst/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pPr algn="ctr"/>
            <a:r>
              <a:rPr lang="en-US">
                <a:latin typeface="Arial" charset="0"/>
              </a:rPr>
              <a:t>saved</a:t>
            </a:r>
          </a:p>
          <a:p>
            <a:pPr algn="ctr"/>
            <a:r>
              <a:rPr lang="en-US">
                <a:latin typeface="Arial" charset="0"/>
              </a:rPr>
              <a:t>user mode</a:t>
            </a:r>
          </a:p>
          <a:p>
            <a:pPr algn="ctr"/>
            <a:r>
              <a:rPr lang="en-US">
                <a:latin typeface="Arial" charset="0"/>
              </a:rPr>
              <a:t>registers</a:t>
            </a:r>
          </a:p>
        </p:txBody>
      </p:sp>
      <p:sp>
        <p:nvSpPr>
          <p:cNvPr id="14" name="Rectangle 11"/>
          <p:cNvSpPr>
            <a:spLocks noChangeArrowheads="1"/>
          </p:cNvSpPr>
          <p:nvPr/>
        </p:nvSpPr>
        <p:spPr bwMode="auto">
          <a:xfrm>
            <a:off x="5816160" y="3705510"/>
            <a:ext cx="1382400" cy="898654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pPr algn="ctr"/>
            <a:r>
              <a:rPr lang="en-US">
                <a:latin typeface="Arial" charset="0"/>
              </a:rPr>
              <a:t>parameters</a:t>
            </a:r>
          </a:p>
          <a:p>
            <a:pPr algn="ctr"/>
            <a:r>
              <a:rPr lang="en-US">
                <a:latin typeface="Arial" charset="0"/>
              </a:rPr>
              <a:t>to system</a:t>
            </a:r>
          </a:p>
          <a:p>
            <a:pPr algn="ctr"/>
            <a:r>
              <a:rPr lang="en-US">
                <a:latin typeface="Arial" charset="0"/>
              </a:rPr>
              <a:t>call handler</a:t>
            </a:r>
          </a:p>
        </p:txBody>
      </p:sp>
      <p:sp>
        <p:nvSpPr>
          <p:cNvPr id="15" name="Rectangle 12"/>
          <p:cNvSpPr>
            <a:spLocks noChangeArrowheads="1"/>
          </p:cNvSpPr>
          <p:nvPr/>
        </p:nvSpPr>
        <p:spPr bwMode="auto">
          <a:xfrm>
            <a:off x="5816160" y="4673291"/>
            <a:ext cx="1382400" cy="345636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pPr algn="ctr"/>
            <a:r>
              <a:rPr lang="en-US">
                <a:latin typeface="Arial" charset="0"/>
              </a:rPr>
              <a:t>return PC</a:t>
            </a:r>
          </a:p>
        </p:txBody>
      </p:sp>
      <p:sp>
        <p:nvSpPr>
          <p:cNvPr id="16" name="Rectangle 13"/>
          <p:cNvSpPr>
            <a:spLocks noChangeArrowheads="1"/>
          </p:cNvSpPr>
          <p:nvPr/>
        </p:nvSpPr>
        <p:spPr bwMode="auto">
          <a:xfrm>
            <a:off x="5816160" y="5088055"/>
            <a:ext cx="1382400" cy="898654"/>
          </a:xfrm>
          <a:prstGeom prst="rect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pPr algn="ctr"/>
            <a:r>
              <a:rPr lang="en-US">
                <a:latin typeface="Arial" charset="0"/>
              </a:rPr>
              <a:t>system call</a:t>
            </a:r>
          </a:p>
          <a:p>
            <a:pPr algn="ctr"/>
            <a:r>
              <a:rPr lang="en-US">
                <a:latin typeface="Arial" charset="0"/>
              </a:rPr>
              <a:t>handler</a:t>
            </a:r>
          </a:p>
          <a:p>
            <a:pPr algn="ctr"/>
            <a:r>
              <a:rPr lang="en-US">
                <a:latin typeface="Arial" charset="0"/>
              </a:rPr>
              <a:t>stack frame</a:t>
            </a:r>
          </a:p>
        </p:txBody>
      </p:sp>
      <p:sp>
        <p:nvSpPr>
          <p:cNvPr id="17" name="Rectangle 14"/>
          <p:cNvSpPr>
            <a:spLocks noChangeArrowheads="1"/>
          </p:cNvSpPr>
          <p:nvPr/>
        </p:nvSpPr>
        <p:spPr bwMode="auto">
          <a:xfrm>
            <a:off x="1254240" y="3843764"/>
            <a:ext cx="1382400" cy="553018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pPr algn="ctr"/>
            <a:r>
              <a:rPr lang="en-US" dirty="0">
                <a:latin typeface="Arial" charset="0"/>
              </a:rPr>
              <a:t>resumed</a:t>
            </a:r>
          </a:p>
          <a:p>
            <a:pPr algn="ctr"/>
            <a:r>
              <a:rPr lang="en-US" dirty="0">
                <a:latin typeface="Arial" charset="0"/>
              </a:rPr>
              <a:t>computation</a:t>
            </a:r>
          </a:p>
        </p:txBody>
      </p:sp>
    </p:spTree>
    <p:extLst>
      <p:ext uri="{BB962C8B-B14F-4D97-AF65-F5344CB8AC3E}">
        <p14:creationId xmlns:p14="http://schemas.microsoft.com/office/powerpoint/2010/main" val="2850300162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Returning to User-Mode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Return is opposite of interrupt/trap entry</a:t>
            </a:r>
          </a:p>
          <a:p>
            <a:pPr lvl="1"/>
            <a:r>
              <a:rPr lang="en-GB" dirty="0"/>
              <a:t>2nd level handler returns to 1st level handler</a:t>
            </a:r>
          </a:p>
          <a:p>
            <a:pPr lvl="1"/>
            <a:r>
              <a:rPr lang="en-GB" dirty="0"/>
              <a:t>1st level handler restores all registers from stack</a:t>
            </a:r>
          </a:p>
          <a:p>
            <a:pPr lvl="1"/>
            <a:r>
              <a:rPr lang="en-GB" dirty="0"/>
              <a:t>Use privileged return instruction to restore PC/PS</a:t>
            </a:r>
          </a:p>
          <a:p>
            <a:pPr lvl="1"/>
            <a:r>
              <a:rPr lang="en-GB" dirty="0"/>
              <a:t>Resume user-mode execution at next instruction</a:t>
            </a:r>
          </a:p>
          <a:p>
            <a:r>
              <a:rPr lang="en-GB" dirty="0"/>
              <a:t>Saved registers can be changed before return</a:t>
            </a:r>
          </a:p>
          <a:p>
            <a:pPr lvl="1"/>
            <a:r>
              <a:rPr lang="en-GB" dirty="0"/>
              <a:t>Change stacked user r0 to reflect return code</a:t>
            </a:r>
          </a:p>
          <a:p>
            <a:pPr lvl="1"/>
            <a:r>
              <a:rPr lang="en-GB" dirty="0"/>
              <a:t>Change stacked user PS to reflect success/failure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209525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 Events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Some things are worth waiting for</a:t>
            </a:r>
          </a:p>
          <a:p>
            <a:pPr lvl="1"/>
            <a:r>
              <a:rPr lang="en-US" dirty="0"/>
              <a:t>When I </a:t>
            </a:r>
            <a:r>
              <a:rPr lang="en-US" dirty="0">
                <a:latin typeface="Courier New"/>
                <a:cs typeface="Courier New"/>
              </a:rPr>
              <a:t>read()</a:t>
            </a:r>
            <a:r>
              <a:rPr lang="en-US" dirty="0"/>
              <a:t>, I want to wait for the data</a:t>
            </a:r>
          </a:p>
          <a:p>
            <a:r>
              <a:rPr lang="en-US" dirty="0"/>
              <a:t>Other time waiting doesn’t make sense</a:t>
            </a:r>
          </a:p>
          <a:p>
            <a:pPr lvl="1"/>
            <a:r>
              <a:rPr lang="en-US" dirty="0"/>
              <a:t>I want to do something else while waiting</a:t>
            </a:r>
          </a:p>
          <a:p>
            <a:pPr lvl="1"/>
            <a:r>
              <a:rPr lang="en-US" dirty="0"/>
              <a:t>I have multiple operations outstanding</a:t>
            </a:r>
          </a:p>
          <a:p>
            <a:pPr lvl="1"/>
            <a:r>
              <a:rPr lang="en-US" dirty="0"/>
              <a:t>Some events demand very prompt attention</a:t>
            </a:r>
          </a:p>
          <a:p>
            <a:r>
              <a:rPr lang="en-US" dirty="0"/>
              <a:t>We need </a:t>
            </a:r>
            <a:r>
              <a:rPr lang="en-US" i="1" dirty="0"/>
              <a:t>event completion call-backs</a:t>
            </a:r>
          </a:p>
          <a:p>
            <a:pPr lvl="1"/>
            <a:r>
              <a:rPr lang="en-US" dirty="0"/>
              <a:t>This is a common programming paradigm</a:t>
            </a:r>
          </a:p>
          <a:p>
            <a:pPr lvl="1"/>
            <a:r>
              <a:rPr lang="en-US" dirty="0"/>
              <a:t>Computers support interrupts (similar to traps)</a:t>
            </a:r>
          </a:p>
          <a:p>
            <a:pPr lvl="1"/>
            <a:r>
              <a:rPr lang="en-US" dirty="0"/>
              <a:t>Commonly associated with I/O devices and timers</a:t>
            </a:r>
          </a:p>
        </p:txBody>
      </p:sp>
    </p:spTree>
    <p:extLst>
      <p:ext uri="{BB962C8B-B14F-4D97-AF65-F5344CB8AC3E}">
        <p14:creationId xmlns:p14="http://schemas.microsoft.com/office/powerpoint/2010/main" val="2850798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OS Object State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Scheduling priority of a process</a:t>
            </a:r>
          </a:p>
          <a:p>
            <a:r>
              <a:rPr lang="en-US" dirty="0"/>
              <a:t>Current pointer into a file</a:t>
            </a:r>
          </a:p>
          <a:p>
            <a:r>
              <a:rPr lang="en-US" dirty="0"/>
              <a:t>Completion condition of an I/O operation</a:t>
            </a:r>
          </a:p>
          <a:p>
            <a:r>
              <a:rPr lang="en-US" dirty="0"/>
              <a:t>List of memory pages allocated to a process</a:t>
            </a:r>
          </a:p>
          <a:p>
            <a:r>
              <a:rPr lang="en-US" dirty="0"/>
              <a:t>OS objects’ state is mostly managed by the OS itself</a:t>
            </a:r>
          </a:p>
          <a:p>
            <a:pPr lvl="1"/>
            <a:r>
              <a:rPr lang="en-US" dirty="0"/>
              <a:t>Not (directly) by user code</a:t>
            </a:r>
          </a:p>
          <a:p>
            <a:pPr lvl="1"/>
            <a:r>
              <a:rPr lang="en-US" dirty="0"/>
              <a:t>It must ask the OS to access or alter state of OS objects </a:t>
            </a:r>
          </a:p>
        </p:txBody>
      </p:sp>
    </p:spTree>
    <p:extLst>
      <p:ext uri="{BB962C8B-B14F-4D97-AF65-F5344CB8AC3E}">
        <p14:creationId xmlns:p14="http://schemas.microsoft.com/office/powerpoint/2010/main" val="227381373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User-Mode Signal Handling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OS defines numerous types of signals</a:t>
            </a:r>
          </a:p>
          <a:p>
            <a:pPr lvl="1"/>
            <a:r>
              <a:rPr lang="en-GB" dirty="0"/>
              <a:t>Exceptions, operator actions, communication</a:t>
            </a:r>
          </a:p>
          <a:p>
            <a:r>
              <a:rPr lang="en-GB" dirty="0"/>
              <a:t>Processes can control their handling</a:t>
            </a:r>
          </a:p>
          <a:p>
            <a:pPr lvl="1"/>
            <a:r>
              <a:rPr lang="en-GB" dirty="0"/>
              <a:t>Ignore this signal (pretend it never happened)</a:t>
            </a:r>
          </a:p>
          <a:p>
            <a:pPr lvl="1"/>
            <a:r>
              <a:rPr lang="en-GB" dirty="0"/>
              <a:t>Designate a handler for this signal</a:t>
            </a:r>
          </a:p>
          <a:p>
            <a:pPr lvl="1"/>
            <a:r>
              <a:rPr lang="en-GB" dirty="0"/>
              <a:t>Default action (typically kill or </a:t>
            </a:r>
            <a:r>
              <a:rPr lang="en-GB" dirty="0" err="1"/>
              <a:t>coredump</a:t>
            </a:r>
            <a:r>
              <a:rPr lang="en-GB" dirty="0"/>
              <a:t> process)</a:t>
            </a:r>
          </a:p>
          <a:p>
            <a:r>
              <a:rPr lang="en-GB" dirty="0"/>
              <a:t>Analogous to hardware traps/interrupts</a:t>
            </a:r>
          </a:p>
          <a:p>
            <a:pPr lvl="1"/>
            <a:r>
              <a:rPr lang="en-GB" dirty="0"/>
              <a:t>But implemented by the operating system</a:t>
            </a:r>
          </a:p>
          <a:p>
            <a:pPr lvl="1"/>
            <a:r>
              <a:rPr lang="en-GB" dirty="0"/>
              <a:t>Delivered to user mode processes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39067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Managing Process State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5900"/>
            <a:ext cx="8229600" cy="4525963"/>
          </a:xfrm>
        </p:spPr>
        <p:txBody>
          <a:bodyPr/>
          <a:lstStyle/>
          <a:p>
            <a:r>
              <a:rPr lang="en-US" dirty="0"/>
              <a:t>A shared responsibility</a:t>
            </a:r>
          </a:p>
          <a:p>
            <a:r>
              <a:rPr lang="en-US" dirty="0"/>
              <a:t>The process itself takes care of its own stack</a:t>
            </a:r>
          </a:p>
          <a:p>
            <a:r>
              <a:rPr lang="en-US" dirty="0"/>
              <a:t>And the contents of its memory </a:t>
            </a:r>
          </a:p>
          <a:p>
            <a:r>
              <a:rPr lang="en-US" dirty="0"/>
              <a:t>The OS keeps track of resources that have been allocated to the process</a:t>
            </a:r>
          </a:p>
          <a:p>
            <a:pPr lvl="1"/>
            <a:r>
              <a:rPr lang="en-US" dirty="0"/>
              <a:t>Which memory segments</a:t>
            </a:r>
          </a:p>
          <a:p>
            <a:pPr lvl="1"/>
            <a:r>
              <a:rPr lang="en-US" dirty="0"/>
              <a:t>Open files and devices</a:t>
            </a:r>
          </a:p>
          <a:p>
            <a:pPr lvl="1"/>
            <a:r>
              <a:rPr lang="en-US" dirty="0"/>
              <a:t>Supervisor stack</a:t>
            </a:r>
          </a:p>
          <a:p>
            <a:pPr lvl="1"/>
            <a:r>
              <a:rPr lang="en-US" dirty="0"/>
              <a:t>And many other things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760928" y="553767"/>
            <a:ext cx="5681272" cy="676127"/>
          </a:xfrm>
          <a:prstGeom prst="round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03345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Blocked Processes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important process state element is whether a process is ready to run</a:t>
            </a:r>
          </a:p>
          <a:p>
            <a:pPr lvl="1"/>
            <a:r>
              <a:rPr lang="en-US" dirty="0"/>
              <a:t>No point in trying to run it if it isn’t ready to run</a:t>
            </a:r>
          </a:p>
          <a:p>
            <a:pPr lvl="1"/>
            <a:r>
              <a:rPr lang="en-US" dirty="0"/>
              <a:t>Processes not ready to run are </a:t>
            </a:r>
            <a:r>
              <a:rPr lang="en-US" i="1" dirty="0"/>
              <a:t>blocked</a:t>
            </a:r>
          </a:p>
          <a:p>
            <a:r>
              <a:rPr lang="en-US" dirty="0"/>
              <a:t>Why might it not be?</a:t>
            </a:r>
          </a:p>
          <a:p>
            <a:r>
              <a:rPr lang="en-US" dirty="0"/>
              <a:t>Perhaps it’s waiting for I/O </a:t>
            </a:r>
          </a:p>
          <a:p>
            <a:r>
              <a:rPr lang="en-US" dirty="0"/>
              <a:t>Or for some resource request to be satisfied</a:t>
            </a:r>
          </a:p>
          <a:p>
            <a:r>
              <a:rPr lang="en-US" dirty="0"/>
              <a:t>The OS keeps track of whether a process is blocked</a:t>
            </a:r>
          </a:p>
        </p:txBody>
      </p:sp>
    </p:spTree>
    <p:extLst>
      <p:ext uri="{BB962C8B-B14F-4D97-AF65-F5344CB8AC3E}">
        <p14:creationId xmlns:p14="http://schemas.microsoft.com/office/powerpoint/2010/main" val="334296713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0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414338"/>
            <a:ext cx="8229600" cy="1143000"/>
          </a:xfrm>
        </p:spPr>
        <p:txBody>
          <a:bodyPr/>
          <a:lstStyle/>
          <a:p>
            <a:r>
              <a:rPr lang="en-GB" dirty="0"/>
              <a:t>Blocking and Unblocking Processes</a:t>
            </a:r>
          </a:p>
        </p:txBody>
      </p:sp>
      <p:sp>
        <p:nvSpPr>
          <p:cNvPr id="3994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841500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GB" dirty="0"/>
              <a:t>Why do we block processes?</a:t>
            </a:r>
          </a:p>
          <a:p>
            <a:pPr lvl="1"/>
            <a:r>
              <a:rPr lang="en-GB" dirty="0"/>
              <a:t>Blocked/unblocked are notes to scheduler</a:t>
            </a:r>
          </a:p>
          <a:p>
            <a:pPr lvl="1"/>
            <a:r>
              <a:rPr lang="en-GB" dirty="0"/>
              <a:t>So the scheduler knows not to choose them</a:t>
            </a:r>
          </a:p>
          <a:p>
            <a:pPr lvl="1"/>
            <a:r>
              <a:rPr lang="en-GB" dirty="0"/>
              <a:t>And so other parts of OS know if they later need to unblock</a:t>
            </a:r>
          </a:p>
          <a:p>
            <a:r>
              <a:rPr lang="en-GB" dirty="0"/>
              <a:t>Any part of OS can set blocks, any part can remove them</a:t>
            </a:r>
          </a:p>
          <a:p>
            <a:pPr lvl="1"/>
            <a:r>
              <a:rPr lang="en-GB" dirty="0"/>
              <a:t>And a process can ask to be blocked itself</a:t>
            </a:r>
          </a:p>
          <a:p>
            <a:pPr lvl="2"/>
            <a:r>
              <a:rPr lang="en-GB" dirty="0"/>
              <a:t>Through a system call</a:t>
            </a:r>
          </a:p>
          <a:p>
            <a:endParaRPr lang="en-GB" dirty="0"/>
          </a:p>
        </p:txBody>
      </p:sp>
      <p:sp>
        <p:nvSpPr>
          <p:cNvPr id="4" name="Cloud Callout 3"/>
          <p:cNvSpPr/>
          <p:nvPr/>
        </p:nvSpPr>
        <p:spPr>
          <a:xfrm>
            <a:off x="5702300" y="3854450"/>
            <a:ext cx="3136900" cy="1181100"/>
          </a:xfrm>
          <a:prstGeom prst="cloudCallou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/>
                <a:cs typeface="Times New Roman"/>
              </a:rPr>
              <a:t>Better be sure someone will unblock you . . .</a:t>
            </a:r>
          </a:p>
        </p:txBody>
      </p:sp>
    </p:spTree>
    <p:extLst>
      <p:ext uri="{BB962C8B-B14F-4D97-AF65-F5344CB8AC3E}">
        <p14:creationId xmlns:p14="http://schemas.microsoft.com/office/powerpoint/2010/main" val="1287223044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Handles Blocking?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3600" dirty="0"/>
              <a:t>Usually happens in a resource manager</a:t>
            </a:r>
          </a:p>
          <a:p>
            <a:pPr lvl="1"/>
            <a:r>
              <a:rPr lang="en-GB" sz="3200" dirty="0"/>
              <a:t>When process needs an unavailable resource</a:t>
            </a:r>
          </a:p>
          <a:p>
            <a:pPr lvl="2"/>
            <a:r>
              <a:rPr lang="en-GB" sz="2800" dirty="0"/>
              <a:t>Change process’ scheduling state to “blocked”</a:t>
            </a:r>
          </a:p>
          <a:p>
            <a:pPr lvl="2"/>
            <a:r>
              <a:rPr lang="en-GB" sz="2800" dirty="0"/>
              <a:t>Call the scheduler and yield the CPU</a:t>
            </a:r>
          </a:p>
          <a:p>
            <a:pPr lvl="1"/>
            <a:r>
              <a:rPr lang="en-GB" sz="3200" dirty="0"/>
              <a:t>When the required resource becomes available</a:t>
            </a:r>
          </a:p>
          <a:p>
            <a:pPr lvl="2"/>
            <a:r>
              <a:rPr lang="en-GB" sz="2800" dirty="0"/>
              <a:t>Change process’ scheduling state to “ready”</a:t>
            </a:r>
          </a:p>
          <a:p>
            <a:pPr lvl="2"/>
            <a:r>
              <a:rPr lang="en-GB" sz="2800" dirty="0"/>
              <a:t>Notify scheduler that a change has occurred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22189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Address Spaces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Each process has some memory addresses reserved for its private use</a:t>
            </a:r>
          </a:p>
          <a:p>
            <a:r>
              <a:rPr lang="en-US" sz="2800" dirty="0"/>
              <a:t>That set of addresses is called its </a:t>
            </a:r>
            <a:r>
              <a:rPr lang="en-US" sz="2800" i="1" dirty="0"/>
              <a:t>address space</a:t>
            </a:r>
          </a:p>
          <a:p>
            <a:r>
              <a:rPr lang="en-US" sz="2800" dirty="0"/>
              <a:t>A process’ address space is made up of all memory locations that the process can address</a:t>
            </a:r>
          </a:p>
          <a:p>
            <a:pPr lvl="1"/>
            <a:r>
              <a:rPr lang="en-US" sz="2400" dirty="0"/>
              <a:t>If an address isn’t in its address space, the process can’t request access to it</a:t>
            </a:r>
          </a:p>
          <a:p>
            <a:r>
              <a:rPr lang="en-US" sz="2800" dirty="0"/>
              <a:t>Modern OSes pretend that every process’ address space can include all of memory</a:t>
            </a:r>
          </a:p>
          <a:p>
            <a:pPr lvl="1"/>
            <a:r>
              <a:rPr lang="en-US" sz="2400" dirty="0"/>
              <a:t>But that’s not true, under the covers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976072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/>
          <p:cNvGrpSpPr/>
          <p:nvPr/>
        </p:nvGrpSpPr>
        <p:grpSpPr>
          <a:xfrm>
            <a:off x="2113320" y="3897212"/>
            <a:ext cx="6497280" cy="2465539"/>
            <a:chOff x="2113320" y="3948012"/>
            <a:chExt cx="6497280" cy="2465539"/>
          </a:xfrm>
        </p:grpSpPr>
        <p:sp>
          <p:nvSpPr>
            <p:cNvPr id="14" name="Rectangle 4"/>
            <p:cNvSpPr>
              <a:spLocks noChangeArrowheads="1"/>
            </p:cNvSpPr>
            <p:nvPr/>
          </p:nvSpPr>
          <p:spPr bwMode="auto">
            <a:xfrm>
              <a:off x="2113320" y="4413181"/>
              <a:ext cx="6497280" cy="158992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82945" tIns="41473" rIns="82945" bIns="41473" anchor="ctr"/>
            <a:lstStyle/>
            <a:p>
              <a:endParaRPr lang="en-US"/>
            </a:p>
          </p:txBody>
        </p:sp>
        <p:sp>
          <p:nvSpPr>
            <p:cNvPr id="15" name="Line 5"/>
            <p:cNvSpPr>
              <a:spLocks noChangeShapeType="1"/>
            </p:cNvSpPr>
            <p:nvPr/>
          </p:nvSpPr>
          <p:spPr bwMode="auto">
            <a:xfrm>
              <a:off x="2113320" y="3948012"/>
              <a:ext cx="0" cy="39604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 lIns="82945" tIns="41473" rIns="82945" bIns="41473"/>
            <a:lstStyle/>
            <a:p>
              <a:endParaRPr lang="en-US"/>
            </a:p>
          </p:txBody>
        </p:sp>
        <p:sp>
          <p:nvSpPr>
            <p:cNvPr id="16" name="Line 6"/>
            <p:cNvSpPr>
              <a:spLocks noChangeShapeType="1"/>
            </p:cNvSpPr>
            <p:nvPr/>
          </p:nvSpPr>
          <p:spPr bwMode="auto">
            <a:xfrm>
              <a:off x="8610600" y="6017510"/>
              <a:ext cx="0" cy="39604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 lIns="82945" tIns="41473" rIns="82945" bIns="41473"/>
            <a:lstStyle/>
            <a:p>
              <a:endParaRPr lang="en-US"/>
            </a:p>
          </p:txBody>
        </p:sp>
        <p:sp>
          <p:nvSpPr>
            <p:cNvPr id="17" name="Rectangle 7"/>
            <p:cNvSpPr>
              <a:spLocks noChangeArrowheads="1"/>
            </p:cNvSpPr>
            <p:nvPr/>
          </p:nvSpPr>
          <p:spPr bwMode="auto">
            <a:xfrm>
              <a:off x="2182440" y="4097179"/>
              <a:ext cx="102592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dirty="0"/>
                <a:t>0x00000000</a:t>
              </a:r>
              <a:endParaRPr lang="en-US" dirty="0">
                <a:latin typeface="Times New Roman" pitchFamily="18" charset="0"/>
              </a:endParaRPr>
            </a:p>
          </p:txBody>
        </p:sp>
        <p:sp>
          <p:nvSpPr>
            <p:cNvPr id="18" name="Rectangle 8"/>
            <p:cNvSpPr>
              <a:spLocks noChangeArrowheads="1"/>
            </p:cNvSpPr>
            <p:nvPr/>
          </p:nvSpPr>
          <p:spPr bwMode="auto">
            <a:xfrm>
              <a:off x="7433022" y="6019800"/>
              <a:ext cx="94897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dirty="0"/>
                <a:t>0xFFFFFFFF</a:t>
              </a:r>
              <a:endParaRPr lang="en-US" dirty="0">
                <a:latin typeface="Times New Roman" pitchFamily="18" charset="0"/>
              </a:endParaRPr>
            </a:p>
          </p:txBody>
        </p:sp>
        <p:sp>
          <p:nvSpPr>
            <p:cNvPr id="19" name="Rectangle 9"/>
            <p:cNvSpPr>
              <a:spLocks noChangeArrowheads="1"/>
            </p:cNvSpPr>
            <p:nvPr/>
          </p:nvSpPr>
          <p:spPr bwMode="auto">
            <a:xfrm>
              <a:off x="2182440" y="4482308"/>
              <a:ext cx="1520640" cy="553018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82945" tIns="41473" rIns="82945" bIns="41473" anchor="ctr"/>
            <a:lstStyle/>
            <a:p>
              <a:pPr algn="ctr"/>
              <a:r>
                <a:rPr lang="en-US"/>
                <a:t>shared code</a:t>
              </a:r>
            </a:p>
          </p:txBody>
        </p:sp>
        <p:sp>
          <p:nvSpPr>
            <p:cNvPr id="20" name="Rectangle 10"/>
            <p:cNvSpPr>
              <a:spLocks noChangeArrowheads="1"/>
            </p:cNvSpPr>
            <p:nvPr/>
          </p:nvSpPr>
          <p:spPr bwMode="auto">
            <a:xfrm>
              <a:off x="3841320" y="4482308"/>
              <a:ext cx="1520640" cy="553018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82945" tIns="41473" rIns="82945" bIns="41473" anchor="ctr"/>
            <a:lstStyle/>
            <a:p>
              <a:pPr algn="ctr"/>
              <a:r>
                <a:rPr lang="en-US"/>
                <a:t>private data</a:t>
              </a:r>
            </a:p>
          </p:txBody>
        </p:sp>
        <p:sp>
          <p:nvSpPr>
            <p:cNvPr id="21" name="Rectangle 11"/>
            <p:cNvSpPr>
              <a:spLocks noChangeArrowheads="1"/>
            </p:cNvSpPr>
            <p:nvPr/>
          </p:nvSpPr>
          <p:spPr bwMode="auto">
            <a:xfrm>
              <a:off x="7020840" y="5380963"/>
              <a:ext cx="1520640" cy="553018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82945" tIns="41473" rIns="82945" bIns="41473" anchor="ctr"/>
            <a:lstStyle/>
            <a:p>
              <a:pPr algn="ctr"/>
              <a:r>
                <a:rPr lang="en-US"/>
                <a:t>private stack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763000" cy="944562"/>
          </a:xfrm>
        </p:spPr>
        <p:txBody>
          <a:bodyPr>
            <a:normAutofit/>
          </a:bodyPr>
          <a:lstStyle/>
          <a:p>
            <a:r>
              <a:rPr lang="en-US" dirty="0"/>
              <a:t>Program vs. Process Address Space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2438400" y="1465147"/>
            <a:ext cx="1382400" cy="104945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r>
              <a:rPr lang="en-US" sz="1300" b="1" u="sng" dirty="0"/>
              <a:t>section 1 header</a:t>
            </a:r>
            <a:endParaRPr lang="en-US" sz="1300" u="sng" dirty="0"/>
          </a:p>
          <a:p>
            <a:r>
              <a:rPr lang="en-US" sz="1300" b="1" dirty="0"/>
              <a:t>type</a:t>
            </a:r>
            <a:r>
              <a:rPr lang="en-US" sz="1300" dirty="0"/>
              <a:t>: 	code</a:t>
            </a:r>
          </a:p>
          <a:p>
            <a:r>
              <a:rPr lang="en-US" sz="1300" b="1" dirty="0"/>
              <a:t>load </a:t>
            </a:r>
            <a:r>
              <a:rPr lang="en-US" sz="1300" b="1" dirty="0" err="1"/>
              <a:t>adr</a:t>
            </a:r>
            <a:r>
              <a:rPr lang="en-US" sz="1300" b="1" dirty="0"/>
              <a:t>:</a:t>
            </a:r>
            <a:r>
              <a:rPr lang="en-US" sz="1300" dirty="0"/>
              <a:t>	0xxx</a:t>
            </a:r>
          </a:p>
          <a:p>
            <a:r>
              <a:rPr lang="en-US" sz="1300" b="1" dirty="0"/>
              <a:t>length</a:t>
            </a:r>
            <a:r>
              <a:rPr lang="en-US" sz="1300" dirty="0"/>
              <a:t>:	###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5475600" y="1524000"/>
            <a:ext cx="13824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r>
              <a:rPr lang="en-US" sz="1300" b="1" u="sng" dirty="0"/>
              <a:t>section 3 header</a:t>
            </a:r>
            <a:endParaRPr lang="en-US" sz="1300" u="sng" dirty="0"/>
          </a:p>
          <a:p>
            <a:r>
              <a:rPr lang="en-US" sz="1300" b="1" dirty="0"/>
              <a:t>type</a:t>
            </a:r>
            <a:r>
              <a:rPr lang="en-US" sz="1300" dirty="0"/>
              <a:t>: 	sym</a:t>
            </a:r>
          </a:p>
          <a:p>
            <a:r>
              <a:rPr lang="en-US" sz="1300" b="1" dirty="0"/>
              <a:t>length</a:t>
            </a:r>
            <a:r>
              <a:rPr lang="en-US" sz="1300" dirty="0"/>
              <a:t>:	###</a:t>
            </a:r>
          </a:p>
          <a:p>
            <a:endParaRPr lang="en-US" sz="1300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438400" y="2590800"/>
            <a:ext cx="1382400" cy="838200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pPr algn="ctr"/>
            <a:r>
              <a:rPr lang="en-US" dirty="0"/>
              <a:t>compiled</a:t>
            </a:r>
          </a:p>
          <a:p>
            <a:pPr algn="ctr"/>
            <a:r>
              <a:rPr lang="en-US" dirty="0"/>
              <a:t>code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962400" y="2590800"/>
            <a:ext cx="1382400" cy="83820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pPr algn="ctr"/>
            <a:r>
              <a:rPr lang="en-US" dirty="0"/>
              <a:t>initialized</a:t>
            </a:r>
          </a:p>
          <a:p>
            <a:pPr algn="ctr"/>
            <a:r>
              <a:rPr lang="en-US" dirty="0"/>
              <a:t>data</a:t>
            </a:r>
          </a:p>
          <a:p>
            <a:pPr algn="ctr"/>
            <a:r>
              <a:rPr lang="en-US" dirty="0"/>
              <a:t>values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5486400" y="2590800"/>
            <a:ext cx="1382400" cy="811509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pPr algn="ctr"/>
            <a:r>
              <a:rPr lang="en-US" dirty="0"/>
              <a:t>symbol</a:t>
            </a:r>
          </a:p>
          <a:p>
            <a:pPr algn="ctr"/>
            <a:r>
              <a:rPr lang="en-US" dirty="0"/>
              <a:t>table</a:t>
            </a: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914400" y="1447800"/>
            <a:ext cx="1382400" cy="1066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r>
              <a:rPr lang="en-US" sz="1300" b="1" u="sng" dirty="0"/>
              <a:t>ELF header</a:t>
            </a:r>
          </a:p>
          <a:p>
            <a:r>
              <a:rPr lang="en-US" sz="1300" b="1" dirty="0"/>
              <a:t>target ISA</a:t>
            </a:r>
          </a:p>
          <a:p>
            <a:r>
              <a:rPr lang="en-US" sz="1300" b="1" dirty="0"/>
              <a:t># load sections</a:t>
            </a:r>
          </a:p>
          <a:p>
            <a:r>
              <a:rPr lang="en-US" sz="1300" b="1" dirty="0"/>
              <a:t># info sections</a:t>
            </a:r>
          </a:p>
          <a:p>
            <a:endParaRPr lang="en-US" sz="1300" dirty="0"/>
          </a:p>
        </p:txBody>
      </p:sp>
      <p:sp>
        <p:nvSpPr>
          <p:cNvPr id="13" name="Rectangle 14"/>
          <p:cNvSpPr>
            <a:spLocks noChangeArrowheads="1"/>
          </p:cNvSpPr>
          <p:nvPr/>
        </p:nvSpPr>
        <p:spPr bwMode="auto">
          <a:xfrm>
            <a:off x="3962400" y="1524001"/>
            <a:ext cx="13824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r>
              <a:rPr lang="en-US" sz="1300" b="1" u="sng" dirty="0"/>
              <a:t>section 2 header</a:t>
            </a:r>
            <a:endParaRPr lang="en-US" sz="1300" u="sng" dirty="0"/>
          </a:p>
          <a:p>
            <a:r>
              <a:rPr lang="en-US" sz="1300" b="1" dirty="0"/>
              <a:t>type</a:t>
            </a:r>
            <a:r>
              <a:rPr lang="en-US" sz="1300" dirty="0"/>
              <a:t>: 	data</a:t>
            </a:r>
          </a:p>
          <a:p>
            <a:r>
              <a:rPr lang="en-US" sz="1300" b="1" dirty="0"/>
              <a:t>load </a:t>
            </a:r>
            <a:r>
              <a:rPr lang="en-US" sz="1300" b="1" dirty="0" err="1"/>
              <a:t>adr</a:t>
            </a:r>
            <a:r>
              <a:rPr lang="en-US" sz="1300" b="1" dirty="0"/>
              <a:t>:</a:t>
            </a:r>
            <a:r>
              <a:rPr lang="en-US" sz="1300" dirty="0"/>
              <a:t>	0xxx</a:t>
            </a:r>
          </a:p>
          <a:p>
            <a:r>
              <a:rPr lang="en-US" sz="1300" b="1" dirty="0"/>
              <a:t>length</a:t>
            </a:r>
            <a:r>
              <a:rPr lang="en-US" sz="1300" dirty="0"/>
              <a:t>:	###</a:t>
            </a:r>
          </a:p>
        </p:txBody>
      </p:sp>
      <p:sp>
        <p:nvSpPr>
          <p:cNvPr id="22" name="Rectangle 13"/>
          <p:cNvSpPr>
            <a:spLocks noChangeArrowheads="1"/>
          </p:cNvSpPr>
          <p:nvPr/>
        </p:nvSpPr>
        <p:spPr bwMode="auto">
          <a:xfrm>
            <a:off x="5914920" y="4482308"/>
            <a:ext cx="1036800" cy="553018"/>
          </a:xfrm>
          <a:prstGeom prst="rect">
            <a:avLst/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pPr algn="ctr"/>
            <a:r>
              <a:rPr lang="en-US" sz="1600"/>
              <a:t>shared lib1</a:t>
            </a:r>
          </a:p>
        </p:txBody>
      </p:sp>
      <p:sp>
        <p:nvSpPr>
          <p:cNvPr id="23" name="Rectangle 14"/>
          <p:cNvSpPr>
            <a:spLocks noChangeArrowheads="1"/>
          </p:cNvSpPr>
          <p:nvPr/>
        </p:nvSpPr>
        <p:spPr bwMode="auto">
          <a:xfrm>
            <a:off x="7504680" y="4482308"/>
            <a:ext cx="1036800" cy="553018"/>
          </a:xfrm>
          <a:prstGeom prst="rect">
            <a:avLst/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pPr algn="ctr"/>
            <a:r>
              <a:rPr lang="en-US" sz="1600"/>
              <a:t>shared lib2</a:t>
            </a:r>
          </a:p>
        </p:txBody>
      </p:sp>
      <p:sp>
        <p:nvSpPr>
          <p:cNvPr id="24" name="Rectangle 15"/>
          <p:cNvSpPr>
            <a:spLocks noChangeArrowheads="1"/>
          </p:cNvSpPr>
          <p:nvPr/>
        </p:nvSpPr>
        <p:spPr bwMode="auto">
          <a:xfrm>
            <a:off x="2182440" y="5380963"/>
            <a:ext cx="1036800" cy="553018"/>
          </a:xfrm>
          <a:prstGeom prst="rect">
            <a:avLst/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pPr algn="ctr"/>
            <a:r>
              <a:rPr lang="en-US" sz="1600" dirty="0"/>
              <a:t>shared lib3</a:t>
            </a:r>
          </a:p>
        </p:txBody>
      </p:sp>
      <p:sp>
        <p:nvSpPr>
          <p:cNvPr id="25" name="Line 16"/>
          <p:cNvSpPr>
            <a:spLocks noChangeShapeType="1"/>
          </p:cNvSpPr>
          <p:nvPr/>
        </p:nvSpPr>
        <p:spPr bwMode="auto">
          <a:xfrm>
            <a:off x="2113320" y="6003108"/>
            <a:ext cx="0" cy="396041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26" name="Line 19"/>
          <p:cNvSpPr>
            <a:spLocks noChangeShapeType="1"/>
          </p:cNvSpPr>
          <p:nvPr/>
        </p:nvSpPr>
        <p:spPr bwMode="auto">
          <a:xfrm>
            <a:off x="5926440" y="3929290"/>
            <a:ext cx="0" cy="396041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27" name="Rectangle 20"/>
          <p:cNvSpPr>
            <a:spLocks noChangeArrowheads="1"/>
          </p:cNvSpPr>
          <p:nvPr/>
        </p:nvSpPr>
        <p:spPr bwMode="auto">
          <a:xfrm>
            <a:off x="5995560" y="4097179"/>
            <a:ext cx="92172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dirty="0"/>
              <a:t>0x0100000</a:t>
            </a:r>
            <a:endParaRPr lang="en-US" dirty="0">
              <a:latin typeface="Times New Roman" pitchFamily="18" charset="0"/>
            </a:endParaRPr>
          </a:p>
        </p:txBody>
      </p:sp>
      <p:sp>
        <p:nvSpPr>
          <p:cNvPr id="28" name="Line 21"/>
          <p:cNvSpPr>
            <a:spLocks noChangeShapeType="1"/>
          </p:cNvSpPr>
          <p:nvPr/>
        </p:nvSpPr>
        <p:spPr bwMode="auto">
          <a:xfrm>
            <a:off x="7435560" y="3948012"/>
            <a:ext cx="0" cy="39604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29" name="Rectangle 22"/>
          <p:cNvSpPr>
            <a:spLocks noChangeArrowheads="1"/>
          </p:cNvSpPr>
          <p:nvPr/>
        </p:nvSpPr>
        <p:spPr bwMode="auto">
          <a:xfrm>
            <a:off x="7504680" y="4097179"/>
            <a:ext cx="92172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dirty="0"/>
              <a:t>0x0110000</a:t>
            </a:r>
            <a:endParaRPr lang="en-US" dirty="0">
              <a:latin typeface="Times New Roman" pitchFamily="18" charset="0"/>
            </a:endParaRPr>
          </a:p>
        </p:txBody>
      </p:sp>
      <p:sp>
        <p:nvSpPr>
          <p:cNvPr id="31" name="Rectangle 24"/>
          <p:cNvSpPr>
            <a:spLocks noChangeArrowheads="1"/>
          </p:cNvSpPr>
          <p:nvPr/>
        </p:nvSpPr>
        <p:spPr bwMode="auto">
          <a:xfrm>
            <a:off x="2182440" y="6019800"/>
            <a:ext cx="92172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dirty="0"/>
              <a:t>0x0120000</a:t>
            </a:r>
            <a:endParaRPr lang="en-US" dirty="0">
              <a:latin typeface="Times New Roman" pitchFamily="18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934200" y="2159000"/>
            <a:ext cx="19452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latin typeface="Times New Roman"/>
                <a:cs typeface="Times New Roman"/>
              </a:rPr>
              <a:t>Program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00093" y="4819426"/>
            <a:ext cx="16632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latin typeface="Times New Roman"/>
                <a:cs typeface="Times New Roman"/>
              </a:rPr>
              <a:t>Process</a:t>
            </a:r>
          </a:p>
        </p:txBody>
      </p:sp>
    </p:spTree>
    <p:extLst>
      <p:ext uri="{BB962C8B-B14F-4D97-AF65-F5344CB8AC3E}">
        <p14:creationId xmlns:p14="http://schemas.microsoft.com/office/powerpoint/2010/main" val="6228649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/>
      <p:bldP spid="28" grpId="0" animBg="1"/>
      <p:bldP spid="29" grpId="0"/>
      <p:bldP spid="31" grpId="0"/>
      <p:bldP spid="36" grpId="0"/>
      <p:bldP spid="3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Address Space Layout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required memory elements for a process must be put somewhere in its address space</a:t>
            </a:r>
          </a:p>
          <a:p>
            <a:r>
              <a:rPr lang="en-US" dirty="0"/>
              <a:t>Different types of memory elements have different requirements</a:t>
            </a:r>
          </a:p>
          <a:p>
            <a:pPr lvl="1"/>
            <a:r>
              <a:rPr lang="en-US" dirty="0"/>
              <a:t>E.g., code is not writable but must be executable</a:t>
            </a:r>
          </a:p>
          <a:p>
            <a:pPr lvl="1"/>
            <a:r>
              <a:rPr lang="en-US" dirty="0"/>
              <a:t>And stacks are readable and writable but not executable</a:t>
            </a:r>
          </a:p>
          <a:p>
            <a:r>
              <a:rPr lang="en-US" dirty="0"/>
              <a:t>Each operating system has some strategy for where to put these process memory segments</a:t>
            </a:r>
          </a:p>
        </p:txBody>
      </p:sp>
    </p:spTree>
    <p:extLst>
      <p:ext uri="{BB962C8B-B14F-4D97-AF65-F5344CB8AC3E}">
        <p14:creationId xmlns:p14="http://schemas.microsoft.com/office/powerpoint/2010/main" val="17164305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1638"/>
            <a:ext cx="8229600" cy="1143000"/>
          </a:xfrm>
        </p:spPr>
        <p:txBody>
          <a:bodyPr/>
          <a:lstStyle/>
          <a:p>
            <a:r>
              <a:rPr lang="en-US" dirty="0"/>
              <a:t>Layout of Unix Processes in 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277143"/>
            <a:ext cx="8229600" cy="2069557"/>
          </a:xfrm>
        </p:spPr>
        <p:txBody>
          <a:bodyPr/>
          <a:lstStyle/>
          <a:p>
            <a:r>
              <a:rPr lang="en-US" dirty="0"/>
              <a:t>In Unix systems</a:t>
            </a:r>
            <a:r>
              <a:rPr lang="en-US" baseline="30000" dirty="0"/>
              <a:t>1</a:t>
            </a:r>
            <a:r>
              <a:rPr lang="en-US" dirty="0"/>
              <a:t>, </a:t>
            </a:r>
          </a:p>
          <a:p>
            <a:pPr lvl="1"/>
            <a:r>
              <a:rPr lang="en-US" dirty="0"/>
              <a:t>Code segments are statically sized</a:t>
            </a:r>
          </a:p>
          <a:p>
            <a:pPr lvl="1"/>
            <a:r>
              <a:rPr lang="en-US" dirty="0"/>
              <a:t>Data segment grows up</a:t>
            </a:r>
          </a:p>
          <a:p>
            <a:pPr lvl="1"/>
            <a:r>
              <a:rPr lang="en-US" dirty="0"/>
              <a:t>Stack segment grows down</a:t>
            </a:r>
          </a:p>
          <a:p>
            <a:r>
              <a:rPr lang="en-US" dirty="0"/>
              <a:t>They aren’t allowed to meet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245025" y="1846806"/>
            <a:ext cx="6858000" cy="9144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1245025" y="2781843"/>
            <a:ext cx="0" cy="436563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8103025" y="2746918"/>
            <a:ext cx="0" cy="436563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1321225" y="3066006"/>
            <a:ext cx="12573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en-US" sz="1800"/>
              <a:t>0x00000000</a:t>
            </a:r>
            <a:endParaRPr lang="en-US">
              <a:latin typeface="Times New Roman" charset="0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6655225" y="3066006"/>
            <a:ext cx="13589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en-US" sz="1800"/>
              <a:t>0xFFFFFFFF</a:t>
            </a:r>
            <a:endParaRPr lang="en-US">
              <a:latin typeface="Times New Roman" charset="0"/>
            </a:endParaRP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1397425" y="1999206"/>
            <a:ext cx="1676400" cy="609600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dirty="0"/>
              <a:t>code</a:t>
            </a:r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3226225" y="1999206"/>
            <a:ext cx="1676400" cy="60960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6274225" y="1999206"/>
            <a:ext cx="1676400" cy="60960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dirty="0"/>
              <a:t>stack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5895473" y="1999206"/>
            <a:ext cx="378751" cy="609600"/>
          </a:xfrm>
          <a:prstGeom prst="rect">
            <a:avLst/>
          </a:prstGeom>
          <a:solidFill>
            <a:srgbClr val="FF99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dirty="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4888425" y="1999206"/>
            <a:ext cx="378751" cy="60960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232325" y="6146800"/>
            <a:ext cx="36756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sz="2000" baseline="30000" dirty="0">
                <a:latin typeface="Eurostile"/>
                <a:cs typeface="Eurostile"/>
              </a:rPr>
              <a:t>1 </a:t>
            </a:r>
            <a:r>
              <a:rPr lang="en-US" sz="2000" dirty="0">
                <a:latin typeface="Eurostile"/>
                <a:cs typeface="Eurostile"/>
              </a:rPr>
              <a:t>Linux is one type of Unix system</a:t>
            </a:r>
          </a:p>
          <a:p>
            <a:endParaRPr lang="en-US" sz="2000" dirty="0">
              <a:latin typeface="Eurostile"/>
              <a:cs typeface="Eurostile"/>
            </a:endParaRPr>
          </a:p>
        </p:txBody>
      </p:sp>
    </p:spTree>
    <p:extLst>
      <p:ext uri="{BB962C8B-B14F-4D97-AF65-F5344CB8AC3E}">
        <p14:creationId xmlns:p14="http://schemas.microsoft.com/office/powerpoint/2010/main" val="12592038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5" grpId="0"/>
    </p:bldLst>
  </p:timing>
</p:sld>
</file>

<file path=ppt/theme/theme1.xml><?xml version="1.0" encoding="utf-8"?>
<a:theme xmlns:a="http://schemas.openxmlformats.org/drawingml/2006/main" name="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84805</TotalTime>
  <Words>3260</Words>
  <Application>Microsoft Macintosh PowerPoint</Application>
  <PresentationFormat>On-screen Show (4:3)</PresentationFormat>
  <Paragraphs>535</Paragraphs>
  <Slides>54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55" baseType="lpstr">
      <vt:lpstr>Default Theme</vt:lpstr>
      <vt:lpstr>Operating System Principles: Processes, Execution, and State CS 111 Operating System Principles  Harry Xu </vt:lpstr>
      <vt:lpstr>Outline</vt:lpstr>
      <vt:lpstr>What Is a Process?</vt:lpstr>
      <vt:lpstr>What is “State”?</vt:lpstr>
      <vt:lpstr>Examples Of OS Object State</vt:lpstr>
      <vt:lpstr>Process Address Spaces</vt:lpstr>
      <vt:lpstr>Program vs. Process Address Space</vt:lpstr>
      <vt:lpstr>Process Address Space Layout</vt:lpstr>
      <vt:lpstr>Layout of Unix Processes in Memory</vt:lpstr>
      <vt:lpstr>Address Space: Code Segments</vt:lpstr>
      <vt:lpstr>Address Space: Data Segments</vt:lpstr>
      <vt:lpstr>Processes and Stack Frames</vt:lpstr>
      <vt:lpstr>Address Space: Stack Segment</vt:lpstr>
      <vt:lpstr>Address Space: Libraries</vt:lpstr>
      <vt:lpstr>Other Process State</vt:lpstr>
      <vt:lpstr>Process Descriptors</vt:lpstr>
      <vt:lpstr>Linux Process Control Block</vt:lpstr>
      <vt:lpstr>Other Process State</vt:lpstr>
      <vt:lpstr>Handling Processes</vt:lpstr>
      <vt:lpstr>Where Do Processes Come From?</vt:lpstr>
      <vt:lpstr>Creating a Process Descriptor</vt:lpstr>
      <vt:lpstr>What Else Does a  New Process Need?</vt:lpstr>
      <vt:lpstr>Choices for Process Creation</vt:lpstr>
      <vt:lpstr>Starting With a Blank Process</vt:lpstr>
      <vt:lpstr>Windows Process Creation</vt:lpstr>
      <vt:lpstr>Process Forking</vt:lpstr>
      <vt:lpstr>What Happens After a Fork?</vt:lpstr>
      <vt:lpstr>Forking and Memory</vt:lpstr>
      <vt:lpstr>Forking and the Data Segments</vt:lpstr>
      <vt:lpstr>Forking and Copy on Write</vt:lpstr>
      <vt:lpstr>Forking and Copy on Write</vt:lpstr>
      <vt:lpstr>But Fork Isn’t What  I Usually Want!</vt:lpstr>
      <vt:lpstr>The exec Call</vt:lpstr>
      <vt:lpstr>How Does the OS Handle Exec?</vt:lpstr>
      <vt:lpstr>Destroying Processes</vt:lpstr>
      <vt:lpstr>What Must the OS Do to  Terminate a Process?</vt:lpstr>
      <vt:lpstr>Running Processes</vt:lpstr>
      <vt:lpstr>Loading a Process</vt:lpstr>
      <vt:lpstr>How a Process Runs on an OS</vt:lpstr>
      <vt:lpstr>Limited Direct Execution</vt:lpstr>
      <vt:lpstr>Exceptions</vt:lpstr>
      <vt:lpstr>Asynchronous Exceptions</vt:lpstr>
      <vt:lpstr>Using Traps for System Calls</vt:lpstr>
      <vt:lpstr>System Call Trap Gates</vt:lpstr>
      <vt:lpstr>Trap Handling</vt:lpstr>
      <vt:lpstr>Traps and the Stack</vt:lpstr>
      <vt:lpstr>Stacking and Unstacking a System Call</vt:lpstr>
      <vt:lpstr>Returning to User-Mode</vt:lpstr>
      <vt:lpstr>Asynchronous Events</vt:lpstr>
      <vt:lpstr>User-Mode Signal Handling</vt:lpstr>
      <vt:lpstr>Managing Process State</vt:lpstr>
      <vt:lpstr>Blocked Processes</vt:lpstr>
      <vt:lpstr>Blocking and Unblocking Processes</vt:lpstr>
      <vt:lpstr>Who Handles Blocking?</vt:lpstr>
    </vt:vector>
  </TitlesOfParts>
  <Company>UCLA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CS 111 On-Line MS Program Operating Systems  Peter Reiher </dc:title>
  <dc:creator>Peter Reiher</dc:creator>
  <cp:lastModifiedBy>Jingyuan Yang</cp:lastModifiedBy>
  <cp:revision>101</cp:revision>
  <cp:lastPrinted>2018-06-20T20:36:42Z</cp:lastPrinted>
  <dcterms:created xsi:type="dcterms:W3CDTF">2017-09-26T17:46:42Z</dcterms:created>
  <dcterms:modified xsi:type="dcterms:W3CDTF">2019-03-24T06:52:06Z</dcterms:modified>
</cp:coreProperties>
</file>