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79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487" r:id="rId29"/>
    <p:sldId id="548" r:id="rId30"/>
    <p:sldId id="549" r:id="rId31"/>
    <p:sldId id="550" r:id="rId32"/>
    <p:sldId id="551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65" r:id="rId46"/>
    <p:sldId id="566" r:id="rId47"/>
    <p:sldId id="568" r:id="rId48"/>
    <p:sldId id="569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5"/>
    <p:restoredTop sz="94643"/>
  </p:normalViewPr>
  <p:slideViewPr>
    <p:cSldViewPr snapToGrid="0" snapToObjects="1">
      <p:cViewPr varScale="1">
        <p:scale>
          <a:sx n="196" d="100"/>
          <a:sy n="196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62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Scheduling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8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/>
              <a:t>Pros and Cons of </a:t>
            </a:r>
            <a:br>
              <a:rPr lang="en-US" dirty="0"/>
            </a:br>
            <a:r>
              <a:rPr lang="en-US" dirty="0"/>
              <a:t>Non-Preemptive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548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sz="2800" dirty="0"/>
              <a:t>Low scheduling overhead</a:t>
            </a:r>
          </a:p>
          <a:p>
            <a:pPr>
              <a:buFont typeface="Lucida Grande"/>
              <a:buChar char="+"/>
            </a:pPr>
            <a:r>
              <a:rPr lang="en-US" sz="2800" dirty="0"/>
              <a:t>Tends to produce high throughput</a:t>
            </a:r>
          </a:p>
          <a:p>
            <a:pPr>
              <a:buFont typeface="Lucida Grande"/>
              <a:buChar char="+"/>
            </a:pPr>
            <a:r>
              <a:rPr lang="en-US" sz="2800" dirty="0"/>
              <a:t>Conceptually very simple</a:t>
            </a:r>
          </a:p>
          <a:p>
            <a:pPr>
              <a:buFont typeface="Lucida Grande"/>
              <a:buChar char="−"/>
            </a:pPr>
            <a:r>
              <a:rPr lang="en-US" sz="2800" dirty="0"/>
              <a:t>Poor response time for processes</a:t>
            </a:r>
          </a:p>
          <a:p>
            <a:pPr>
              <a:buFont typeface="Lucida Grande"/>
              <a:buChar char="−"/>
            </a:pPr>
            <a:r>
              <a:rPr lang="en-US" sz="2800" dirty="0"/>
              <a:t>Bugs can cause machine to freeze up</a:t>
            </a:r>
          </a:p>
          <a:p>
            <a:pPr lvl="1">
              <a:buFont typeface="Lucida Grande"/>
              <a:buChar char="−"/>
            </a:pPr>
            <a:r>
              <a:rPr lang="en-US" sz="2400" dirty="0"/>
              <a:t>If process contains infinite loop, e.g.</a:t>
            </a:r>
          </a:p>
          <a:p>
            <a:pPr>
              <a:buFont typeface="Lucida Grande"/>
              <a:buChar char="−"/>
            </a:pPr>
            <a:r>
              <a:rPr lang="en-US" sz="2800" dirty="0"/>
              <a:t>Not good fairness (by most definitions)</a:t>
            </a:r>
          </a:p>
          <a:p>
            <a:pPr>
              <a:buFont typeface="Lucida Grande"/>
              <a:buChar char="−"/>
            </a:pPr>
            <a:r>
              <a:rPr lang="en-US" sz="2800" dirty="0"/>
              <a:t>May make real time and priority scheduling difficult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14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/>
              <a:t>Pros and Cons of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/>
              <a:buChar char="+"/>
            </a:pPr>
            <a:r>
              <a:rPr lang="en-US" dirty="0"/>
              <a:t>Can give good response time</a:t>
            </a:r>
          </a:p>
          <a:p>
            <a:pPr>
              <a:buFont typeface="Lucida Grande"/>
              <a:buChar char="+"/>
            </a:pPr>
            <a:r>
              <a:rPr lang="en-US" dirty="0"/>
              <a:t>Can produce very fair usage</a:t>
            </a:r>
          </a:p>
          <a:p>
            <a:pPr>
              <a:buFont typeface="Lucida Grande"/>
              <a:buChar char="+"/>
            </a:pPr>
            <a:r>
              <a:rPr lang="en-US" dirty="0"/>
              <a:t>Good for real-time and priority scheduling</a:t>
            </a:r>
          </a:p>
          <a:p>
            <a:pPr>
              <a:buFont typeface="Lucida Grande"/>
              <a:buChar char="−"/>
            </a:pPr>
            <a:r>
              <a:rPr lang="en-US" dirty="0"/>
              <a:t>More complex</a:t>
            </a:r>
          </a:p>
          <a:p>
            <a:pPr>
              <a:buFont typeface="Lucida Grande"/>
              <a:buChar char="−"/>
            </a:pPr>
            <a:r>
              <a:rPr lang="en-US" dirty="0"/>
              <a:t>Requires ability to cleanly halt process and save its state</a:t>
            </a:r>
          </a:p>
          <a:p>
            <a:pPr>
              <a:buFont typeface="Lucida Grande"/>
              <a:buChar char="−"/>
            </a:pPr>
            <a:r>
              <a:rPr lang="en-US" dirty="0"/>
              <a:t>May not get good throughput</a:t>
            </a:r>
          </a:p>
          <a:p>
            <a:pPr>
              <a:buFont typeface="Lucida Grande"/>
              <a:buChar char="−"/>
            </a:pPr>
            <a:r>
              <a:rPr lang="en-US" dirty="0"/>
              <a:t>Possibly higher overhead</a:t>
            </a:r>
          </a:p>
        </p:txBody>
      </p:sp>
    </p:spTree>
    <p:extLst>
      <p:ext uri="{BB962C8B-B14F-4D97-AF65-F5344CB8AC3E}">
        <p14:creationId xmlns:p14="http://schemas.microsoft.com/office/powerpoint/2010/main" val="278171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Scheduling: Policy and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/>
              <a:t>The scheduler will move jobs into and out of a processor (</a:t>
            </a:r>
            <a:r>
              <a:rPr lang="en-US" i="1" dirty="0"/>
              <a:t>dispatching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Requiring various mechanics to do so</a:t>
            </a:r>
          </a:p>
          <a:p>
            <a:pPr lvl="1"/>
            <a:r>
              <a:rPr lang="en-US" dirty="0"/>
              <a:t>Part of the scheduling mechanism</a:t>
            </a:r>
          </a:p>
          <a:p>
            <a:r>
              <a:rPr lang="en-US" dirty="0"/>
              <a:t>How dispatching is done should not depend on the policy used to decide who to dispatch</a:t>
            </a:r>
          </a:p>
          <a:p>
            <a:r>
              <a:rPr lang="en-US" dirty="0"/>
              <a:t>Desirable to separate the choice of who runs (policy) from the dispatching mechanism</a:t>
            </a:r>
          </a:p>
          <a:p>
            <a:pPr lvl="1"/>
            <a:r>
              <a:rPr lang="en-US" dirty="0"/>
              <a:t>Also desirable that OS process queue structure not be policy-dependent</a:t>
            </a:r>
          </a:p>
        </p:txBody>
      </p:sp>
    </p:spTree>
    <p:extLst>
      <p:ext uri="{BB962C8B-B14F-4D97-AF65-F5344CB8AC3E}">
        <p14:creationId xmlns:p14="http://schemas.microsoft.com/office/powerpoint/2010/main" val="142355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9921" y="3005118"/>
            <a:ext cx="20574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ready queue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16921" y="3005118"/>
            <a:ext cx="1295400" cy="685800"/>
          </a:xfrm>
          <a:prstGeom prst="flowChartAlternateProcess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>
              <a:latin typeface="Times New Roman"/>
              <a:cs typeface="Times New Roman"/>
            </a:endParaRPr>
          </a:p>
          <a:p>
            <a:pPr algn="ctr"/>
            <a:r>
              <a:rPr lang="en-US" dirty="0">
                <a:latin typeface="Times New Roman"/>
                <a:cs typeface="Times New Roman"/>
              </a:rPr>
              <a:t>dispatcher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21921" y="3005118"/>
            <a:ext cx="1447800" cy="685800"/>
          </a:xfrm>
          <a:prstGeom prst="flowChartAlternateProcess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context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switcher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61337" y="3005118"/>
            <a:ext cx="990600" cy="685800"/>
          </a:xfrm>
          <a:prstGeom prst="flowChartAlternate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CPU</a:t>
            </a:r>
          </a:p>
        </p:txBody>
      </p:sp>
      <p:cxnSp>
        <p:nvCxnSpPr>
          <p:cNvPr id="8" name="AutoShape 8"/>
          <p:cNvCxnSpPr>
            <a:cxnSpLocks noChangeShapeType="1"/>
            <a:stCxn id="7" idx="0"/>
            <a:endCxn id="4" idx="0"/>
          </p:cNvCxnSpPr>
          <p:nvPr/>
        </p:nvCxnSpPr>
        <p:spPr bwMode="auto">
          <a:xfrm rot="16200000" flipV="1">
            <a:off x="5317629" y="66110"/>
            <a:ext cx="1588" cy="5878016"/>
          </a:xfrm>
          <a:prstGeom prst="bentConnector3">
            <a:avLst>
              <a:gd name="adj1" fmla="val 143954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82046" y="2025630"/>
            <a:ext cx="2171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yield (or preemption)</a:t>
            </a: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407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5312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7369721" y="3348018"/>
            <a:ext cx="39161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78921" y="4148118"/>
            <a:ext cx="1447800" cy="685800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resource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manager</a:t>
            </a:r>
          </a:p>
        </p:txBody>
      </p:sp>
      <p:cxnSp>
        <p:nvCxnSpPr>
          <p:cNvPr id="14" name="AutoShape 14"/>
          <p:cNvCxnSpPr>
            <a:cxnSpLocks noChangeShapeType="1"/>
            <a:stCxn id="7" idx="2"/>
            <a:endCxn id="13" idx="3"/>
          </p:cNvCxnSpPr>
          <p:nvPr/>
        </p:nvCxnSpPr>
        <p:spPr bwMode="auto">
          <a:xfrm rot="5400000">
            <a:off x="6841629" y="3076010"/>
            <a:ext cx="800100" cy="20299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13" idx="1"/>
            <a:endCxn id="4" idx="2"/>
          </p:cNvCxnSpPr>
          <p:nvPr/>
        </p:nvCxnSpPr>
        <p:spPr bwMode="auto">
          <a:xfrm rot="10800000">
            <a:off x="2378621" y="3690918"/>
            <a:ext cx="2400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31521" y="4437043"/>
            <a:ext cx="16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request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62758" y="4437043"/>
            <a:ext cx="1716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granted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664121" y="445291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9" name="AutoShape 19"/>
          <p:cNvCxnSpPr>
            <a:cxnSpLocks noChangeShapeType="1"/>
            <a:stCxn id="18" idx="0"/>
            <a:endCxn id="4" idx="1"/>
          </p:cNvCxnSpPr>
          <p:nvPr/>
        </p:nvCxnSpPr>
        <p:spPr bwMode="auto">
          <a:xfrm rot="16200000">
            <a:off x="530771" y="3633768"/>
            <a:ext cx="11049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427" y="4681518"/>
            <a:ext cx="876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ea typeface="Arial Unicode MS" charset="0"/>
                <a:cs typeface="Times New Roman"/>
              </a:rPr>
              <a:t>new </a:t>
            </a:r>
          </a:p>
          <a:p>
            <a:pPr algn="ctr"/>
            <a:r>
              <a:rPr lang="en-US" dirty="0">
                <a:latin typeface="Times New Roman"/>
                <a:ea typeface="Arial Unicode MS" charset="0"/>
                <a:cs typeface="Times New Roman"/>
              </a:rPr>
              <a:t>process</a:t>
            </a:r>
          </a:p>
        </p:txBody>
      </p:sp>
      <p:sp>
        <p:nvSpPr>
          <p:cNvPr id="21" name="Oval 18">
            <a:extLst>
              <a:ext uri="{FF2B5EF4-FFF2-40B4-BE49-F238E27FC236}">
                <a16:creationId xmlns="" xmlns:a16="http://schemas.microsoft.com/office/drawing/2014/main" id="{43B0F838-6E97-8C4B-AFA8-57989A89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21" y="303550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2" name="Oval 18">
            <a:extLst>
              <a:ext uri="{FF2B5EF4-FFF2-40B4-BE49-F238E27FC236}">
                <a16:creationId xmlns="" xmlns:a16="http://schemas.microsoft.com/office/drawing/2014/main" id="{51EA9C2E-6ADD-8946-BEB2-8E504292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554" y="303061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2849E041-5E65-9342-87B8-93A32F42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29" y="306306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Oval 18">
            <a:extLst>
              <a:ext uri="{FF2B5EF4-FFF2-40B4-BE49-F238E27FC236}">
                <a16:creationId xmlns="" xmlns:a16="http://schemas.microsoft.com/office/drawing/2014/main" id="{F74CE43C-BE30-C043-8D0C-B30FB1E7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783" y="301853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="" xmlns:a16="http://schemas.microsoft.com/office/drawing/2014/main" id="{D97F4C46-FF48-9949-92D2-943939E2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21" y="3031112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Oval 18">
            <a:extLst>
              <a:ext uri="{FF2B5EF4-FFF2-40B4-BE49-F238E27FC236}">
                <a16:creationId xmlns="" xmlns:a16="http://schemas.microsoft.com/office/drawing/2014/main" id="{30D8DAD1-3E57-D64E-97DD-AA64D2CA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341" y="433861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="" xmlns:a16="http://schemas.microsoft.com/office/drawing/2014/main" id="{055DE589-14CB-3B4B-AF58-A4022CFB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21" y="303314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85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18334 0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3" grpId="0" animBg="1"/>
      <p:bldP spid="16" grpId="0"/>
      <p:bldP spid="17" grpId="0"/>
      <p:bldP spid="18" grpId="0" animBg="1"/>
      <p:bldP spid="20" grpId="0"/>
      <p:bldP spid="21" grpId="1" animBg="1"/>
      <p:bldP spid="21" grpId="2" animBg="1"/>
      <p:bldP spid="21" grpId="3" animBg="1"/>
      <p:bldP spid="22" grpId="1" animBg="1"/>
      <p:bldP spid="22" grpId="2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schedule important system activities has a major effect on performance</a:t>
            </a:r>
          </a:p>
          <a:p>
            <a:r>
              <a:rPr lang="en-US" dirty="0"/>
              <a:t>Performance has different aspects</a:t>
            </a:r>
          </a:p>
          <a:p>
            <a:pPr lvl="1"/>
            <a:r>
              <a:rPr lang="en-US" dirty="0"/>
              <a:t>You may not be able to optimize for all of them</a:t>
            </a:r>
          </a:p>
          <a:p>
            <a:r>
              <a:rPr lang="en-US" dirty="0"/>
              <a:t>Scheduling performance has very different characteristic under light vs. heavy load</a:t>
            </a:r>
          </a:p>
          <a:p>
            <a:r>
              <a:rPr lang="en-US" dirty="0"/>
              <a:t>Important to understand the performance basics regarding scheduling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50892" y="542422"/>
            <a:ext cx="687863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 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230"/>
            <a:ext cx="8229600" cy="4525963"/>
          </a:xfrm>
        </p:spPr>
        <p:txBody>
          <a:bodyPr/>
          <a:lstStyle/>
          <a:p>
            <a:r>
              <a:rPr lang="en-GB" sz="2800" dirty="0"/>
              <a:t>Performance goals should be quantitative and measurable</a:t>
            </a:r>
          </a:p>
          <a:p>
            <a:pPr lvl="1"/>
            <a:r>
              <a:rPr lang="en-GB" sz="2400" dirty="0"/>
              <a:t>If we want “goodness” we must be able to quantify it</a:t>
            </a:r>
          </a:p>
          <a:p>
            <a:pPr lvl="1"/>
            <a:r>
              <a:rPr lang="en-GB" sz="2400" dirty="0"/>
              <a:t>You cannot optimize what you do not measure</a:t>
            </a:r>
          </a:p>
          <a:p>
            <a:r>
              <a:rPr lang="en-GB" sz="2800" dirty="0"/>
              <a:t>Metrics ... the way &amp; units in which we measure</a:t>
            </a:r>
          </a:p>
          <a:p>
            <a:pPr lvl="1"/>
            <a:r>
              <a:rPr lang="en-GB" sz="2400" dirty="0"/>
              <a:t>Choose a characteristic to be measured</a:t>
            </a:r>
          </a:p>
          <a:p>
            <a:pPr lvl="2"/>
            <a:r>
              <a:rPr lang="en-GB" sz="2000" dirty="0"/>
              <a:t>	It must correlate well with goodness/badness of service</a:t>
            </a:r>
          </a:p>
          <a:p>
            <a:pPr lvl="1"/>
            <a:r>
              <a:rPr lang="en-GB" sz="2400" dirty="0"/>
              <a:t>Find a unit to quantify that characteristic</a:t>
            </a:r>
          </a:p>
          <a:p>
            <a:pPr lvl="2"/>
            <a:r>
              <a:rPr lang="en-GB" sz="2000" dirty="0"/>
              <a:t>	It must a unit that can actually be measured</a:t>
            </a:r>
          </a:p>
          <a:p>
            <a:pPr lvl="1"/>
            <a:r>
              <a:rPr lang="en-GB" sz="2400" dirty="0"/>
              <a:t>Define a process for measuring the characteristic</a:t>
            </a:r>
          </a:p>
          <a:p>
            <a:r>
              <a:rPr lang="en-GB" sz="2800" dirty="0"/>
              <a:t>That’s enough for now</a:t>
            </a:r>
          </a:p>
          <a:p>
            <a:pPr lvl="1"/>
            <a:r>
              <a:rPr lang="en-GB" sz="2400" dirty="0"/>
              <a:t>But actually measuring performance is complex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17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/>
              <a:t>How Should We Quantify Scheduler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800"/>
            <a:ext cx="8229600" cy="4525963"/>
          </a:xfrm>
        </p:spPr>
        <p:txBody>
          <a:bodyPr/>
          <a:lstStyle/>
          <a:p>
            <a:r>
              <a:rPr lang="en-GB" sz="2800" dirty="0"/>
              <a:t>Candidate metric: throughput </a:t>
            </a:r>
            <a:r>
              <a:rPr lang="en-GB" sz="2400" dirty="0"/>
              <a:t>(processes/second)</a:t>
            </a:r>
          </a:p>
          <a:p>
            <a:pPr lvl="1"/>
            <a:r>
              <a:rPr lang="en-GB" sz="2400" dirty="0"/>
              <a:t>But different processes need different run times</a:t>
            </a:r>
          </a:p>
          <a:p>
            <a:pPr lvl="1"/>
            <a:r>
              <a:rPr lang="en-GB" sz="2400" dirty="0"/>
              <a:t>Process completion time not controlled by scheduler</a:t>
            </a:r>
          </a:p>
          <a:p>
            <a:r>
              <a:rPr lang="en-GB" sz="2800" dirty="0"/>
              <a:t>Candidate metric: delay </a:t>
            </a:r>
            <a:r>
              <a:rPr lang="en-GB" sz="2400" dirty="0"/>
              <a:t>(milliseconds)</a:t>
            </a:r>
          </a:p>
          <a:p>
            <a:pPr lvl="1"/>
            <a:r>
              <a:rPr lang="en-GB" sz="2400" dirty="0"/>
              <a:t>But specifically what delays should we measure?</a:t>
            </a:r>
          </a:p>
          <a:p>
            <a:pPr lvl="2"/>
            <a:r>
              <a:rPr lang="en-GB" sz="2000" dirty="0"/>
              <a:t>Time to finish a job (turnaround time)?</a:t>
            </a:r>
          </a:p>
          <a:p>
            <a:pPr lvl="2"/>
            <a:r>
              <a:rPr lang="en-GB" sz="2000" dirty="0"/>
              <a:t>Time to get some response?</a:t>
            </a:r>
          </a:p>
          <a:p>
            <a:pPr lvl="1"/>
            <a:r>
              <a:rPr lang="en-GB" sz="2400" dirty="0"/>
              <a:t>Some delays are not the scheduler's fault</a:t>
            </a:r>
          </a:p>
          <a:p>
            <a:pPr lvl="2"/>
            <a:r>
              <a:rPr lang="en-GB" sz="2000" dirty="0"/>
              <a:t>	Time to complete a service request</a:t>
            </a:r>
          </a:p>
          <a:p>
            <a:pPr lvl="2"/>
            <a:r>
              <a:rPr lang="en-GB" sz="2000" dirty="0"/>
              <a:t>	Time to wait for a busy resource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794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Scheduling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/>
              <a:t>Mean time to completion (seconds)</a:t>
            </a:r>
          </a:p>
          <a:p>
            <a:pPr lvl="1"/>
            <a:r>
              <a:rPr lang="en-US" dirty="0"/>
              <a:t>For a particular job mix (benchmark)</a:t>
            </a:r>
          </a:p>
          <a:p>
            <a:r>
              <a:rPr lang="en-US" dirty="0"/>
              <a:t>Throughput (operations per second)</a:t>
            </a:r>
          </a:p>
          <a:p>
            <a:pPr lvl="1"/>
            <a:r>
              <a:rPr lang="en-US" dirty="0"/>
              <a:t>For a particular activity or job mix (benchmark)</a:t>
            </a:r>
          </a:p>
          <a:p>
            <a:r>
              <a:rPr lang="en-US" dirty="0"/>
              <a:t>Mean response time (milliseconds)</a:t>
            </a:r>
          </a:p>
          <a:p>
            <a:pPr lvl="1"/>
            <a:r>
              <a:rPr lang="en-US" dirty="0"/>
              <a:t>Time spent on the ready queue</a:t>
            </a:r>
          </a:p>
          <a:p>
            <a:r>
              <a:rPr lang="en-US" dirty="0"/>
              <a:t>Overall “goodness”</a:t>
            </a:r>
          </a:p>
          <a:p>
            <a:pPr lvl="1"/>
            <a:r>
              <a:rPr lang="en-US" dirty="0"/>
              <a:t>Requires a customer specific weighting function</a:t>
            </a:r>
          </a:p>
          <a:p>
            <a:pPr lvl="1"/>
            <a:r>
              <a:rPr lang="en-US" dirty="0"/>
              <a:t>Often stated in </a:t>
            </a:r>
            <a:r>
              <a:rPr lang="en-US" i="1" dirty="0"/>
              <a:t>Service Level Agreements (SLAs)</a:t>
            </a:r>
          </a:p>
        </p:txBody>
      </p:sp>
    </p:spTree>
    <p:extLst>
      <p:ext uri="{BB962C8B-B14F-4D97-AF65-F5344CB8AC3E}">
        <p14:creationId xmlns:p14="http://schemas.microsoft.com/office/powerpoint/2010/main" val="345330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/>
              <a:t>An Example – Measuring CPU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execution can be divided into phases</a:t>
            </a:r>
          </a:p>
          <a:p>
            <a:pPr lvl="1"/>
            <a:r>
              <a:rPr lang="en-GB" dirty="0"/>
              <a:t>Time spent running</a:t>
            </a:r>
          </a:p>
          <a:p>
            <a:pPr lvl="2"/>
            <a:r>
              <a:rPr lang="en-GB" dirty="0"/>
              <a:t>	The process controls how long it needs to run</a:t>
            </a:r>
          </a:p>
          <a:p>
            <a:pPr lvl="1"/>
            <a:r>
              <a:rPr lang="en-GB" dirty="0"/>
              <a:t>Time spent waiting for resources or completions</a:t>
            </a:r>
          </a:p>
          <a:p>
            <a:pPr lvl="2"/>
            <a:r>
              <a:rPr lang="en-GB" dirty="0"/>
              <a:t>	Resource managers control how long these take</a:t>
            </a:r>
          </a:p>
          <a:p>
            <a:pPr lvl="1"/>
            <a:r>
              <a:rPr lang="en-GB" dirty="0"/>
              <a:t>Time spent waiting to be run</a:t>
            </a:r>
          </a:p>
          <a:p>
            <a:pPr lvl="2"/>
            <a:r>
              <a:rPr lang="en-GB" dirty="0"/>
              <a:t>	This time is controlled by the scheduler</a:t>
            </a:r>
          </a:p>
          <a:p>
            <a:r>
              <a:rPr lang="en-GB" dirty="0"/>
              <a:t>Proposed metric:</a:t>
            </a:r>
          </a:p>
          <a:p>
            <a:pPr lvl="1"/>
            <a:r>
              <a:rPr lang="en-GB" dirty="0"/>
              <a:t>Time that “ready” processes spend waiting for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2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Throughput vs. Load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07121" y="139906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07121" y="528526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355" y="2846868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45521" y="526939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807121" y="2542068"/>
            <a:ext cx="2743200" cy="2743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59921" y="216106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88446" y="353266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50321" y="2542068"/>
            <a:ext cx="1828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807121" y="3164368"/>
            <a:ext cx="4495800" cy="2120900"/>
          </a:xfrm>
          <a:custGeom>
            <a:avLst/>
            <a:gdLst/>
            <a:ahLst/>
            <a:cxnLst>
              <a:cxn ang="0">
                <a:pos x="0" y="1336"/>
              </a:cxn>
              <a:cxn ang="0">
                <a:pos x="1056" y="328"/>
              </a:cxn>
              <a:cxn ang="0">
                <a:pos x="1584" y="40"/>
              </a:cxn>
              <a:cxn ang="0">
                <a:pos x="2112" y="88"/>
              </a:cxn>
              <a:cxn ang="0">
                <a:pos x="2832" y="328"/>
              </a:cxn>
            </a:cxnLst>
            <a:rect l="0" t="0" r="r" b="b"/>
            <a:pathLst>
              <a:path w="2832" h="1336">
                <a:moveTo>
                  <a:pt x="0" y="1336"/>
                </a:moveTo>
                <a:cubicBezTo>
                  <a:pt x="396" y="940"/>
                  <a:pt x="792" y="544"/>
                  <a:pt x="1056" y="328"/>
                </a:cubicBezTo>
                <a:cubicBezTo>
                  <a:pt x="1320" y="112"/>
                  <a:pt x="1408" y="80"/>
                  <a:pt x="1584" y="40"/>
                </a:cubicBezTo>
                <a:cubicBezTo>
                  <a:pt x="1760" y="0"/>
                  <a:pt x="1904" y="40"/>
                  <a:pt x="2112" y="88"/>
                </a:cubicBezTo>
                <a:cubicBezTo>
                  <a:pt x="2320" y="136"/>
                  <a:pt x="2576" y="232"/>
                  <a:pt x="2832" y="3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18206" y="2209953"/>
            <a:ext cx="664230" cy="1588"/>
          </a:xfrm>
          <a:prstGeom prst="straightConnector1">
            <a:avLst/>
          </a:prstGeom>
          <a:ln w="28575" cap="flat" cmpd="sng" algn="ctr">
            <a:solidFill>
              <a:srgbClr val="0D0D0D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663" y="139906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Maximum possible capacity</a:t>
            </a:r>
          </a:p>
        </p:txBody>
      </p:sp>
    </p:spTree>
    <p:extLst>
      <p:ext uri="{BB962C8B-B14F-4D97-AF65-F5344CB8AC3E}">
        <p14:creationId xmlns:p14="http://schemas.microsoft.com/office/powerpoint/2010/main" val="415182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scheduling?</a:t>
            </a:r>
          </a:p>
          <a:p>
            <a:pPr lvl="1"/>
            <a:r>
              <a:rPr lang="en-US" dirty="0"/>
              <a:t>What are our scheduling goals?</a:t>
            </a:r>
          </a:p>
          <a:p>
            <a:r>
              <a:rPr lang="en-US" dirty="0"/>
              <a:t>What resources should we schedule?</a:t>
            </a:r>
          </a:p>
          <a:p>
            <a:r>
              <a:rPr lang="en-US" dirty="0"/>
              <a:t>Example scheduling algorithms and their implications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8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021"/>
            <a:ext cx="8229600" cy="1143000"/>
          </a:xfrm>
        </p:spPr>
        <p:txBody>
          <a:bodyPr/>
          <a:lstStyle/>
          <a:p>
            <a:r>
              <a:rPr lang="en-US" dirty="0"/>
              <a:t>Why Don’t We Achieve Ideal Throughput?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Scheduling is not free</a:t>
            </a:r>
          </a:p>
          <a:p>
            <a:pPr lvl="1"/>
            <a:r>
              <a:rPr lang="en-GB" dirty="0"/>
              <a:t>It takes time to dispatch a process (overhead)</a:t>
            </a:r>
          </a:p>
          <a:p>
            <a:pPr lvl="1"/>
            <a:r>
              <a:rPr lang="en-GB" dirty="0"/>
              <a:t>More dispatches means more overhead (lost time)</a:t>
            </a:r>
          </a:p>
          <a:p>
            <a:pPr lvl="1"/>
            <a:r>
              <a:rPr lang="en-GB" dirty="0"/>
              <a:t>Less time (per second) is available to run processes</a:t>
            </a:r>
          </a:p>
          <a:p>
            <a:r>
              <a:rPr lang="en-GB" dirty="0"/>
              <a:t>How to minimize the performance gap</a:t>
            </a:r>
          </a:p>
          <a:p>
            <a:pPr lvl="1"/>
            <a:r>
              <a:rPr lang="en-GB" dirty="0"/>
              <a:t>Reduce the overhead per dispatch</a:t>
            </a:r>
          </a:p>
          <a:p>
            <a:pPr lvl="1"/>
            <a:r>
              <a:rPr lang="en-GB" dirty="0"/>
              <a:t>Minimize the number of dispatches (per second)</a:t>
            </a:r>
          </a:p>
          <a:p>
            <a:r>
              <a:rPr lang="en-GB" dirty="0"/>
              <a:t>	This phenomenon is seen in many areas besides process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6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/>
              <a:t>Typical Response Time </a:t>
            </a:r>
            <a:br>
              <a:rPr lang="en-US" dirty="0"/>
            </a:br>
            <a:r>
              <a:rPr lang="en-US" dirty="0"/>
              <a:t>vs. Load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51049" y="171658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1049" y="56027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0804" y="3164388"/>
            <a:ext cx="1788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>
                <a:latin typeface="Arial" charset="0"/>
              </a:rPr>
              <a:t>elay </a:t>
            </a:r>
          </a:p>
          <a:p>
            <a:pPr algn="ctr"/>
            <a:r>
              <a:rPr lang="en-US" dirty="0">
                <a:latin typeface="Arial" charset="0"/>
              </a:rPr>
              <a:t>(response time)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151049" y="2630988"/>
            <a:ext cx="4648200" cy="297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03849" y="346918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2151049" y="1868988"/>
            <a:ext cx="2438400" cy="3733800"/>
          </a:xfrm>
          <a:custGeom>
            <a:avLst/>
            <a:gdLst/>
            <a:ahLst/>
            <a:cxnLst>
              <a:cxn ang="0">
                <a:pos x="0" y="2352"/>
              </a:cxn>
              <a:cxn ang="0">
                <a:pos x="1056" y="1632"/>
              </a:cxn>
              <a:cxn ang="0">
                <a:pos x="1440" y="1008"/>
              </a:cxn>
              <a:cxn ang="0">
                <a:pos x="1536" y="0"/>
              </a:cxn>
            </a:cxnLst>
            <a:rect l="0" t="0" r="r" b="b"/>
            <a:pathLst>
              <a:path w="1536" h="2352">
                <a:moveTo>
                  <a:pt x="0" y="2352"/>
                </a:moveTo>
                <a:cubicBezTo>
                  <a:pt x="408" y="2104"/>
                  <a:pt x="816" y="1856"/>
                  <a:pt x="1056" y="1632"/>
                </a:cubicBezTo>
                <a:cubicBezTo>
                  <a:pt x="1296" y="1408"/>
                  <a:pt x="1360" y="1280"/>
                  <a:pt x="1440" y="1008"/>
                </a:cubicBezTo>
                <a:cubicBezTo>
                  <a:pt x="1520" y="736"/>
                  <a:pt x="1528" y="368"/>
                  <a:pt x="153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65649" y="240238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32293" y="570598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231"/>
            <a:ext cx="8229600" cy="1143000"/>
          </a:xfrm>
        </p:spPr>
        <p:txBody>
          <a:bodyPr/>
          <a:lstStyle/>
          <a:p>
            <a:r>
              <a:rPr lang="en-US" dirty="0"/>
              <a:t>Why Does Response Time Explode?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44" y="1615161"/>
            <a:ext cx="8229600" cy="4525963"/>
          </a:xfrm>
        </p:spPr>
        <p:txBody>
          <a:bodyPr/>
          <a:lstStyle/>
          <a:p>
            <a:r>
              <a:rPr lang="en-GB" sz="2800" dirty="0"/>
              <a:t>Real systems have finite limits</a:t>
            </a:r>
          </a:p>
          <a:p>
            <a:pPr lvl="1"/>
            <a:r>
              <a:rPr lang="en-GB" sz="2400" dirty="0"/>
              <a:t>Such as queue size</a:t>
            </a:r>
          </a:p>
          <a:p>
            <a:r>
              <a:rPr lang="en-GB" sz="2800" dirty="0"/>
              <a:t>When limits exceeded, requests are typically dropped</a:t>
            </a:r>
          </a:p>
          <a:p>
            <a:pPr lvl="1"/>
            <a:r>
              <a:rPr lang="en-GB" sz="2400" dirty="0"/>
              <a:t>Which is an infinite response time, for them</a:t>
            </a:r>
          </a:p>
          <a:p>
            <a:pPr lvl="1"/>
            <a:r>
              <a:rPr lang="en-GB" sz="2400" dirty="0"/>
              <a:t>There may be automatic retries (e.g., TCP), but they could be dropped, too</a:t>
            </a:r>
          </a:p>
          <a:p>
            <a:r>
              <a:rPr lang="en-GB" sz="2800" dirty="0"/>
              <a:t>If load arrives a lot faster than it is serviced, lots of stuff gets dropped</a:t>
            </a:r>
          </a:p>
          <a:p>
            <a:r>
              <a:rPr lang="en-GB" sz="2800" dirty="0"/>
              <a:t>Unless you’re careful, overheads explode during periods of heavy load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82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 Degradation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GB" dirty="0"/>
              <a:t>When is a system “overloaded”?</a:t>
            </a:r>
          </a:p>
          <a:p>
            <a:pPr lvl="1"/>
            <a:r>
              <a:rPr lang="en-GB" dirty="0"/>
              <a:t>When it is no longer able to meet its service goals</a:t>
            </a:r>
          </a:p>
          <a:p>
            <a:r>
              <a:rPr lang="en-GB" dirty="0"/>
              <a:t>What can we do when overloaded?</a:t>
            </a:r>
          </a:p>
          <a:p>
            <a:pPr lvl="1"/>
            <a:r>
              <a:rPr lang="en-GB" dirty="0"/>
              <a:t>Continue service, but with degraded performance</a:t>
            </a:r>
          </a:p>
          <a:p>
            <a:pPr lvl="1"/>
            <a:r>
              <a:rPr lang="en-GB" dirty="0"/>
              <a:t>Maintain performance by rejecting work</a:t>
            </a:r>
          </a:p>
          <a:p>
            <a:pPr lvl="1"/>
            <a:r>
              <a:rPr lang="en-GB" dirty="0"/>
              <a:t>Resume normal service when load drops to normal</a:t>
            </a:r>
          </a:p>
          <a:p>
            <a:r>
              <a:rPr lang="en-GB" dirty="0"/>
              <a:t>What should we </a:t>
            </a:r>
            <a:r>
              <a:rPr lang="en-GB" u="sng" dirty="0"/>
              <a:t>not</a:t>
            </a:r>
            <a:r>
              <a:rPr lang="en-GB" dirty="0"/>
              <a:t> do when overloaded?</a:t>
            </a:r>
          </a:p>
          <a:p>
            <a:pPr lvl="1"/>
            <a:r>
              <a:rPr lang="en-GB" dirty="0"/>
              <a:t>Allow throughput to drop to zero (i.e., stop doing work)</a:t>
            </a:r>
          </a:p>
          <a:p>
            <a:pPr lvl="1"/>
            <a:r>
              <a:rPr lang="en-GB" dirty="0"/>
              <a:t>Allow response time to grow without limit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0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830"/>
            <a:ext cx="8229600" cy="4525963"/>
          </a:xfrm>
        </p:spPr>
        <p:txBody>
          <a:bodyPr/>
          <a:lstStyle/>
          <a:p>
            <a:r>
              <a:rPr lang="en-GB" dirty="0"/>
              <a:t>Scheduled process runs until it yields CPU</a:t>
            </a:r>
          </a:p>
          <a:p>
            <a:r>
              <a:rPr lang="en-GB" dirty="0"/>
              <a:t>Works well for simple systems</a:t>
            </a:r>
          </a:p>
          <a:p>
            <a:pPr lvl="1"/>
            <a:r>
              <a:rPr lang="en-GB" dirty="0"/>
              <a:t>Small numbers of processes</a:t>
            </a:r>
          </a:p>
          <a:p>
            <a:pPr lvl="1"/>
            <a:r>
              <a:rPr lang="en-GB" dirty="0"/>
              <a:t>With natural producer consumer relationships</a:t>
            </a:r>
          </a:p>
          <a:p>
            <a:r>
              <a:rPr lang="en-GB" dirty="0"/>
              <a:t>Good for maximizing throughput</a:t>
            </a:r>
          </a:p>
          <a:p>
            <a:r>
              <a:rPr lang="en-GB" dirty="0"/>
              <a:t>Depends on each process to voluntarily yield</a:t>
            </a:r>
          </a:p>
          <a:p>
            <a:pPr lvl="1"/>
            <a:r>
              <a:rPr lang="en-GB" dirty="0"/>
              <a:t>A piggy process can starve others</a:t>
            </a:r>
          </a:p>
          <a:p>
            <a:pPr lvl="1"/>
            <a:r>
              <a:rPr lang="en-GB" dirty="0"/>
              <a:t>A buggy process can lock up the entire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2857" y="542422"/>
            <a:ext cx="6534700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303"/>
            <a:ext cx="8229600" cy="1143000"/>
          </a:xfrm>
        </p:spPr>
        <p:txBody>
          <a:bodyPr/>
          <a:lstStyle/>
          <a:p>
            <a:r>
              <a:rPr lang="en-US" dirty="0"/>
              <a:t>Non-Preemptive 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430"/>
            <a:ext cx="8229600" cy="4525963"/>
          </a:xfrm>
        </p:spPr>
        <p:txBody>
          <a:bodyPr/>
          <a:lstStyle/>
          <a:p>
            <a:r>
              <a:rPr lang="en-US" dirty="0"/>
              <a:t>First come first served</a:t>
            </a:r>
          </a:p>
          <a:p>
            <a:r>
              <a:rPr lang="en-US" dirty="0"/>
              <a:t>Shortest job next</a:t>
            </a:r>
          </a:p>
          <a:p>
            <a:pPr lvl="1"/>
            <a:r>
              <a:rPr lang="en-US" dirty="0"/>
              <a:t>We won’t cover this in detail</a:t>
            </a:r>
          </a:p>
          <a:p>
            <a:r>
              <a:rPr lang="en-US" dirty="0"/>
              <a:t>Real time schedulers</a:t>
            </a:r>
          </a:p>
        </p:txBody>
      </p:sp>
    </p:spTree>
    <p:extLst>
      <p:ext uri="{BB962C8B-B14F-4D97-AF65-F5344CB8AC3E}">
        <p14:creationId xmlns:p14="http://schemas.microsoft.com/office/powerpoint/2010/main" val="325678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46153" y="542422"/>
            <a:ext cx="568810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simplest of all scheduling algorithms</a:t>
            </a:r>
          </a:p>
          <a:p>
            <a:r>
              <a:rPr lang="en-GB" dirty="0"/>
              <a:t>Run first process on ready queue</a:t>
            </a:r>
          </a:p>
          <a:p>
            <a:pPr lvl="1"/>
            <a:r>
              <a:rPr lang="en-GB" dirty="0"/>
              <a:t> Until it completes or yields</a:t>
            </a:r>
          </a:p>
          <a:p>
            <a:r>
              <a:rPr lang="en-GB" dirty="0"/>
              <a:t>Then run next process on queue</a:t>
            </a:r>
          </a:p>
          <a:p>
            <a:pPr lvl="1"/>
            <a:r>
              <a:rPr lang="en-GB" dirty="0"/>
              <a:t>Until it completes or yields</a:t>
            </a:r>
          </a:p>
          <a:p>
            <a:r>
              <a:rPr lang="en-GB" dirty="0"/>
              <a:t>Highly variable delays</a:t>
            </a:r>
          </a:p>
          <a:p>
            <a:pPr lvl="1"/>
            <a:r>
              <a:rPr lang="en-GB" dirty="0"/>
              <a:t>Depends on process implementations</a:t>
            </a:r>
          </a:p>
          <a:p>
            <a:r>
              <a:rPr lang="en-GB" dirty="0"/>
              <a:t>All processes will eventually be served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54175" y="1468438"/>
          <a:ext cx="62357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10998200" imgH="5613400" progId="Excel.Sheet.8">
                  <p:embed/>
                </p:oleObj>
              </mc:Choice>
              <mc:Fallback>
                <p:oleObj name="Worksheet" r:id="rId3" imgW="10998200" imgH="5613400" progId="Excel.Shee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468438"/>
                        <a:ext cx="62357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713" y="5684838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Note: Average is worse than total/5 because four other processes had to wait for the slow-poke who ran first.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319" y="4510812"/>
            <a:ext cx="83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5819" y="4517682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1275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5143" y="4919557"/>
            <a:ext cx="674639" cy="3313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604" y="4894044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595</a:t>
            </a:r>
          </a:p>
        </p:txBody>
      </p:sp>
    </p:spTree>
    <p:extLst>
      <p:ext uri="{BB962C8B-B14F-4D97-AF65-F5344CB8AC3E}">
        <p14:creationId xmlns:p14="http://schemas.microsoft.com/office/powerpoint/2010/main" val="285519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/>
              <a:t>When Would First Come First Served Work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70"/>
            <a:ext cx="8229600" cy="4525963"/>
          </a:xfrm>
        </p:spPr>
        <p:txBody>
          <a:bodyPr/>
          <a:lstStyle/>
          <a:p>
            <a:r>
              <a:rPr lang="en-US" dirty="0"/>
              <a:t>FCFS scheduling is very simple</a:t>
            </a:r>
          </a:p>
          <a:p>
            <a:r>
              <a:rPr lang="en-US" dirty="0"/>
              <a:t>It may deliver very poor response time</a:t>
            </a:r>
          </a:p>
          <a:p>
            <a:r>
              <a:rPr lang="en-US" dirty="0"/>
              <a:t>Thus it makes the most sense:</a:t>
            </a:r>
          </a:p>
          <a:p>
            <a:pPr lvl="1">
              <a:buFont typeface="Symbol" charset="2"/>
              <a:buAutoNum type="arabicPeriod"/>
            </a:pPr>
            <a:r>
              <a:rPr lang="en-US" dirty="0"/>
              <a:t> When response time is not important (e.g., batch)</a:t>
            </a:r>
          </a:p>
          <a:p>
            <a:pPr lvl="1">
              <a:buFont typeface="Symbol" charset="2"/>
              <a:buAutoNum type="arabicPeriod"/>
            </a:pPr>
            <a:r>
              <a:rPr lang="en-US" dirty="0"/>
              <a:t> In embedded (e.g., telephone or set-top box) systems </a:t>
            </a:r>
          </a:p>
          <a:p>
            <a:pPr lvl="2"/>
            <a:r>
              <a:rPr lang="en-US" dirty="0"/>
              <a:t>Where computations are brief </a:t>
            </a:r>
          </a:p>
          <a:p>
            <a:pPr lvl="2"/>
            <a:r>
              <a:rPr lang="en-US" dirty="0"/>
              <a:t>And/or exist in natural producer/consumer relationships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certain systems, some things </a:t>
            </a:r>
            <a:r>
              <a:rPr lang="en-US" u="sng" dirty="0"/>
              <a:t>must</a:t>
            </a:r>
            <a:r>
              <a:rPr lang="en-US" dirty="0"/>
              <a:t> happen at particular times</a:t>
            </a:r>
          </a:p>
          <a:p>
            <a:pPr lvl="1"/>
            <a:r>
              <a:rPr lang="en-US" dirty="0"/>
              <a:t>E.g., industrial control systems</a:t>
            </a:r>
          </a:p>
          <a:p>
            <a:pPr lvl="1"/>
            <a:r>
              <a:rPr lang="en-US" dirty="0"/>
              <a:t>If you don’t rivet the widget before the conveyer belt moves, you have a worthless widget</a:t>
            </a:r>
          </a:p>
          <a:p>
            <a:r>
              <a:rPr lang="en-US" dirty="0"/>
              <a:t>These systems must schedule on the basis of real-time deadlines</a:t>
            </a:r>
          </a:p>
          <a:p>
            <a:r>
              <a:rPr lang="en-US" dirty="0"/>
              <a:t>Can be either </a:t>
            </a:r>
            <a:r>
              <a:rPr lang="en-US" i="1" dirty="0"/>
              <a:t>hard </a:t>
            </a:r>
            <a:r>
              <a:rPr lang="en-US" dirty="0"/>
              <a:t>or </a:t>
            </a:r>
            <a:r>
              <a:rPr lang="en-US" i="1" dirty="0"/>
              <a:t>soft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4257" y="542422"/>
            <a:ext cx="519866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Scheduling?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often has choices about what to do next</a:t>
            </a:r>
          </a:p>
          <a:p>
            <a:r>
              <a:rPr lang="en-US" dirty="0"/>
              <a:t>In particular:</a:t>
            </a:r>
          </a:p>
          <a:p>
            <a:pPr lvl="1"/>
            <a:r>
              <a:rPr lang="en-US" dirty="0"/>
              <a:t>For a resource that can serve one client at a time</a:t>
            </a:r>
          </a:p>
          <a:p>
            <a:pPr lvl="1"/>
            <a:r>
              <a:rPr lang="en-US" dirty="0"/>
              <a:t>When there are multiple potential clients</a:t>
            </a:r>
          </a:p>
          <a:p>
            <a:pPr lvl="1"/>
            <a:r>
              <a:rPr lang="en-US" dirty="0"/>
              <a:t>Who gets to use the resource next?</a:t>
            </a:r>
          </a:p>
          <a:p>
            <a:pPr lvl="1"/>
            <a:r>
              <a:rPr lang="en-US" dirty="0"/>
              <a:t>And for how long?</a:t>
            </a:r>
          </a:p>
          <a:p>
            <a:r>
              <a:rPr lang="en-US" dirty="0"/>
              <a:t>Making those decisions is scheduling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6221" y="542422"/>
            <a:ext cx="4867958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4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Real Time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345"/>
            <a:ext cx="8229600" cy="4525963"/>
          </a:xfrm>
        </p:spPr>
        <p:txBody>
          <a:bodyPr/>
          <a:lstStyle/>
          <a:p>
            <a:r>
              <a:rPr lang="en-US" dirty="0"/>
              <a:t>The system absolutely must meet its deadlines</a:t>
            </a:r>
          </a:p>
          <a:p>
            <a:r>
              <a:rPr lang="en-US" dirty="0"/>
              <a:t>By definition, system fails if a deadline is not met</a:t>
            </a:r>
          </a:p>
          <a:p>
            <a:pPr lvl="1"/>
            <a:r>
              <a:rPr lang="en-US" dirty="0"/>
              <a:t>E.g., controlling a nuclear power plant . . .</a:t>
            </a:r>
          </a:p>
          <a:p>
            <a:r>
              <a:rPr lang="en-US" dirty="0"/>
              <a:t>How can we ensure no missed deadlines?</a:t>
            </a:r>
          </a:p>
          <a:p>
            <a:r>
              <a:rPr lang="en-US" dirty="0"/>
              <a:t>Typically by very, very careful analysis</a:t>
            </a:r>
          </a:p>
          <a:p>
            <a:pPr lvl="1"/>
            <a:r>
              <a:rPr lang="en-US" dirty="0"/>
              <a:t>Make sure no possible schedule causes a deadline to be missed</a:t>
            </a:r>
          </a:p>
          <a:p>
            <a:pPr lvl="1"/>
            <a:r>
              <a:rPr lang="en-US" dirty="0"/>
              <a:t>By working it out ahead of time</a:t>
            </a:r>
          </a:p>
          <a:p>
            <a:pPr lvl="1"/>
            <a:r>
              <a:rPr lang="en-US" dirty="0"/>
              <a:t>Then scheduler rigorously follows deadlines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Hard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920"/>
            <a:ext cx="8229600" cy="4525963"/>
          </a:xfrm>
        </p:spPr>
        <p:txBody>
          <a:bodyPr/>
          <a:lstStyle/>
          <a:p>
            <a:r>
              <a:rPr lang="en-US" sz="2800" dirty="0"/>
              <a:t>Must have deep understanding of the code used in each job</a:t>
            </a:r>
          </a:p>
          <a:p>
            <a:pPr lvl="1"/>
            <a:r>
              <a:rPr lang="en-US" sz="2400" dirty="0"/>
              <a:t>You know </a:t>
            </a:r>
            <a:r>
              <a:rPr lang="en-US" sz="2400" u="sng" dirty="0"/>
              <a:t>exactly</a:t>
            </a:r>
            <a:r>
              <a:rPr lang="en-US" sz="2400" dirty="0"/>
              <a:t> how long it will take</a:t>
            </a:r>
          </a:p>
          <a:p>
            <a:r>
              <a:rPr lang="en-US" sz="2800" dirty="0"/>
              <a:t>Vital to avoid non-deterministic timings</a:t>
            </a:r>
          </a:p>
          <a:p>
            <a:pPr lvl="1"/>
            <a:r>
              <a:rPr lang="en-US" sz="2400" dirty="0"/>
              <a:t>Even if the non-deterministic mechanism usually speeds things up</a:t>
            </a:r>
          </a:p>
          <a:p>
            <a:pPr lvl="1"/>
            <a:r>
              <a:rPr lang="en-US" sz="2400" dirty="0"/>
              <a:t>You’re screwed if it </a:t>
            </a:r>
            <a:r>
              <a:rPr lang="en-US" sz="2400" u="sng" dirty="0"/>
              <a:t>ever</a:t>
            </a:r>
            <a:r>
              <a:rPr lang="en-US" sz="2400" dirty="0"/>
              <a:t> slows them down</a:t>
            </a:r>
          </a:p>
          <a:p>
            <a:r>
              <a:rPr lang="en-US" sz="2800" dirty="0"/>
              <a:t>Typically means you do things like turn off interrupts</a:t>
            </a:r>
          </a:p>
          <a:p>
            <a:r>
              <a:rPr lang="en-US" sz="2800" dirty="0"/>
              <a:t>And scheduler is non-preemptive</a:t>
            </a:r>
          </a:p>
          <a:p>
            <a:r>
              <a:rPr lang="en-US" sz="2800" dirty="0"/>
              <a:t>Typically you set up a pre-defined schedule</a:t>
            </a:r>
          </a:p>
          <a:p>
            <a:pPr lvl="1"/>
            <a:r>
              <a:rPr lang="en-US" sz="2400" dirty="0"/>
              <a:t>No run time decisions</a:t>
            </a:r>
          </a:p>
        </p:txBody>
      </p:sp>
    </p:spTree>
    <p:extLst>
      <p:ext uri="{BB962C8B-B14F-4D97-AF65-F5344CB8AC3E}">
        <p14:creationId xmlns:p14="http://schemas.microsoft.com/office/powerpoint/2010/main" val="2193975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Real Time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desirable to meet your deadlines</a:t>
            </a:r>
          </a:p>
          <a:p>
            <a:r>
              <a:rPr lang="en-US" dirty="0"/>
              <a:t>But some (or any) of them can occasionally be missed</a:t>
            </a:r>
          </a:p>
          <a:p>
            <a:r>
              <a:rPr lang="en-US" dirty="0"/>
              <a:t>Goal of scheduler is to avoid missing deadlines</a:t>
            </a:r>
          </a:p>
          <a:p>
            <a:pPr lvl="1"/>
            <a:r>
              <a:rPr lang="en-US" dirty="0"/>
              <a:t>With the understanding that you miss a few</a:t>
            </a:r>
          </a:p>
          <a:p>
            <a:r>
              <a:rPr lang="en-US" dirty="0"/>
              <a:t>May have different classes of deadlines</a:t>
            </a:r>
          </a:p>
          <a:p>
            <a:pPr lvl="1"/>
            <a:r>
              <a:rPr lang="en-US" dirty="0"/>
              <a:t>Some “harder” than others</a:t>
            </a:r>
          </a:p>
          <a:p>
            <a:r>
              <a:rPr lang="en-US" dirty="0"/>
              <a:t>Need not require quite as much analysis</a:t>
            </a:r>
          </a:p>
        </p:txBody>
      </p:sp>
    </p:spTree>
    <p:extLst>
      <p:ext uri="{BB962C8B-B14F-4D97-AF65-F5344CB8AC3E}">
        <p14:creationId xmlns:p14="http://schemas.microsoft.com/office/powerpoint/2010/main" val="3525718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/>
              <a:t>What If You Don’t Meet a Deadline?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particular type of system</a:t>
            </a:r>
          </a:p>
          <a:p>
            <a:r>
              <a:rPr lang="en-US" dirty="0"/>
              <a:t>Might just drop the job whose deadline you missed</a:t>
            </a:r>
          </a:p>
          <a:p>
            <a:r>
              <a:rPr lang="en-US" dirty="0"/>
              <a:t>Might allow system to fall behind</a:t>
            </a:r>
          </a:p>
          <a:p>
            <a:r>
              <a:rPr lang="en-US" dirty="0"/>
              <a:t>Might drop some other job in the future</a:t>
            </a:r>
          </a:p>
          <a:p>
            <a:r>
              <a:rPr lang="en-US" dirty="0"/>
              <a:t>At any rate, it will be well defined in each particular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2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134"/>
            <a:ext cx="8229600" cy="1143000"/>
          </a:xfrm>
        </p:spPr>
        <p:txBody>
          <a:bodyPr/>
          <a:lstStyle/>
          <a:p>
            <a:r>
              <a:rPr lang="en-US" dirty="0"/>
              <a:t>What Algorithms Do You </a:t>
            </a:r>
            <a:br>
              <a:rPr lang="en-US" dirty="0"/>
            </a:br>
            <a:r>
              <a:rPr lang="en-US" dirty="0"/>
              <a:t>Use For Soft Real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191"/>
            <a:ext cx="8229600" cy="4525963"/>
          </a:xfrm>
        </p:spPr>
        <p:txBody>
          <a:bodyPr/>
          <a:lstStyle/>
          <a:p>
            <a:r>
              <a:rPr lang="en-US" dirty="0"/>
              <a:t>Most common is Earliest Deadline First</a:t>
            </a:r>
          </a:p>
          <a:p>
            <a:r>
              <a:rPr lang="en-US" dirty="0"/>
              <a:t>Each job has a deadline associated with it</a:t>
            </a:r>
          </a:p>
          <a:p>
            <a:pPr lvl="1"/>
            <a:r>
              <a:rPr lang="en-US" dirty="0"/>
              <a:t>Based on a common clock</a:t>
            </a:r>
          </a:p>
          <a:p>
            <a:r>
              <a:rPr lang="en-US" dirty="0"/>
              <a:t>Keep the job queue sorted by those deadlines</a:t>
            </a:r>
          </a:p>
          <a:p>
            <a:r>
              <a:rPr lang="en-US" dirty="0"/>
              <a:t>Whenever one job completes, pick the first one off the queue</a:t>
            </a:r>
          </a:p>
          <a:p>
            <a:r>
              <a:rPr lang="en-US" dirty="0"/>
              <a:t>Prune the queue to remove missed deadlines</a:t>
            </a:r>
          </a:p>
          <a:p>
            <a:r>
              <a:rPr lang="en-US" dirty="0"/>
              <a:t>Goal: Minimize </a:t>
            </a:r>
            <a:r>
              <a:rPr lang="en-US" i="1" dirty="0"/>
              <a:t>total lateness</a:t>
            </a:r>
          </a:p>
        </p:txBody>
      </p:sp>
    </p:spTree>
    <p:extLst>
      <p:ext uri="{BB962C8B-B14F-4D97-AF65-F5344CB8AC3E}">
        <p14:creationId xmlns:p14="http://schemas.microsoft.com/office/powerpoint/2010/main" val="112672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/>
              <a:t>Example of a Soft Real Time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/>
              <a:t>A video playing device</a:t>
            </a:r>
          </a:p>
          <a:p>
            <a:r>
              <a:rPr lang="en-US" dirty="0"/>
              <a:t>Frames arrive</a:t>
            </a:r>
          </a:p>
          <a:p>
            <a:pPr lvl="1"/>
            <a:r>
              <a:rPr lang="en-US" dirty="0"/>
              <a:t>From disk or network or wherever</a:t>
            </a:r>
          </a:p>
          <a:p>
            <a:r>
              <a:rPr lang="en-US" dirty="0"/>
              <a:t>Ideally, each frame should be rendered “on time”</a:t>
            </a:r>
          </a:p>
          <a:p>
            <a:pPr lvl="1"/>
            <a:r>
              <a:rPr lang="en-US" dirty="0"/>
              <a:t>To achieve highest user-perceived quality</a:t>
            </a:r>
          </a:p>
          <a:p>
            <a:r>
              <a:rPr lang="en-US" dirty="0"/>
              <a:t>If you can’t render a frame on time, might be better to skip it entirely</a:t>
            </a:r>
          </a:p>
          <a:p>
            <a:pPr lvl="1"/>
            <a:r>
              <a:rPr lang="en-US" dirty="0"/>
              <a:t>Rather than fall further behind</a:t>
            </a:r>
          </a:p>
        </p:txBody>
      </p:sp>
    </p:spTree>
    <p:extLst>
      <p:ext uri="{BB962C8B-B14F-4D97-AF65-F5344CB8AC3E}">
        <p14:creationId xmlns:p14="http://schemas.microsoft.com/office/powerpoint/2010/main" val="4078870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/>
              <a:t>Again in the context of CPU scheduling</a:t>
            </a:r>
          </a:p>
          <a:p>
            <a:r>
              <a:rPr lang="en-GB" dirty="0"/>
              <a:t>A thread or process is chosen to run</a:t>
            </a:r>
          </a:p>
          <a:p>
            <a:r>
              <a:rPr lang="en-GB" dirty="0"/>
              <a:t>It runs until either it yields</a:t>
            </a:r>
          </a:p>
          <a:p>
            <a:r>
              <a:rPr lang="en-GB" dirty="0"/>
              <a:t>Or the OS decides to interrupt it</a:t>
            </a:r>
          </a:p>
          <a:p>
            <a:r>
              <a:rPr lang="en-GB" dirty="0"/>
              <a:t>At which point some other process/thread runs</a:t>
            </a:r>
          </a:p>
          <a:p>
            <a:r>
              <a:rPr lang="en-GB" dirty="0"/>
              <a:t>Typically, the interrupted process/thread is restarted later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706439" y="542422"/>
            <a:ext cx="5727815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7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Forcing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GB" sz="2800" dirty="0"/>
              <a:t>A process can be forced to yield at any time</a:t>
            </a:r>
          </a:p>
          <a:p>
            <a:pPr lvl="1"/>
            <a:r>
              <a:rPr lang="en-GB" sz="2400" dirty="0"/>
              <a:t>If a more important process becomes ready</a:t>
            </a:r>
          </a:p>
          <a:p>
            <a:pPr lvl="2"/>
            <a:r>
              <a:rPr lang="en-GB" sz="2000" dirty="0"/>
              <a:t>Perhaps as a result of an I/O completion interrupt</a:t>
            </a:r>
          </a:p>
          <a:p>
            <a:pPr lvl="1"/>
            <a:r>
              <a:rPr lang="en-GB" sz="2400" dirty="0"/>
              <a:t>If running process’s importance is lowered</a:t>
            </a:r>
          </a:p>
          <a:p>
            <a:pPr lvl="2"/>
            <a:r>
              <a:rPr lang="en-GB" sz="2000" dirty="0"/>
              <a:t>Perhaps as a result of having run for too long</a:t>
            </a:r>
          </a:p>
          <a:p>
            <a:r>
              <a:rPr lang="en-GB" sz="2800" dirty="0"/>
              <a:t>Interrupted process might not be in a “clean” state</a:t>
            </a:r>
          </a:p>
          <a:p>
            <a:pPr lvl="1"/>
            <a:r>
              <a:rPr lang="en-GB" sz="2400" dirty="0"/>
              <a:t>Which could complicate saving and restoring its state</a:t>
            </a:r>
          </a:p>
          <a:p>
            <a:r>
              <a:rPr lang="en-GB" sz="2800" dirty="0"/>
              <a:t>Enables enforced “fair share” scheduling</a:t>
            </a:r>
          </a:p>
          <a:p>
            <a:r>
              <a:rPr lang="en-GB" sz="2800" dirty="0"/>
              <a:t>Introduces </a:t>
            </a:r>
            <a:r>
              <a:rPr lang="en-GB" sz="2800" dirty="0" smtClean="0"/>
              <a:t>extra context </a:t>
            </a:r>
            <a:r>
              <a:rPr lang="en-GB" sz="2800" dirty="0"/>
              <a:t>switches</a:t>
            </a:r>
          </a:p>
          <a:p>
            <a:pPr lvl="1"/>
            <a:r>
              <a:rPr lang="en-GB" sz="2400" dirty="0"/>
              <a:t>Not required by the dynamics of processes </a:t>
            </a:r>
          </a:p>
          <a:p>
            <a:r>
              <a:rPr lang="en-GB" sz="2800" dirty="0"/>
              <a:t>Creates potential resource sharing problems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98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dirty="0"/>
              <a:t>Need a way to get control away from process</a:t>
            </a:r>
          </a:p>
          <a:p>
            <a:pPr lvl="1"/>
            <a:r>
              <a:rPr lang="en-GB" dirty="0"/>
              <a:t>E.g., process makes a sys call, or clock interrupt</a:t>
            </a:r>
          </a:p>
          <a:p>
            <a:r>
              <a:rPr lang="en-GB" dirty="0"/>
              <a:t>Consult scheduler before returning to process</a:t>
            </a:r>
          </a:p>
          <a:p>
            <a:pPr lvl="1"/>
            <a:r>
              <a:rPr lang="en-GB" dirty="0"/>
              <a:t>Has any ready process had its priority raised?</a:t>
            </a:r>
          </a:p>
          <a:p>
            <a:pPr lvl="1"/>
            <a:r>
              <a:rPr lang="en-GB" dirty="0"/>
              <a:t>Has any process been awakened?</a:t>
            </a:r>
          </a:p>
          <a:p>
            <a:pPr lvl="1"/>
            <a:r>
              <a:rPr lang="en-GB" dirty="0"/>
              <a:t>Has current process had its priority lowered?</a:t>
            </a:r>
          </a:p>
          <a:p>
            <a:r>
              <a:rPr lang="en-GB" dirty="0"/>
              <a:t>Scheduler finds highest priority ready process</a:t>
            </a:r>
          </a:p>
          <a:p>
            <a:pPr lvl="1"/>
            <a:r>
              <a:rPr lang="en-GB" dirty="0"/>
              <a:t>If current process, return as usual</a:t>
            </a:r>
          </a:p>
          <a:p>
            <a:pPr lvl="1"/>
            <a:r>
              <a:rPr lang="en-GB" dirty="0"/>
              <a:t>If not, yield on behalf of current process and switch to higher priority process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0931" y="542422"/>
            <a:ext cx="6058518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US" dirty="0"/>
              <a:t>Modern processors contain a clock</a:t>
            </a:r>
          </a:p>
          <a:p>
            <a:r>
              <a:rPr lang="en-US" dirty="0"/>
              <a:t>A peripheral device</a:t>
            </a:r>
          </a:p>
          <a:p>
            <a:pPr lvl="1"/>
            <a:r>
              <a:rPr lang="en-US" dirty="0"/>
              <a:t>With limited powers</a:t>
            </a:r>
          </a:p>
          <a:p>
            <a:r>
              <a:rPr lang="en-US" dirty="0"/>
              <a:t>Can generate an interrupt at a fixed time interval</a:t>
            </a:r>
          </a:p>
          <a:p>
            <a:r>
              <a:rPr lang="en-US" dirty="0"/>
              <a:t>Which temporarily halts any running process</a:t>
            </a:r>
          </a:p>
          <a:p>
            <a:r>
              <a:rPr lang="en-US" dirty="0"/>
              <a:t>Good way to ensure that runaway process doesn’t keep control forever</a:t>
            </a:r>
          </a:p>
          <a:p>
            <a:r>
              <a:rPr lang="en-US" dirty="0"/>
              <a:t>Key technology for 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28000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Scheduling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job to run next on an idle core?</a:t>
            </a:r>
          </a:p>
          <a:p>
            <a:pPr lvl="1"/>
            <a:r>
              <a:rPr lang="en-US" dirty="0"/>
              <a:t>How long should we let it run?</a:t>
            </a:r>
          </a:p>
          <a:p>
            <a:r>
              <a:rPr lang="en-US" dirty="0"/>
              <a:t>In what order to handle a set of block requests for a disk drive?</a:t>
            </a:r>
          </a:p>
          <a:p>
            <a:r>
              <a:rPr lang="en-US" dirty="0"/>
              <a:t>If multiple messages are to be sent over the network, in what order should they be sent?</a:t>
            </a:r>
          </a:p>
          <a:p>
            <a:r>
              <a:rPr lang="en-US" dirty="0"/>
              <a:t>We’ll primarily consider scheduling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24"/>
            <a:ext cx="8229600" cy="1143000"/>
          </a:xfrm>
        </p:spPr>
        <p:txBody>
          <a:bodyPr/>
          <a:lstStyle/>
          <a:p>
            <a:r>
              <a:rPr lang="en-US" dirty="0"/>
              <a:t>Round Robin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396"/>
            <a:ext cx="8229600" cy="4525963"/>
          </a:xfrm>
        </p:spPr>
        <p:txBody>
          <a:bodyPr/>
          <a:lstStyle/>
          <a:p>
            <a:r>
              <a:rPr lang="en-GB" sz="2800" dirty="0"/>
              <a:t>Goal - fair share scheduling</a:t>
            </a:r>
          </a:p>
          <a:p>
            <a:pPr lvl="1"/>
            <a:r>
              <a:rPr lang="en-GB" sz="2400" dirty="0"/>
              <a:t>All processes offered equal shares of CPU</a:t>
            </a:r>
          </a:p>
          <a:p>
            <a:pPr lvl="1"/>
            <a:r>
              <a:rPr lang="en-GB" sz="2400" dirty="0"/>
              <a:t>All processes experience similar queue delays</a:t>
            </a:r>
          </a:p>
          <a:p>
            <a:r>
              <a:rPr lang="en-GB" sz="2800" dirty="0"/>
              <a:t>All processes are assigned a nominal time slice</a:t>
            </a:r>
          </a:p>
          <a:p>
            <a:pPr lvl="1"/>
            <a:r>
              <a:rPr lang="en-GB" sz="2400" dirty="0"/>
              <a:t>Usually the same sized slice for all</a:t>
            </a:r>
          </a:p>
          <a:p>
            <a:r>
              <a:rPr lang="en-GB" sz="2800" dirty="0"/>
              <a:t>Each process is scheduled in turn</a:t>
            </a:r>
          </a:p>
          <a:p>
            <a:pPr lvl="1"/>
            <a:r>
              <a:rPr lang="en-GB" sz="2400" dirty="0"/>
              <a:t>Runs until it blocks, or its time slice expires</a:t>
            </a:r>
          </a:p>
          <a:p>
            <a:pPr lvl="1"/>
            <a:r>
              <a:rPr lang="en-GB" sz="2400" dirty="0"/>
              <a:t>Then put at the end of the process queue</a:t>
            </a:r>
          </a:p>
          <a:p>
            <a:r>
              <a:rPr lang="en-GB" sz="2800" dirty="0"/>
              <a:t>Then the next process is run</a:t>
            </a:r>
          </a:p>
          <a:p>
            <a:r>
              <a:rPr lang="en-GB" sz="2800" dirty="0"/>
              <a:t>Eventually, each process reaches front of queue</a:t>
            </a:r>
          </a:p>
          <a:p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60931" y="469488"/>
            <a:ext cx="6058518" cy="133416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/>
              <a:t>Properties of Round Robin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processes get relatively quick chance to do some computation</a:t>
            </a:r>
          </a:p>
          <a:p>
            <a:pPr lvl="1"/>
            <a:r>
              <a:rPr lang="en-US" dirty="0"/>
              <a:t>At the cost of not finishing any process as quickly</a:t>
            </a:r>
          </a:p>
          <a:p>
            <a:pPr lvl="1"/>
            <a:r>
              <a:rPr lang="en-US" dirty="0"/>
              <a:t>A big win for interactive processes</a:t>
            </a:r>
          </a:p>
          <a:p>
            <a:r>
              <a:rPr lang="en-US" dirty="0"/>
              <a:t>Far more context switches</a:t>
            </a:r>
          </a:p>
          <a:p>
            <a:pPr lvl="1"/>
            <a:r>
              <a:rPr lang="en-US" dirty="0"/>
              <a:t>Which can be </a:t>
            </a:r>
            <a:r>
              <a:rPr lang="en-US" dirty="0" smtClean="0"/>
              <a:t>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75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and I/O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get halted by round robin scheduling if their time slice expires</a:t>
            </a:r>
          </a:p>
          <a:p>
            <a:r>
              <a:rPr lang="en-US" dirty="0"/>
              <a:t>If they block for I/O (or anything else) on their own, the scheduler doesn’t halt them</a:t>
            </a:r>
          </a:p>
          <a:p>
            <a:r>
              <a:rPr lang="en-US" dirty="0"/>
              <a:t>Thus, some percentage of the time </a:t>
            </a:r>
            <a:r>
              <a:rPr lang="en-US" dirty="0" smtClean="0"/>
              <a:t>in round </a:t>
            </a:r>
            <a:r>
              <a:rPr lang="en-US" dirty="0"/>
              <a:t>robin acts no differently than FIFO</a:t>
            </a:r>
          </a:p>
          <a:p>
            <a:pPr lvl="1"/>
            <a:r>
              <a:rPr lang="en-US" dirty="0"/>
              <a:t>When I/O occurs in a process and it blocks</a:t>
            </a:r>
          </a:p>
        </p:txBody>
      </p:sp>
    </p:spTree>
    <p:extLst>
      <p:ext uri="{BB962C8B-B14F-4D97-AF65-F5344CB8AC3E}">
        <p14:creationId xmlns:p14="http://schemas.microsoft.com/office/powerpoint/2010/main" val="4252096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5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008" y="1759564"/>
            <a:ext cx="7738502" cy="39954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780" y="1192728"/>
            <a:ext cx="434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Assume a 50 </a:t>
            </a:r>
            <a:r>
              <a:rPr lang="en-US" sz="2800" dirty="0" err="1">
                <a:latin typeface="Times New Roman"/>
                <a:cs typeface="Times New Roman"/>
              </a:rPr>
              <a:t>msec</a:t>
            </a:r>
            <a:r>
              <a:rPr lang="en-US" sz="2800" dirty="0">
                <a:latin typeface="Times New Roman"/>
                <a:cs typeface="Times New Roman"/>
              </a:rPr>
              <a:t> time </a:t>
            </a:r>
            <a:r>
              <a:rPr lang="en-US" sz="2800" dirty="0" smtClean="0">
                <a:latin typeface="Times New Roman"/>
                <a:cs typeface="Times New Roman"/>
              </a:rPr>
              <a:t>slice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780" y="1759564"/>
            <a:ext cx="4696014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  <a:latin typeface="Times New Roman"/>
                <a:cs typeface="Times New Roman"/>
              </a:rPr>
              <a:t>Dispatch Order:  0, 1, 2, 3, 4, 0, 1, 2,  . .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9411" y="1766434"/>
            <a:ext cx="305987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783" y="2229477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5596" y="2223117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38764" y="2223107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26626" y="222415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9726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3d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9704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4th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8623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5th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1723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6th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6166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7th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5061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8th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38474" y="2223072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Finish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39016" y="2225709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Switches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792" y="2684529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45608" y="2678169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8776" y="26718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6638" y="267921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250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9738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9716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650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8635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800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71735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950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6167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1050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50624" y="2679720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486" y="2682357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39028" y="2680761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4456" y="314593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39272" y="313957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125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32440" y="313321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50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20302" y="31406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300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03402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525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3380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2299" y="314113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65399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55338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44288" y="31411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32150" y="314376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32692" y="314217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1348" y="36026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46164" y="35962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39332" y="360313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27194" y="35973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10294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00272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700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9191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850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72291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66223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1100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5118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1150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639042" y="36004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1275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39584" y="35988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43231" y="3592021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1200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47464" y="359204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1250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8240" y="405931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53056" y="405295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250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46224" y="405982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150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34086" y="405399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17186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600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07164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750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96083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900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179183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69122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58072" y="405450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45934" y="405714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900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446476" y="40555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1348" y="45287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46164" y="45223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75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739332" y="452288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200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27194" y="45234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450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710294" y="45239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0272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9191" y="452392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291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2230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51180" y="4523919"/>
            <a:ext cx="488919" cy="463043"/>
          </a:xfrm>
          <a:prstGeom prst="rect">
            <a:avLst/>
          </a:prstGeom>
          <a:pattFill prst="trellis">
            <a:fgClr>
              <a:srgbClr val="FFFFFF"/>
            </a:fgClr>
            <a:bgClr>
              <a:schemeClr val="tx1"/>
            </a:bgClr>
          </a:patt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39042" y="45265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39584" y="45249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5012" y="4522368"/>
            <a:ext cx="1104816" cy="463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1348" y="313957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41904" y="405295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456" y="2678169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643725" y="497383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1275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44823" y="49816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27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35012" y="359626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1099" y="5106690"/>
            <a:ext cx="2926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Average waiting time: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58961" y="510669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100 </a:t>
            </a:r>
            <a:r>
              <a:rPr lang="en-US" sz="2400" dirty="0" err="1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7991" y="5761830"/>
            <a:ext cx="319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First process completed: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63147" y="576870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475 </a:t>
            </a:r>
            <a:r>
              <a:rPr lang="en-US" sz="2400" dirty="0" err="1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3" name="Right Triangle 92"/>
          <p:cNvSpPr/>
          <p:nvPr/>
        </p:nvSpPr>
        <p:spPr>
          <a:xfrm flipH="1">
            <a:off x="3228251" y="4528728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Triangle 99"/>
          <p:cNvSpPr/>
          <p:nvPr/>
        </p:nvSpPr>
        <p:spPr>
          <a:xfrm flipH="1">
            <a:off x="3715584" y="3141684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ight Triangle 100"/>
          <p:cNvSpPr/>
          <p:nvPr/>
        </p:nvSpPr>
        <p:spPr>
          <a:xfrm flipH="1">
            <a:off x="6171840" y="3592021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92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93" grpId="0" animBg="1"/>
      <p:bldP spid="100" grpId="0" animBg="1"/>
      <p:bldP spid="1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/>
              <a:t>Comparing Round Robin to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330"/>
            <a:ext cx="8229600" cy="4525963"/>
          </a:xfrm>
        </p:spPr>
        <p:txBody>
          <a:bodyPr/>
          <a:lstStyle/>
          <a:p>
            <a:r>
              <a:rPr lang="en-US" dirty="0"/>
              <a:t>Context switches:  27 vs. 5 for FIFO</a:t>
            </a:r>
          </a:p>
          <a:p>
            <a:pPr lvl="1"/>
            <a:r>
              <a:rPr lang="en-US" dirty="0"/>
              <a:t>Clearly more expensive</a:t>
            </a:r>
          </a:p>
          <a:p>
            <a:r>
              <a:rPr lang="en-US" dirty="0"/>
              <a:t>First job completed:  475 </a:t>
            </a:r>
            <a:r>
              <a:rPr lang="en-US" dirty="0" err="1"/>
              <a:t>msec</a:t>
            </a:r>
            <a:r>
              <a:rPr lang="en-US" dirty="0"/>
              <a:t> vs. 350 for FIFO</a:t>
            </a:r>
          </a:p>
          <a:p>
            <a:pPr lvl="1"/>
            <a:r>
              <a:rPr lang="en-US" dirty="0"/>
              <a:t>Can take longer to complete first process</a:t>
            </a:r>
          </a:p>
          <a:p>
            <a:r>
              <a:rPr lang="en-US" dirty="0"/>
              <a:t>Average waiting time:  100 </a:t>
            </a:r>
            <a:r>
              <a:rPr lang="en-US" dirty="0" err="1"/>
              <a:t>msec</a:t>
            </a:r>
            <a:r>
              <a:rPr lang="en-US" dirty="0"/>
              <a:t> vs. 595 for FIFO</a:t>
            </a:r>
          </a:p>
          <a:p>
            <a:pPr lvl="1"/>
            <a:r>
              <a:rPr lang="en-US" dirty="0"/>
              <a:t>For first opportunity to compute</a:t>
            </a:r>
          </a:p>
          <a:p>
            <a:pPr lvl="1"/>
            <a:r>
              <a:rPr lang="en-US" dirty="0"/>
              <a:t>Clearly more responsive</a:t>
            </a:r>
          </a:p>
        </p:txBody>
      </p:sp>
    </p:spTree>
    <p:extLst>
      <p:ext uri="{BB962C8B-B14F-4D97-AF65-F5344CB8AC3E}">
        <p14:creationId xmlns:p14="http://schemas.microsoft.com/office/powerpoint/2010/main" val="1094792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Time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a preemptive scheduler depends heavily on how long the time slice is</a:t>
            </a:r>
          </a:p>
          <a:p>
            <a:r>
              <a:rPr lang="en-US" dirty="0"/>
              <a:t>Long time slices avoid too many context switches</a:t>
            </a:r>
          </a:p>
          <a:p>
            <a:pPr lvl="1"/>
            <a:r>
              <a:rPr lang="en-US" dirty="0"/>
              <a:t>Which waste cycles</a:t>
            </a:r>
          </a:p>
          <a:p>
            <a:pPr lvl="1"/>
            <a:r>
              <a:rPr lang="en-US" dirty="0"/>
              <a:t>So better throughput and utilization</a:t>
            </a:r>
          </a:p>
          <a:p>
            <a:r>
              <a:rPr lang="en-US" dirty="0"/>
              <a:t>Short time slices provide better response time to processes </a:t>
            </a:r>
          </a:p>
          <a:p>
            <a:r>
              <a:rPr lang="en-US" dirty="0"/>
              <a:t>How to balance?</a:t>
            </a:r>
          </a:p>
        </p:txBody>
      </p:sp>
    </p:spTree>
    <p:extLst>
      <p:ext uri="{BB962C8B-B14F-4D97-AF65-F5344CB8AC3E}">
        <p14:creationId xmlns:p14="http://schemas.microsoft.com/office/powerpoint/2010/main" val="2516180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a Context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GB" sz="2800" dirty="0"/>
              <a:t>Entering the OS</a:t>
            </a:r>
          </a:p>
          <a:p>
            <a:pPr lvl="1"/>
            <a:r>
              <a:rPr lang="en-GB" sz="2400" dirty="0"/>
              <a:t>Taking interrupt, saving registers, calling scheduler</a:t>
            </a:r>
          </a:p>
          <a:p>
            <a:r>
              <a:rPr lang="en-GB" sz="2800" dirty="0"/>
              <a:t>Cycles to choose who to run</a:t>
            </a:r>
          </a:p>
          <a:p>
            <a:pPr lvl="1"/>
            <a:r>
              <a:rPr lang="en-GB" sz="2400" dirty="0"/>
              <a:t>The scheduler/dispatcher does work to choose</a:t>
            </a:r>
          </a:p>
          <a:p>
            <a:r>
              <a:rPr lang="en-GB" sz="2800" dirty="0"/>
              <a:t>Moving OS context to the new process</a:t>
            </a:r>
          </a:p>
          <a:p>
            <a:pPr lvl="1"/>
            <a:r>
              <a:rPr lang="en-GB" sz="2400" dirty="0"/>
              <a:t>Switch stack, non-resident process description</a:t>
            </a:r>
          </a:p>
          <a:p>
            <a:r>
              <a:rPr lang="en-GB" sz="2800" dirty="0"/>
              <a:t>Switching process address spaces</a:t>
            </a:r>
          </a:p>
          <a:p>
            <a:pPr lvl="1"/>
            <a:r>
              <a:rPr lang="en-GB" sz="2400" dirty="0"/>
              <a:t>Map-out old process, map-in new process</a:t>
            </a:r>
          </a:p>
          <a:p>
            <a:r>
              <a:rPr lang="en-GB" sz="2800" dirty="0"/>
              <a:t>Losing instruction and data caches</a:t>
            </a:r>
          </a:p>
          <a:p>
            <a:pPr lvl="1"/>
            <a:r>
              <a:rPr lang="en-GB" sz="2400" dirty="0"/>
              <a:t>Greatly slowing down the next hundred instructions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8660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/>
              <a:t>Multi-Level Feedback Queue (MLFQ)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036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/>
              <a:t>One time slice length may not fit all processes</a:t>
            </a:r>
          </a:p>
          <a:p>
            <a:pPr>
              <a:lnSpc>
                <a:spcPct val="83000"/>
              </a:lnSpc>
            </a:pPr>
            <a:r>
              <a:rPr lang="en-GB" dirty="0"/>
              <a:t>Create multiple ready queues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Short </a:t>
            </a:r>
            <a:r>
              <a:rPr lang="en-GB" dirty="0" smtClean="0"/>
              <a:t>time (</a:t>
            </a:r>
            <a:r>
              <a:rPr lang="en-GB" dirty="0"/>
              <a:t>foreground) tasks that finish quickly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	Short but frequent time slices, optimize response time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Long </a:t>
            </a:r>
            <a:r>
              <a:rPr lang="en-GB" dirty="0" smtClean="0"/>
              <a:t>time</a:t>
            </a:r>
            <a:r>
              <a:rPr lang="en-GB" dirty="0" smtClean="0"/>
              <a:t> </a:t>
            </a:r>
            <a:r>
              <a:rPr lang="en-GB" dirty="0"/>
              <a:t>(background) tasks that run longer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	Longer but infrequent time slices, minimize overhead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Different queues may get different shares of the CPU</a:t>
            </a:r>
          </a:p>
          <a:p>
            <a:pPr>
              <a:lnSpc>
                <a:spcPct val="83000"/>
              </a:lnSpc>
            </a:pPr>
            <a:r>
              <a:rPr lang="en-GB" dirty="0"/>
              <a:t>Finds balance between good response time and good turnaround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8646"/>
      </p:ext>
    </p:extLst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/>
              <a:t>How Do I Know What Queue To Put New Process Into?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97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/>
              <a:t>If it’s in the wrong queue, its scheduling discipline causes it problems</a:t>
            </a:r>
          </a:p>
          <a:p>
            <a:pPr>
              <a:lnSpc>
                <a:spcPct val="83000"/>
              </a:lnSpc>
            </a:pPr>
            <a:r>
              <a:rPr lang="en-GB" dirty="0"/>
              <a:t>Start all processes in short </a:t>
            </a:r>
            <a:r>
              <a:rPr lang="en-GB" dirty="0" smtClean="0"/>
              <a:t>time queue</a:t>
            </a:r>
            <a:endParaRPr lang="en-GB" dirty="0"/>
          </a:p>
          <a:p>
            <a:pPr lvl="1">
              <a:lnSpc>
                <a:spcPct val="83000"/>
              </a:lnSpc>
            </a:pPr>
            <a:r>
              <a:rPr lang="en-GB" dirty="0"/>
              <a:t>Move to longer queue if too many time-slice ends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Move back to shorter queue if too few time slice ends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Processes dynamically find the right queue</a:t>
            </a:r>
          </a:p>
          <a:p>
            <a:pPr>
              <a:lnSpc>
                <a:spcPct val="83000"/>
              </a:lnSpc>
            </a:pPr>
            <a:r>
              <a:rPr lang="en-GB" dirty="0"/>
              <a:t>If you also have real time tasks, you know where they belong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Start them in real time queue and don’t move them</a:t>
            </a:r>
          </a:p>
          <a:p>
            <a:pPr lvl="1">
              <a:lnSpc>
                <a:spcPct val="83000"/>
              </a:lnSpc>
            </a:pPr>
            <a:endParaRPr lang="en-GB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174267"/>
      </p:ext>
    </p:extLst>
  </p:cSld>
  <p:clrMapOvr>
    <a:masterClrMapping/>
  </p:clrMapOvr>
  <p:transition xmlns:p14="http://schemas.microsoft.com/office/powerpoint/2010/main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5745225" y="2103438"/>
            <a:ext cx="13716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221225" y="1798638"/>
            <a:ext cx="4191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real time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116825" y="2103438"/>
            <a:ext cx="12954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4221225" y="2103438"/>
            <a:ext cx="1524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745225" y="3246438"/>
            <a:ext cx="13716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500us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221225" y="2941638"/>
            <a:ext cx="4191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 dirty="0">
                <a:solidFill>
                  <a:schemeClr val="tx1"/>
                </a:solidFill>
                <a:latin typeface="Times New Roman"/>
                <a:cs typeface="Times New Roman"/>
              </a:rPr>
              <a:t>short </a:t>
            </a:r>
            <a:r>
              <a:rPr lang="en-GB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 queue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7116825" y="3246438"/>
            <a:ext cx="12954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221225" y="3246438"/>
            <a:ext cx="1524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5745225" y="4313238"/>
            <a:ext cx="13716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2ms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221225" y="4008438"/>
            <a:ext cx="4191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 dirty="0">
                <a:solidFill>
                  <a:schemeClr val="tx1"/>
                </a:solidFill>
                <a:latin typeface="Times New Roman"/>
                <a:cs typeface="Times New Roman"/>
              </a:rPr>
              <a:t>medium </a:t>
            </a:r>
            <a:r>
              <a:rPr lang="en-GB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 queue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116825" y="4313238"/>
            <a:ext cx="1295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221225" y="4313238"/>
            <a:ext cx="1524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745225" y="5456238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4221225" y="5151438"/>
            <a:ext cx="419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 dirty="0">
                <a:solidFill>
                  <a:schemeClr val="tx1"/>
                </a:solidFill>
                <a:latin typeface="Times New Roman"/>
                <a:cs typeface="Times New Roman"/>
              </a:rPr>
              <a:t>long </a:t>
            </a:r>
            <a:r>
              <a:rPr lang="en-GB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time queue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7116825" y="5456238"/>
            <a:ext cx="12954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4221225" y="5456238"/>
            <a:ext cx="1524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792225" y="2789238"/>
            <a:ext cx="1828800" cy="16002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share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scheduler</a:t>
            </a:r>
          </a:p>
        </p:txBody>
      </p:sp>
      <p:cxnSp>
        <p:nvCxnSpPr>
          <p:cNvPr id="21" name="AutoShape 45"/>
          <p:cNvCxnSpPr>
            <a:cxnSpLocks noChangeShapeType="1"/>
            <a:stCxn id="20" idx="3"/>
            <a:endCxn id="5" idx="1"/>
          </p:cNvCxnSpPr>
          <p:nvPr/>
        </p:nvCxnSpPr>
        <p:spPr bwMode="auto">
          <a:xfrm flipV="1">
            <a:off x="2621025" y="1951038"/>
            <a:ext cx="1600200" cy="1638300"/>
          </a:xfrm>
          <a:prstGeom prst="bentConnector3">
            <a:avLst>
              <a:gd name="adj1" fmla="val 3184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46"/>
          <p:cNvCxnSpPr>
            <a:cxnSpLocks noChangeShapeType="1"/>
            <a:stCxn id="20" idx="3"/>
            <a:endCxn id="9" idx="1"/>
          </p:cNvCxnSpPr>
          <p:nvPr/>
        </p:nvCxnSpPr>
        <p:spPr bwMode="auto">
          <a:xfrm flipV="1">
            <a:off x="2621025" y="3094038"/>
            <a:ext cx="1600200" cy="495300"/>
          </a:xfrm>
          <a:prstGeom prst="bentConnector3">
            <a:avLst>
              <a:gd name="adj1" fmla="val 31745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47"/>
          <p:cNvCxnSpPr>
            <a:cxnSpLocks noChangeShapeType="1"/>
            <a:stCxn id="20" idx="3"/>
            <a:endCxn id="13" idx="1"/>
          </p:cNvCxnSpPr>
          <p:nvPr/>
        </p:nvCxnSpPr>
        <p:spPr bwMode="auto">
          <a:xfrm>
            <a:off x="2621025" y="3589338"/>
            <a:ext cx="1600200" cy="571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48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2621025" y="3589338"/>
            <a:ext cx="1600200" cy="1714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3198875" y="1660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20%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230625" y="2803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50%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3230625" y="3870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25%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3230625" y="5013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05%</a:t>
            </a:r>
          </a:p>
        </p:txBody>
      </p:sp>
      <p:cxnSp>
        <p:nvCxnSpPr>
          <p:cNvPr id="29" name="AutoShape 53"/>
          <p:cNvCxnSpPr>
            <a:cxnSpLocks noChangeShapeType="1"/>
            <a:stCxn id="10" idx="3"/>
            <a:endCxn id="13" idx="3"/>
          </p:cNvCxnSpPr>
          <p:nvPr/>
        </p:nvCxnSpPr>
        <p:spPr bwMode="auto">
          <a:xfrm>
            <a:off x="8412225" y="3398838"/>
            <a:ext cx="1587" cy="762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54"/>
          <p:cNvCxnSpPr>
            <a:cxnSpLocks noChangeShapeType="1"/>
            <a:stCxn id="14" idx="3"/>
            <a:endCxn id="17" idx="3"/>
          </p:cNvCxnSpPr>
          <p:nvPr/>
        </p:nvCxnSpPr>
        <p:spPr bwMode="auto">
          <a:xfrm>
            <a:off x="8412225" y="4465638"/>
            <a:ext cx="1587" cy="838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5"/>
          <p:cNvCxnSpPr>
            <a:cxnSpLocks noChangeShapeType="1"/>
            <a:stCxn id="19" idx="1"/>
            <a:endCxn id="13" idx="1"/>
          </p:cNvCxnSpPr>
          <p:nvPr/>
        </p:nvCxnSpPr>
        <p:spPr bwMode="auto">
          <a:xfrm rot="10800000" flipH="1">
            <a:off x="4221225" y="4160838"/>
            <a:ext cx="1587" cy="1447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6"/>
          <p:cNvCxnSpPr>
            <a:cxnSpLocks noChangeShapeType="1"/>
            <a:stCxn id="15" idx="1"/>
            <a:endCxn id="9" idx="1"/>
          </p:cNvCxnSpPr>
          <p:nvPr/>
        </p:nvCxnSpPr>
        <p:spPr bwMode="auto">
          <a:xfrm rot="10800000" flipH="1">
            <a:off x="4221225" y="3094038"/>
            <a:ext cx="1587" cy="1371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4048704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/>
              <a:t>How Do We Decide </a:t>
            </a:r>
            <a:br>
              <a:rPr lang="en-US" dirty="0"/>
            </a:br>
            <a:r>
              <a:rPr lang="en-US" dirty="0"/>
              <a:t>How To Schedule?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choose goals we wish to achieve</a:t>
            </a:r>
          </a:p>
          <a:p>
            <a:r>
              <a:rPr lang="en-US" dirty="0"/>
              <a:t>And design a scheduling algorithm that is likely to achieve those goals</a:t>
            </a:r>
          </a:p>
          <a:p>
            <a:r>
              <a:rPr lang="en-US" dirty="0"/>
              <a:t>Different scheduling algorithms try to optimize different quantities</a:t>
            </a:r>
          </a:p>
          <a:p>
            <a:r>
              <a:rPr lang="en-US" dirty="0"/>
              <a:t>So changing our scheduling algorithm can drastically change system behavior</a:t>
            </a:r>
          </a:p>
        </p:txBody>
      </p:sp>
    </p:spTree>
    <p:extLst>
      <p:ext uri="{BB962C8B-B14F-4D97-AF65-F5344CB8AC3E}">
        <p14:creationId xmlns:p14="http://schemas.microsoft.com/office/powerpoint/2010/main" val="1014333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What Benefits Do We </a:t>
            </a:r>
            <a:br>
              <a:rPr lang="en-US" dirty="0"/>
            </a:br>
            <a:r>
              <a:rPr lang="en-US" dirty="0"/>
              <a:t>Expect From MLFQ?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Acceptable response time for interactive jobs</a:t>
            </a:r>
          </a:p>
          <a:p>
            <a:pPr lvl="1"/>
            <a:r>
              <a:rPr lang="en-US" sz="2400" dirty="0"/>
              <a:t>Or other jobs with regular external inputs</a:t>
            </a:r>
          </a:p>
          <a:p>
            <a:pPr lvl="1"/>
            <a:r>
              <a:rPr lang="en-US" sz="2400" dirty="0"/>
              <a:t>It won’t be too long before they’re scheduled</a:t>
            </a:r>
          </a:p>
          <a:p>
            <a:pPr lvl="1"/>
            <a:r>
              <a:rPr lang="en-US" sz="2400" dirty="0"/>
              <a:t>But they won’t waste CPU running for a long time</a:t>
            </a:r>
          </a:p>
          <a:p>
            <a:r>
              <a:rPr lang="en-US" sz="2800" dirty="0"/>
              <a:t>Efficient but fair CPU use for non-interactive jobs</a:t>
            </a:r>
          </a:p>
          <a:p>
            <a:pPr lvl="1"/>
            <a:r>
              <a:rPr lang="en-US" sz="2400" dirty="0"/>
              <a:t>They run for a long time slice without interruption</a:t>
            </a:r>
          </a:p>
          <a:p>
            <a:r>
              <a:rPr lang="en-US" sz="2800" dirty="0"/>
              <a:t>Predictable real time response</a:t>
            </a:r>
          </a:p>
          <a:p>
            <a:pPr lvl="1"/>
            <a:r>
              <a:rPr lang="en-US" sz="2400" dirty="0"/>
              <a:t>Based on known percentage of CPU</a:t>
            </a:r>
          </a:p>
          <a:p>
            <a:r>
              <a:rPr lang="en-US" sz="2800" dirty="0"/>
              <a:t>Dynamic and automatic adjustment of scheduling based on actual behavior of jobs</a:t>
            </a:r>
          </a:p>
        </p:txBody>
      </p:sp>
    </p:spTree>
    <p:extLst>
      <p:ext uri="{BB962C8B-B14F-4D97-AF65-F5344CB8AC3E}">
        <p14:creationId xmlns:p14="http://schemas.microsoft.com/office/powerpoint/2010/main" val="2834594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processes aren’t all equally important</a:t>
            </a:r>
          </a:p>
          <a:p>
            <a:r>
              <a:rPr lang="en-US" dirty="0"/>
              <a:t>We might want to preferentially run the more important processes first</a:t>
            </a:r>
          </a:p>
          <a:p>
            <a:r>
              <a:rPr lang="en-US" dirty="0"/>
              <a:t>How would our scheduling algorithm work then?</a:t>
            </a:r>
          </a:p>
          <a:p>
            <a:r>
              <a:rPr lang="en-US" dirty="0"/>
              <a:t>Assign each job a priority number</a:t>
            </a:r>
          </a:p>
          <a:p>
            <a:r>
              <a:rPr lang="en-US" dirty="0"/>
              <a:t>Run according to priority number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58652" y="514058"/>
            <a:ext cx="7198443" cy="864298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3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non-preemptive, priority scheduling is just about ordering processes</a:t>
            </a:r>
          </a:p>
          <a:p>
            <a:r>
              <a:rPr lang="en-US" dirty="0"/>
              <a:t>Much like shortest job first, but ordered by priority instead</a:t>
            </a:r>
          </a:p>
          <a:p>
            <a:r>
              <a:rPr lang="en-US" dirty="0"/>
              <a:t>But what if scheduling is preemptive?</a:t>
            </a:r>
          </a:p>
          <a:p>
            <a:r>
              <a:rPr lang="en-US" dirty="0"/>
              <a:t>In that case, when new process is created, it might preempt running process</a:t>
            </a:r>
          </a:p>
          <a:p>
            <a:pPr lvl="1"/>
            <a:r>
              <a:rPr lang="en-US" dirty="0"/>
              <a:t>If its priority is higher</a:t>
            </a:r>
          </a:p>
        </p:txBody>
      </p:sp>
    </p:spTree>
    <p:extLst>
      <p:ext uri="{BB962C8B-B14F-4D97-AF65-F5344CB8AC3E}">
        <p14:creationId xmlns:p14="http://schemas.microsoft.com/office/powerpoint/2010/main" val="34293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780" y="2229477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0554" y="2223117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0792" y="2684529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00566" y="2678169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350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4456" y="314593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94230" y="313957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125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1348" y="360262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01122" y="359626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475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403806" y="222474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Priority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99090" y="2665217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394374" y="3131873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30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402886" y="359852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/>
                <a:cs typeface="Times New Roman"/>
              </a:rPr>
              <a:t>40</a:t>
            </a:r>
          </a:p>
        </p:txBody>
      </p:sp>
      <p:grpSp>
        <p:nvGrpSpPr>
          <p:cNvPr id="4" name="Group 175"/>
          <p:cNvGrpSpPr/>
          <p:nvPr/>
        </p:nvGrpSpPr>
        <p:grpSpPr>
          <a:xfrm>
            <a:off x="748240" y="4052958"/>
            <a:ext cx="1997459" cy="475270"/>
            <a:chOff x="748240" y="4052958"/>
            <a:chExt cx="1997459" cy="475270"/>
          </a:xfrm>
        </p:grpSpPr>
        <p:sp>
          <p:nvSpPr>
            <p:cNvPr id="56" name="Rectangle 55"/>
            <p:cNvSpPr/>
            <p:nvPr/>
          </p:nvSpPr>
          <p:spPr>
            <a:xfrm>
              <a:off x="748240" y="405931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08014" y="405295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8035" y="4065185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</p:grpSp>
      <p:grpSp>
        <p:nvGrpSpPr>
          <p:cNvPr id="5" name="Group 188"/>
          <p:cNvGrpSpPr/>
          <p:nvPr/>
        </p:nvGrpSpPr>
        <p:grpSpPr>
          <a:xfrm>
            <a:off x="741348" y="4522368"/>
            <a:ext cx="1997459" cy="472516"/>
            <a:chOff x="741348" y="4522368"/>
            <a:chExt cx="1997459" cy="472516"/>
          </a:xfrm>
        </p:grpSpPr>
        <p:sp>
          <p:nvSpPr>
            <p:cNvPr id="68" name="Rectangle 67"/>
            <p:cNvSpPr/>
            <p:nvPr/>
          </p:nvSpPr>
          <p:spPr>
            <a:xfrm>
              <a:off x="741348" y="452872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01122" y="452236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93319" y="4531841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2738239" y="3589915"/>
            <a:ext cx="1215946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4456" y="118611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29740" y="118138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200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3952852" y="3581400"/>
            <a:ext cx="644560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25519" y="5016789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Process 3’s priority is lower than running process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433896" y="5588197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Process 4’s priority is higher than running process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11931" y="1176660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300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624199" y="4516001"/>
            <a:ext cx="482133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6670" y="5094266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Process 4 completes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36632" y="4524000"/>
            <a:ext cx="659630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20308" y="118502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375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90931" y="5756831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So we go back to process 2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168820" y="3585187"/>
            <a:ext cx="1390887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15592" y="118029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550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731915" y="1156028"/>
            <a:ext cx="97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9735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/>
      <p:bldP spid="182" grpId="1"/>
      <p:bldP spid="183" grpId="0"/>
      <p:bldP spid="183" grpId="1"/>
      <p:bldP spid="184" grpId="0" animBg="1"/>
      <p:bldP spid="185" grpId="0" animBg="1"/>
      <p:bldP spid="186" grpId="0"/>
      <p:bldP spid="186" grpId="1"/>
      <p:bldP spid="187" grpId="0" animBg="1"/>
      <p:bldP spid="188" grpId="0" animBg="1"/>
      <p:bldP spid="190" grpId="0"/>
      <p:bldP spid="192" grpId="0" animBg="1"/>
      <p:bldP spid="193" grpId="0" animBg="1"/>
      <p:bldP spid="19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</a:t>
            </a:r>
            <a:r>
              <a:rPr lang="en-US" i="1" dirty="0"/>
              <a:t>starvation</a:t>
            </a:r>
          </a:p>
          <a:p>
            <a:r>
              <a:rPr lang="en-US" dirty="0"/>
              <a:t>Can a low priority process </a:t>
            </a:r>
            <a:r>
              <a:rPr lang="en-US" u="sng" dirty="0"/>
              <a:t>ever</a:t>
            </a:r>
            <a:r>
              <a:rPr lang="en-US" dirty="0"/>
              <a:t> run?</a:t>
            </a:r>
          </a:p>
          <a:p>
            <a:r>
              <a:rPr lang="en-US" dirty="0"/>
              <a:t>If not, is that really the effect we wanted?</a:t>
            </a:r>
          </a:p>
          <a:p>
            <a:r>
              <a:rPr lang="en-US" dirty="0"/>
              <a:t>May make more sense to adjust priorities</a:t>
            </a:r>
          </a:p>
          <a:p>
            <a:pPr lvl="1"/>
            <a:r>
              <a:rPr lang="en-US" dirty="0"/>
              <a:t>Processes that have run for a long time have priority temporarily lowered</a:t>
            </a:r>
          </a:p>
          <a:p>
            <a:pPr lvl="1"/>
            <a:r>
              <a:rPr lang="en-US" dirty="0"/>
              <a:t>Processes that have not been able to run have priority temporarily raised</a:t>
            </a:r>
          </a:p>
        </p:txBody>
      </p:sp>
    </p:spTree>
    <p:extLst>
      <p:ext uri="{BB962C8B-B14F-4D97-AF65-F5344CB8AC3E}">
        <p14:creationId xmlns:p14="http://schemas.microsoft.com/office/powerpoint/2010/main" val="112030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Priorities Vs. Soft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priority mean?</a:t>
            </a:r>
          </a:p>
          <a:p>
            <a:r>
              <a:rPr lang="en-US" dirty="0"/>
              <a:t>That the higher priority has absolute precedence over the lower?</a:t>
            </a:r>
          </a:p>
          <a:p>
            <a:pPr lvl="1"/>
            <a:r>
              <a:rPr lang="en-US" dirty="0"/>
              <a:t>Hard priorities</a:t>
            </a:r>
          </a:p>
          <a:p>
            <a:pPr lvl="1"/>
            <a:r>
              <a:rPr lang="en-US" dirty="0"/>
              <a:t>That’s what the example showed</a:t>
            </a:r>
          </a:p>
          <a:p>
            <a:r>
              <a:rPr lang="en-US" dirty="0"/>
              <a:t>That the higher priority should get a larger share of the resource than the lower?</a:t>
            </a:r>
          </a:p>
          <a:p>
            <a:pPr lvl="1"/>
            <a:r>
              <a:rPr lang="en-US" dirty="0"/>
              <a:t>Soft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3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in Linux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process in Linux has a priority</a:t>
            </a:r>
          </a:p>
          <a:p>
            <a:pPr lvl="1"/>
            <a:r>
              <a:rPr lang="en-US" dirty="0"/>
              <a:t>Called a </a:t>
            </a:r>
            <a:r>
              <a:rPr lang="en-US" i="1" dirty="0"/>
              <a:t>nice </a:t>
            </a:r>
            <a:r>
              <a:rPr lang="en-US" dirty="0"/>
              <a:t>value</a:t>
            </a:r>
          </a:p>
          <a:p>
            <a:pPr lvl="1"/>
            <a:r>
              <a:rPr lang="en-US" dirty="0"/>
              <a:t>A soft priority describing share of CPU that a process should get</a:t>
            </a:r>
          </a:p>
          <a:p>
            <a:r>
              <a:rPr lang="en-US" dirty="0"/>
              <a:t>Commands can be run to change process priorities</a:t>
            </a:r>
          </a:p>
          <a:p>
            <a:r>
              <a:rPr lang="en-US" dirty="0"/>
              <a:t>Anyone can request lower priority for his processes</a:t>
            </a:r>
          </a:p>
          <a:p>
            <a:r>
              <a:rPr lang="en-US" dirty="0"/>
              <a:t>Only privileged user can request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in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different priority levels</a:t>
            </a:r>
          </a:p>
          <a:p>
            <a:pPr lvl="1"/>
            <a:r>
              <a:rPr lang="en-US" dirty="0"/>
              <a:t>Half for regular tasks, half for soft real time</a:t>
            </a:r>
          </a:p>
          <a:p>
            <a:pPr lvl="1"/>
            <a:r>
              <a:rPr lang="en-US" dirty="0"/>
              <a:t>Real time scheduling requires special privileges</a:t>
            </a:r>
          </a:p>
          <a:p>
            <a:pPr lvl="1"/>
            <a:r>
              <a:rPr lang="en-US" dirty="0"/>
              <a:t>Using a multi-queue approach</a:t>
            </a:r>
          </a:p>
          <a:p>
            <a:r>
              <a:rPr lang="en-US" dirty="0"/>
              <a:t>Users can choose from 5 of these priority levels</a:t>
            </a:r>
          </a:p>
          <a:p>
            <a:r>
              <a:rPr lang="en-US" dirty="0"/>
              <a:t>Kernel adjusts priorities based on process behavior</a:t>
            </a:r>
          </a:p>
          <a:p>
            <a:pPr lvl="1"/>
            <a:r>
              <a:rPr lang="en-US" dirty="0"/>
              <a:t>Goal of improving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964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/>
              <a:t>The OS typically keeps a queue of processes that are ready to run</a:t>
            </a:r>
          </a:p>
          <a:p>
            <a:pPr lvl="1"/>
            <a:r>
              <a:rPr lang="en-US" dirty="0"/>
              <a:t>Ordered by whichever one should run next</a:t>
            </a:r>
          </a:p>
          <a:p>
            <a:pPr lvl="1"/>
            <a:r>
              <a:rPr lang="en-US" dirty="0"/>
              <a:t>Which depends on the scheduling algorithm used</a:t>
            </a:r>
          </a:p>
          <a:p>
            <a:r>
              <a:rPr lang="en-US" dirty="0"/>
              <a:t>When time comes to schedule a new process, grab the first one on the process queue</a:t>
            </a:r>
          </a:p>
          <a:p>
            <a:r>
              <a:rPr lang="en-US" dirty="0"/>
              <a:t>Processes that are not ready to run either:</a:t>
            </a:r>
          </a:p>
          <a:p>
            <a:pPr lvl="1"/>
            <a:r>
              <a:rPr lang="en-US" dirty="0"/>
              <a:t>Aren’t in that queue</a:t>
            </a:r>
          </a:p>
          <a:p>
            <a:pPr lvl="1"/>
            <a:r>
              <a:rPr lang="en-US" dirty="0"/>
              <a:t>Or are at the </a:t>
            </a: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sz="2800" dirty="0"/>
              <a:t>Maximize throughput</a:t>
            </a:r>
          </a:p>
          <a:p>
            <a:pPr lvl="1"/>
            <a:r>
              <a:rPr lang="en-US" sz="2400" dirty="0"/>
              <a:t>Get as much work done as possible</a:t>
            </a:r>
          </a:p>
          <a:p>
            <a:r>
              <a:rPr lang="en-US" sz="2800" dirty="0"/>
              <a:t>Minimize average waiting time</a:t>
            </a:r>
          </a:p>
          <a:p>
            <a:pPr lvl="1"/>
            <a:r>
              <a:rPr lang="en-US" sz="2400" dirty="0"/>
              <a:t>Try to avoid delaying too many for too long</a:t>
            </a:r>
          </a:p>
          <a:p>
            <a:r>
              <a:rPr lang="en-US" sz="2800" dirty="0"/>
              <a:t>Ensure some degree of fairness</a:t>
            </a:r>
          </a:p>
          <a:p>
            <a:pPr lvl="1"/>
            <a:r>
              <a:rPr lang="en-US" sz="2400" dirty="0"/>
              <a:t>E.g., minimize worst case waiting time</a:t>
            </a:r>
          </a:p>
          <a:p>
            <a:r>
              <a:rPr lang="en-US" sz="2800" dirty="0"/>
              <a:t>Meet explicit priority goals</a:t>
            </a:r>
          </a:p>
          <a:p>
            <a:pPr lvl="1"/>
            <a:r>
              <a:rPr lang="en-US" sz="2400" dirty="0"/>
              <a:t>Scheduled items tagged with a relative priority</a:t>
            </a:r>
          </a:p>
          <a:p>
            <a:r>
              <a:rPr lang="en-US" sz="2800" dirty="0"/>
              <a:t>Real time scheduling</a:t>
            </a:r>
          </a:p>
          <a:p>
            <a:pPr lvl="1"/>
            <a:r>
              <a:rPr lang="en-US" sz="2400" dirty="0"/>
              <a:t>Scheduled items tagged with a deadline to be met</a:t>
            </a:r>
          </a:p>
        </p:txBody>
      </p:sp>
    </p:spTree>
    <p:extLst>
      <p:ext uri="{BB962C8B-B14F-4D97-AF65-F5344CB8AC3E}">
        <p14:creationId xmlns:p14="http://schemas.microsoft.com/office/powerpoint/2010/main" val="37128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63"/>
            <a:ext cx="8229600" cy="1143000"/>
          </a:xfrm>
        </p:spPr>
        <p:txBody>
          <a:bodyPr/>
          <a:lstStyle/>
          <a:p>
            <a:r>
              <a:rPr lang="en-US" dirty="0"/>
              <a:t>Different Kinds of Systems, Different Scheduling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Time sharing</a:t>
            </a:r>
          </a:p>
          <a:p>
            <a:pPr lvl="1"/>
            <a:r>
              <a:rPr lang="en-GB" sz="2400" dirty="0"/>
              <a:t>Fast response time to interactive programs</a:t>
            </a:r>
          </a:p>
          <a:p>
            <a:pPr lvl="1"/>
            <a:r>
              <a:rPr lang="en-GB" sz="2400" dirty="0"/>
              <a:t>Each user gets an equal share of the CPU</a:t>
            </a:r>
          </a:p>
          <a:p>
            <a:r>
              <a:rPr lang="en-GB" sz="2800" dirty="0"/>
              <a:t>Batch</a:t>
            </a:r>
          </a:p>
          <a:p>
            <a:pPr lvl="1"/>
            <a:r>
              <a:rPr lang="en-GB" sz="2400" dirty="0"/>
              <a:t>Maximize total system throughput</a:t>
            </a:r>
          </a:p>
          <a:p>
            <a:pPr lvl="1"/>
            <a:r>
              <a:rPr lang="en-GB" sz="2400" dirty="0"/>
              <a:t>Delays of individual processes are unimportant</a:t>
            </a:r>
          </a:p>
          <a:p>
            <a:r>
              <a:rPr lang="en-GB" sz="2800" dirty="0"/>
              <a:t>Real-time</a:t>
            </a:r>
          </a:p>
          <a:p>
            <a:pPr lvl="1"/>
            <a:r>
              <a:rPr lang="en-GB" sz="2400" dirty="0"/>
              <a:t>Critical operations must happen on time</a:t>
            </a:r>
          </a:p>
          <a:p>
            <a:pPr lvl="1"/>
            <a:r>
              <a:rPr lang="en-GB" sz="2400" dirty="0"/>
              <a:t>Non-critical operations may not happen at all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61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7103"/>
            <a:ext cx="8229600" cy="1143000"/>
          </a:xfrm>
        </p:spPr>
        <p:txBody>
          <a:bodyPr/>
          <a:lstStyle/>
          <a:p>
            <a:r>
              <a:rPr lang="en-US" dirty="0"/>
              <a:t>Preemptive Vs. </a:t>
            </a:r>
            <a:br>
              <a:rPr lang="en-US" dirty="0"/>
            </a:br>
            <a:r>
              <a:rPr lang="en-US" dirty="0"/>
              <a:t>Non-Preemptive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530"/>
            <a:ext cx="8229600" cy="4525963"/>
          </a:xfrm>
        </p:spPr>
        <p:txBody>
          <a:bodyPr/>
          <a:lstStyle/>
          <a:p>
            <a:r>
              <a:rPr lang="en-US" dirty="0"/>
              <a:t>When we schedule a piece of work, we could let it use the resource until it finishes</a:t>
            </a:r>
          </a:p>
          <a:p>
            <a:r>
              <a:rPr lang="en-US" dirty="0"/>
              <a:t>Or we could interrupt it part way through</a:t>
            </a:r>
          </a:p>
          <a:p>
            <a:pPr lvl="1"/>
            <a:r>
              <a:rPr lang="en-US" dirty="0"/>
              <a:t>Allowing other pieces of work to run instead</a:t>
            </a:r>
          </a:p>
          <a:p>
            <a:r>
              <a:rPr lang="en-US" dirty="0"/>
              <a:t>If scheduled work always runs to completion, the scheduler is non-preemptive</a:t>
            </a:r>
          </a:p>
          <a:p>
            <a:r>
              <a:rPr lang="en-US" dirty="0"/>
              <a:t>If the scheduler temporarily halts running work to run something else, it’s preemptive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43498" y="544292"/>
            <a:ext cx="6693428" cy="141023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2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71973</TotalTime>
  <Words>3071</Words>
  <Application>Microsoft Macintosh PowerPoint</Application>
  <PresentationFormat>On-screen Show (4:3)</PresentationFormat>
  <Paragraphs>558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Default Theme</vt:lpstr>
      <vt:lpstr>Worksheet</vt:lpstr>
      <vt:lpstr>Operating System Principles: Scheduling CS 111 Operating Systems  Harry Xu </vt:lpstr>
      <vt:lpstr>Outline</vt:lpstr>
      <vt:lpstr>What Is Scheduling?</vt:lpstr>
      <vt:lpstr>OS Scheduling Examples</vt:lpstr>
      <vt:lpstr>How Do We Decide  How To Schedule?</vt:lpstr>
      <vt:lpstr>The Process Queue</vt:lpstr>
      <vt:lpstr>Potential Scheduling Goals</vt:lpstr>
      <vt:lpstr>Different Kinds of Systems, Different Scheduling Goals</vt:lpstr>
      <vt:lpstr>Preemptive Vs.  Non-Preemptive Scheduling</vt:lpstr>
      <vt:lpstr>Pros and Cons of  Non-Preemptive Scheduling</vt:lpstr>
      <vt:lpstr>Pros and Cons of Pre-emptive Scheduling</vt:lpstr>
      <vt:lpstr>Scheduling: Policy and Mechanism</vt:lpstr>
      <vt:lpstr>Scheduling the CPU</vt:lpstr>
      <vt:lpstr>Scheduling and Performance</vt:lpstr>
      <vt:lpstr>General Comments on Performance</vt:lpstr>
      <vt:lpstr>How Should We Quantify Scheduler Performance?</vt:lpstr>
      <vt:lpstr>Other Scheduling Metrics</vt:lpstr>
      <vt:lpstr>An Example – Measuring CPU Scheduling</vt:lpstr>
      <vt:lpstr>Typical Throughput vs. Load Curve</vt:lpstr>
      <vt:lpstr>Why Don’t We Achieve Ideal Throughput?</vt:lpstr>
      <vt:lpstr>Typical Response Time  vs. Load Curve</vt:lpstr>
      <vt:lpstr>Why Does Response Time Explode?</vt:lpstr>
      <vt:lpstr>Graceful Degradation</vt:lpstr>
      <vt:lpstr>Non-Preemptive Scheduling</vt:lpstr>
      <vt:lpstr>Non-Preemptive Scheduling Algorithms</vt:lpstr>
      <vt:lpstr>First Come First Served</vt:lpstr>
      <vt:lpstr>First Come First Served Example</vt:lpstr>
      <vt:lpstr>When Would First Come First Served Work Well?</vt:lpstr>
      <vt:lpstr>Real Time Schedulers</vt:lpstr>
      <vt:lpstr>Hard Real Time Schedulers</vt:lpstr>
      <vt:lpstr>Ensuring Hard Deadlines</vt:lpstr>
      <vt:lpstr>Soft Real Time Schedulers</vt:lpstr>
      <vt:lpstr>What If You Don’t Meet a Deadline?</vt:lpstr>
      <vt:lpstr>What Algorithms Do You  Use For Soft Real Time?</vt:lpstr>
      <vt:lpstr>Example of a Soft Real Time Scheduler</vt:lpstr>
      <vt:lpstr>Preemptive Scheduling</vt:lpstr>
      <vt:lpstr>Implications of Forcing Preemption</vt:lpstr>
      <vt:lpstr>Implementing Preemption</vt:lpstr>
      <vt:lpstr>Clock Interrupts</vt:lpstr>
      <vt:lpstr>Round Robin Scheduling Algorithm</vt:lpstr>
      <vt:lpstr>Properties of Round Robin Scheduling</vt:lpstr>
      <vt:lpstr>Round Robin and I/O Interrupts</vt:lpstr>
      <vt:lpstr>Round Robin Example</vt:lpstr>
      <vt:lpstr>Comparing Round Robin to FIFO</vt:lpstr>
      <vt:lpstr>Choosing a Time Slice</vt:lpstr>
      <vt:lpstr>Costs of a Context Switch</vt:lpstr>
      <vt:lpstr>Multi-Level Feedback Queue (MLFQ) Scheduling</vt:lpstr>
      <vt:lpstr>How Do I Know What Queue To Put New Process Into?</vt:lpstr>
      <vt:lpstr>Multiple Queue Scheduling</vt:lpstr>
      <vt:lpstr>What Benefits Do We  Expect From MLFQ? </vt:lpstr>
      <vt:lpstr>Priority Scheduling Algorithm</vt:lpstr>
      <vt:lpstr>Priority and Preemption</vt:lpstr>
      <vt:lpstr>Priority Scheduling Example</vt:lpstr>
      <vt:lpstr>Problems With Priority Scheduling</vt:lpstr>
      <vt:lpstr>Hard Priorities Vs. Soft Priorities</vt:lpstr>
      <vt:lpstr>Priority Scheduling in Linux </vt:lpstr>
      <vt:lpstr>Priority Scheduling in Windows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111</cp:revision>
  <cp:lastPrinted>2018-06-20T20:36:42Z</cp:lastPrinted>
  <dcterms:created xsi:type="dcterms:W3CDTF">2017-09-26T17:46:42Z</dcterms:created>
  <dcterms:modified xsi:type="dcterms:W3CDTF">2019-04-10T16:51:29Z</dcterms:modified>
</cp:coreProperties>
</file>