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519" r:id="rId2"/>
    <p:sldId id="520" r:id="rId3"/>
    <p:sldId id="522" r:id="rId4"/>
    <p:sldId id="523" r:id="rId5"/>
    <p:sldId id="524" r:id="rId6"/>
    <p:sldId id="525" r:id="rId7"/>
    <p:sldId id="526" r:id="rId8"/>
    <p:sldId id="527" r:id="rId9"/>
    <p:sldId id="528" r:id="rId10"/>
    <p:sldId id="529" r:id="rId11"/>
    <p:sldId id="530" r:id="rId12"/>
    <p:sldId id="531" r:id="rId13"/>
    <p:sldId id="532" r:id="rId14"/>
    <p:sldId id="533" r:id="rId15"/>
    <p:sldId id="534" r:id="rId16"/>
    <p:sldId id="535" r:id="rId17"/>
    <p:sldId id="536" r:id="rId18"/>
    <p:sldId id="537" r:id="rId19"/>
    <p:sldId id="538" r:id="rId20"/>
    <p:sldId id="539" r:id="rId21"/>
    <p:sldId id="540" r:id="rId22"/>
    <p:sldId id="541" r:id="rId23"/>
    <p:sldId id="542" r:id="rId24"/>
    <p:sldId id="543" r:id="rId25"/>
    <p:sldId id="544" r:id="rId26"/>
    <p:sldId id="545" r:id="rId27"/>
    <p:sldId id="546" r:id="rId28"/>
    <p:sldId id="547" r:id="rId29"/>
    <p:sldId id="548" r:id="rId30"/>
    <p:sldId id="549" r:id="rId31"/>
    <p:sldId id="550" r:id="rId32"/>
    <p:sldId id="581" r:id="rId33"/>
    <p:sldId id="582" r:id="rId34"/>
    <p:sldId id="583" r:id="rId35"/>
    <p:sldId id="551" r:id="rId36"/>
    <p:sldId id="584" r:id="rId37"/>
    <p:sldId id="585" r:id="rId38"/>
    <p:sldId id="552" r:id="rId39"/>
    <p:sldId id="553" r:id="rId40"/>
    <p:sldId id="554" r:id="rId41"/>
    <p:sldId id="555" r:id="rId42"/>
    <p:sldId id="556" r:id="rId43"/>
    <p:sldId id="557" r:id="rId44"/>
    <p:sldId id="559" r:id="rId45"/>
    <p:sldId id="561" r:id="rId46"/>
    <p:sldId id="562" r:id="rId47"/>
    <p:sldId id="563" r:id="rId48"/>
    <p:sldId id="564" r:id="rId49"/>
    <p:sldId id="565" r:id="rId50"/>
    <p:sldId id="566" r:id="rId51"/>
    <p:sldId id="567" r:id="rId52"/>
    <p:sldId id="568" r:id="rId53"/>
    <p:sldId id="569" r:id="rId54"/>
    <p:sldId id="570" r:id="rId55"/>
    <p:sldId id="571" r:id="rId56"/>
    <p:sldId id="572" r:id="rId57"/>
    <p:sldId id="573" r:id="rId58"/>
    <p:sldId id="586" r:id="rId59"/>
    <p:sldId id="574" r:id="rId60"/>
    <p:sldId id="575" r:id="rId61"/>
    <p:sldId id="576" r:id="rId62"/>
    <p:sldId id="577" r:id="rId63"/>
    <p:sldId id="578" r:id="rId64"/>
    <p:sldId id="579" r:id="rId65"/>
    <p:sldId id="580" r:id="rId6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5"/>
    <p:restoredTop sz="94643"/>
  </p:normalViewPr>
  <p:slideViewPr>
    <p:cSldViewPr snapToGrid="0" snapToObjects="1">
      <p:cViewPr varScale="1">
        <p:scale>
          <a:sx n="188" d="100"/>
          <a:sy n="188" d="100"/>
        </p:scale>
        <p:origin x="-273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notesMaster" Target="notesMasters/notesMaster1.xml"/><Relationship Id="rId68" Type="http://schemas.openxmlformats.org/officeDocument/2006/relationships/handoutMaster" Target="handoutMasters/handoutMaster1.xml"/><Relationship Id="rId69" Type="http://schemas.openxmlformats.org/officeDocument/2006/relationships/printerSettings" Target="printerSettings/printerSettings1.bin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3/31/19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5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3/31/19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4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0919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13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47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E91A6-BA86-C24D-A9A2-59E1132BA9F7}" type="datetime1">
              <a:rPr lang="en-US" smtClean="0"/>
              <a:pPr>
                <a:defRPr/>
              </a:pPr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3/31/19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3/31/19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3/31/19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3/31/19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3/31/19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3/31/19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774251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 5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811119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 111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Fall </a:t>
            </a:r>
            <a:r>
              <a:rPr lang="en-US" sz="1200" baseline="0" dirty="0">
                <a:latin typeface="Times New Roman" pitchFamily="-107" charset="0"/>
              </a:rPr>
              <a:t>2018</a:t>
            </a:r>
            <a:r>
              <a:rPr lang="en-US" sz="1200" dirty="0">
                <a:latin typeface="Times New Roman" pitchFamily="-107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Operating System Principles: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Memory Management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 </a:t>
            </a:r>
            <a:r>
              <a:rPr lang="en-US" dirty="0">
                <a:cs typeface="ＭＳ Ｐゴシック" charset="-128"/>
              </a:rPr>
              <a:t>111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Operating </a:t>
            </a:r>
            <a:r>
              <a:rPr lang="en-US" dirty="0">
                <a:ea typeface="ＭＳ Ｐゴシック" charset="-128"/>
                <a:cs typeface="ＭＳ Ｐゴシック" charset="-128"/>
              </a:rPr>
              <a:t>Systems 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Harry </a:t>
            </a:r>
            <a:r>
              <a:rPr lang="en-US" smtClean="0">
                <a:cs typeface="ＭＳ Ｐゴシック" charset="-128"/>
              </a:rPr>
              <a:t>Xu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49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602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Fixed Partition Allocation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535113"/>
            <a:ext cx="8229600" cy="4525962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en-GB" sz="3600" dirty="0">
                <a:latin typeface="Times New Roman" pitchFamily="-98" charset="0"/>
                <a:ea typeface="ＭＳ Ｐゴシック" pitchFamily="-98" charset="-128"/>
              </a:rPr>
              <a:t>Pre-allocate partitions for </a:t>
            </a:r>
            <a:r>
              <a:rPr lang="en-GB" sz="3600" i="1" dirty="0" err="1">
                <a:latin typeface="Times New Roman" pitchFamily="-98" charset="0"/>
                <a:ea typeface="ＭＳ Ｐゴシック" pitchFamily="-98" charset="-128"/>
              </a:rPr>
              <a:t>n</a:t>
            </a:r>
            <a:r>
              <a:rPr lang="en-GB" sz="3600" i="1" dirty="0">
                <a:latin typeface="Times New Roman" pitchFamily="-98" charset="0"/>
                <a:ea typeface="ＭＳ Ｐゴシック" pitchFamily="-98" charset="-128"/>
              </a:rPr>
              <a:t> </a:t>
            </a:r>
            <a:r>
              <a:rPr lang="en-GB" sz="3600" dirty="0">
                <a:latin typeface="Times New Roman" pitchFamily="-98" charset="0"/>
                <a:ea typeface="ＭＳ Ｐゴシック" pitchFamily="-98" charset="-128"/>
              </a:rPr>
              <a:t>processes</a:t>
            </a:r>
          </a:p>
          <a:p>
            <a:pPr lvl="1">
              <a:lnSpc>
                <a:spcPct val="83000"/>
              </a:lnSpc>
            </a:pPr>
            <a:r>
              <a:rPr lang="en-GB" sz="3200" dirty="0">
                <a:latin typeface="Times New Roman" pitchFamily="-98" charset="0"/>
                <a:ea typeface="ＭＳ Ｐゴシック" pitchFamily="-98" charset="-128"/>
              </a:rPr>
              <a:t>One or more per process</a:t>
            </a:r>
            <a:endParaRPr lang="en-GB" sz="2800" dirty="0">
              <a:latin typeface="Times New Roman" pitchFamily="-98" charset="0"/>
              <a:ea typeface="ＭＳ Ｐゴシック" pitchFamily="-98" charset="-128"/>
            </a:endParaRPr>
          </a:p>
          <a:p>
            <a:pPr lvl="1">
              <a:lnSpc>
                <a:spcPct val="83000"/>
              </a:lnSpc>
            </a:pPr>
            <a:r>
              <a:rPr lang="en-GB" sz="3200" dirty="0">
                <a:latin typeface="Times New Roman" pitchFamily="-98" charset="0"/>
                <a:ea typeface="ＭＳ Ｐゴシック" pitchFamily="-98" charset="-128"/>
              </a:rPr>
              <a:t>Reserving space for largest possible process</a:t>
            </a:r>
          </a:p>
          <a:p>
            <a:pPr>
              <a:lnSpc>
                <a:spcPct val="83000"/>
              </a:lnSpc>
            </a:pPr>
            <a:r>
              <a:rPr lang="en-GB" sz="3600" dirty="0">
                <a:latin typeface="Times New Roman" pitchFamily="-98" charset="0"/>
                <a:ea typeface="ＭＳ Ｐゴシック" pitchFamily="-98" charset="-128"/>
              </a:rPr>
              <a:t>Partitions come in one or a few set sizes</a:t>
            </a:r>
          </a:p>
          <a:p>
            <a:pPr>
              <a:lnSpc>
                <a:spcPct val="83000"/>
              </a:lnSpc>
            </a:pPr>
            <a:r>
              <a:rPr lang="en-GB" sz="3600" dirty="0">
                <a:latin typeface="Times New Roman" pitchFamily="-98" charset="0"/>
                <a:ea typeface="ＭＳ Ｐゴシック" pitchFamily="-98" charset="-128"/>
              </a:rPr>
              <a:t>Very easy to implement</a:t>
            </a:r>
          </a:p>
          <a:p>
            <a:pPr lvl="1">
              <a:lnSpc>
                <a:spcPct val="83000"/>
              </a:lnSpc>
            </a:pPr>
            <a:r>
              <a:rPr lang="en-GB" sz="3200" dirty="0">
                <a:latin typeface="Times New Roman" pitchFamily="-98" charset="0"/>
                <a:ea typeface="ＭＳ Ｐゴシック" pitchFamily="-98" charset="-128"/>
              </a:rPr>
              <a:t>Common in old batch processing systems</a:t>
            </a:r>
          </a:p>
          <a:p>
            <a:pPr lvl="1">
              <a:lnSpc>
                <a:spcPct val="83000"/>
              </a:lnSpc>
            </a:pPr>
            <a:r>
              <a:rPr lang="en-GB" sz="3200" dirty="0">
                <a:latin typeface="Times New Roman" pitchFamily="-98" charset="0"/>
                <a:ea typeface="ＭＳ Ｐゴシック" pitchFamily="-98" charset="-128"/>
              </a:rPr>
              <a:t>Allocation/</a:t>
            </a:r>
            <a:r>
              <a:rPr lang="en-GB" sz="3200" dirty="0" err="1">
                <a:latin typeface="Times New Roman" pitchFamily="-98" charset="0"/>
                <a:ea typeface="ＭＳ Ｐゴシック" pitchFamily="-98" charset="-128"/>
              </a:rPr>
              <a:t>deallocation</a:t>
            </a:r>
            <a:r>
              <a:rPr lang="en-GB" sz="3200" dirty="0">
                <a:latin typeface="Times New Roman" pitchFamily="-98" charset="0"/>
                <a:ea typeface="ＭＳ Ｐゴシック" pitchFamily="-98" charset="-128"/>
              </a:rPr>
              <a:t> very cheap and easy</a:t>
            </a:r>
          </a:p>
          <a:p>
            <a:pPr>
              <a:lnSpc>
                <a:spcPct val="83000"/>
              </a:lnSpc>
            </a:pPr>
            <a:r>
              <a:rPr lang="en-GB" sz="3600" dirty="0">
                <a:latin typeface="Times New Roman" pitchFamily="-98" charset="0"/>
                <a:ea typeface="ＭＳ Ｐゴシック" pitchFamily="-98" charset="-128"/>
              </a:rPr>
              <a:t>Well suited to well-known job mix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43050" y="503238"/>
            <a:ext cx="6037263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683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Memory Protection and Fixed Partitions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Need to enforce partition boundaries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To prevent one process from accessing another’s memory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Could use hardware for this purpose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Special registers that contain the partition boundaries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Only accept addresses within the register values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Basic scheme doesn’t use virtual addresses</a:t>
            </a:r>
          </a:p>
        </p:txBody>
      </p:sp>
    </p:spTree>
    <p:extLst>
      <p:ext uri="{BB962C8B-B14F-4D97-AF65-F5344CB8AC3E}">
        <p14:creationId xmlns:p14="http://schemas.microsoft.com/office/powerpoint/2010/main" val="1197597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The Partition Concept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4" name="Oval 3"/>
          <p:cNvSpPr/>
          <p:nvPr/>
        </p:nvSpPr>
        <p:spPr>
          <a:xfrm>
            <a:off x="754063" y="1447800"/>
            <a:ext cx="1609725" cy="534988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Program 1</a:t>
            </a:r>
          </a:p>
        </p:txBody>
      </p:sp>
      <p:sp>
        <p:nvSpPr>
          <p:cNvPr id="5" name="Down Arrow 4"/>
          <p:cNvSpPr/>
          <p:nvPr/>
        </p:nvSpPr>
        <p:spPr>
          <a:xfrm>
            <a:off x="1401763" y="2060575"/>
            <a:ext cx="427037" cy="301625"/>
          </a:xfrm>
          <a:prstGeom prst="downArrow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28688" y="2362200"/>
            <a:ext cx="1281112" cy="1027113"/>
            <a:chOff x="928394" y="2209800"/>
            <a:chExt cx="1281406" cy="1026695"/>
          </a:xfrm>
        </p:grpSpPr>
        <p:sp>
          <p:nvSpPr>
            <p:cNvPr id="7" name="Rectangle 6"/>
            <p:cNvSpPr/>
            <p:nvPr/>
          </p:nvSpPr>
          <p:spPr>
            <a:xfrm>
              <a:off x="1180864" y="2258993"/>
              <a:ext cx="663727" cy="203117"/>
            </a:xfrm>
            <a:prstGeom prst="rect">
              <a:avLst/>
            </a:prstGeom>
            <a:solidFill>
              <a:srgbClr val="B9CDE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76172" y="2693791"/>
              <a:ext cx="276288" cy="326892"/>
            </a:xfrm>
            <a:prstGeom prst="roundRect">
              <a:avLst/>
            </a:prstGeom>
            <a:solidFill>
              <a:srgbClr val="B9CDE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 rot="5400000">
              <a:off x="1055749" y="2082445"/>
              <a:ext cx="1026695" cy="1281406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" name="Straight Connector 9"/>
            <p:cNvCxnSpPr>
              <a:stCxn id="7" idx="2"/>
              <a:endCxn id="8" idx="0"/>
            </p:cNvCxnSpPr>
            <p:nvPr/>
          </p:nvCxnSpPr>
          <p:spPr>
            <a:xfrm rot="16200000" flipH="1">
              <a:off x="1397681" y="2577157"/>
              <a:ext cx="231681" cy="158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n 10"/>
            <p:cNvSpPr/>
            <p:nvPr/>
          </p:nvSpPr>
          <p:spPr>
            <a:xfrm>
              <a:off x="1042720" y="2689030"/>
              <a:ext cx="284227" cy="509381"/>
            </a:xfrm>
            <a:prstGeom prst="can">
              <a:avLst/>
            </a:prstGeom>
            <a:solidFill>
              <a:srgbClr val="B9CDE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3" name="Group 30"/>
            <p:cNvGrpSpPr/>
            <p:nvPr/>
          </p:nvGrpSpPr>
          <p:grpSpPr>
            <a:xfrm>
              <a:off x="1705473" y="2726467"/>
              <a:ext cx="331493" cy="510032"/>
              <a:chOff x="6807200" y="3937000"/>
              <a:chExt cx="1202070" cy="1384300"/>
            </a:xfrm>
            <a:solidFill>
              <a:srgbClr val="B9CDE5"/>
            </a:solidFill>
          </p:grpSpPr>
          <p:sp>
            <p:nvSpPr>
              <p:cNvPr id="15" name="Rounded Rectangle 14"/>
              <p:cNvSpPr/>
              <p:nvPr/>
            </p:nvSpPr>
            <p:spPr>
              <a:xfrm>
                <a:off x="6807200" y="3937000"/>
                <a:ext cx="1202070" cy="393700"/>
              </a:xfrm>
              <a:prstGeom prst="round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Up-Down Arrow 15"/>
              <p:cNvSpPr/>
              <p:nvPr/>
            </p:nvSpPr>
            <p:spPr>
              <a:xfrm>
                <a:off x="7232598" y="4330700"/>
                <a:ext cx="427348" cy="990600"/>
              </a:xfrm>
              <a:prstGeom prst="upDownArrow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cxnSp>
          <p:nvCxnSpPr>
            <p:cNvPr id="13" name="Straight Connector 12"/>
            <p:cNvCxnSpPr>
              <a:endCxn id="11" idx="1"/>
            </p:cNvCxnSpPr>
            <p:nvPr/>
          </p:nvCxnSpPr>
          <p:spPr>
            <a:xfrm rot="5400000">
              <a:off x="1098369" y="2544608"/>
              <a:ext cx="231681" cy="5716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15" idx="0"/>
            </p:cNvCxnSpPr>
            <p:nvPr/>
          </p:nvCxnSpPr>
          <p:spPr>
            <a:xfrm rot="16200000" flipH="1">
              <a:off x="1687478" y="2543006"/>
              <a:ext cx="265004" cy="10321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2363788" y="3581400"/>
            <a:ext cx="4646612" cy="2786063"/>
            <a:chOff x="1754136" y="2737894"/>
            <a:chExt cx="4646664" cy="2786606"/>
          </a:xfrm>
        </p:grpSpPr>
        <p:sp>
          <p:nvSpPr>
            <p:cNvPr id="18" name="Rectangle 17"/>
            <p:cNvSpPr/>
            <p:nvPr/>
          </p:nvSpPr>
          <p:spPr>
            <a:xfrm>
              <a:off x="2666958" y="2872858"/>
              <a:ext cx="2411440" cy="549382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Processor 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378166" y="4051013"/>
              <a:ext cx="1003311" cy="889173"/>
            </a:xfrm>
            <a:prstGeom prst="round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Memory 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 rot="5400000">
              <a:off x="2684164" y="1807866"/>
              <a:ext cx="2786606" cy="4646664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1" name="Straight Connector 20"/>
            <p:cNvCxnSpPr>
              <a:stCxn id="18" idx="2"/>
              <a:endCxn id="19" idx="0"/>
            </p:cNvCxnSpPr>
            <p:nvPr/>
          </p:nvCxnSpPr>
          <p:spPr>
            <a:xfrm rot="16200000" flipH="1">
              <a:off x="3561467" y="3732658"/>
              <a:ext cx="628773" cy="793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n 21"/>
            <p:cNvSpPr/>
            <p:nvPr/>
          </p:nvSpPr>
          <p:spPr>
            <a:xfrm>
              <a:off x="2168478" y="4038310"/>
              <a:ext cx="1031887" cy="1384570"/>
            </a:xfrm>
            <a:prstGeom prst="can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Disk</a:t>
              </a:r>
            </a:p>
          </p:txBody>
        </p:sp>
        <p:grpSp>
          <p:nvGrpSpPr>
            <p:cNvPr id="12" name="Group 22"/>
            <p:cNvGrpSpPr>
              <a:grpSpLocks/>
            </p:cNvGrpSpPr>
            <p:nvPr/>
          </p:nvGrpSpPr>
          <p:grpSpPr bwMode="auto">
            <a:xfrm>
              <a:off x="4572000" y="4140200"/>
              <a:ext cx="1202070" cy="1384300"/>
              <a:chOff x="6807200" y="3937000"/>
              <a:chExt cx="1202070" cy="13843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6807180" y="3936730"/>
                <a:ext cx="1201751" cy="393777"/>
              </a:xfrm>
              <a:prstGeom prst="roundRect">
                <a:avLst/>
              </a:prstGeom>
              <a:solidFill>
                <a:srgbClr val="FFFFFF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Network</a:t>
                </a:r>
              </a:p>
            </p:txBody>
          </p:sp>
          <p:sp>
            <p:nvSpPr>
              <p:cNvPr id="27" name="Up-Down Arrow 26"/>
              <p:cNvSpPr/>
              <p:nvPr/>
            </p:nvSpPr>
            <p:spPr>
              <a:xfrm>
                <a:off x="7232635" y="4330507"/>
                <a:ext cx="427043" cy="990793"/>
              </a:xfrm>
              <a:prstGeom prst="upDownArrow">
                <a:avLst/>
              </a:prstGeom>
              <a:solidFill>
                <a:srgbClr val="FFFFFF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cxnSp>
          <p:nvCxnSpPr>
            <p:cNvPr id="24" name="Straight Connector 23"/>
            <p:cNvCxnSpPr>
              <a:endCxn id="22" idx="1"/>
            </p:cNvCxnSpPr>
            <p:nvPr/>
          </p:nvCxnSpPr>
          <p:spPr>
            <a:xfrm rot="5400000">
              <a:off x="2475605" y="3618354"/>
              <a:ext cx="628773" cy="21113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26" idx="0"/>
            </p:cNvCxnSpPr>
            <p:nvPr/>
          </p:nvCxnSpPr>
          <p:spPr>
            <a:xfrm rot="16200000" flipH="1">
              <a:off x="4628271" y="3594551"/>
              <a:ext cx="717690" cy="37306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ounded Rectangle 27"/>
          <p:cNvSpPr/>
          <p:nvPr/>
        </p:nvSpPr>
        <p:spPr>
          <a:xfrm>
            <a:off x="3279775" y="4284663"/>
            <a:ext cx="2587625" cy="233680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282950" y="4660900"/>
            <a:ext cx="2589213" cy="368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278188" y="5727700"/>
            <a:ext cx="2589212" cy="5381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495800" y="1371600"/>
            <a:ext cx="1125538" cy="252413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495800" y="1625600"/>
            <a:ext cx="1125538" cy="22860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495800" y="1955800"/>
            <a:ext cx="1125538" cy="252413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495800" y="2209800"/>
            <a:ext cx="1125538" cy="22860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495800" y="2540000"/>
            <a:ext cx="1125538" cy="252413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495800" y="2794000"/>
            <a:ext cx="1125538" cy="22860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048000" y="1868488"/>
            <a:ext cx="12430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Partition Registers</a:t>
            </a:r>
          </a:p>
        </p:txBody>
      </p:sp>
      <p:cxnSp>
        <p:nvCxnSpPr>
          <p:cNvPr id="39" name="Straight Connector 38"/>
          <p:cNvCxnSpPr/>
          <p:nvPr/>
        </p:nvCxnSpPr>
        <p:spPr>
          <a:xfrm rot="5400000" flipH="1" flipV="1">
            <a:off x="6568282" y="15081"/>
            <a:ext cx="0" cy="3017837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5976144" y="3625056"/>
            <a:ext cx="4203700" cy="1588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0800000">
            <a:off x="5880100" y="5729288"/>
            <a:ext cx="2197100" cy="1587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5059363" y="1752600"/>
            <a:ext cx="2865437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5662612" y="4002088"/>
            <a:ext cx="4525963" cy="158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5867400" y="6246813"/>
            <a:ext cx="2057400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105400" y="2057400"/>
            <a:ext cx="2590800" cy="3175"/>
          </a:xfrm>
          <a:prstGeom prst="line">
            <a:avLst/>
          </a:prstGeom>
          <a:ln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6128544" y="3625056"/>
            <a:ext cx="3136900" cy="1588"/>
          </a:xfrm>
          <a:prstGeom prst="line">
            <a:avLst/>
          </a:prstGeom>
          <a:ln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>
            <a:off x="5867400" y="5181600"/>
            <a:ext cx="1828800" cy="12700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105400" y="2359025"/>
            <a:ext cx="2362200" cy="3175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5880894" y="3936206"/>
            <a:ext cx="3175000" cy="1588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0800000">
            <a:off x="5867400" y="5499100"/>
            <a:ext cx="1601788" cy="127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105400" y="2663825"/>
            <a:ext cx="2133600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6234907" y="3656806"/>
            <a:ext cx="2008188" cy="3175"/>
          </a:xfrm>
          <a:prstGeom prst="line">
            <a:avLst/>
          </a:prstGeom>
          <a:ln>
            <a:solidFill>
              <a:srgbClr val="9537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5867400" y="4648200"/>
            <a:ext cx="1370013" cy="14288"/>
          </a:xfrm>
          <a:prstGeom prst="straightConnector1">
            <a:avLst/>
          </a:prstGeom>
          <a:ln>
            <a:solidFill>
              <a:srgbClr val="953735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105400" y="2894013"/>
            <a:ext cx="1905000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5938044" y="3955256"/>
            <a:ext cx="2146300" cy="1588"/>
          </a:xfrm>
          <a:prstGeom prst="line">
            <a:avLst/>
          </a:prstGeom>
          <a:ln>
            <a:solidFill>
              <a:srgbClr val="E46C0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0800000">
            <a:off x="5867400" y="5016500"/>
            <a:ext cx="1144588" cy="12700"/>
          </a:xfrm>
          <a:prstGeom prst="straightConnector1">
            <a:avLst/>
          </a:prstGeom>
          <a:ln>
            <a:solidFill>
              <a:srgbClr val="E46C0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278714" y="5156200"/>
            <a:ext cx="2589213" cy="368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026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0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5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000"/>
                            </p:stCondLst>
                            <p:childTnLst>
                              <p:par>
                                <p:cTn id="10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000"/>
                            </p:stCondLst>
                            <p:childTnLst>
                              <p:par>
                                <p:cTn id="1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9500"/>
                            </p:stCondLst>
                            <p:childTnLst>
                              <p:par>
                                <p:cTn id="1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5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Problems With Fixed Partition Allocation 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Presumes you know how much memory will be used ahead of time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Limits the number of processes supported to the total of their memory requirements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Not great for sharing memory</a:t>
            </a:r>
          </a:p>
          <a:p>
            <a:r>
              <a:rPr lang="en-US" i="1">
                <a:latin typeface="Times New Roman" pitchFamily="-98" charset="0"/>
                <a:ea typeface="ＭＳ Ｐゴシック" pitchFamily="-98" charset="-128"/>
              </a:rPr>
              <a:t>Fragmentation </a:t>
            </a:r>
            <a:r>
              <a:rPr lang="en-US">
                <a:latin typeface="Times New Roman" pitchFamily="-98" charset="0"/>
                <a:ea typeface="ＭＳ Ｐゴシック" pitchFamily="-98" charset="-128"/>
              </a:rPr>
              <a:t>causes inefficient memory use</a:t>
            </a:r>
          </a:p>
        </p:txBody>
      </p:sp>
    </p:spTree>
    <p:extLst>
      <p:ext uri="{BB962C8B-B14F-4D97-AF65-F5344CB8AC3E}">
        <p14:creationId xmlns:p14="http://schemas.microsoft.com/office/powerpoint/2010/main" val="2878891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Fragmentation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A problem for all memory management systems</a:t>
            </a:r>
          </a:p>
          <a:p>
            <a:pPr lvl="1"/>
            <a:r>
              <a:rPr lang="en-US">
                <a:latin typeface="Times New Roman" pitchFamily="-98" charset="0"/>
                <a:ea typeface="ＭＳ Ｐゴシック" pitchFamily="-98" charset="-128"/>
              </a:rPr>
              <a:t>Fixed partitions suffer it especially badly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Based on processes not using all the memory they requested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As a result, you can’t provide memory for as many processes as you theoretically could</a:t>
            </a:r>
          </a:p>
        </p:txBody>
      </p:sp>
    </p:spTree>
    <p:extLst>
      <p:ext uri="{BB962C8B-B14F-4D97-AF65-F5344CB8AC3E}">
        <p14:creationId xmlns:p14="http://schemas.microsoft.com/office/powerpoint/2010/main" val="3841068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Fragmentation Example 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125538" y="2451100"/>
            <a:ext cx="1371600" cy="312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563938" y="3975100"/>
            <a:ext cx="13716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002338" y="3975100"/>
            <a:ext cx="13716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277938" y="5803900"/>
            <a:ext cx="11525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Partition </a:t>
            </a:r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</a:t>
            </a:r>
          </a:p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8MB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60788" y="5802313"/>
            <a:ext cx="11525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Partition 2</a:t>
            </a:r>
          </a:p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4MB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6122988" y="5802313"/>
            <a:ext cx="11525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Partition 3</a:t>
            </a:r>
          </a:p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4MB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125538" y="3136900"/>
            <a:ext cx="1371600" cy="2438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process</a:t>
            </a:r>
          </a:p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(6 MB)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3563938" y="4432300"/>
            <a:ext cx="1371600" cy="11430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process</a:t>
            </a:r>
          </a:p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(3 MB)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6002338" y="4737100"/>
            <a:ext cx="1371600" cy="8382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process</a:t>
            </a:r>
          </a:p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(2 MB)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1125538" y="2638425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waste 2MB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6059488" y="417195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waste 2MB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3621088" y="4067175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waste 1MB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2514600" y="2959100"/>
            <a:ext cx="61722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Total waste = 2MB + 1MB + 2MB = 5/16MB = 31%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724025" y="1238250"/>
            <a:ext cx="59785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Let’s say there are three processes, A, B, and C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711325" y="1593850"/>
            <a:ext cx="3722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Their memory requirements: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622550" y="1968500"/>
            <a:ext cx="1573213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A:  6 MBytes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619375" y="2263775"/>
            <a:ext cx="15605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B:  3 MBytes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616200" y="2559050"/>
            <a:ext cx="15605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C:  2 MBytes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564188" y="1611313"/>
            <a:ext cx="32527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Available partition sizes: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122988" y="2073275"/>
            <a:ext cx="1146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8 Mbytes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122988" y="2559050"/>
            <a:ext cx="1146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4 Mbytes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116638" y="2327275"/>
            <a:ext cx="1146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4 Mbytes</a:t>
            </a:r>
          </a:p>
        </p:txBody>
      </p:sp>
    </p:spTree>
    <p:extLst>
      <p:ext uri="{BB962C8B-B14F-4D97-AF65-F5344CB8AC3E}">
        <p14:creationId xmlns:p14="http://schemas.microsoft.com/office/powerpoint/2010/main" val="3594435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Internal Fragmentation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119188"/>
            <a:ext cx="8229600" cy="4525962"/>
          </a:xfrm>
        </p:spPr>
        <p:txBody>
          <a:bodyPr/>
          <a:lstStyle/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Fragmentation comes in two kinds: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Internal and external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This is an example of </a:t>
            </a:r>
            <a:r>
              <a:rPr lang="en-US" i="1" dirty="0">
                <a:latin typeface="Times New Roman" pitchFamily="-98" charset="0"/>
                <a:ea typeface="ＭＳ Ｐゴシック" pitchFamily="-98" charset="-128"/>
              </a:rPr>
              <a:t>internal fragmentation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We’ll see external fragmentation later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Wasted space </a:t>
            </a:r>
            <a:r>
              <a:rPr lang="en-US" i="1" dirty="0">
                <a:latin typeface="Times New Roman" pitchFamily="-98" charset="0"/>
                <a:ea typeface="ＭＳ Ｐゴシック" pitchFamily="-98" charset="-128"/>
              </a:rPr>
              <a:t>inside</a:t>
            </a:r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 fixed sized blocks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The requestor was given more than he needed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The unused part is wasted and can’t be used for others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Internal fragmentation can occur whenever you force allocation in fixed-sized chunks</a:t>
            </a:r>
          </a:p>
        </p:txBody>
      </p:sp>
    </p:spTree>
    <p:extLst>
      <p:ext uri="{BB962C8B-B14F-4D97-AF65-F5344CB8AC3E}">
        <p14:creationId xmlns:p14="http://schemas.microsoft.com/office/powerpoint/2010/main" val="1168524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More on Internal Fragmentation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Internal fragmentation is caused by a mismatch between </a:t>
            </a:r>
          </a:p>
          <a:p>
            <a:pPr lvl="1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The chosen size of a fixed-sized block</a:t>
            </a:r>
          </a:p>
          <a:p>
            <a:pPr lvl="1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The actual sizes that programs use</a:t>
            </a:r>
          </a:p>
          <a:p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Average waste: 50% of each block</a:t>
            </a:r>
          </a:p>
          <a:p>
            <a:pPr marL="0" indent="0">
              <a:buNone/>
            </a:pPr>
            <a:endParaRPr lang="en-US" dirty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3678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Summary of Fixed Partition Allocation 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Very simple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Inflexible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Subject to a lot of internal fragmentation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Not used in many modern systems</a:t>
            </a:r>
          </a:p>
          <a:p>
            <a:pPr lvl="1"/>
            <a:r>
              <a:rPr lang="en-US">
                <a:latin typeface="Times New Roman" pitchFamily="-98" charset="0"/>
                <a:ea typeface="ＭＳ Ｐゴシック" pitchFamily="-98" charset="-128"/>
              </a:rPr>
              <a:t>But a possible option for special purpose systems, like embedded systems</a:t>
            </a:r>
          </a:p>
          <a:p>
            <a:pPr lvl="1"/>
            <a:r>
              <a:rPr lang="en-US">
                <a:latin typeface="Times New Roman" pitchFamily="-98" charset="0"/>
                <a:ea typeface="ＭＳ Ｐゴシック" pitchFamily="-98" charset="-128"/>
              </a:rPr>
              <a:t>Where we know exactly what our memory needs will be</a:t>
            </a:r>
          </a:p>
        </p:txBody>
      </p:sp>
    </p:spTree>
    <p:extLst>
      <p:ext uri="{BB962C8B-B14F-4D97-AF65-F5344CB8AC3E}">
        <p14:creationId xmlns:p14="http://schemas.microsoft.com/office/powerpoint/2010/main" val="1562058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Dynamic Partition Allocation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414463"/>
            <a:ext cx="8229600" cy="4525962"/>
          </a:xfrm>
        </p:spPr>
        <p:txBody>
          <a:bodyPr/>
          <a:lstStyle/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Like fixed partitions, except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Variable sized, usually any size requested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Each partition has contiguous memory addresses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Processes have access permissions for the partitions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Potentially shared between processes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Each process could have multiple partitions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With different sizes and characteristics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In basic scheme, still only physical addresses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81088" y="503238"/>
            <a:ext cx="6924675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23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Outline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525963"/>
          </a:xfrm>
        </p:spPr>
        <p:txBody>
          <a:bodyPr/>
          <a:lstStyle/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What is memory management about?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Memory management strategies: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Fixed partition strategies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Dynamic partitions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Buffer pools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Garbage collection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Memory compaction</a:t>
            </a:r>
          </a:p>
          <a:p>
            <a:pPr lvl="1">
              <a:buFont typeface="Arial" pitchFamily="-98" charset="0"/>
              <a:buNone/>
            </a:pPr>
            <a:endParaRPr lang="en-US" dirty="0">
              <a:latin typeface="Times New Roman" pitchFamily="-98" charset="0"/>
              <a:ea typeface="ＭＳ Ｐゴシック" pitchFamily="-9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460750" y="503238"/>
            <a:ext cx="2143125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696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Problems With Dynamic Partitions 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328738"/>
            <a:ext cx="8229600" cy="4525962"/>
          </a:xfrm>
        </p:spPr>
        <p:txBody>
          <a:bodyPr/>
          <a:lstStyle/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Not </a:t>
            </a:r>
            <a:r>
              <a:rPr lang="en-US" dirty="0" err="1">
                <a:latin typeface="Times New Roman" pitchFamily="-98" charset="0"/>
                <a:ea typeface="ＭＳ Ｐゴシック" pitchFamily="-98" charset="-128"/>
              </a:rPr>
              <a:t>relocatable</a:t>
            </a:r>
            <a:endParaRPr lang="en-US" dirty="0">
              <a:latin typeface="Times New Roman" pitchFamily="-98" charset="0"/>
              <a:ea typeface="ＭＳ Ｐゴシック" pitchFamily="-98" charset="-128"/>
            </a:endParaRP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Once a process has a partition, you can’t easily move its contents elsewhere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Not easily expandable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Impossible to support applications with larger address spaces than physical memory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Also can’t support several applications whose total needs are greater than physical memory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Also subject to fragmentation</a:t>
            </a:r>
          </a:p>
          <a:p>
            <a:endParaRPr lang="en-US" dirty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6821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Relocation and Expansion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Partitions are tied to particular address ranges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At least during an execution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Can’t just move the contents of a partition to another set of addresses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All the pointers in the contents will be wrong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And generally you don’t know which memory locations contain pointers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Hard to expand because there may not be space “nearby”</a:t>
            </a:r>
          </a:p>
        </p:txBody>
      </p:sp>
    </p:spTree>
    <p:extLst>
      <p:ext uri="{BB962C8B-B14F-4D97-AF65-F5344CB8AC3E}">
        <p14:creationId xmlns:p14="http://schemas.microsoft.com/office/powerpoint/2010/main" val="3956173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The Expansion Problem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Partitions are allocated on request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Processes may ask for new ones later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But partitions that have been given can’t be moved somewhere else in memory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Memory management system might have allocated all the space after a given partition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In which case, it can’t be expanded</a:t>
            </a:r>
          </a:p>
        </p:txBody>
      </p:sp>
    </p:spTree>
    <p:extLst>
      <p:ext uri="{BB962C8B-B14F-4D97-AF65-F5344CB8AC3E}">
        <p14:creationId xmlns:p14="http://schemas.microsoft.com/office/powerpoint/2010/main" val="1438801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Illustrating the Problem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241425" y="1487488"/>
            <a:ext cx="1371600" cy="369887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241425" y="1487488"/>
            <a:ext cx="1371600" cy="803275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P</a:t>
            </a:r>
            <a:r>
              <a:rPr lang="en-US" sz="1800" baseline="-25000"/>
              <a:t>A</a:t>
            </a: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1241425" y="2249488"/>
            <a:ext cx="1371600" cy="533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P</a:t>
            </a:r>
            <a:r>
              <a:rPr lang="en-US" sz="1800" baseline="-25000"/>
              <a:t>B</a:t>
            </a: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1241425" y="2782888"/>
            <a:ext cx="1371600" cy="990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P</a:t>
            </a:r>
            <a:r>
              <a:rPr lang="en-US" sz="1800" baseline="-25000"/>
              <a:t>C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498850" y="1417638"/>
            <a:ext cx="40005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Now Process B wants to expand its partition size</a:t>
            </a: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1241425" y="2249488"/>
            <a:ext cx="1371600" cy="97155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P</a:t>
            </a:r>
            <a:r>
              <a:rPr lang="en-US" sz="1800" baseline="-25000"/>
              <a:t>B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486150" y="2371725"/>
            <a:ext cx="40005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But if we do that, Process B steps on Process C’s memory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486150" y="3641725"/>
            <a:ext cx="40005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We can’t move C’s partition out of the way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486150" y="4535488"/>
            <a:ext cx="40005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And we can’t move B’s partition to a free area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241425" y="5391150"/>
            <a:ext cx="72517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We’re stuck, and must deny an expansion request that we have enough memory to handle</a:t>
            </a:r>
          </a:p>
        </p:txBody>
      </p:sp>
    </p:spTree>
    <p:extLst>
      <p:ext uri="{BB962C8B-B14F-4D97-AF65-F5344CB8AC3E}">
        <p14:creationId xmlns:p14="http://schemas.microsoft.com/office/powerpoint/2010/main" val="3718865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  <p:bldP spid="9" grpId="1" animBg="1"/>
      <p:bldP spid="10" grpId="0"/>
      <p:bldP spid="11" grpId="0"/>
      <p:bldP spid="12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How To Keep Track of Variable Sized Partitions?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Start with one large “heap” of memory</a:t>
            </a:r>
          </a:p>
          <a:p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Maintain a </a:t>
            </a:r>
            <a:r>
              <a:rPr lang="en-GB" sz="2800" i="1" dirty="0">
                <a:latin typeface="Times New Roman" pitchFamily="-98" charset="0"/>
                <a:ea typeface="ＭＳ Ｐゴシック" pitchFamily="-98" charset="-128"/>
              </a:rPr>
              <a:t>free list</a:t>
            </a:r>
          </a:p>
          <a:p>
            <a:pPr lvl="1"/>
            <a:r>
              <a:rPr lang="en-US" sz="2400" dirty="0">
                <a:latin typeface="Times New Roman" pitchFamily="-98" charset="0"/>
                <a:ea typeface="ＭＳ Ｐゴシック" pitchFamily="-98" charset="-128"/>
              </a:rPr>
              <a:t>Systems data structure to keep track of pieces of unallocated memory</a:t>
            </a:r>
            <a:endParaRPr lang="en-GB" sz="2400" dirty="0">
              <a:latin typeface="Times New Roman" pitchFamily="-98" charset="0"/>
              <a:ea typeface="ＭＳ Ｐゴシック" pitchFamily="-98" charset="-128"/>
            </a:endParaRPr>
          </a:p>
          <a:p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When a process requests more memory: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Find a large enough chunk of memory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Carve off a piece of the requested size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Put the remainder back on the free list</a:t>
            </a:r>
          </a:p>
          <a:p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When a process frees memory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Put it back on the free list</a:t>
            </a:r>
          </a:p>
          <a:p>
            <a:endParaRPr lang="en-US" sz="2800" dirty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1659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Managing the Free List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Fixed sized blocks are easy to track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A bit map indicating which blocks are free</a:t>
            </a:r>
          </a:p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Variable chunks require more information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A linked list of descriptors, one per chunk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Each descriptor lists the size of the chunk and whether it is free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Each has a pointer to the next chunk on list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Descriptors often kept at front of each chunk</a:t>
            </a:r>
          </a:p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Allocated memory may have descriptors too</a:t>
            </a:r>
          </a:p>
          <a:p>
            <a:endParaRPr lang="en-US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7661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The Free List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65275" y="1549400"/>
            <a:ext cx="1143000" cy="533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head</a:t>
            </a: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3546475" y="1511300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3698875" y="1511300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4003675" y="1511300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4308475" y="1511300"/>
            <a:ext cx="18288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3546475" y="2273300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U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S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3698875" y="2273300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4003675" y="2273300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12" name="Rectangle 25"/>
          <p:cNvSpPr>
            <a:spLocks noChangeArrowheads="1"/>
          </p:cNvSpPr>
          <p:nvPr/>
        </p:nvSpPr>
        <p:spPr bwMode="auto">
          <a:xfrm>
            <a:off x="4308475" y="2273300"/>
            <a:ext cx="22860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/>
          </a:p>
        </p:txBody>
      </p:sp>
      <p:sp>
        <p:nvSpPr>
          <p:cNvPr id="13" name="Rectangle 26"/>
          <p:cNvSpPr>
            <a:spLocks noChangeArrowheads="1"/>
          </p:cNvSpPr>
          <p:nvPr/>
        </p:nvSpPr>
        <p:spPr bwMode="auto">
          <a:xfrm>
            <a:off x="3546475" y="3035300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14" name="Rectangle 27"/>
          <p:cNvSpPr>
            <a:spLocks noChangeArrowheads="1"/>
          </p:cNvSpPr>
          <p:nvPr/>
        </p:nvSpPr>
        <p:spPr bwMode="auto">
          <a:xfrm>
            <a:off x="3698875" y="3035300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4003675" y="3035300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16" name="Rectangle 29"/>
          <p:cNvSpPr>
            <a:spLocks noChangeArrowheads="1"/>
          </p:cNvSpPr>
          <p:nvPr/>
        </p:nvSpPr>
        <p:spPr bwMode="auto">
          <a:xfrm>
            <a:off x="4308475" y="3035300"/>
            <a:ext cx="10668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17" name="Rectangle 30"/>
          <p:cNvSpPr>
            <a:spLocks noChangeArrowheads="1"/>
          </p:cNvSpPr>
          <p:nvPr/>
        </p:nvSpPr>
        <p:spPr bwMode="auto">
          <a:xfrm>
            <a:off x="3546475" y="3797300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U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S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18" name="Rectangle 31"/>
          <p:cNvSpPr>
            <a:spLocks noChangeArrowheads="1"/>
          </p:cNvSpPr>
          <p:nvPr/>
        </p:nvSpPr>
        <p:spPr bwMode="auto">
          <a:xfrm>
            <a:off x="3698875" y="3797300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19" name="Rectangle 32"/>
          <p:cNvSpPr>
            <a:spLocks noChangeArrowheads="1"/>
          </p:cNvSpPr>
          <p:nvPr/>
        </p:nvSpPr>
        <p:spPr bwMode="auto">
          <a:xfrm>
            <a:off x="4003675" y="3797300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20" name="Rectangle 33"/>
          <p:cNvSpPr>
            <a:spLocks noChangeArrowheads="1"/>
          </p:cNvSpPr>
          <p:nvPr/>
        </p:nvSpPr>
        <p:spPr bwMode="auto">
          <a:xfrm>
            <a:off x="4308475" y="3797300"/>
            <a:ext cx="16002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" name="Rectangle 38"/>
          <p:cNvSpPr>
            <a:spLocks noChangeArrowheads="1"/>
          </p:cNvSpPr>
          <p:nvPr/>
        </p:nvSpPr>
        <p:spPr bwMode="auto">
          <a:xfrm>
            <a:off x="3546475" y="4559300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22" name="Rectangle 39"/>
          <p:cNvSpPr>
            <a:spLocks noChangeArrowheads="1"/>
          </p:cNvSpPr>
          <p:nvPr/>
        </p:nvSpPr>
        <p:spPr bwMode="auto">
          <a:xfrm>
            <a:off x="3698875" y="4559300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23" name="Rectangle 40"/>
          <p:cNvSpPr>
            <a:spLocks noChangeArrowheads="1"/>
          </p:cNvSpPr>
          <p:nvPr/>
        </p:nvSpPr>
        <p:spPr bwMode="auto">
          <a:xfrm>
            <a:off x="4003675" y="4559300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24" name="Rectangle 41"/>
          <p:cNvSpPr>
            <a:spLocks noChangeArrowheads="1"/>
          </p:cNvSpPr>
          <p:nvPr/>
        </p:nvSpPr>
        <p:spPr bwMode="auto">
          <a:xfrm>
            <a:off x="4308475" y="4559300"/>
            <a:ext cx="23622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/>
          </a:p>
        </p:txBody>
      </p:sp>
      <p:cxnSp>
        <p:nvCxnSpPr>
          <p:cNvPr id="25" name="AutoShape 42"/>
          <p:cNvCxnSpPr>
            <a:cxnSpLocks noChangeShapeType="1"/>
            <a:stCxn id="4" idx="3"/>
            <a:endCxn id="5" idx="1"/>
          </p:cNvCxnSpPr>
          <p:nvPr/>
        </p:nvCxnSpPr>
        <p:spPr bwMode="auto">
          <a:xfrm>
            <a:off x="2708275" y="18161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" name="AutoShape 44"/>
          <p:cNvCxnSpPr>
            <a:cxnSpLocks noChangeShapeType="1"/>
            <a:stCxn id="11" idx="2"/>
            <a:endCxn id="13" idx="1"/>
          </p:cNvCxnSpPr>
          <p:nvPr/>
        </p:nvCxnSpPr>
        <p:spPr bwMode="auto">
          <a:xfrm rot="5400000">
            <a:off x="3622675" y="2806700"/>
            <a:ext cx="457200" cy="609600"/>
          </a:xfrm>
          <a:prstGeom prst="bentConnector4">
            <a:avLst>
              <a:gd name="adj1" fmla="val 16667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7" name="AutoShape 45"/>
          <p:cNvCxnSpPr>
            <a:cxnSpLocks noChangeShapeType="1"/>
            <a:stCxn id="7" idx="2"/>
            <a:endCxn id="9" idx="1"/>
          </p:cNvCxnSpPr>
          <p:nvPr/>
        </p:nvCxnSpPr>
        <p:spPr bwMode="auto">
          <a:xfrm rot="5400000">
            <a:off x="3622675" y="2044700"/>
            <a:ext cx="457200" cy="609600"/>
          </a:xfrm>
          <a:prstGeom prst="bentConnector4">
            <a:avLst>
              <a:gd name="adj1" fmla="val 16667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8" name="AutoShape 46"/>
          <p:cNvCxnSpPr>
            <a:cxnSpLocks noChangeShapeType="1"/>
            <a:stCxn id="15" idx="2"/>
            <a:endCxn id="17" idx="1"/>
          </p:cNvCxnSpPr>
          <p:nvPr/>
        </p:nvCxnSpPr>
        <p:spPr bwMode="auto">
          <a:xfrm rot="5400000">
            <a:off x="3622675" y="3568700"/>
            <a:ext cx="457200" cy="609600"/>
          </a:xfrm>
          <a:prstGeom prst="bentConnector4">
            <a:avLst>
              <a:gd name="adj1" fmla="val 16667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9" name="AutoShape 47"/>
          <p:cNvCxnSpPr>
            <a:cxnSpLocks noChangeShapeType="1"/>
            <a:stCxn id="19" idx="2"/>
            <a:endCxn id="21" idx="1"/>
          </p:cNvCxnSpPr>
          <p:nvPr/>
        </p:nvCxnSpPr>
        <p:spPr bwMode="auto">
          <a:xfrm rot="5400000">
            <a:off x="3622675" y="4330700"/>
            <a:ext cx="457200" cy="609600"/>
          </a:xfrm>
          <a:prstGeom prst="bentConnector4">
            <a:avLst>
              <a:gd name="adj1" fmla="val 16667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0" name="Text Box 48"/>
          <p:cNvSpPr txBox="1">
            <a:spLocks noChangeArrowheads="1"/>
          </p:cNvSpPr>
          <p:nvPr/>
        </p:nvSpPr>
        <p:spPr bwMode="auto">
          <a:xfrm>
            <a:off x="4841875" y="4940300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…</a:t>
            </a:r>
          </a:p>
        </p:txBody>
      </p:sp>
      <p:cxnSp>
        <p:nvCxnSpPr>
          <p:cNvPr id="31" name="AutoShape 49"/>
          <p:cNvCxnSpPr>
            <a:cxnSpLocks noChangeShapeType="1"/>
            <a:stCxn id="23" idx="2"/>
          </p:cNvCxnSpPr>
          <p:nvPr/>
        </p:nvCxnSpPr>
        <p:spPr bwMode="auto">
          <a:xfrm rot="16200000" flipH="1">
            <a:off x="4384675" y="4940300"/>
            <a:ext cx="228600" cy="685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2" name="Text Box 50"/>
          <p:cNvSpPr txBox="1">
            <a:spLocks noChangeArrowheads="1"/>
          </p:cNvSpPr>
          <p:nvPr/>
        </p:nvSpPr>
        <p:spPr bwMode="auto">
          <a:xfrm>
            <a:off x="1260475" y="2730500"/>
            <a:ext cx="1600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List might contain all memory fragments</a:t>
            </a:r>
          </a:p>
        </p:txBody>
      </p:sp>
      <p:sp>
        <p:nvSpPr>
          <p:cNvPr id="33" name="Text Box 51"/>
          <p:cNvSpPr txBox="1">
            <a:spLocks noChangeArrowheads="1"/>
          </p:cNvSpPr>
          <p:nvPr/>
        </p:nvSpPr>
        <p:spPr bwMode="auto">
          <a:xfrm>
            <a:off x="1260475" y="4594225"/>
            <a:ext cx="1600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…or only fragments that are free</a:t>
            </a:r>
          </a:p>
        </p:txBody>
      </p:sp>
      <p:cxnSp>
        <p:nvCxnSpPr>
          <p:cNvPr id="34" name="AutoShape 52"/>
          <p:cNvCxnSpPr>
            <a:cxnSpLocks noChangeShapeType="1"/>
            <a:stCxn id="7" idx="2"/>
            <a:endCxn id="13" idx="1"/>
          </p:cNvCxnSpPr>
          <p:nvPr/>
        </p:nvCxnSpPr>
        <p:spPr bwMode="auto">
          <a:xfrm rot="5400000">
            <a:off x="3241675" y="2425700"/>
            <a:ext cx="1219200" cy="609600"/>
          </a:xfrm>
          <a:prstGeom prst="bentConnector4">
            <a:avLst>
              <a:gd name="adj1" fmla="val 5468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5" name="AutoShape 53"/>
          <p:cNvCxnSpPr>
            <a:cxnSpLocks noChangeShapeType="1"/>
            <a:stCxn id="15" idx="2"/>
            <a:endCxn id="21" idx="1"/>
          </p:cNvCxnSpPr>
          <p:nvPr/>
        </p:nvCxnSpPr>
        <p:spPr bwMode="auto">
          <a:xfrm rot="5400000">
            <a:off x="3241675" y="3949700"/>
            <a:ext cx="1219200" cy="609600"/>
          </a:xfrm>
          <a:prstGeom prst="bentConnector4">
            <a:avLst>
              <a:gd name="adj1" fmla="val 5468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605986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00"/>
                            </p:stCondLst>
                            <p:childTnLst>
                              <p:par>
                                <p:cTn id="1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4" grpId="0" animBg="1"/>
      <p:bldP spid="15" grpId="0" animBg="1"/>
      <p:bldP spid="16" grpId="0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2" grpId="0" animBg="1"/>
      <p:bldP spid="23" grpId="0" animBg="1"/>
      <p:bldP spid="24" grpId="0" animBg="1"/>
      <p:bldP spid="30" grpId="0"/>
      <p:bldP spid="32" grpId="0"/>
      <p:bldP spid="3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Free Chunk Carving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4008438" y="14112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U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S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43013" name="Rectangle 6"/>
          <p:cNvSpPr>
            <a:spLocks noChangeArrowheads="1"/>
          </p:cNvSpPr>
          <p:nvPr/>
        </p:nvSpPr>
        <p:spPr bwMode="auto">
          <a:xfrm>
            <a:off x="4160838" y="14112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43014" name="Rectangle 7"/>
          <p:cNvSpPr>
            <a:spLocks noChangeArrowheads="1"/>
          </p:cNvSpPr>
          <p:nvPr/>
        </p:nvSpPr>
        <p:spPr bwMode="auto">
          <a:xfrm>
            <a:off x="4465638" y="14112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43015" name="Rectangle 8"/>
          <p:cNvSpPr>
            <a:spLocks noChangeArrowheads="1"/>
          </p:cNvSpPr>
          <p:nvPr/>
        </p:nvSpPr>
        <p:spPr bwMode="auto">
          <a:xfrm>
            <a:off x="4770438" y="1411288"/>
            <a:ext cx="18288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43016" name="Rectangle 9"/>
          <p:cNvSpPr>
            <a:spLocks noChangeArrowheads="1"/>
          </p:cNvSpPr>
          <p:nvPr/>
        </p:nvSpPr>
        <p:spPr bwMode="auto">
          <a:xfrm>
            <a:off x="4008438" y="43830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U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S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4389438" y="29352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4694238" y="2935288"/>
            <a:ext cx="15240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4008438" y="29352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43020" name="Rectangle 14"/>
          <p:cNvSpPr>
            <a:spLocks noChangeArrowheads="1"/>
          </p:cNvSpPr>
          <p:nvPr/>
        </p:nvSpPr>
        <p:spPr bwMode="auto">
          <a:xfrm>
            <a:off x="4160838" y="43830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43021" name="Rectangle 15"/>
          <p:cNvSpPr>
            <a:spLocks noChangeArrowheads="1"/>
          </p:cNvSpPr>
          <p:nvPr/>
        </p:nvSpPr>
        <p:spPr bwMode="auto">
          <a:xfrm>
            <a:off x="4465638" y="43830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43022" name="Rectangle 16"/>
          <p:cNvSpPr>
            <a:spLocks noChangeArrowheads="1"/>
          </p:cNvSpPr>
          <p:nvPr/>
        </p:nvSpPr>
        <p:spPr bwMode="auto">
          <a:xfrm>
            <a:off x="4770438" y="4383088"/>
            <a:ext cx="10668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cxnSp>
        <p:nvCxnSpPr>
          <p:cNvPr id="15" name="AutoShape 26"/>
          <p:cNvCxnSpPr>
            <a:cxnSpLocks noChangeShapeType="1"/>
            <a:stCxn id="9" idx="2"/>
            <a:endCxn id="43016" idx="1"/>
          </p:cNvCxnSpPr>
          <p:nvPr/>
        </p:nvCxnSpPr>
        <p:spPr bwMode="auto">
          <a:xfrm rot="5400000">
            <a:off x="3703638" y="3849688"/>
            <a:ext cx="1143000" cy="533400"/>
          </a:xfrm>
          <a:prstGeom prst="bentConnector4">
            <a:avLst>
              <a:gd name="adj1" fmla="val 36667"/>
              <a:gd name="adj2" fmla="val 14285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6" name="AutoShape 27"/>
          <p:cNvCxnSpPr>
            <a:cxnSpLocks noChangeShapeType="1"/>
            <a:stCxn id="43014" idx="2"/>
            <a:endCxn id="11" idx="1"/>
          </p:cNvCxnSpPr>
          <p:nvPr/>
        </p:nvCxnSpPr>
        <p:spPr bwMode="auto">
          <a:xfrm rot="5400000">
            <a:off x="3703638" y="2325688"/>
            <a:ext cx="1219200" cy="609600"/>
          </a:xfrm>
          <a:prstGeom prst="bentConnector4">
            <a:avLst>
              <a:gd name="adj1" fmla="val 37500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3025" name="AutoShape 28"/>
          <p:cNvCxnSpPr>
            <a:cxnSpLocks noChangeShapeType="1"/>
            <a:stCxn id="43021" idx="2"/>
          </p:cNvCxnSpPr>
          <p:nvPr/>
        </p:nvCxnSpPr>
        <p:spPr bwMode="auto">
          <a:xfrm rot="5400000">
            <a:off x="4084638" y="4916488"/>
            <a:ext cx="457200" cy="609600"/>
          </a:xfrm>
          <a:prstGeom prst="bentConnector4">
            <a:avLst>
              <a:gd name="adj1" fmla="val 16667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3026" name="Text Box 37"/>
          <p:cNvSpPr txBox="1">
            <a:spLocks noChangeArrowheads="1"/>
          </p:cNvSpPr>
          <p:nvPr/>
        </p:nvSpPr>
        <p:spPr bwMode="auto">
          <a:xfrm>
            <a:off x="3932238" y="4960938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…</a:t>
            </a:r>
          </a:p>
        </p:txBody>
      </p:sp>
      <p:sp>
        <p:nvSpPr>
          <p:cNvPr id="20" name="Rectangle 38"/>
          <p:cNvSpPr>
            <a:spLocks noChangeArrowheads="1"/>
          </p:cNvSpPr>
          <p:nvPr/>
        </p:nvSpPr>
        <p:spPr bwMode="auto">
          <a:xfrm>
            <a:off x="4160838" y="29352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21" name="Rectangle 39"/>
          <p:cNvSpPr>
            <a:spLocks noChangeArrowheads="1"/>
          </p:cNvSpPr>
          <p:nvPr/>
        </p:nvSpPr>
        <p:spPr bwMode="auto">
          <a:xfrm>
            <a:off x="6218238" y="2935288"/>
            <a:ext cx="22860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2" name="Rectangle 40"/>
          <p:cNvSpPr>
            <a:spLocks noChangeArrowheads="1"/>
          </p:cNvSpPr>
          <p:nvPr/>
        </p:nvSpPr>
        <p:spPr bwMode="auto">
          <a:xfrm>
            <a:off x="6142038" y="2935288"/>
            <a:ext cx="152400" cy="609600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3" name="Rectangle 41"/>
          <p:cNvSpPr>
            <a:spLocks noChangeArrowheads="1"/>
          </p:cNvSpPr>
          <p:nvPr/>
        </p:nvSpPr>
        <p:spPr bwMode="auto">
          <a:xfrm>
            <a:off x="6599238" y="29352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24" name="Rectangle 42"/>
          <p:cNvSpPr>
            <a:spLocks noChangeArrowheads="1"/>
          </p:cNvSpPr>
          <p:nvPr/>
        </p:nvSpPr>
        <p:spPr bwMode="auto">
          <a:xfrm>
            <a:off x="6218238" y="29352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25" name="Rectangle 43"/>
          <p:cNvSpPr>
            <a:spLocks noChangeArrowheads="1"/>
          </p:cNvSpPr>
          <p:nvPr/>
        </p:nvSpPr>
        <p:spPr bwMode="auto">
          <a:xfrm>
            <a:off x="6370638" y="29352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43033" name="Text Box 46"/>
          <p:cNvSpPr txBox="1">
            <a:spLocks noChangeArrowheads="1"/>
          </p:cNvSpPr>
          <p:nvPr/>
        </p:nvSpPr>
        <p:spPr bwMode="auto">
          <a:xfrm>
            <a:off x="4008438" y="3621088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-98" charset="0"/>
                <a:ea typeface="Arial" pitchFamily="-98" charset="0"/>
              </a:rPr>
              <a:t> </a:t>
            </a:r>
          </a:p>
        </p:txBody>
      </p:sp>
      <p:sp>
        <p:nvSpPr>
          <p:cNvPr id="43034" name="Text Box 47"/>
          <p:cNvSpPr txBox="1">
            <a:spLocks noChangeArrowheads="1"/>
          </p:cNvSpPr>
          <p:nvPr/>
        </p:nvSpPr>
        <p:spPr bwMode="auto">
          <a:xfrm>
            <a:off x="4008438" y="2478088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-98" charset="0"/>
                <a:ea typeface="Arial" pitchFamily="-98" charset="0"/>
              </a:rPr>
              <a:t> </a:t>
            </a:r>
          </a:p>
        </p:txBody>
      </p:sp>
      <p:sp>
        <p:nvSpPr>
          <p:cNvPr id="43035" name="Text Box 48"/>
          <p:cNvSpPr txBox="1">
            <a:spLocks noChangeArrowheads="1"/>
          </p:cNvSpPr>
          <p:nvPr/>
        </p:nvSpPr>
        <p:spPr bwMode="auto">
          <a:xfrm>
            <a:off x="4427538" y="3741738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-98" charset="0"/>
                <a:ea typeface="Arial" pitchFamily="-98" charset="0"/>
              </a:rPr>
              <a:t> </a:t>
            </a:r>
          </a:p>
        </p:txBody>
      </p:sp>
      <p:cxnSp>
        <p:nvCxnSpPr>
          <p:cNvPr id="29" name="AutoShape 49"/>
          <p:cNvCxnSpPr>
            <a:cxnSpLocks noChangeShapeType="1"/>
            <a:stCxn id="43014" idx="2"/>
            <a:endCxn id="43034" idx="1"/>
          </p:cNvCxnSpPr>
          <p:nvPr/>
        </p:nvCxnSpPr>
        <p:spPr bwMode="auto">
          <a:xfrm rot="5400000">
            <a:off x="4000500" y="2028826"/>
            <a:ext cx="625475" cy="609600"/>
          </a:xfrm>
          <a:prstGeom prst="bentConnector4">
            <a:avLst>
              <a:gd name="adj1" fmla="val 36546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0" name="AutoShape 50"/>
          <p:cNvCxnSpPr>
            <a:cxnSpLocks noChangeShapeType="1"/>
            <a:stCxn id="43035" idx="2"/>
            <a:endCxn id="43016" idx="1"/>
          </p:cNvCxnSpPr>
          <p:nvPr/>
        </p:nvCxnSpPr>
        <p:spPr bwMode="auto">
          <a:xfrm rot="5400000">
            <a:off x="3970338" y="4116388"/>
            <a:ext cx="609600" cy="533400"/>
          </a:xfrm>
          <a:prstGeom prst="bentConnector4">
            <a:avLst>
              <a:gd name="adj1" fmla="val 25000"/>
              <a:gd name="adj2" fmla="val 14285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3038" name="Text Box 51"/>
          <p:cNvSpPr txBox="1">
            <a:spLocks noChangeArrowheads="1"/>
          </p:cNvSpPr>
          <p:nvPr/>
        </p:nvSpPr>
        <p:spPr bwMode="auto">
          <a:xfrm>
            <a:off x="4008438" y="3621088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-98" charset="0"/>
                <a:ea typeface="Arial" pitchFamily="-98" charset="0"/>
              </a:rPr>
              <a:t> </a:t>
            </a:r>
          </a:p>
        </p:txBody>
      </p:sp>
      <p:sp>
        <p:nvSpPr>
          <p:cNvPr id="43039" name="Text Box 52"/>
          <p:cNvSpPr txBox="1">
            <a:spLocks noChangeArrowheads="1"/>
          </p:cNvSpPr>
          <p:nvPr/>
        </p:nvSpPr>
        <p:spPr bwMode="auto">
          <a:xfrm>
            <a:off x="4424363" y="2598738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-98" charset="0"/>
                <a:ea typeface="Arial" pitchFamily="-98" charset="0"/>
              </a:rPr>
              <a:t> </a:t>
            </a:r>
          </a:p>
        </p:txBody>
      </p:sp>
      <p:cxnSp>
        <p:nvCxnSpPr>
          <p:cNvPr id="33" name="AutoShape 53"/>
          <p:cNvCxnSpPr>
            <a:cxnSpLocks noChangeShapeType="1"/>
            <a:stCxn id="43039" idx="2"/>
            <a:endCxn id="43033" idx="1"/>
          </p:cNvCxnSpPr>
          <p:nvPr/>
        </p:nvCxnSpPr>
        <p:spPr bwMode="auto">
          <a:xfrm rot="5400000">
            <a:off x="3846513" y="3097213"/>
            <a:ext cx="854075" cy="530225"/>
          </a:xfrm>
          <a:prstGeom prst="bentConnector4">
            <a:avLst>
              <a:gd name="adj1" fmla="val 40148"/>
              <a:gd name="adj2" fmla="val 14311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4" name="Rectangle 54"/>
          <p:cNvSpPr>
            <a:spLocks noChangeArrowheads="1"/>
          </p:cNvSpPr>
          <p:nvPr/>
        </p:nvSpPr>
        <p:spPr bwMode="auto">
          <a:xfrm>
            <a:off x="4008438" y="22875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U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S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66713" y="1479550"/>
            <a:ext cx="3600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1. Find a large enough free chunk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66713" y="2217738"/>
            <a:ext cx="36004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2. Reduce its len to requested size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66713" y="2935288"/>
            <a:ext cx="2640012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defRPr/>
            </a:pPr>
            <a:r>
              <a:rPr lang="en-US" dirty="0">
                <a:latin typeface="Times New Roman"/>
                <a:ea typeface="ＭＳ Ｐゴシック" pitchFamily="-105" charset="-128"/>
                <a:cs typeface="Times New Roman"/>
              </a:rPr>
              <a:t>3.Create a  new header for residual chunk</a:t>
            </a:r>
          </a:p>
          <a:p>
            <a:pPr>
              <a:defRPr/>
            </a:pPr>
            <a:endParaRPr lang="en-US" dirty="0"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476250" y="4046538"/>
            <a:ext cx="30876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4. Insert the new chunk into the list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57200" y="4848225"/>
            <a:ext cx="3475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5. Mark the carved piece as in use</a:t>
            </a:r>
          </a:p>
        </p:txBody>
      </p:sp>
      <p:sp>
        <p:nvSpPr>
          <p:cNvPr id="40" name="Left Arrow 39"/>
          <p:cNvSpPr/>
          <p:nvPr/>
        </p:nvSpPr>
        <p:spPr>
          <a:xfrm rot="1663351">
            <a:off x="5754688" y="3924300"/>
            <a:ext cx="1689100" cy="393700"/>
          </a:xfrm>
          <a:prstGeom prst="leftArrow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19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7647E-6 4.90196E-6 L -1.17647E-6 -0.09412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2941E-6 4.90196E-6 L -3.52941E-6 -0.09412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4.90196E-6 L 0.0 -0.09412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88235E-7 4.90196E-6 L -5.88235E-7 -0.09412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25588 0.08235 " pathEditMode="relative" ptsTypes="AA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25588 0.08235 " pathEditMode="relative" ptsTypes="AA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25588 0.08235 " pathEditMode="relative" ptsTypes="AA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25588 0.08235 " pathEditMode="relative" ptsTypes="AA">
                                      <p:cBhvr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25588 0.08235 " pathEditMode="relative" ptsTypes="AA">
                                      <p:cBhvr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1" grpId="1" animBg="1"/>
      <p:bldP spid="11" grpId="2" animBg="1"/>
      <p:bldP spid="20" grpId="0" animBg="1"/>
      <p:bldP spid="20" grpId="1" animBg="1"/>
      <p:bldP spid="21" grpId="0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34" grpId="0" animBg="1"/>
      <p:bldP spid="35" grpId="0"/>
      <p:bldP spid="36" grpId="0"/>
      <p:bldP spid="37" grpId="0"/>
      <p:bldP spid="38" grpId="0"/>
      <p:bldP spid="39" grpId="0"/>
      <p:bldP spid="4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392113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Variable Partitions and Fragmentation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Variable sized partitions not as subject to internal fragmentation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Unless requestor asked for more than he will use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Which is actually pretty common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But at least memory manager gave him no more than he requested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Unlike fixed sized partitions, though, subject to another kind of fragmentation</a:t>
            </a:r>
          </a:p>
          <a:p>
            <a:pPr lvl="1"/>
            <a:r>
              <a:rPr lang="en-US" i="1" dirty="0">
                <a:latin typeface="Times New Roman" pitchFamily="-98" charset="0"/>
                <a:ea typeface="ＭＳ Ｐゴシック" pitchFamily="-98" charset="-128"/>
              </a:rPr>
              <a:t>External fragmentation</a:t>
            </a:r>
          </a:p>
        </p:txBody>
      </p:sp>
    </p:spTree>
    <p:extLst>
      <p:ext uri="{BB962C8B-B14F-4D97-AF65-F5344CB8AC3E}">
        <p14:creationId xmlns:p14="http://schemas.microsoft.com/office/powerpoint/2010/main" val="3099760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External Fragmentation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892175" y="1487488"/>
            <a:ext cx="1371600" cy="369887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892175" y="1487488"/>
            <a:ext cx="1371600" cy="803275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</a:t>
            </a:r>
            <a:r>
              <a:rPr lang="en-US" sz="1800" baseline="-25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892175" y="2249488"/>
            <a:ext cx="1371600" cy="533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</a:t>
            </a:r>
            <a:r>
              <a:rPr lang="en-US" sz="1800" baseline="-25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892175" y="2782888"/>
            <a:ext cx="1371600" cy="990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</a:t>
            </a:r>
            <a:r>
              <a:rPr lang="en-US" sz="1800" baseline="-25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3406775" y="1487488"/>
            <a:ext cx="1371600" cy="369887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406775" y="1487488"/>
            <a:ext cx="1371600" cy="803275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</a:t>
            </a:r>
            <a:r>
              <a:rPr lang="en-US" sz="1800" baseline="-25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auto">
          <a:xfrm>
            <a:off x="3406775" y="2782888"/>
            <a:ext cx="1371600" cy="990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</a:t>
            </a:r>
            <a:r>
              <a:rPr lang="en-US" sz="1800" baseline="-25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3406775" y="2287588"/>
            <a:ext cx="1371600" cy="3048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</a:t>
            </a:r>
            <a:r>
              <a:rPr lang="en-US" sz="1800" baseline="-25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12" name="Rectangle 28"/>
          <p:cNvSpPr>
            <a:spLocks noChangeArrowheads="1"/>
          </p:cNvSpPr>
          <p:nvPr/>
        </p:nvSpPr>
        <p:spPr bwMode="auto">
          <a:xfrm>
            <a:off x="3406775" y="3773488"/>
            <a:ext cx="1371600" cy="803275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</a:t>
            </a:r>
            <a:r>
              <a:rPr lang="en-US" sz="1800" baseline="-25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5997575" y="1487488"/>
            <a:ext cx="1371600" cy="369887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14" name="Rectangle 31"/>
          <p:cNvSpPr>
            <a:spLocks noChangeArrowheads="1"/>
          </p:cNvSpPr>
          <p:nvPr/>
        </p:nvSpPr>
        <p:spPr bwMode="auto">
          <a:xfrm>
            <a:off x="5997575" y="2782888"/>
            <a:ext cx="1371600" cy="990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</a:t>
            </a:r>
            <a:r>
              <a:rPr lang="en-US" sz="1800" baseline="-25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</p:txBody>
      </p:sp>
      <p:sp>
        <p:nvSpPr>
          <p:cNvPr id="15" name="Rectangle 32"/>
          <p:cNvSpPr>
            <a:spLocks noChangeArrowheads="1"/>
          </p:cNvSpPr>
          <p:nvPr/>
        </p:nvSpPr>
        <p:spPr bwMode="auto">
          <a:xfrm>
            <a:off x="5997575" y="2287588"/>
            <a:ext cx="1371600" cy="3048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</a:t>
            </a:r>
            <a:r>
              <a:rPr lang="en-US" sz="1800" baseline="-25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16" name="Rectangle 33"/>
          <p:cNvSpPr>
            <a:spLocks noChangeArrowheads="1"/>
          </p:cNvSpPr>
          <p:nvPr/>
        </p:nvSpPr>
        <p:spPr bwMode="auto">
          <a:xfrm>
            <a:off x="5997575" y="3773488"/>
            <a:ext cx="1371600" cy="803275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</a:t>
            </a:r>
            <a:r>
              <a:rPr lang="en-US" sz="1800" baseline="-25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17" name="Rectangle 34"/>
          <p:cNvSpPr>
            <a:spLocks noChangeArrowheads="1"/>
          </p:cNvSpPr>
          <p:nvPr/>
        </p:nvSpPr>
        <p:spPr bwMode="auto">
          <a:xfrm>
            <a:off x="5997575" y="1487488"/>
            <a:ext cx="1371600" cy="6858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</a:t>
            </a:r>
            <a:r>
              <a:rPr lang="en-US" sz="1800" baseline="-25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306513" y="5414963"/>
            <a:ext cx="62865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We gradually build up small, unusable memory chunks scattered through memory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CDEEEAA3-2FF9-024C-BCEA-D3441B7FC226}"/>
              </a:ext>
            </a:extLst>
          </p:cNvPr>
          <p:cNvCxnSpPr/>
          <p:nvPr/>
        </p:nvCxnSpPr>
        <p:spPr>
          <a:xfrm flipV="1">
            <a:off x="5181600" y="2173288"/>
            <a:ext cx="815975" cy="3241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DE2DEEB4-26F3-AB49-AD84-3222182EF1EC}"/>
              </a:ext>
            </a:extLst>
          </p:cNvPr>
          <p:cNvCxnSpPr>
            <a:cxnSpLocks/>
          </p:cNvCxnSpPr>
          <p:nvPr/>
        </p:nvCxnSpPr>
        <p:spPr>
          <a:xfrm flipV="1">
            <a:off x="5562600" y="2782888"/>
            <a:ext cx="434975" cy="2632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761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8" grpId="0" animBg="1"/>
      <p:bldP spid="9" grpId="0" animBg="1"/>
      <p:bldP spid="9" grpId="1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Memory Management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560513"/>
            <a:ext cx="8229600" cy="4525962"/>
          </a:xfrm>
        </p:spPr>
        <p:txBody>
          <a:bodyPr/>
          <a:lstStyle/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Memory is one of the key assets used in computing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In particular, memory abstractions that are usable from a running program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Which, in modern machines, typically means RAM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We have a limited amount of it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Lots of processes need to use it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How do we manage it?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931988" y="503238"/>
            <a:ext cx="5324475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9971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External Fragmentation: Causes and Effects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Each allocation creates left-over chunks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Over time they become smaller and smaller</a:t>
            </a:r>
          </a:p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The small left-over fragments are useless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They are too small to satisfy any request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A second form of fragmentation waste</a:t>
            </a:r>
          </a:p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Solutions: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Try not to create tiny fragments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Try to recombine fragments into big chunks</a:t>
            </a:r>
          </a:p>
          <a:p>
            <a:endParaRPr lang="en-US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1104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0" y="419100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How To Avoid Creating Small Fragments?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Be smart about which free chunk of memory you use to satisfy a request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But being smart costs time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Some choices:</a:t>
            </a:r>
          </a:p>
          <a:p>
            <a:pPr lvl="1"/>
            <a:r>
              <a:rPr lang="en-US">
                <a:latin typeface="Times New Roman" pitchFamily="-98" charset="0"/>
                <a:ea typeface="ＭＳ Ｐゴシック" pitchFamily="-98" charset="-128"/>
              </a:rPr>
              <a:t>Best fit</a:t>
            </a:r>
          </a:p>
          <a:p>
            <a:pPr lvl="1"/>
            <a:r>
              <a:rPr lang="en-US">
                <a:latin typeface="Times New Roman" pitchFamily="-98" charset="0"/>
                <a:ea typeface="ＭＳ Ｐゴシック" pitchFamily="-98" charset="-128"/>
              </a:rPr>
              <a:t>Worst fit</a:t>
            </a:r>
          </a:p>
          <a:p>
            <a:pPr lvl="1"/>
            <a:r>
              <a:rPr lang="en-US">
                <a:latin typeface="Times New Roman" pitchFamily="-98" charset="0"/>
                <a:ea typeface="ＭＳ Ｐゴシック" pitchFamily="-98" charset="-128"/>
              </a:rPr>
              <a:t>First fit</a:t>
            </a:r>
          </a:p>
          <a:p>
            <a:pPr lvl="1"/>
            <a:r>
              <a:rPr lang="en-US">
                <a:latin typeface="Times New Roman" pitchFamily="-98" charset="0"/>
                <a:ea typeface="ＭＳ Ｐゴシック" pitchFamily="-98" charset="-128"/>
              </a:rPr>
              <a:t>Next fit</a:t>
            </a:r>
          </a:p>
        </p:txBody>
      </p:sp>
    </p:spTree>
    <p:extLst>
      <p:ext uri="{BB962C8B-B14F-4D97-AF65-F5344CB8AC3E}">
        <p14:creationId xmlns:p14="http://schemas.microsoft.com/office/powerpoint/2010/main" val="82492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FA49C0-EF53-194F-8B07-5BCBA708E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 Partitions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548F0D-24AA-FF42-882F-80DFBCB2B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ACF3323-6261-AB47-82A1-8D0BCBDEF484}"/>
              </a:ext>
            </a:extLst>
          </p:cNvPr>
          <p:cNvSpPr/>
          <p:nvPr/>
        </p:nvSpPr>
        <p:spPr>
          <a:xfrm>
            <a:off x="2210764" y="1438159"/>
            <a:ext cx="2419108" cy="467327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DC29230-DDC3-7F41-96E2-F5828090FA19}"/>
              </a:ext>
            </a:extLst>
          </p:cNvPr>
          <p:cNvSpPr/>
          <p:nvPr/>
        </p:nvSpPr>
        <p:spPr>
          <a:xfrm>
            <a:off x="2222339" y="1886680"/>
            <a:ext cx="2395959" cy="706055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36BEEFA-1C96-A843-BB88-79ABF7010828}"/>
              </a:ext>
            </a:extLst>
          </p:cNvPr>
          <p:cNvSpPr/>
          <p:nvPr/>
        </p:nvSpPr>
        <p:spPr>
          <a:xfrm>
            <a:off x="2222339" y="1420798"/>
            <a:ext cx="2395959" cy="454306"/>
          </a:xfrm>
          <a:prstGeom prst="rect">
            <a:avLst/>
          </a:prstGeom>
          <a:solidFill>
            <a:srgbClr val="00B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740219B-508B-D04C-9B1E-8A40B1667ED3}"/>
              </a:ext>
            </a:extLst>
          </p:cNvPr>
          <p:cNvSpPr/>
          <p:nvPr/>
        </p:nvSpPr>
        <p:spPr>
          <a:xfrm>
            <a:off x="2224264" y="2603343"/>
            <a:ext cx="2395959" cy="979288"/>
          </a:xfrm>
          <a:prstGeom prst="rect">
            <a:avLst/>
          </a:prstGeom>
          <a:solidFill>
            <a:srgbClr val="00B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9CD1FE4-31F9-7043-8E03-7940DCA7CD3D}"/>
              </a:ext>
            </a:extLst>
          </p:cNvPr>
          <p:cNvSpPr/>
          <p:nvPr/>
        </p:nvSpPr>
        <p:spPr>
          <a:xfrm>
            <a:off x="2222339" y="3593240"/>
            <a:ext cx="2395959" cy="376882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54BC608-BDAA-CF4B-812A-0E778677A93F}"/>
              </a:ext>
            </a:extLst>
          </p:cNvPr>
          <p:cNvSpPr/>
          <p:nvPr/>
        </p:nvSpPr>
        <p:spPr>
          <a:xfrm>
            <a:off x="2222339" y="3980731"/>
            <a:ext cx="2395959" cy="649146"/>
          </a:xfrm>
          <a:prstGeom prst="rect">
            <a:avLst/>
          </a:prstGeom>
          <a:solidFill>
            <a:srgbClr val="00B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1404699-F22E-E34C-9A37-A869C6B27AD7}"/>
              </a:ext>
            </a:extLst>
          </p:cNvPr>
          <p:cNvSpPr/>
          <p:nvPr/>
        </p:nvSpPr>
        <p:spPr>
          <a:xfrm>
            <a:off x="2222339" y="4629877"/>
            <a:ext cx="2395959" cy="837496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36BEBB2-0093-6648-B1BC-BF55F9E7520F}"/>
              </a:ext>
            </a:extLst>
          </p:cNvPr>
          <p:cNvSpPr/>
          <p:nvPr/>
        </p:nvSpPr>
        <p:spPr>
          <a:xfrm>
            <a:off x="2210764" y="5451236"/>
            <a:ext cx="2395959" cy="279018"/>
          </a:xfrm>
          <a:prstGeom prst="rect">
            <a:avLst/>
          </a:prstGeom>
          <a:solidFill>
            <a:srgbClr val="00B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FB736C9-76CA-BE44-8C04-A396A0CF42C0}"/>
              </a:ext>
            </a:extLst>
          </p:cNvPr>
          <p:cNvSpPr/>
          <p:nvPr/>
        </p:nvSpPr>
        <p:spPr>
          <a:xfrm>
            <a:off x="2210763" y="5697510"/>
            <a:ext cx="2395959" cy="279018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56A6BCA-2576-9B4D-A123-5A31040D0B71}"/>
              </a:ext>
            </a:extLst>
          </p:cNvPr>
          <p:cNvSpPr/>
          <p:nvPr/>
        </p:nvSpPr>
        <p:spPr>
          <a:xfrm>
            <a:off x="2222337" y="5960261"/>
            <a:ext cx="2395959" cy="168537"/>
          </a:xfrm>
          <a:prstGeom prst="rect">
            <a:avLst/>
          </a:prstGeom>
          <a:solidFill>
            <a:srgbClr val="00B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D56703B-5583-0C43-89E7-4C74E3EB4643}"/>
              </a:ext>
            </a:extLst>
          </p:cNvPr>
          <p:cNvSpPr txBox="1"/>
          <p:nvPr/>
        </p:nvSpPr>
        <p:spPr>
          <a:xfrm>
            <a:off x="370390" y="1228773"/>
            <a:ext cx="107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0A107EA5-DBFE-3648-82E4-B0C3DF1D5131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444402" y="1551939"/>
            <a:ext cx="754788" cy="9601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D70B270B-A4AE-404C-BA1D-5A7A30EE837C}"/>
              </a:ext>
            </a:extLst>
          </p:cNvPr>
          <p:cNvCxnSpPr>
            <a:cxnSpLocks/>
          </p:cNvCxnSpPr>
          <p:nvPr/>
        </p:nvCxnSpPr>
        <p:spPr>
          <a:xfrm>
            <a:off x="1295860" y="1828416"/>
            <a:ext cx="903330" cy="126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9798D2B1-3A14-C545-A6FF-762D8482DCBD}"/>
              </a:ext>
            </a:extLst>
          </p:cNvPr>
          <p:cNvCxnSpPr>
            <a:cxnSpLocks/>
          </p:cNvCxnSpPr>
          <p:nvPr/>
        </p:nvCxnSpPr>
        <p:spPr>
          <a:xfrm>
            <a:off x="1008632" y="1813022"/>
            <a:ext cx="1190558" cy="249228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4EE5E409-C4E8-7040-98CA-4AFC393B2052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02843" y="1846846"/>
            <a:ext cx="1407921" cy="374389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F6486A62-A545-CF4B-8C53-21C451A81D4A}"/>
              </a:ext>
            </a:extLst>
          </p:cNvPr>
          <p:cNvCxnSpPr>
            <a:cxnSpLocks/>
          </p:cNvCxnSpPr>
          <p:nvPr/>
        </p:nvCxnSpPr>
        <p:spPr>
          <a:xfrm>
            <a:off x="597054" y="1880670"/>
            <a:ext cx="1590561" cy="42307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CCCCB862-B771-9A4D-8A83-42117BB0D2B4}"/>
              </a:ext>
            </a:extLst>
          </p:cNvPr>
          <p:cNvSpPr txBox="1"/>
          <p:nvPr/>
        </p:nvSpPr>
        <p:spPr>
          <a:xfrm>
            <a:off x="5504831" y="1228773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8B0BD884-310C-7145-8298-7C154F447332}"/>
              </a:ext>
            </a:extLst>
          </p:cNvPr>
          <p:cNvCxnSpPr>
            <a:cxnSpLocks/>
          </p:cNvCxnSpPr>
          <p:nvPr/>
        </p:nvCxnSpPr>
        <p:spPr>
          <a:xfrm flipV="1">
            <a:off x="4716682" y="1828416"/>
            <a:ext cx="924528" cy="31239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E8D60169-F4A2-D446-99CC-07A47F14F801}"/>
              </a:ext>
            </a:extLst>
          </p:cNvPr>
          <p:cNvCxnSpPr>
            <a:cxnSpLocks/>
          </p:cNvCxnSpPr>
          <p:nvPr/>
        </p:nvCxnSpPr>
        <p:spPr>
          <a:xfrm flipV="1">
            <a:off x="4705108" y="1980816"/>
            <a:ext cx="1088502" cy="180086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F6461AC0-9687-E94D-902A-9D4B5A3550B7}"/>
              </a:ext>
            </a:extLst>
          </p:cNvPr>
          <p:cNvCxnSpPr>
            <a:cxnSpLocks/>
          </p:cNvCxnSpPr>
          <p:nvPr/>
        </p:nvCxnSpPr>
        <p:spPr>
          <a:xfrm flipV="1">
            <a:off x="4653021" y="1984615"/>
            <a:ext cx="1289587" cy="3064011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25CB10A3-C66A-1344-A571-8FC2EF3F90FC}"/>
              </a:ext>
            </a:extLst>
          </p:cNvPr>
          <p:cNvCxnSpPr>
            <a:cxnSpLocks/>
          </p:cNvCxnSpPr>
          <p:nvPr/>
        </p:nvCxnSpPr>
        <p:spPr>
          <a:xfrm flipV="1">
            <a:off x="4716682" y="2103320"/>
            <a:ext cx="1454605" cy="3733699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913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Best Fit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Search for the “best fit” chunk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Smallest size greater than or equal to requested size</a:t>
            </a:r>
          </a:p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Advantages: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Might find a perfect fit</a:t>
            </a:r>
          </a:p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Disadvantages: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Have to search entire list every time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Quickly creates very small fragments</a:t>
            </a:r>
          </a:p>
          <a:p>
            <a:endParaRPr lang="en-US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68510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FA49C0-EF53-194F-8B07-5BCBA708E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Fit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548F0D-24AA-FF42-882F-80DFBCB2B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ACF3323-6261-AB47-82A1-8D0BCBDEF484}"/>
              </a:ext>
            </a:extLst>
          </p:cNvPr>
          <p:cNvSpPr/>
          <p:nvPr/>
        </p:nvSpPr>
        <p:spPr>
          <a:xfrm>
            <a:off x="2210764" y="1438159"/>
            <a:ext cx="2419108" cy="467327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DC29230-DDC3-7F41-96E2-F5828090FA19}"/>
              </a:ext>
            </a:extLst>
          </p:cNvPr>
          <p:cNvSpPr/>
          <p:nvPr/>
        </p:nvSpPr>
        <p:spPr>
          <a:xfrm>
            <a:off x="2222339" y="1886680"/>
            <a:ext cx="2395959" cy="706055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36BEEFA-1C96-A843-BB88-79ABF7010828}"/>
              </a:ext>
            </a:extLst>
          </p:cNvPr>
          <p:cNvSpPr/>
          <p:nvPr/>
        </p:nvSpPr>
        <p:spPr>
          <a:xfrm>
            <a:off x="2222339" y="1420798"/>
            <a:ext cx="2395959" cy="454306"/>
          </a:xfrm>
          <a:prstGeom prst="rect">
            <a:avLst/>
          </a:prstGeom>
          <a:solidFill>
            <a:srgbClr val="00B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740219B-508B-D04C-9B1E-8A40B1667ED3}"/>
              </a:ext>
            </a:extLst>
          </p:cNvPr>
          <p:cNvSpPr/>
          <p:nvPr/>
        </p:nvSpPr>
        <p:spPr>
          <a:xfrm>
            <a:off x="2224264" y="2603343"/>
            <a:ext cx="2395959" cy="979288"/>
          </a:xfrm>
          <a:prstGeom prst="rect">
            <a:avLst/>
          </a:prstGeom>
          <a:solidFill>
            <a:srgbClr val="00B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9CD1FE4-31F9-7043-8E03-7940DCA7CD3D}"/>
              </a:ext>
            </a:extLst>
          </p:cNvPr>
          <p:cNvSpPr/>
          <p:nvPr/>
        </p:nvSpPr>
        <p:spPr>
          <a:xfrm>
            <a:off x="2222339" y="3593240"/>
            <a:ext cx="2395959" cy="376882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54BC608-BDAA-CF4B-812A-0E778677A93F}"/>
              </a:ext>
            </a:extLst>
          </p:cNvPr>
          <p:cNvSpPr/>
          <p:nvPr/>
        </p:nvSpPr>
        <p:spPr>
          <a:xfrm>
            <a:off x="2222339" y="3980731"/>
            <a:ext cx="2395959" cy="649146"/>
          </a:xfrm>
          <a:prstGeom prst="rect">
            <a:avLst/>
          </a:prstGeom>
          <a:solidFill>
            <a:srgbClr val="00B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1404699-F22E-E34C-9A37-A869C6B27AD7}"/>
              </a:ext>
            </a:extLst>
          </p:cNvPr>
          <p:cNvSpPr/>
          <p:nvPr/>
        </p:nvSpPr>
        <p:spPr>
          <a:xfrm>
            <a:off x="2222339" y="4629877"/>
            <a:ext cx="2395959" cy="837496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36BEBB2-0093-6648-B1BC-BF55F9E7520F}"/>
              </a:ext>
            </a:extLst>
          </p:cNvPr>
          <p:cNvSpPr/>
          <p:nvPr/>
        </p:nvSpPr>
        <p:spPr>
          <a:xfrm>
            <a:off x="2210764" y="5451236"/>
            <a:ext cx="2395959" cy="279018"/>
          </a:xfrm>
          <a:prstGeom prst="rect">
            <a:avLst/>
          </a:prstGeom>
          <a:solidFill>
            <a:srgbClr val="00B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FB736C9-76CA-BE44-8C04-A396A0CF42C0}"/>
              </a:ext>
            </a:extLst>
          </p:cNvPr>
          <p:cNvSpPr/>
          <p:nvPr/>
        </p:nvSpPr>
        <p:spPr>
          <a:xfrm>
            <a:off x="2210763" y="5697510"/>
            <a:ext cx="2395959" cy="279018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56A6BCA-2576-9B4D-A123-5A31040D0B71}"/>
              </a:ext>
            </a:extLst>
          </p:cNvPr>
          <p:cNvSpPr/>
          <p:nvPr/>
        </p:nvSpPr>
        <p:spPr>
          <a:xfrm>
            <a:off x="2222337" y="5960261"/>
            <a:ext cx="2395959" cy="168537"/>
          </a:xfrm>
          <a:prstGeom prst="rect">
            <a:avLst/>
          </a:prstGeom>
          <a:solidFill>
            <a:srgbClr val="00B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37657B8F-3830-334A-A6D8-4E73975D384D}"/>
              </a:ext>
            </a:extLst>
          </p:cNvPr>
          <p:cNvSpPr/>
          <p:nvPr/>
        </p:nvSpPr>
        <p:spPr>
          <a:xfrm>
            <a:off x="5278057" y="1428155"/>
            <a:ext cx="2430682" cy="338820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993AC6B-B4D4-6B4C-8527-D684909DA87E}"/>
              </a:ext>
            </a:extLst>
          </p:cNvPr>
          <p:cNvSpPr txBox="1"/>
          <p:nvPr/>
        </p:nvSpPr>
        <p:spPr>
          <a:xfrm>
            <a:off x="5034988" y="5374778"/>
            <a:ext cx="119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Won’t fit!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CFF03D1-7DCD-3D47-A8FA-929EF710EB5B}"/>
              </a:ext>
            </a:extLst>
          </p:cNvPr>
          <p:cNvSpPr txBox="1"/>
          <p:nvPr/>
        </p:nvSpPr>
        <p:spPr>
          <a:xfrm>
            <a:off x="5034987" y="5844474"/>
            <a:ext cx="119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Won’t fit!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3EC31A49-DB0E-A44D-BB00-313742015415}"/>
              </a:ext>
            </a:extLst>
          </p:cNvPr>
          <p:cNvSpPr/>
          <p:nvPr/>
        </p:nvSpPr>
        <p:spPr>
          <a:xfrm>
            <a:off x="2199190" y="1408965"/>
            <a:ext cx="2430682" cy="338820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DD09EE30-27E5-BA42-ABF5-F6EA8A38FAC4}"/>
              </a:ext>
            </a:extLst>
          </p:cNvPr>
          <p:cNvSpPr/>
          <p:nvPr/>
        </p:nvSpPr>
        <p:spPr>
          <a:xfrm>
            <a:off x="5312780" y="3970122"/>
            <a:ext cx="2395959" cy="533396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EB0C6F98-7965-284D-AF6E-B5A843DF4BC4}"/>
              </a:ext>
            </a:extLst>
          </p:cNvPr>
          <p:cNvSpPr/>
          <p:nvPr/>
        </p:nvSpPr>
        <p:spPr>
          <a:xfrm>
            <a:off x="2221212" y="3973924"/>
            <a:ext cx="2395959" cy="533396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606CBB5F-A4D6-C44F-BFC5-9E922429EBD7}"/>
              </a:ext>
            </a:extLst>
          </p:cNvPr>
          <p:cNvCxnSpPr>
            <a:cxnSpLocks/>
          </p:cNvCxnSpPr>
          <p:nvPr/>
        </p:nvCxnSpPr>
        <p:spPr>
          <a:xfrm flipV="1">
            <a:off x="1527856" y="1875105"/>
            <a:ext cx="671334" cy="6131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ACAA0604-CECA-5244-9D26-C4EB811BEF4F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1342663" y="3503874"/>
            <a:ext cx="856527" cy="10658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3FED092-A081-1D44-B5E7-69EABBD62E71}"/>
              </a:ext>
            </a:extLst>
          </p:cNvPr>
          <p:cNvSpPr txBox="1"/>
          <p:nvPr/>
        </p:nvSpPr>
        <p:spPr>
          <a:xfrm>
            <a:off x="613458" y="2488211"/>
            <a:ext cx="14584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very useful free segments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8A54B56B-C744-114B-AE05-A7FA6AFB8D0A}"/>
              </a:ext>
            </a:extLst>
          </p:cNvPr>
          <p:cNvCxnSpPr/>
          <p:nvPr/>
        </p:nvCxnSpPr>
        <p:spPr>
          <a:xfrm>
            <a:off x="4647232" y="1747785"/>
            <a:ext cx="2032968" cy="1097015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8D387DC-BABF-AD48-82E9-ECE451E03170}"/>
              </a:ext>
            </a:extLst>
          </p:cNvPr>
          <p:cNvSpPr txBox="1"/>
          <p:nvPr/>
        </p:nvSpPr>
        <p:spPr>
          <a:xfrm>
            <a:off x="6738397" y="2567371"/>
            <a:ext cx="1433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Here’s the best fit!</a:t>
            </a:r>
          </a:p>
        </p:txBody>
      </p:sp>
    </p:spTree>
    <p:extLst>
      <p:ext uri="{BB962C8B-B14F-4D97-AF65-F5344CB8AC3E}">
        <p14:creationId xmlns:p14="http://schemas.microsoft.com/office/powerpoint/2010/main" val="2627454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-0.00278 L -0.33506 -0.00255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grpId="7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33506 -0.00255 L -0.33575 0.16898 " pathEditMode="fixed" rAng="0" ptsTypes="AA">
                                      <p:cBhvr>
                                        <p:cTn id="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8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" presetID="0" presetClass="path" presetSubtype="0" accel="50000" decel="50000" fill="hold" grpId="8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33575 0.16898 L -0.33506 0.37037 " pathEditMode="fixed" rAng="0" ptsTypes="AA">
                                      <p:cBhvr>
                                        <p:cTn id="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0"/>
                            </p:stCondLst>
                            <p:childTnLst>
                              <p:par>
                                <p:cTn id="14" presetID="0" presetClass="path" presetSubtype="0" accel="50000" decel="50000" fill="hold" grpId="9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33506 0.37037 L -0.33506 0.58056 " pathEditMode="fixed" rAng="0" ptsTypes="AA">
                                      <p:cBhvr>
                                        <p:cTn id="1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1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3349 0.58727 L -0.33645 0.66088 " pathEditMode="fixed" rAng="0" ptsTypes="AA">
                                      <p:cBhvr>
                                        <p:cTn id="2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5" animBg="1"/>
      <p:bldP spid="25" grpId="6" animBg="1"/>
      <p:bldP spid="25" grpId="7" animBg="1"/>
      <p:bldP spid="25" grpId="8" animBg="1"/>
      <p:bldP spid="25" grpId="9" animBg="1"/>
      <p:bldP spid="25" grpId="10" animBg="1"/>
      <p:bldP spid="4" grpId="0"/>
      <p:bldP spid="4" grpId="1"/>
      <p:bldP spid="27" grpId="0"/>
      <p:bldP spid="27" grpId="1"/>
      <p:bldP spid="32" grpId="0" animBg="1"/>
      <p:bldP spid="34" grpId="0" animBg="1"/>
      <p:bldP spid="34" grpId="1" animBg="1"/>
      <p:bldP spid="36" grpId="0" animBg="1"/>
      <p:bldP spid="38" grpId="0"/>
      <p:bldP spid="18" grpId="0"/>
      <p:bldP spid="18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Worst Fit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Search for the “worst fit” chunk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Largest size greater than or equal to requested size</a:t>
            </a:r>
          </a:p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Advantages: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Tends to create very large fragments</a:t>
            </a:r>
          </a:p>
          <a:p>
            <a:pPr lvl="1">
              <a:buFont typeface="Symbol" pitchFamily="-98" charset="2"/>
              <a:buNone/>
            </a:pPr>
            <a:r>
              <a:rPr lang="en-GB">
                <a:latin typeface="Times New Roman" pitchFamily="-98" charset="0"/>
                <a:ea typeface="ＭＳ Ｐゴシック" pitchFamily="-98" charset="-128"/>
              </a:rPr>
              <a:t>	… for a while at least</a:t>
            </a:r>
          </a:p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Disadvantages: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Still have to search entire list every time</a:t>
            </a:r>
            <a:endParaRPr lang="en-US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6468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D85E9B-0966-7749-B490-192D09864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Fit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E9A7E6-00C2-4E46-9F6D-228E1B573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22E7F81-BA2C-3446-BE73-165BE4809FCA}"/>
              </a:ext>
            </a:extLst>
          </p:cNvPr>
          <p:cNvSpPr/>
          <p:nvPr/>
        </p:nvSpPr>
        <p:spPr>
          <a:xfrm>
            <a:off x="2210764" y="1438159"/>
            <a:ext cx="2419108" cy="467327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FA4A5D3-3E4C-4143-A921-097E5A0A4FEC}"/>
              </a:ext>
            </a:extLst>
          </p:cNvPr>
          <p:cNvSpPr/>
          <p:nvPr/>
        </p:nvSpPr>
        <p:spPr>
          <a:xfrm>
            <a:off x="2222339" y="1886680"/>
            <a:ext cx="2395959" cy="706055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743A765-B95B-A34E-A77A-72321ABEB2D9}"/>
              </a:ext>
            </a:extLst>
          </p:cNvPr>
          <p:cNvSpPr/>
          <p:nvPr/>
        </p:nvSpPr>
        <p:spPr>
          <a:xfrm>
            <a:off x="2222339" y="1420798"/>
            <a:ext cx="2395959" cy="454306"/>
          </a:xfrm>
          <a:prstGeom prst="rect">
            <a:avLst/>
          </a:prstGeom>
          <a:solidFill>
            <a:srgbClr val="00B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8905A03-6555-EB49-BDAC-4094CACECEA2}"/>
              </a:ext>
            </a:extLst>
          </p:cNvPr>
          <p:cNvSpPr/>
          <p:nvPr/>
        </p:nvSpPr>
        <p:spPr>
          <a:xfrm>
            <a:off x="2224264" y="2603343"/>
            <a:ext cx="2395959" cy="979288"/>
          </a:xfrm>
          <a:prstGeom prst="rect">
            <a:avLst/>
          </a:prstGeom>
          <a:solidFill>
            <a:srgbClr val="00B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EA6AF07-1CD6-F646-9FB0-3F2759135A13}"/>
              </a:ext>
            </a:extLst>
          </p:cNvPr>
          <p:cNvSpPr/>
          <p:nvPr/>
        </p:nvSpPr>
        <p:spPr>
          <a:xfrm>
            <a:off x="2222339" y="3593240"/>
            <a:ext cx="2395959" cy="376882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F0A95A1-DD4B-E243-9F6A-EF08A4E2E3CC}"/>
              </a:ext>
            </a:extLst>
          </p:cNvPr>
          <p:cNvSpPr/>
          <p:nvPr/>
        </p:nvSpPr>
        <p:spPr>
          <a:xfrm>
            <a:off x="2222339" y="3980731"/>
            <a:ext cx="2395959" cy="649146"/>
          </a:xfrm>
          <a:prstGeom prst="rect">
            <a:avLst/>
          </a:prstGeom>
          <a:solidFill>
            <a:srgbClr val="00B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DD22941-8CF8-BF4D-B21E-E3CA667035E8}"/>
              </a:ext>
            </a:extLst>
          </p:cNvPr>
          <p:cNvSpPr/>
          <p:nvPr/>
        </p:nvSpPr>
        <p:spPr>
          <a:xfrm>
            <a:off x="2222339" y="4629877"/>
            <a:ext cx="2395959" cy="837496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C4F8E5C-450F-1A4F-B82B-B7BA76C22990}"/>
              </a:ext>
            </a:extLst>
          </p:cNvPr>
          <p:cNvSpPr/>
          <p:nvPr/>
        </p:nvSpPr>
        <p:spPr>
          <a:xfrm>
            <a:off x="2210764" y="5451236"/>
            <a:ext cx="2395959" cy="279018"/>
          </a:xfrm>
          <a:prstGeom prst="rect">
            <a:avLst/>
          </a:prstGeom>
          <a:solidFill>
            <a:srgbClr val="00B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9FEB81A-970F-1746-BD70-B4D7FF6F13C1}"/>
              </a:ext>
            </a:extLst>
          </p:cNvPr>
          <p:cNvSpPr/>
          <p:nvPr/>
        </p:nvSpPr>
        <p:spPr>
          <a:xfrm>
            <a:off x="2210763" y="5697510"/>
            <a:ext cx="2395959" cy="279018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DB200E7-FE2C-CD41-B208-FE4E08BDEC31}"/>
              </a:ext>
            </a:extLst>
          </p:cNvPr>
          <p:cNvSpPr/>
          <p:nvPr/>
        </p:nvSpPr>
        <p:spPr>
          <a:xfrm>
            <a:off x="2222337" y="5960261"/>
            <a:ext cx="2395959" cy="168537"/>
          </a:xfrm>
          <a:prstGeom prst="rect">
            <a:avLst/>
          </a:prstGeom>
          <a:solidFill>
            <a:srgbClr val="00B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3FFA66D-16AB-0B4B-AC35-C6A8785C306C}"/>
              </a:ext>
            </a:extLst>
          </p:cNvPr>
          <p:cNvSpPr/>
          <p:nvPr/>
        </p:nvSpPr>
        <p:spPr>
          <a:xfrm>
            <a:off x="6261582" y="1661064"/>
            <a:ext cx="2430682" cy="383635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9858E1A-B955-0D43-B55E-010DF68A1DA8}"/>
              </a:ext>
            </a:extLst>
          </p:cNvPr>
          <p:cNvSpPr/>
          <p:nvPr/>
        </p:nvSpPr>
        <p:spPr>
          <a:xfrm>
            <a:off x="6281836" y="3858878"/>
            <a:ext cx="2395959" cy="533396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6E1D8DD-1D4B-C346-B0B0-71891E8721A4}"/>
              </a:ext>
            </a:extLst>
          </p:cNvPr>
          <p:cNvSpPr txBox="1"/>
          <p:nvPr/>
        </p:nvSpPr>
        <p:spPr>
          <a:xfrm>
            <a:off x="5034988" y="5374778"/>
            <a:ext cx="119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Won’t fit!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069B574-8495-D846-A549-80F842973384}"/>
              </a:ext>
            </a:extLst>
          </p:cNvPr>
          <p:cNvSpPr txBox="1"/>
          <p:nvPr/>
        </p:nvSpPr>
        <p:spPr>
          <a:xfrm>
            <a:off x="5022288" y="5920878"/>
            <a:ext cx="119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Won’t fit!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ECB50AF8-7F6A-8845-B3CF-DBB205033CE3}"/>
              </a:ext>
            </a:extLst>
          </p:cNvPr>
          <p:cNvSpPr/>
          <p:nvPr/>
        </p:nvSpPr>
        <p:spPr>
          <a:xfrm>
            <a:off x="2209637" y="2610096"/>
            <a:ext cx="2430682" cy="383635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A5097394-3357-284A-BD60-864B517DA2EA}"/>
              </a:ext>
            </a:extLst>
          </p:cNvPr>
          <p:cNvSpPr txBox="1"/>
          <p:nvPr/>
        </p:nvSpPr>
        <p:spPr>
          <a:xfrm>
            <a:off x="4845883" y="1431488"/>
            <a:ext cx="119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Won’t fit!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BEC80E12-F471-434C-91FF-698B8F92A95F}"/>
              </a:ext>
            </a:extLst>
          </p:cNvPr>
          <p:cNvSpPr/>
          <p:nvPr/>
        </p:nvSpPr>
        <p:spPr>
          <a:xfrm>
            <a:off x="2209637" y="3975479"/>
            <a:ext cx="2425218" cy="5461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65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72222E-6 -0.00324 L -0.44392 -0.03982 " pathEditMode="fixed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05" y="-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44392 -0.03981 L -0.44253 0.13403 " pathEditMode="fixed" rAng="0" ptsTypes="AA"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0"/>
                            </p:stCondLst>
                            <p:childTnLst>
                              <p:par>
                                <p:cTn id="15" presetID="42" presetClass="path" presetSubtype="0" accel="50000" decel="5000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44253 0.13727 L -0.44253 0.3363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500"/>
                            </p:stCondLst>
                            <p:childTnLst>
                              <p:par>
                                <p:cTn id="18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253 0.33634 L -0.44531 0.54421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10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0"/>
                            </p:stCondLst>
                            <p:childTnLst>
                              <p:par>
                                <p:cTn id="24" presetID="42" presetClass="path" presetSubtype="0" accel="50000" decel="50000" fill="hold" grpId="5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44531 0.54421 L -0.44531 0.6247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6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7 L -0.44427 -0.37129 " pathEditMode="fixed" rAng="0" ptsTypes="AA"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53" y="-1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44427 -0.3713 L -0.44427 -0.12384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42" presetClass="path" presetSubtype="0" accel="50000" decel="5000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44427 -0.12384 L -0.44288 0.0048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2" presetClass="path" presetSubtype="0" accel="50000" decel="5000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44288 0.00486 L -0.44566 0.21273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000"/>
                            </p:stCondLst>
                            <p:childTnLst>
                              <p:par>
                                <p:cTn id="67" presetID="1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500"/>
                            </p:stCondLst>
                            <p:childTnLst>
                              <p:par>
                                <p:cTn id="70" presetID="42" presetClass="path" presetSubtype="0" accel="50000" decel="50000" fill="hold" grpId="4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44566 0.21273 L -0.44566 0.30579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500"/>
                            </p:stCondLst>
                            <p:childTnLst>
                              <p:par>
                                <p:cTn id="73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500"/>
                            </p:stCondLst>
                            <p:childTnLst>
                              <p:par>
                                <p:cTn id="76" presetID="1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4" grpId="6" animBg="1"/>
      <p:bldP spid="15" grpId="0" animBg="1"/>
      <p:bldP spid="15" grpId="1" animBg="1"/>
      <p:bldP spid="15" grpId="2" animBg="1"/>
      <p:bldP spid="15" grpId="3" animBg="1"/>
      <p:bldP spid="15" grpId="4" animBg="1"/>
      <p:bldP spid="15" grpId="5" animBg="1"/>
      <p:bldP spid="15" grpId="6" animBg="1"/>
      <p:bldP spid="28" grpId="0"/>
      <p:bldP spid="28" grpId="1"/>
      <p:bldP spid="28" grpId="2"/>
      <p:bldP spid="28" grpId="3"/>
      <p:bldP spid="29" grpId="0"/>
      <p:bldP spid="29" grpId="1"/>
      <p:bldP spid="29" grpId="2"/>
      <p:bldP spid="30" grpId="0" animBg="1"/>
      <p:bldP spid="31" grpId="0"/>
      <p:bldP spid="31" grpId="1"/>
      <p:bldP spid="3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6625F2-8701-C649-B103-9068BAAB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Best and Worst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30B816-540E-7E4F-978E-7247AD18B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6643AE49-7C16-D74E-8C6B-E35437EA2957}"/>
              </a:ext>
            </a:extLst>
          </p:cNvPr>
          <p:cNvGrpSpPr/>
          <p:nvPr/>
        </p:nvGrpSpPr>
        <p:grpSpPr>
          <a:xfrm>
            <a:off x="1703890" y="1408965"/>
            <a:ext cx="2430682" cy="4719833"/>
            <a:chOff x="2199190" y="1408965"/>
            <a:chExt cx="2430682" cy="471983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5FBADD9E-1608-D849-B3B6-7621FE22090C}"/>
                </a:ext>
              </a:extLst>
            </p:cNvPr>
            <p:cNvSpPr/>
            <p:nvPr/>
          </p:nvSpPr>
          <p:spPr>
            <a:xfrm>
              <a:off x="2210764" y="1438159"/>
              <a:ext cx="2419108" cy="46732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5F36141D-B0C2-ED48-97DB-B84B9D275257}"/>
                </a:ext>
              </a:extLst>
            </p:cNvPr>
            <p:cNvSpPr/>
            <p:nvPr/>
          </p:nvSpPr>
          <p:spPr>
            <a:xfrm>
              <a:off x="2222339" y="1886680"/>
              <a:ext cx="2395959" cy="706055"/>
            </a:xfrm>
            <a:prstGeom prst="rect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36C025E6-BE6E-E44B-8725-528AA1871AA0}"/>
                </a:ext>
              </a:extLst>
            </p:cNvPr>
            <p:cNvSpPr/>
            <p:nvPr/>
          </p:nvSpPr>
          <p:spPr>
            <a:xfrm>
              <a:off x="2222339" y="1420798"/>
              <a:ext cx="2395959" cy="454306"/>
            </a:xfrm>
            <a:prstGeom prst="rect">
              <a:avLst/>
            </a:prstGeom>
            <a:solidFill>
              <a:srgbClr val="00B05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9FADCD0D-298B-5C4D-8166-137FDE85BF46}"/>
                </a:ext>
              </a:extLst>
            </p:cNvPr>
            <p:cNvSpPr/>
            <p:nvPr/>
          </p:nvSpPr>
          <p:spPr>
            <a:xfrm>
              <a:off x="2224264" y="2603343"/>
              <a:ext cx="2395959" cy="979288"/>
            </a:xfrm>
            <a:prstGeom prst="rect">
              <a:avLst/>
            </a:prstGeom>
            <a:solidFill>
              <a:srgbClr val="00B05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56DEF302-26CE-C14A-B15E-97843A10DBDD}"/>
                </a:ext>
              </a:extLst>
            </p:cNvPr>
            <p:cNvSpPr/>
            <p:nvPr/>
          </p:nvSpPr>
          <p:spPr>
            <a:xfrm>
              <a:off x="2222339" y="3593240"/>
              <a:ext cx="2395959" cy="376882"/>
            </a:xfrm>
            <a:prstGeom prst="rect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4DF4CB87-4DA5-6949-9274-0E042E9B47CF}"/>
                </a:ext>
              </a:extLst>
            </p:cNvPr>
            <p:cNvSpPr/>
            <p:nvPr/>
          </p:nvSpPr>
          <p:spPr>
            <a:xfrm>
              <a:off x="2222339" y="3980731"/>
              <a:ext cx="2395959" cy="649146"/>
            </a:xfrm>
            <a:prstGeom prst="rect">
              <a:avLst/>
            </a:prstGeom>
            <a:solidFill>
              <a:srgbClr val="00B05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94DBAC6F-F958-8148-86EC-ADD39E1A9824}"/>
                </a:ext>
              </a:extLst>
            </p:cNvPr>
            <p:cNvSpPr/>
            <p:nvPr/>
          </p:nvSpPr>
          <p:spPr>
            <a:xfrm>
              <a:off x="2222339" y="4629877"/>
              <a:ext cx="2395959" cy="837496"/>
            </a:xfrm>
            <a:prstGeom prst="rect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38F86C2E-C97E-9A4C-BFC1-235F3928103B}"/>
                </a:ext>
              </a:extLst>
            </p:cNvPr>
            <p:cNvSpPr/>
            <p:nvPr/>
          </p:nvSpPr>
          <p:spPr>
            <a:xfrm>
              <a:off x="2210764" y="5451236"/>
              <a:ext cx="2395959" cy="279018"/>
            </a:xfrm>
            <a:prstGeom prst="rect">
              <a:avLst/>
            </a:prstGeom>
            <a:solidFill>
              <a:srgbClr val="00B05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D73820DD-2186-C94E-8ADF-0CF02B94B15D}"/>
                </a:ext>
              </a:extLst>
            </p:cNvPr>
            <p:cNvSpPr/>
            <p:nvPr/>
          </p:nvSpPr>
          <p:spPr>
            <a:xfrm>
              <a:off x="2210763" y="5697510"/>
              <a:ext cx="2395959" cy="279018"/>
            </a:xfrm>
            <a:prstGeom prst="rect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19590868-91BD-D848-BB37-F7C63BC3DD4A}"/>
                </a:ext>
              </a:extLst>
            </p:cNvPr>
            <p:cNvSpPr/>
            <p:nvPr/>
          </p:nvSpPr>
          <p:spPr>
            <a:xfrm>
              <a:off x="2222337" y="5960261"/>
              <a:ext cx="2395959" cy="168537"/>
            </a:xfrm>
            <a:prstGeom prst="rect">
              <a:avLst/>
            </a:prstGeom>
            <a:solidFill>
              <a:srgbClr val="00B05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ED0EF3F3-B5C8-FC40-91CD-DA2CA5F178C3}"/>
                </a:ext>
              </a:extLst>
            </p:cNvPr>
            <p:cNvSpPr/>
            <p:nvPr/>
          </p:nvSpPr>
          <p:spPr>
            <a:xfrm>
              <a:off x="2199190" y="1408965"/>
              <a:ext cx="2430682" cy="338820"/>
            </a:xfrm>
            <a:prstGeom prst="rect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261D342B-8401-EA43-81AB-28DAC1A1AABA}"/>
                </a:ext>
              </a:extLst>
            </p:cNvPr>
            <p:cNvSpPr/>
            <p:nvPr/>
          </p:nvSpPr>
          <p:spPr>
            <a:xfrm>
              <a:off x="2233912" y="3961224"/>
              <a:ext cx="2395959" cy="533396"/>
            </a:xfrm>
            <a:prstGeom prst="rect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D6F7C646-7AAA-5647-B429-7341F9A9E46C}"/>
              </a:ext>
            </a:extLst>
          </p:cNvPr>
          <p:cNvGrpSpPr/>
          <p:nvPr/>
        </p:nvGrpSpPr>
        <p:grpSpPr>
          <a:xfrm>
            <a:off x="5346537" y="1420798"/>
            <a:ext cx="2430682" cy="4708000"/>
            <a:chOff x="5346537" y="1420798"/>
            <a:chExt cx="2430682" cy="47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C0FE58A2-967C-2544-9F61-49AAAA921C70}"/>
                </a:ext>
              </a:extLst>
            </p:cNvPr>
            <p:cNvSpPr/>
            <p:nvPr/>
          </p:nvSpPr>
          <p:spPr>
            <a:xfrm>
              <a:off x="5347664" y="1438159"/>
              <a:ext cx="2419108" cy="46732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804D70C0-85E9-9644-83F9-AB1FE7641D7D}"/>
                </a:ext>
              </a:extLst>
            </p:cNvPr>
            <p:cNvSpPr/>
            <p:nvPr/>
          </p:nvSpPr>
          <p:spPr>
            <a:xfrm>
              <a:off x="5359239" y="1886680"/>
              <a:ext cx="2395959" cy="706055"/>
            </a:xfrm>
            <a:prstGeom prst="rect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1B07924C-2D1F-454A-A038-DFB6B363ECBF}"/>
                </a:ext>
              </a:extLst>
            </p:cNvPr>
            <p:cNvSpPr/>
            <p:nvPr/>
          </p:nvSpPr>
          <p:spPr>
            <a:xfrm>
              <a:off x="5359239" y="1420798"/>
              <a:ext cx="2395959" cy="454306"/>
            </a:xfrm>
            <a:prstGeom prst="rect">
              <a:avLst/>
            </a:prstGeom>
            <a:solidFill>
              <a:srgbClr val="00B05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76A449C7-4282-4A47-85CD-373F1DF045DE}"/>
                </a:ext>
              </a:extLst>
            </p:cNvPr>
            <p:cNvSpPr/>
            <p:nvPr/>
          </p:nvSpPr>
          <p:spPr>
            <a:xfrm>
              <a:off x="5361164" y="2603343"/>
              <a:ext cx="2395959" cy="979288"/>
            </a:xfrm>
            <a:prstGeom prst="rect">
              <a:avLst/>
            </a:prstGeom>
            <a:solidFill>
              <a:srgbClr val="00B05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0EDAE075-6401-9A44-9A76-879241D4B468}"/>
                </a:ext>
              </a:extLst>
            </p:cNvPr>
            <p:cNvSpPr/>
            <p:nvPr/>
          </p:nvSpPr>
          <p:spPr>
            <a:xfrm>
              <a:off x="5359239" y="3593240"/>
              <a:ext cx="2395959" cy="376882"/>
            </a:xfrm>
            <a:prstGeom prst="rect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DBDC015D-A50E-3043-898E-DB858C72BA62}"/>
                </a:ext>
              </a:extLst>
            </p:cNvPr>
            <p:cNvSpPr/>
            <p:nvPr/>
          </p:nvSpPr>
          <p:spPr>
            <a:xfrm>
              <a:off x="5359239" y="3980731"/>
              <a:ext cx="2395959" cy="649146"/>
            </a:xfrm>
            <a:prstGeom prst="rect">
              <a:avLst/>
            </a:prstGeom>
            <a:solidFill>
              <a:srgbClr val="00B05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9A6ACBC5-57F2-0249-AE86-4C8B9A9901E7}"/>
                </a:ext>
              </a:extLst>
            </p:cNvPr>
            <p:cNvSpPr/>
            <p:nvPr/>
          </p:nvSpPr>
          <p:spPr>
            <a:xfrm>
              <a:off x="5359239" y="4629877"/>
              <a:ext cx="2395959" cy="837496"/>
            </a:xfrm>
            <a:prstGeom prst="rect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5308F785-2904-4645-A8E2-B488DE04AD1A}"/>
                </a:ext>
              </a:extLst>
            </p:cNvPr>
            <p:cNvSpPr/>
            <p:nvPr/>
          </p:nvSpPr>
          <p:spPr>
            <a:xfrm>
              <a:off x="5347664" y="5451236"/>
              <a:ext cx="2395959" cy="279018"/>
            </a:xfrm>
            <a:prstGeom prst="rect">
              <a:avLst/>
            </a:prstGeom>
            <a:solidFill>
              <a:srgbClr val="00B05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814C49CC-811F-DE44-9E54-316D89955E56}"/>
                </a:ext>
              </a:extLst>
            </p:cNvPr>
            <p:cNvSpPr/>
            <p:nvPr/>
          </p:nvSpPr>
          <p:spPr>
            <a:xfrm>
              <a:off x="5347663" y="5697510"/>
              <a:ext cx="2395959" cy="279018"/>
            </a:xfrm>
            <a:prstGeom prst="rect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D1C9D3A8-0852-E147-ADDD-DA804ED24B10}"/>
                </a:ext>
              </a:extLst>
            </p:cNvPr>
            <p:cNvSpPr/>
            <p:nvPr/>
          </p:nvSpPr>
          <p:spPr>
            <a:xfrm>
              <a:off x="5359237" y="5960261"/>
              <a:ext cx="2395959" cy="168537"/>
            </a:xfrm>
            <a:prstGeom prst="rect">
              <a:avLst/>
            </a:prstGeom>
            <a:solidFill>
              <a:srgbClr val="00B05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4290689A-6A56-D941-939A-4D7AE06C6C4F}"/>
                </a:ext>
              </a:extLst>
            </p:cNvPr>
            <p:cNvSpPr/>
            <p:nvPr/>
          </p:nvSpPr>
          <p:spPr>
            <a:xfrm>
              <a:off x="5346537" y="2610096"/>
              <a:ext cx="2430682" cy="383635"/>
            </a:xfrm>
            <a:prstGeom prst="rect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B7E756F6-D218-BE4F-9B0E-191690A8BC05}"/>
                </a:ext>
              </a:extLst>
            </p:cNvPr>
            <p:cNvSpPr/>
            <p:nvPr/>
          </p:nvSpPr>
          <p:spPr>
            <a:xfrm>
              <a:off x="5346537" y="3975479"/>
              <a:ext cx="2425218" cy="5461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4278286-9B7E-9041-8FBC-BDC34996A6D9}"/>
              </a:ext>
            </a:extLst>
          </p:cNvPr>
          <p:cNvSpPr txBox="1"/>
          <p:nvPr/>
        </p:nvSpPr>
        <p:spPr>
          <a:xfrm>
            <a:off x="609600" y="1886680"/>
            <a:ext cx="1003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fit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A301D667-9761-7F42-8D4C-21505BE4EC3D}"/>
              </a:ext>
            </a:extLst>
          </p:cNvPr>
          <p:cNvSpPr txBox="1"/>
          <p:nvPr/>
        </p:nvSpPr>
        <p:spPr>
          <a:xfrm>
            <a:off x="7743622" y="1875843"/>
            <a:ext cx="11918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Worst fit</a:t>
            </a:r>
          </a:p>
        </p:txBody>
      </p:sp>
    </p:spTree>
    <p:extLst>
      <p:ext uri="{BB962C8B-B14F-4D97-AF65-F5344CB8AC3E}">
        <p14:creationId xmlns:p14="http://schemas.microsoft.com/office/powerpoint/2010/main" val="3548632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First Fit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Take first chunk you find that is big enough</a:t>
            </a:r>
          </a:p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Advantages: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Very short searches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Creates random sized fragments</a:t>
            </a:r>
          </a:p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Disadvantages: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The first chunks quickly fragment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Searches become longer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Ultimately it fragments as badly as best fit</a:t>
            </a:r>
          </a:p>
          <a:p>
            <a:endParaRPr lang="en-US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80776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Next Fit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2187575" y="1525588"/>
            <a:ext cx="1143000" cy="533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head</a:t>
            </a: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4168775" y="14874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4321175" y="1487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4625975" y="1487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4930775" y="1487488"/>
            <a:ext cx="18288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4168775" y="22494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U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S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4321175" y="2249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4625975" y="2249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4930775" y="2249488"/>
            <a:ext cx="22860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1213" name="Rectangle 13"/>
          <p:cNvSpPr>
            <a:spLocks noChangeArrowheads="1"/>
          </p:cNvSpPr>
          <p:nvPr/>
        </p:nvSpPr>
        <p:spPr bwMode="auto">
          <a:xfrm>
            <a:off x="4168775" y="30114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51214" name="Rectangle 14"/>
          <p:cNvSpPr>
            <a:spLocks noChangeArrowheads="1"/>
          </p:cNvSpPr>
          <p:nvPr/>
        </p:nvSpPr>
        <p:spPr bwMode="auto">
          <a:xfrm>
            <a:off x="4321175" y="3011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51215" name="Rectangle 15"/>
          <p:cNvSpPr>
            <a:spLocks noChangeArrowheads="1"/>
          </p:cNvSpPr>
          <p:nvPr/>
        </p:nvSpPr>
        <p:spPr bwMode="auto">
          <a:xfrm>
            <a:off x="4625975" y="3011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51216" name="Rectangle 16"/>
          <p:cNvSpPr>
            <a:spLocks noChangeArrowheads="1"/>
          </p:cNvSpPr>
          <p:nvPr/>
        </p:nvSpPr>
        <p:spPr bwMode="auto">
          <a:xfrm>
            <a:off x="4930775" y="3011488"/>
            <a:ext cx="10668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1217" name="Rectangle 17"/>
          <p:cNvSpPr>
            <a:spLocks noChangeArrowheads="1"/>
          </p:cNvSpPr>
          <p:nvPr/>
        </p:nvSpPr>
        <p:spPr bwMode="auto">
          <a:xfrm>
            <a:off x="4168775" y="37734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U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S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51218" name="Rectangle 18"/>
          <p:cNvSpPr>
            <a:spLocks noChangeArrowheads="1"/>
          </p:cNvSpPr>
          <p:nvPr/>
        </p:nvSpPr>
        <p:spPr bwMode="auto">
          <a:xfrm>
            <a:off x="4321175" y="3773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51219" name="Rectangle 19"/>
          <p:cNvSpPr>
            <a:spLocks noChangeArrowheads="1"/>
          </p:cNvSpPr>
          <p:nvPr/>
        </p:nvSpPr>
        <p:spPr bwMode="auto">
          <a:xfrm>
            <a:off x="4625975" y="3773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51220" name="Rectangle 20"/>
          <p:cNvSpPr>
            <a:spLocks noChangeArrowheads="1"/>
          </p:cNvSpPr>
          <p:nvPr/>
        </p:nvSpPr>
        <p:spPr bwMode="auto">
          <a:xfrm>
            <a:off x="4930775" y="3773488"/>
            <a:ext cx="16002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1221" name="Rectangle 21"/>
          <p:cNvSpPr>
            <a:spLocks noChangeArrowheads="1"/>
          </p:cNvSpPr>
          <p:nvPr/>
        </p:nvSpPr>
        <p:spPr bwMode="auto">
          <a:xfrm>
            <a:off x="4168775" y="45354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51222" name="Rectangle 22"/>
          <p:cNvSpPr>
            <a:spLocks noChangeArrowheads="1"/>
          </p:cNvSpPr>
          <p:nvPr/>
        </p:nvSpPr>
        <p:spPr bwMode="auto">
          <a:xfrm>
            <a:off x="4321175" y="4535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51223" name="Rectangle 23"/>
          <p:cNvSpPr>
            <a:spLocks noChangeArrowheads="1"/>
          </p:cNvSpPr>
          <p:nvPr/>
        </p:nvSpPr>
        <p:spPr bwMode="auto">
          <a:xfrm>
            <a:off x="4625975" y="4535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51224" name="Rectangle 24"/>
          <p:cNvSpPr>
            <a:spLocks noChangeArrowheads="1"/>
          </p:cNvSpPr>
          <p:nvPr/>
        </p:nvSpPr>
        <p:spPr bwMode="auto">
          <a:xfrm>
            <a:off x="4930775" y="4535488"/>
            <a:ext cx="23622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cxnSp>
        <p:nvCxnSpPr>
          <p:cNvPr id="51225" name="AutoShape 25"/>
          <p:cNvCxnSpPr>
            <a:cxnSpLocks noChangeShapeType="1"/>
            <a:stCxn id="51204" idx="3"/>
            <a:endCxn id="51205" idx="1"/>
          </p:cNvCxnSpPr>
          <p:nvPr/>
        </p:nvCxnSpPr>
        <p:spPr bwMode="auto">
          <a:xfrm>
            <a:off x="3330575" y="1792288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226" name="AutoShape 26"/>
          <p:cNvCxnSpPr>
            <a:cxnSpLocks noChangeShapeType="1"/>
            <a:stCxn id="51211" idx="2"/>
            <a:endCxn id="51213" idx="1"/>
          </p:cNvCxnSpPr>
          <p:nvPr/>
        </p:nvCxnSpPr>
        <p:spPr bwMode="auto">
          <a:xfrm rot="5400000">
            <a:off x="4244975" y="2782888"/>
            <a:ext cx="457200" cy="609600"/>
          </a:xfrm>
          <a:prstGeom prst="bentConnector4">
            <a:avLst>
              <a:gd name="adj1" fmla="val 16667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1227" name="AutoShape 27"/>
          <p:cNvCxnSpPr>
            <a:cxnSpLocks noChangeShapeType="1"/>
            <a:stCxn id="51207" idx="2"/>
            <a:endCxn id="51209" idx="1"/>
          </p:cNvCxnSpPr>
          <p:nvPr/>
        </p:nvCxnSpPr>
        <p:spPr bwMode="auto">
          <a:xfrm rot="5400000">
            <a:off x="4244975" y="2020888"/>
            <a:ext cx="457200" cy="609600"/>
          </a:xfrm>
          <a:prstGeom prst="bentConnector4">
            <a:avLst>
              <a:gd name="adj1" fmla="val 16667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1228" name="AutoShape 28"/>
          <p:cNvCxnSpPr>
            <a:cxnSpLocks noChangeShapeType="1"/>
            <a:stCxn id="51215" idx="2"/>
            <a:endCxn id="51217" idx="1"/>
          </p:cNvCxnSpPr>
          <p:nvPr/>
        </p:nvCxnSpPr>
        <p:spPr bwMode="auto">
          <a:xfrm rot="5400000">
            <a:off x="4244975" y="3544888"/>
            <a:ext cx="457200" cy="609600"/>
          </a:xfrm>
          <a:prstGeom prst="bentConnector4">
            <a:avLst>
              <a:gd name="adj1" fmla="val 16667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1229" name="AutoShape 29"/>
          <p:cNvCxnSpPr>
            <a:cxnSpLocks noChangeShapeType="1"/>
            <a:stCxn id="51219" idx="2"/>
            <a:endCxn id="51221" idx="1"/>
          </p:cNvCxnSpPr>
          <p:nvPr/>
        </p:nvCxnSpPr>
        <p:spPr bwMode="auto">
          <a:xfrm rot="5400000">
            <a:off x="4244975" y="4306888"/>
            <a:ext cx="457200" cy="609600"/>
          </a:xfrm>
          <a:prstGeom prst="bentConnector4">
            <a:avLst>
              <a:gd name="adj1" fmla="val 16667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5464175" y="4916488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…</a:t>
            </a:r>
          </a:p>
        </p:txBody>
      </p:sp>
      <p:cxnSp>
        <p:nvCxnSpPr>
          <p:cNvPr id="51231" name="AutoShape 31"/>
          <p:cNvCxnSpPr>
            <a:cxnSpLocks noChangeShapeType="1"/>
            <a:stCxn id="51223" idx="2"/>
          </p:cNvCxnSpPr>
          <p:nvPr/>
        </p:nvCxnSpPr>
        <p:spPr bwMode="auto">
          <a:xfrm rot="16200000" flipH="1">
            <a:off x="5006975" y="4916488"/>
            <a:ext cx="228600" cy="685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434975" y="2185988"/>
            <a:ext cx="16002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After each search, set guess pointer to chunk after the one we chose.</a:t>
            </a:r>
          </a:p>
        </p:txBody>
      </p:sp>
      <p:sp>
        <p:nvSpPr>
          <p:cNvPr id="33" name="Rectangle 36"/>
          <p:cNvSpPr>
            <a:spLocks noChangeArrowheads="1"/>
          </p:cNvSpPr>
          <p:nvPr/>
        </p:nvSpPr>
        <p:spPr bwMode="auto">
          <a:xfrm>
            <a:off x="2187575" y="2478088"/>
            <a:ext cx="1143000" cy="533400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guess</a:t>
            </a:r>
          </a:p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pointer</a:t>
            </a:r>
          </a:p>
        </p:txBody>
      </p:sp>
      <p:cxnSp>
        <p:nvCxnSpPr>
          <p:cNvPr id="34" name="AutoShape 37"/>
          <p:cNvCxnSpPr>
            <a:cxnSpLocks noChangeShapeType="1"/>
            <a:stCxn id="33" idx="2"/>
            <a:endCxn id="51235" idx="1"/>
          </p:cNvCxnSpPr>
          <p:nvPr/>
        </p:nvCxnSpPr>
        <p:spPr bwMode="auto">
          <a:xfrm rot="16200000" flipH="1">
            <a:off x="2533650" y="3236913"/>
            <a:ext cx="1860550" cy="1409700"/>
          </a:xfrm>
          <a:prstGeom prst="bentConnector2">
            <a:avLst/>
          </a:prstGeom>
          <a:noFill/>
          <a:ln w="9525">
            <a:solidFill>
              <a:srgbClr val="9966FF"/>
            </a:solidFill>
            <a:miter lim="800000"/>
            <a:headEnd/>
            <a:tailEnd type="triangle" w="med" len="med"/>
          </a:ln>
        </p:spPr>
      </p:cxnSp>
      <p:sp>
        <p:nvSpPr>
          <p:cNvPr id="51235" name="Text Box 38"/>
          <p:cNvSpPr txBox="1">
            <a:spLocks noChangeArrowheads="1"/>
          </p:cNvSpPr>
          <p:nvPr/>
        </p:nvSpPr>
        <p:spPr bwMode="auto">
          <a:xfrm>
            <a:off x="4168775" y="4687888"/>
            <a:ext cx="228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</a:t>
            </a: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434975" y="4090988"/>
            <a:ext cx="160020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That is the point at which we will begin our next search.</a:t>
            </a:r>
          </a:p>
        </p:txBody>
      </p:sp>
    </p:spTree>
    <p:extLst>
      <p:ext uri="{BB962C8B-B14F-4D97-AF65-F5344CB8AC3E}">
        <p14:creationId xmlns:p14="http://schemas.microsoft.com/office/powerpoint/2010/main" val="3689287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GB" dirty="0"/>
              <a:t>1. Transparency</a:t>
            </a:r>
          </a:p>
          <a:p>
            <a:pPr lvl="1"/>
            <a:r>
              <a:rPr lang="en-GB" dirty="0"/>
              <a:t>Process sees only its own address space</a:t>
            </a:r>
          </a:p>
          <a:p>
            <a:pPr lvl="1"/>
            <a:r>
              <a:rPr lang="en-GB" dirty="0"/>
              <a:t>Process is unaware memory is being shared</a:t>
            </a:r>
          </a:p>
          <a:p>
            <a:pPr>
              <a:buNone/>
            </a:pPr>
            <a:r>
              <a:rPr lang="en-GB" dirty="0"/>
              <a:t>2. Efficiency</a:t>
            </a:r>
          </a:p>
          <a:p>
            <a:pPr lvl="1"/>
            <a:r>
              <a:rPr lang="en-GB" dirty="0"/>
              <a:t>High effective memory utilization</a:t>
            </a:r>
          </a:p>
          <a:p>
            <a:pPr lvl="1"/>
            <a:r>
              <a:rPr lang="en-GB" dirty="0"/>
              <a:t>Low run-time cost for allocation/relocation</a:t>
            </a:r>
          </a:p>
          <a:p>
            <a:pPr>
              <a:buNone/>
            </a:pPr>
            <a:r>
              <a:rPr lang="en-GB" dirty="0"/>
              <a:t>3. Protection and isolation</a:t>
            </a:r>
          </a:p>
          <a:p>
            <a:pPr lvl="1"/>
            <a:r>
              <a:rPr lang="en-GB" dirty="0"/>
              <a:t>Private data will not be corrupted</a:t>
            </a:r>
          </a:p>
          <a:p>
            <a:pPr lvl="1"/>
            <a:r>
              <a:rPr lang="en-GB" dirty="0"/>
              <a:t>Private data cannot be seen by other processes</a:t>
            </a:r>
          </a:p>
        </p:txBody>
      </p:sp>
    </p:spTree>
    <p:extLst>
      <p:ext uri="{BB962C8B-B14F-4D97-AF65-F5344CB8AC3E}">
        <p14:creationId xmlns:p14="http://schemas.microsoft.com/office/powerpoint/2010/main" val="39801037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Next Fit Properties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Tries to get advantages of both first and worst fit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Short searches (maybe shorter than first fit)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Spreads out fragmentation (like worst fit)</a:t>
            </a:r>
          </a:p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Guess pointers are a general technique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Think of them as a lazy (non-coherent) cache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If they are right, they save a lot of time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If they are wrong, the algorithm still works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They can be used in a wide range of problems </a:t>
            </a:r>
          </a:p>
          <a:p>
            <a:endParaRPr lang="en-US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84218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Coalescing Partitions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All variable sized partition allocation algorithms have external fragmentation</a:t>
            </a:r>
          </a:p>
          <a:p>
            <a:pPr lvl="1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Some get it faster, some spread it out</a:t>
            </a:r>
          </a:p>
          <a:p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We need a way to reassemble fragments</a:t>
            </a:r>
          </a:p>
          <a:p>
            <a:pPr lvl="1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Check </a:t>
            </a:r>
            <a:r>
              <a:rPr lang="en-GB" dirty="0" err="1">
                <a:latin typeface="Times New Roman" pitchFamily="-98" charset="0"/>
                <a:ea typeface="ＭＳ Ｐゴシック" pitchFamily="-98" charset="-128"/>
              </a:rPr>
              <a:t>neighbors</a:t>
            </a:r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 whenever a chunk is freed</a:t>
            </a:r>
          </a:p>
          <a:p>
            <a:pPr lvl="1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Recombine free </a:t>
            </a:r>
            <a:r>
              <a:rPr lang="en-GB" dirty="0" err="1">
                <a:latin typeface="Times New Roman" pitchFamily="-98" charset="0"/>
                <a:ea typeface="ＭＳ Ｐゴシック" pitchFamily="-98" charset="-128"/>
              </a:rPr>
              <a:t>neighbors</a:t>
            </a:r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 whenever possible</a:t>
            </a:r>
          </a:p>
          <a:p>
            <a:pPr lvl="1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Free list can be designed to make this easier</a:t>
            </a:r>
          </a:p>
          <a:p>
            <a:pPr lvl="2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E.g., where are the </a:t>
            </a:r>
            <a:r>
              <a:rPr lang="en-GB" dirty="0" err="1">
                <a:latin typeface="Times New Roman" pitchFamily="-98" charset="0"/>
                <a:ea typeface="ＭＳ Ｐゴシック" pitchFamily="-98" charset="-128"/>
              </a:rPr>
              <a:t>neighbors</a:t>
            </a:r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 of this chunk?</a:t>
            </a:r>
          </a:p>
          <a:p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Counters forces of external fragmentation</a:t>
            </a:r>
          </a:p>
          <a:p>
            <a:endParaRPr lang="en-US" dirty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4551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Free Chunk Coalescing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968375" y="1525588"/>
            <a:ext cx="1143000" cy="533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head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2949575" y="14874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3101975" y="1487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3406775" y="1487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3711575" y="1487488"/>
            <a:ext cx="18288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2949575" y="22494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U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S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3101975" y="2249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3406775" y="2249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3711575" y="2249488"/>
            <a:ext cx="22860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2949575" y="30114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101975" y="3011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54287" name="Rectangle 15"/>
          <p:cNvSpPr>
            <a:spLocks noChangeArrowheads="1"/>
          </p:cNvSpPr>
          <p:nvPr/>
        </p:nvSpPr>
        <p:spPr bwMode="auto">
          <a:xfrm>
            <a:off x="3406775" y="3011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3711575" y="3011488"/>
            <a:ext cx="10668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2949575" y="37734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U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S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3101975" y="3773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3406775" y="3773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711575" y="3773488"/>
            <a:ext cx="14478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2949575" y="45354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3101975" y="4535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3406775" y="4535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3711575" y="4535488"/>
            <a:ext cx="9144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cxnSp>
        <p:nvCxnSpPr>
          <p:cNvPr id="54297" name="AutoShape 25"/>
          <p:cNvCxnSpPr>
            <a:cxnSpLocks noChangeShapeType="1"/>
            <a:stCxn id="54276" idx="3"/>
            <a:endCxn id="54277" idx="1"/>
          </p:cNvCxnSpPr>
          <p:nvPr/>
        </p:nvCxnSpPr>
        <p:spPr bwMode="auto">
          <a:xfrm>
            <a:off x="2111375" y="1792288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298" name="AutoShape 26"/>
          <p:cNvCxnSpPr>
            <a:cxnSpLocks noChangeShapeType="1"/>
            <a:stCxn id="54283" idx="2"/>
            <a:endCxn id="54285" idx="1"/>
          </p:cNvCxnSpPr>
          <p:nvPr/>
        </p:nvCxnSpPr>
        <p:spPr bwMode="auto">
          <a:xfrm rot="5400000">
            <a:off x="3025775" y="2782888"/>
            <a:ext cx="457200" cy="609600"/>
          </a:xfrm>
          <a:prstGeom prst="bentConnector4">
            <a:avLst>
              <a:gd name="adj1" fmla="val 16667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4299" name="AutoShape 27"/>
          <p:cNvCxnSpPr>
            <a:cxnSpLocks noChangeShapeType="1"/>
            <a:stCxn id="54279" idx="2"/>
            <a:endCxn id="54281" idx="1"/>
          </p:cNvCxnSpPr>
          <p:nvPr/>
        </p:nvCxnSpPr>
        <p:spPr bwMode="auto">
          <a:xfrm rot="5400000">
            <a:off x="3025775" y="2020888"/>
            <a:ext cx="457200" cy="609600"/>
          </a:xfrm>
          <a:prstGeom prst="bentConnector4">
            <a:avLst>
              <a:gd name="adj1" fmla="val 16667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8" name="AutoShape 28"/>
          <p:cNvCxnSpPr>
            <a:cxnSpLocks noChangeShapeType="1"/>
            <a:stCxn id="54287" idx="2"/>
            <a:endCxn id="17" idx="1"/>
          </p:cNvCxnSpPr>
          <p:nvPr/>
        </p:nvCxnSpPr>
        <p:spPr bwMode="auto">
          <a:xfrm rot="5400000">
            <a:off x="3025775" y="3544888"/>
            <a:ext cx="457200" cy="609600"/>
          </a:xfrm>
          <a:prstGeom prst="bentConnector4">
            <a:avLst>
              <a:gd name="adj1" fmla="val 16667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9" name="AutoShape 29"/>
          <p:cNvCxnSpPr>
            <a:cxnSpLocks noChangeShapeType="1"/>
            <a:stCxn id="19" idx="2"/>
            <a:endCxn id="21" idx="1"/>
          </p:cNvCxnSpPr>
          <p:nvPr/>
        </p:nvCxnSpPr>
        <p:spPr bwMode="auto">
          <a:xfrm rot="5400000">
            <a:off x="3025775" y="4306888"/>
            <a:ext cx="457200" cy="609600"/>
          </a:xfrm>
          <a:prstGeom prst="bentConnector4">
            <a:avLst>
              <a:gd name="adj1" fmla="val 16667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54302" name="Text Box 30"/>
          <p:cNvSpPr txBox="1">
            <a:spLocks noChangeArrowheads="1"/>
          </p:cNvSpPr>
          <p:nvPr/>
        </p:nvSpPr>
        <p:spPr bwMode="auto">
          <a:xfrm>
            <a:off x="4244975" y="4916488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…</a:t>
            </a:r>
          </a:p>
        </p:txBody>
      </p:sp>
      <p:cxnSp>
        <p:nvCxnSpPr>
          <p:cNvPr id="31" name="AutoShape 31"/>
          <p:cNvCxnSpPr>
            <a:cxnSpLocks noChangeShapeType="1"/>
            <a:stCxn id="23" idx="2"/>
          </p:cNvCxnSpPr>
          <p:nvPr/>
        </p:nvCxnSpPr>
        <p:spPr bwMode="auto">
          <a:xfrm rot="16200000" flipH="1">
            <a:off x="3787775" y="4916488"/>
            <a:ext cx="228600" cy="685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663575" y="2706688"/>
            <a:ext cx="1876425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Previous chunk is free, so coalesce backwards.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5729288" y="4640263"/>
            <a:ext cx="26130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Next chunk is also free, so coalesce forwards.</a:t>
            </a:r>
          </a:p>
        </p:txBody>
      </p: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2949575" y="37734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35" name="Rectangle 37"/>
          <p:cNvSpPr>
            <a:spLocks noChangeArrowheads="1"/>
          </p:cNvSpPr>
          <p:nvPr/>
        </p:nvSpPr>
        <p:spPr bwMode="auto">
          <a:xfrm>
            <a:off x="3711575" y="3773488"/>
            <a:ext cx="14478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36" name="AutoShape 38"/>
          <p:cNvSpPr>
            <a:spLocks noChangeArrowheads="1"/>
          </p:cNvSpPr>
          <p:nvPr/>
        </p:nvSpPr>
        <p:spPr bwMode="auto">
          <a:xfrm>
            <a:off x="5921375" y="3621088"/>
            <a:ext cx="1219200" cy="990600"/>
          </a:xfrm>
          <a:prstGeom prst="leftArrow">
            <a:avLst>
              <a:gd name="adj1" fmla="val 50000"/>
              <a:gd name="adj2" fmla="val 30769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FREE</a:t>
            </a:r>
          </a:p>
        </p:txBody>
      </p:sp>
      <p:cxnSp>
        <p:nvCxnSpPr>
          <p:cNvPr id="37" name="AutoShape 40"/>
          <p:cNvCxnSpPr>
            <a:cxnSpLocks noChangeShapeType="1"/>
            <a:stCxn id="54287" idx="2"/>
            <a:endCxn id="21" idx="1"/>
          </p:cNvCxnSpPr>
          <p:nvPr/>
        </p:nvCxnSpPr>
        <p:spPr bwMode="auto">
          <a:xfrm rot="5400000">
            <a:off x="2644775" y="3925888"/>
            <a:ext cx="1219200" cy="609600"/>
          </a:xfrm>
          <a:prstGeom prst="bentConnector4">
            <a:avLst>
              <a:gd name="adj1" fmla="val 37500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8" name="AutoShape 41"/>
          <p:cNvCxnSpPr>
            <a:cxnSpLocks noChangeShapeType="1"/>
            <a:stCxn id="54287" idx="2"/>
            <a:endCxn id="54302" idx="1"/>
          </p:cNvCxnSpPr>
          <p:nvPr/>
        </p:nvCxnSpPr>
        <p:spPr bwMode="auto">
          <a:xfrm rot="16200000" flipH="1">
            <a:off x="3094037" y="4086226"/>
            <a:ext cx="1616075" cy="685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775921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07407E-6 L 0.11719 -0.1120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" y="-5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09 -0.02199 L 0.2724 -0.22361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00" y="-10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2" grpId="0"/>
      <p:bldP spid="33" grpId="0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Fragmentation and Coalescing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457200" y="1468438"/>
            <a:ext cx="8229600" cy="4525962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en-GB">
                <a:latin typeface="Times New Roman" pitchFamily="-98" charset="0"/>
                <a:ea typeface="ＭＳ Ｐゴシック" pitchFamily="-98" charset="-128"/>
              </a:rPr>
              <a:t>Opposing processes that operate in parallel</a:t>
            </a:r>
          </a:p>
          <a:p>
            <a:pPr lvl="1">
              <a:lnSpc>
                <a:spcPct val="83000"/>
              </a:lnSpc>
            </a:pPr>
            <a:r>
              <a:rPr lang="en-GB">
                <a:latin typeface="Times New Roman" pitchFamily="-98" charset="0"/>
                <a:ea typeface="ＭＳ Ｐゴシック" pitchFamily="-98" charset="-128"/>
              </a:rPr>
              <a:t>Which of the two processes will dominate?</a:t>
            </a:r>
          </a:p>
          <a:p>
            <a:pPr>
              <a:lnSpc>
                <a:spcPct val="83000"/>
              </a:lnSpc>
            </a:pPr>
            <a:r>
              <a:rPr lang="en-GB">
                <a:latin typeface="Times New Roman" pitchFamily="-98" charset="0"/>
                <a:ea typeface="ＭＳ Ｐゴシック" pitchFamily="-98" charset="-128"/>
              </a:rPr>
              <a:t>What fraction of space is typically allocated?</a:t>
            </a:r>
          </a:p>
          <a:p>
            <a:pPr lvl="1">
              <a:lnSpc>
                <a:spcPct val="83000"/>
              </a:lnSpc>
            </a:pPr>
            <a:r>
              <a:rPr lang="en-GB">
                <a:latin typeface="Times New Roman" pitchFamily="-98" charset="0"/>
                <a:ea typeface="ＭＳ Ｐゴシック" pitchFamily="-98" charset="-128"/>
              </a:rPr>
              <a:t>Coalescing works better with more free space</a:t>
            </a:r>
          </a:p>
          <a:p>
            <a:pPr>
              <a:lnSpc>
                <a:spcPct val="83000"/>
              </a:lnSpc>
            </a:pPr>
            <a:r>
              <a:rPr lang="en-GB">
                <a:latin typeface="Times New Roman" pitchFamily="-98" charset="0"/>
                <a:ea typeface="ＭＳ Ｐゴシック" pitchFamily="-98" charset="-128"/>
              </a:rPr>
              <a:t>How fast is allocated memory turned over?</a:t>
            </a:r>
          </a:p>
          <a:p>
            <a:pPr lvl="1">
              <a:lnSpc>
                <a:spcPct val="83000"/>
              </a:lnSpc>
            </a:pPr>
            <a:r>
              <a:rPr lang="en-GB">
                <a:latin typeface="Times New Roman" pitchFamily="-98" charset="0"/>
                <a:ea typeface="ＭＳ Ｐゴシック" pitchFamily="-98" charset="-128"/>
              </a:rPr>
              <a:t>Chunks held for long time cannot be coalesced</a:t>
            </a:r>
          </a:p>
          <a:p>
            <a:pPr>
              <a:lnSpc>
                <a:spcPct val="83000"/>
              </a:lnSpc>
            </a:pPr>
            <a:r>
              <a:rPr lang="en-GB">
                <a:latin typeface="Times New Roman" pitchFamily="-98" charset="0"/>
                <a:ea typeface="ＭＳ Ｐゴシック" pitchFamily="-98" charset="-128"/>
              </a:rPr>
              <a:t>How variable are requested chunk sizes?</a:t>
            </a:r>
          </a:p>
          <a:p>
            <a:pPr lvl="1">
              <a:lnSpc>
                <a:spcPct val="83000"/>
              </a:lnSpc>
            </a:pPr>
            <a:r>
              <a:rPr lang="en-GB">
                <a:latin typeface="Times New Roman" pitchFamily="-98" charset="0"/>
                <a:ea typeface="ＭＳ Ｐゴシック" pitchFamily="-98" charset="-128"/>
              </a:rPr>
              <a:t>High variability increases fragmentation rate</a:t>
            </a:r>
          </a:p>
          <a:p>
            <a:pPr>
              <a:lnSpc>
                <a:spcPct val="83000"/>
              </a:lnSpc>
            </a:pPr>
            <a:r>
              <a:rPr lang="en-GB">
                <a:latin typeface="Times New Roman" pitchFamily="-98" charset="0"/>
                <a:ea typeface="ＭＳ Ｐゴシック" pitchFamily="-98" charset="-128"/>
              </a:rPr>
              <a:t>How long will the program execute?</a:t>
            </a:r>
          </a:p>
          <a:p>
            <a:pPr lvl="1">
              <a:lnSpc>
                <a:spcPct val="83000"/>
              </a:lnSpc>
            </a:pPr>
            <a:r>
              <a:rPr lang="en-GB">
                <a:latin typeface="Times New Roman" pitchFamily="-98" charset="0"/>
                <a:ea typeface="ＭＳ Ｐゴシック" pitchFamily="-98" charset="-128"/>
              </a:rPr>
              <a:t>Fragmentation, like rust, gets worse with time</a:t>
            </a:r>
          </a:p>
          <a:p>
            <a:endParaRPr lang="en-US" sz="360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09000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Variable Sized Partition Summary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Eliminates internal fragmentation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Each chunk is custom-made for requestor</a:t>
            </a:r>
          </a:p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Implementation is more expensive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Long searches of complex free lists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Carving and coalescing</a:t>
            </a:r>
          </a:p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External fragmentation is inevitable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Coalescing can counteract the fragmentation</a:t>
            </a:r>
          </a:p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Must we choose the lesser of two evils?</a:t>
            </a:r>
          </a:p>
          <a:p>
            <a:endParaRPr lang="en-US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79939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457200" y="601663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A Special Case for Fixed Allocations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4" name="Freeform 30"/>
          <p:cNvSpPr>
            <a:spLocks/>
          </p:cNvSpPr>
          <p:nvPr/>
        </p:nvSpPr>
        <p:spPr bwMode="auto">
          <a:xfrm>
            <a:off x="1120775" y="4121150"/>
            <a:ext cx="6604000" cy="1600200"/>
          </a:xfrm>
          <a:custGeom>
            <a:avLst/>
            <a:gdLst>
              <a:gd name="T0" fmla="*/ 4128 w 4160"/>
              <a:gd name="T1" fmla="*/ 1008 h 1008"/>
              <a:gd name="T2" fmla="*/ 4128 w 4160"/>
              <a:gd name="T3" fmla="*/ 912 h 1008"/>
              <a:gd name="T4" fmla="*/ 4080 w 4160"/>
              <a:gd name="T5" fmla="*/ 864 h 1008"/>
              <a:gd name="T6" fmla="*/ 3648 w 4160"/>
              <a:gd name="T7" fmla="*/ 672 h 1008"/>
              <a:gd name="T8" fmla="*/ 3168 w 4160"/>
              <a:gd name="T9" fmla="*/ 240 h 1008"/>
              <a:gd name="T10" fmla="*/ 2448 w 4160"/>
              <a:gd name="T11" fmla="*/ 0 h 1008"/>
              <a:gd name="T12" fmla="*/ 1440 w 4160"/>
              <a:gd name="T13" fmla="*/ 240 h 1008"/>
              <a:gd name="T14" fmla="*/ 0 w 4160"/>
              <a:gd name="T15" fmla="*/ 1008 h 10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160"/>
              <a:gd name="T25" fmla="*/ 0 h 1008"/>
              <a:gd name="T26" fmla="*/ 4160 w 4160"/>
              <a:gd name="T27" fmla="*/ 1008 h 10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160" h="1008">
                <a:moveTo>
                  <a:pt x="4128" y="1008"/>
                </a:moveTo>
                <a:cubicBezTo>
                  <a:pt x="4132" y="972"/>
                  <a:pt x="4136" y="936"/>
                  <a:pt x="4128" y="912"/>
                </a:cubicBezTo>
                <a:cubicBezTo>
                  <a:pt x="4120" y="888"/>
                  <a:pt x="4160" y="904"/>
                  <a:pt x="4080" y="864"/>
                </a:cubicBezTo>
                <a:cubicBezTo>
                  <a:pt x="4000" y="824"/>
                  <a:pt x="3800" y="776"/>
                  <a:pt x="3648" y="672"/>
                </a:cubicBezTo>
                <a:cubicBezTo>
                  <a:pt x="3496" y="568"/>
                  <a:pt x="3368" y="352"/>
                  <a:pt x="3168" y="240"/>
                </a:cubicBezTo>
                <a:cubicBezTo>
                  <a:pt x="2968" y="128"/>
                  <a:pt x="2736" y="0"/>
                  <a:pt x="2448" y="0"/>
                </a:cubicBezTo>
                <a:cubicBezTo>
                  <a:pt x="2160" y="0"/>
                  <a:pt x="1848" y="72"/>
                  <a:pt x="1440" y="240"/>
                </a:cubicBezTo>
                <a:cubicBezTo>
                  <a:pt x="1032" y="408"/>
                  <a:pt x="516" y="708"/>
                  <a:pt x="0" y="1008"/>
                </a:cubicBezTo>
              </a:path>
            </a:pathLst>
          </a:cu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397" name="Freeform 29"/>
          <p:cNvSpPr>
            <a:spLocks/>
          </p:cNvSpPr>
          <p:nvPr/>
        </p:nvSpPr>
        <p:spPr bwMode="auto">
          <a:xfrm>
            <a:off x="1120775" y="5111750"/>
            <a:ext cx="6591300" cy="603250"/>
          </a:xfrm>
          <a:custGeom>
            <a:avLst/>
            <a:gdLst>
              <a:gd name="T0" fmla="*/ 4128 w 4152"/>
              <a:gd name="T1" fmla="*/ 512 h 512"/>
              <a:gd name="T2" fmla="*/ 4128 w 4152"/>
              <a:gd name="T3" fmla="*/ 416 h 512"/>
              <a:gd name="T4" fmla="*/ 4080 w 4152"/>
              <a:gd name="T5" fmla="*/ 368 h 512"/>
              <a:gd name="T6" fmla="*/ 3696 w 4152"/>
              <a:gd name="T7" fmla="*/ 224 h 512"/>
              <a:gd name="T8" fmla="*/ 2736 w 4152"/>
              <a:gd name="T9" fmla="*/ 32 h 512"/>
              <a:gd name="T10" fmla="*/ 1776 w 4152"/>
              <a:gd name="T11" fmla="*/ 80 h 512"/>
              <a:gd name="T12" fmla="*/ 0 w 4152"/>
              <a:gd name="T13" fmla="*/ 512 h 5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152"/>
              <a:gd name="T22" fmla="*/ 0 h 512"/>
              <a:gd name="T23" fmla="*/ 4152 w 4152"/>
              <a:gd name="T24" fmla="*/ 512 h 5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152" h="512">
                <a:moveTo>
                  <a:pt x="4128" y="512"/>
                </a:moveTo>
                <a:cubicBezTo>
                  <a:pt x="4132" y="476"/>
                  <a:pt x="4136" y="440"/>
                  <a:pt x="4128" y="416"/>
                </a:cubicBezTo>
                <a:cubicBezTo>
                  <a:pt x="4120" y="392"/>
                  <a:pt x="4152" y="400"/>
                  <a:pt x="4080" y="368"/>
                </a:cubicBezTo>
                <a:cubicBezTo>
                  <a:pt x="4008" y="336"/>
                  <a:pt x="3920" y="280"/>
                  <a:pt x="3696" y="224"/>
                </a:cubicBezTo>
                <a:cubicBezTo>
                  <a:pt x="3472" y="168"/>
                  <a:pt x="3056" y="56"/>
                  <a:pt x="2736" y="32"/>
                </a:cubicBezTo>
                <a:cubicBezTo>
                  <a:pt x="2416" y="8"/>
                  <a:pt x="2232" y="0"/>
                  <a:pt x="1776" y="80"/>
                </a:cubicBezTo>
                <a:cubicBezTo>
                  <a:pt x="1320" y="160"/>
                  <a:pt x="660" y="336"/>
                  <a:pt x="0" y="512"/>
                </a:cubicBezTo>
              </a:path>
            </a:pathLst>
          </a:cu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398" name="Line 4"/>
          <p:cNvSpPr>
            <a:spLocks noChangeShapeType="1"/>
          </p:cNvSpPr>
          <p:nvPr/>
        </p:nvSpPr>
        <p:spPr bwMode="auto">
          <a:xfrm>
            <a:off x="1120775" y="229235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9" name="Line 5"/>
          <p:cNvSpPr>
            <a:spLocks noChangeShapeType="1"/>
          </p:cNvSpPr>
          <p:nvPr/>
        </p:nvSpPr>
        <p:spPr bwMode="auto">
          <a:xfrm>
            <a:off x="1120775" y="5721350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>
            <a:off x="4092575" y="54165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5616575" y="54165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4854575" y="54165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3" name="Line 12"/>
          <p:cNvSpPr>
            <a:spLocks noChangeShapeType="1"/>
          </p:cNvSpPr>
          <p:nvPr/>
        </p:nvSpPr>
        <p:spPr bwMode="auto">
          <a:xfrm>
            <a:off x="3330575" y="54165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4" name="Line 14"/>
          <p:cNvSpPr>
            <a:spLocks noChangeShapeType="1"/>
          </p:cNvSpPr>
          <p:nvPr/>
        </p:nvSpPr>
        <p:spPr bwMode="auto">
          <a:xfrm>
            <a:off x="6378575" y="54165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5" name="Line 16"/>
          <p:cNvSpPr>
            <a:spLocks noChangeShapeType="1"/>
          </p:cNvSpPr>
          <p:nvPr/>
        </p:nvSpPr>
        <p:spPr bwMode="auto">
          <a:xfrm>
            <a:off x="7140575" y="54165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6" name="Text Box 17"/>
          <p:cNvSpPr txBox="1">
            <a:spLocks noChangeArrowheads="1"/>
          </p:cNvSpPr>
          <p:nvPr/>
        </p:nvSpPr>
        <p:spPr bwMode="auto">
          <a:xfrm>
            <a:off x="587375" y="1925638"/>
            <a:ext cx="11207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Times New Roman" pitchFamily="-98" charset="0"/>
                <a:ea typeface="Arial" pitchFamily="-98" charset="0"/>
              </a:rPr>
              <a:t>frequency</a:t>
            </a:r>
          </a:p>
        </p:txBody>
      </p:sp>
      <p:sp>
        <p:nvSpPr>
          <p:cNvPr id="59407" name="Text Box 18"/>
          <p:cNvSpPr txBox="1">
            <a:spLocks noChangeArrowheads="1"/>
          </p:cNvSpPr>
          <p:nvPr/>
        </p:nvSpPr>
        <p:spPr bwMode="auto">
          <a:xfrm>
            <a:off x="6165850" y="5794375"/>
            <a:ext cx="43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Times New Roman" pitchFamily="-98" charset="0"/>
                <a:ea typeface="Arial" pitchFamily="-98" charset="0"/>
              </a:rPr>
              <a:t>4K</a:t>
            </a:r>
          </a:p>
        </p:txBody>
      </p:sp>
      <p:sp>
        <p:nvSpPr>
          <p:cNvPr id="59408" name="Text Box 19"/>
          <p:cNvSpPr txBox="1">
            <a:spLocks noChangeArrowheads="1"/>
          </p:cNvSpPr>
          <p:nvPr/>
        </p:nvSpPr>
        <p:spPr bwMode="auto">
          <a:xfrm>
            <a:off x="3065463" y="5797550"/>
            <a:ext cx="4921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Times New Roman" pitchFamily="-98" charset="0"/>
                <a:ea typeface="Arial" pitchFamily="-98" charset="0"/>
              </a:rPr>
              <a:t>256</a:t>
            </a:r>
          </a:p>
        </p:txBody>
      </p:sp>
      <p:sp>
        <p:nvSpPr>
          <p:cNvPr id="59409" name="Text Box 20"/>
          <p:cNvSpPr txBox="1">
            <a:spLocks noChangeArrowheads="1"/>
          </p:cNvSpPr>
          <p:nvPr/>
        </p:nvSpPr>
        <p:spPr bwMode="auto">
          <a:xfrm>
            <a:off x="1597025" y="5803900"/>
            <a:ext cx="3905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Times New Roman" pitchFamily="-98" charset="0"/>
                <a:ea typeface="Arial" pitchFamily="-98" charset="0"/>
              </a:rPr>
              <a:t>64</a:t>
            </a:r>
          </a:p>
        </p:txBody>
      </p:sp>
      <p:sp>
        <p:nvSpPr>
          <p:cNvPr id="59410" name="Text Box 21"/>
          <p:cNvSpPr txBox="1">
            <a:spLocks noChangeArrowheads="1"/>
          </p:cNvSpPr>
          <p:nvPr/>
        </p:nvSpPr>
        <p:spPr bwMode="auto">
          <a:xfrm>
            <a:off x="4632325" y="5797550"/>
            <a:ext cx="43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Times New Roman" pitchFamily="-98" charset="0"/>
                <a:ea typeface="Arial" pitchFamily="-98" charset="0"/>
              </a:rPr>
              <a:t>1K</a:t>
            </a: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806575" y="1863725"/>
            <a:ext cx="44386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Times New Roman" pitchFamily="-98" charset="0"/>
                <a:ea typeface="Arial" pitchFamily="-98" charset="0"/>
              </a:rPr>
              <a:t>Internal fragmentation results from mismatches between chunk sizes and request sizes (which we have assumed to be randomly distributed)</a:t>
            </a:r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3082925" y="2930525"/>
            <a:ext cx="35242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Times New Roman" pitchFamily="-98" charset="0"/>
                <a:ea typeface="Arial" pitchFamily="-98" charset="0"/>
              </a:rPr>
              <a:t>But if we look at what actually happens, it turns out that memory allocation requests aren’t random at all.</a:t>
            </a:r>
          </a:p>
        </p:txBody>
      </p:sp>
      <p:sp>
        <p:nvSpPr>
          <p:cNvPr id="21" name="Line 33"/>
          <p:cNvSpPr>
            <a:spLocks noChangeShapeType="1"/>
          </p:cNvSpPr>
          <p:nvPr/>
        </p:nvSpPr>
        <p:spPr bwMode="auto">
          <a:xfrm flipV="1">
            <a:off x="6378575" y="2292350"/>
            <a:ext cx="0" cy="31242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V="1">
            <a:off x="1806575" y="4044950"/>
            <a:ext cx="0" cy="1524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35"/>
          <p:cNvSpPr>
            <a:spLocks noChangeShapeType="1"/>
          </p:cNvSpPr>
          <p:nvPr/>
        </p:nvSpPr>
        <p:spPr bwMode="auto">
          <a:xfrm flipV="1">
            <a:off x="2568575" y="3435350"/>
            <a:ext cx="0" cy="20574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16" name="Line 13"/>
          <p:cNvSpPr>
            <a:spLocks noChangeShapeType="1"/>
          </p:cNvSpPr>
          <p:nvPr/>
        </p:nvSpPr>
        <p:spPr bwMode="auto">
          <a:xfrm>
            <a:off x="2568575" y="54165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17" name="Line 11"/>
          <p:cNvSpPr>
            <a:spLocks noChangeShapeType="1"/>
          </p:cNvSpPr>
          <p:nvPr/>
        </p:nvSpPr>
        <p:spPr bwMode="auto">
          <a:xfrm>
            <a:off x="1806575" y="54165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625600" y="579438"/>
            <a:ext cx="5888038" cy="1282700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53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/>
      <p:bldP spid="21" grpId="0" animBg="1"/>
      <p:bldP spid="22" grpId="0" animBg="1"/>
      <p:bldP spid="2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457200" y="398145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Why Aren’t Memory Request </a:t>
            </a:r>
            <a:br>
              <a:rPr lang="en-US" dirty="0">
                <a:latin typeface="Times New Roman" pitchFamily="-98" charset="0"/>
                <a:ea typeface="ＭＳ Ｐゴシック" pitchFamily="-98" charset="-128"/>
              </a:rPr>
            </a:br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Sizes Randomly Distributed?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457200" y="1522413"/>
            <a:ext cx="8229600" cy="4525962"/>
          </a:xfrm>
        </p:spPr>
        <p:txBody>
          <a:bodyPr/>
          <a:lstStyle/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In real systems, some sizes are requested much more often than others</a:t>
            </a:r>
          </a:p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Many key services use fixed-size buffers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File systems (for disk I/O)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Network protocols (for packet assembly)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Standard request descriptors</a:t>
            </a:r>
          </a:p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These account for much transient use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They are continuously allocated and freed</a:t>
            </a:r>
          </a:p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OS might want to handle them specially</a:t>
            </a:r>
          </a:p>
          <a:p>
            <a:pPr lvl="1"/>
            <a:endParaRPr lang="en-GB">
              <a:latin typeface="Times New Roman" pitchFamily="-98" charset="0"/>
              <a:ea typeface="ＭＳ Ｐゴシック" pitchFamily="-98" charset="-128"/>
            </a:endParaRPr>
          </a:p>
          <a:p>
            <a:endParaRPr lang="en-US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06967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Buffer Pools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4525962"/>
          </a:xfrm>
        </p:spPr>
        <p:txBody>
          <a:bodyPr/>
          <a:lstStyle/>
          <a:p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If there are popular sizes,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Reserve special pools of fixed size buffers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Satisfy matching requests from those pools</a:t>
            </a:r>
          </a:p>
          <a:p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Benefit: improved efficiency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Much simpler than variable partition allocation</a:t>
            </a:r>
          </a:p>
          <a:p>
            <a:pPr lvl="2"/>
            <a:r>
              <a:rPr lang="en-GB" sz="2000" dirty="0">
                <a:latin typeface="Times New Roman" pitchFamily="-98" charset="0"/>
                <a:ea typeface="ＭＳ Ｐゴシック" pitchFamily="-98" charset="-128"/>
              </a:rPr>
              <a:t>Eliminates searching, carving, coalescing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Reduces (or eliminates) external fragmentation</a:t>
            </a:r>
          </a:p>
          <a:p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But we must know how much to reserve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Too little, and the buffer pool will become a bottleneck 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Too much, and we will have a lot of unused buffer space</a:t>
            </a:r>
          </a:p>
          <a:p>
            <a:r>
              <a:rPr lang="en-GB" sz="2800" u="sng" dirty="0">
                <a:latin typeface="Times New Roman" pitchFamily="-98" charset="0"/>
                <a:ea typeface="ＭＳ Ｐゴシック" pitchFamily="-98" charset="-128"/>
              </a:rPr>
              <a:t>Only</a:t>
            </a:r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 satisfy perfectly matching requests</a:t>
            </a:r>
          </a:p>
          <a:p>
            <a:pPr lvl="1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Otherwise, back to internal fragmentation</a:t>
            </a:r>
          </a:p>
        </p:txBody>
      </p:sp>
    </p:spTree>
    <p:extLst>
      <p:ext uri="{BB962C8B-B14F-4D97-AF65-F5344CB8AC3E}">
        <p14:creationId xmlns:p14="http://schemas.microsoft.com/office/powerpoint/2010/main" val="41029596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How Are Buffer Pools Used?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457200" y="1443038"/>
            <a:ext cx="8229600" cy="4525962"/>
          </a:xfrm>
        </p:spPr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Process requests a piece of memory for a special purpose</a:t>
            </a:r>
          </a:p>
          <a:p>
            <a:pPr lvl="1"/>
            <a:r>
              <a:rPr lang="en-US">
                <a:latin typeface="Times New Roman" pitchFamily="-98" charset="0"/>
                <a:ea typeface="ＭＳ Ｐゴシック" pitchFamily="-98" charset="-128"/>
              </a:rPr>
              <a:t>E.g., to send a message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System supplies one element from buffer pool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Process uses it, completes, frees memory</a:t>
            </a:r>
          </a:p>
          <a:p>
            <a:pPr lvl="1"/>
            <a:r>
              <a:rPr lang="en-US">
                <a:latin typeface="Times New Roman" pitchFamily="-98" charset="0"/>
                <a:ea typeface="ＭＳ Ｐゴシック" pitchFamily="-98" charset="-128"/>
              </a:rPr>
              <a:t>Maybe explicitly</a:t>
            </a:r>
          </a:p>
          <a:p>
            <a:pPr lvl="1"/>
            <a:r>
              <a:rPr lang="en-US">
                <a:latin typeface="Times New Roman" pitchFamily="-98" charset="0"/>
                <a:ea typeface="ＭＳ Ｐゴシック" pitchFamily="-98" charset="-128"/>
              </a:rPr>
              <a:t>Maybe implicitly, based on how such buffers are used</a:t>
            </a:r>
          </a:p>
          <a:p>
            <a:pPr lvl="2"/>
            <a:r>
              <a:rPr lang="en-US">
                <a:latin typeface="Times New Roman" pitchFamily="-98" charset="0"/>
                <a:ea typeface="ＭＳ Ｐゴシック" pitchFamily="-98" charset="-128"/>
              </a:rPr>
              <a:t>E.g., sending the message will free the buffer “behind the process’ back” once the message is gone</a:t>
            </a:r>
          </a:p>
        </p:txBody>
      </p:sp>
    </p:spTree>
    <p:extLst>
      <p:ext uri="{BB962C8B-B14F-4D97-AF65-F5344CB8AC3E}">
        <p14:creationId xmlns:p14="http://schemas.microsoft.com/office/powerpoint/2010/main" val="31240141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Dynamically Sizing Buffer Pools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457200" y="1520825"/>
            <a:ext cx="8229600" cy="4525963"/>
          </a:xfrm>
        </p:spPr>
        <p:txBody>
          <a:bodyPr/>
          <a:lstStyle/>
          <a:p>
            <a:pPr>
              <a:lnSpc>
                <a:spcPct val="73000"/>
              </a:lnSpc>
            </a:pPr>
            <a:r>
              <a:rPr lang="en-GB" sz="2800">
                <a:latin typeface="Times New Roman" pitchFamily="-98" charset="0"/>
                <a:ea typeface="ＭＳ Ｐゴシック" pitchFamily="-98" charset="-128"/>
              </a:rPr>
              <a:t>If we run low on fixed sized buffers</a:t>
            </a:r>
          </a:p>
          <a:p>
            <a:pPr lvl="1">
              <a:lnSpc>
                <a:spcPct val="73000"/>
              </a:lnSpc>
            </a:pPr>
            <a:r>
              <a:rPr lang="en-GB" sz="2400">
                <a:latin typeface="Times New Roman" pitchFamily="-98" charset="0"/>
                <a:ea typeface="ＭＳ Ｐゴシック" pitchFamily="-98" charset="-128"/>
              </a:rPr>
              <a:t>Get more memory from the free list</a:t>
            </a:r>
          </a:p>
          <a:p>
            <a:pPr lvl="1">
              <a:lnSpc>
                <a:spcPct val="73000"/>
              </a:lnSpc>
            </a:pPr>
            <a:r>
              <a:rPr lang="en-GB" sz="2400">
                <a:latin typeface="Times New Roman" pitchFamily="-98" charset="0"/>
                <a:ea typeface="ＭＳ Ｐゴシック" pitchFamily="-98" charset="-128"/>
              </a:rPr>
              <a:t>Carve it up into more fixed sized buffers</a:t>
            </a:r>
          </a:p>
          <a:p>
            <a:pPr>
              <a:lnSpc>
                <a:spcPct val="73000"/>
              </a:lnSpc>
            </a:pPr>
            <a:r>
              <a:rPr lang="en-GB" sz="2800">
                <a:latin typeface="Times New Roman" pitchFamily="-98" charset="0"/>
                <a:ea typeface="ＭＳ Ｐゴシック" pitchFamily="-98" charset="-128"/>
              </a:rPr>
              <a:t>If our free buffer list gets too large</a:t>
            </a:r>
          </a:p>
          <a:p>
            <a:pPr lvl="1">
              <a:lnSpc>
                <a:spcPct val="73000"/>
              </a:lnSpc>
            </a:pPr>
            <a:r>
              <a:rPr lang="en-GB" sz="2400">
                <a:latin typeface="Times New Roman" pitchFamily="-98" charset="0"/>
                <a:ea typeface="ＭＳ Ｐゴシック" pitchFamily="-98" charset="-128"/>
              </a:rPr>
              <a:t>Return some buffers to the free list</a:t>
            </a:r>
          </a:p>
          <a:p>
            <a:pPr>
              <a:lnSpc>
                <a:spcPct val="73000"/>
              </a:lnSpc>
            </a:pPr>
            <a:r>
              <a:rPr lang="en-GB" sz="2800">
                <a:latin typeface="Times New Roman" pitchFamily="-98" charset="0"/>
                <a:ea typeface="ＭＳ Ｐゴシック" pitchFamily="-98" charset="-128"/>
              </a:rPr>
              <a:t>If the free list gets dangerously low</a:t>
            </a:r>
          </a:p>
          <a:p>
            <a:pPr lvl="1">
              <a:lnSpc>
                <a:spcPct val="73000"/>
              </a:lnSpc>
            </a:pPr>
            <a:r>
              <a:rPr lang="en-GB" sz="2400">
                <a:latin typeface="Times New Roman" pitchFamily="-98" charset="0"/>
                <a:ea typeface="ＭＳ Ｐゴシック" pitchFamily="-98" charset="-128"/>
              </a:rPr>
              <a:t>Ask each major service with a buffer pool to return space</a:t>
            </a:r>
          </a:p>
          <a:p>
            <a:pPr>
              <a:lnSpc>
                <a:spcPct val="73000"/>
              </a:lnSpc>
            </a:pPr>
            <a:r>
              <a:rPr lang="en-GB" sz="2800">
                <a:latin typeface="Times New Roman" pitchFamily="-98" charset="0"/>
                <a:ea typeface="ＭＳ Ｐゴシック" pitchFamily="-98" charset="-128"/>
              </a:rPr>
              <a:t>This can be tuned by a few parameters:</a:t>
            </a:r>
          </a:p>
          <a:p>
            <a:pPr lvl="1">
              <a:lnSpc>
                <a:spcPct val="73000"/>
              </a:lnSpc>
            </a:pPr>
            <a:r>
              <a:rPr lang="en-GB" sz="2400">
                <a:latin typeface="Times New Roman" pitchFamily="-98" charset="0"/>
                <a:ea typeface="ＭＳ Ｐゴシック" pitchFamily="-98" charset="-128"/>
              </a:rPr>
              <a:t>Low space (need more) threshold</a:t>
            </a:r>
          </a:p>
          <a:p>
            <a:pPr lvl="1">
              <a:lnSpc>
                <a:spcPct val="73000"/>
              </a:lnSpc>
            </a:pPr>
            <a:r>
              <a:rPr lang="en-GB" sz="2400">
                <a:latin typeface="Times New Roman" pitchFamily="-98" charset="0"/>
                <a:ea typeface="ＭＳ Ｐゴシック" pitchFamily="-98" charset="-128"/>
              </a:rPr>
              <a:t>High space (have too much) threshold</a:t>
            </a:r>
          </a:p>
          <a:p>
            <a:pPr lvl="1">
              <a:lnSpc>
                <a:spcPct val="73000"/>
              </a:lnSpc>
            </a:pPr>
            <a:r>
              <a:rPr lang="en-GB" sz="2400">
                <a:latin typeface="Times New Roman" pitchFamily="-98" charset="0"/>
                <a:ea typeface="ＭＳ Ｐゴシック" pitchFamily="-98" charset="-128"/>
              </a:rPr>
              <a:t>Nominal allocation (what we free down to)</a:t>
            </a:r>
          </a:p>
          <a:p>
            <a:pPr>
              <a:lnSpc>
                <a:spcPct val="73000"/>
              </a:lnSpc>
            </a:pPr>
            <a:r>
              <a:rPr lang="en-GB" sz="2800">
                <a:latin typeface="Times New Roman" pitchFamily="-98" charset="0"/>
                <a:ea typeface="ＭＳ Ｐゴシック" pitchFamily="-98" charset="-128"/>
              </a:rPr>
              <a:t>Resulting system is highly adaptive to changing loads</a:t>
            </a:r>
          </a:p>
          <a:p>
            <a:endParaRPr lang="en-US" sz="360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09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598" y="450256"/>
            <a:ext cx="8942405" cy="1147481"/>
          </a:xfrm>
          <a:ln/>
        </p:spPr>
        <p:txBody>
          <a:bodyPr/>
          <a:lstStyle/>
          <a:p>
            <a:pPr>
              <a:tabLst>
                <a:tab pos="766031" algn="l"/>
                <a:tab pos="1532062" algn="l"/>
                <a:tab pos="2298093" algn="l"/>
                <a:tab pos="3064124" algn="l"/>
                <a:tab pos="3830155" algn="l"/>
                <a:tab pos="4596186" algn="l"/>
                <a:tab pos="5362217" algn="l"/>
                <a:tab pos="6128248" algn="l"/>
                <a:tab pos="6894279" algn="l"/>
                <a:tab pos="7660310" algn="l"/>
                <a:tab pos="8426341" algn="l"/>
                <a:tab pos="9192372" algn="l"/>
                <a:tab pos="9958403" algn="l"/>
              </a:tabLst>
            </a:pPr>
            <a:r>
              <a:rPr lang="en-GB" dirty="0"/>
              <a:t>Physical Memory Allocation</a:t>
            </a:r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1371600" y="1828800"/>
            <a:ext cx="6496390" cy="2895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762" tIns="48381" rIns="96762" bIns="48381" anchor="ctr"/>
          <a:lstStyle/>
          <a:p>
            <a:endParaRPr lang="en-US"/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1392685" y="1981200"/>
            <a:ext cx="2112515" cy="11705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4" tIns="41468" rIns="82934" bIns="41468" anchor="ctr"/>
          <a:lstStyle/>
          <a:p>
            <a:pPr algn="ctr" defTabSz="829867"/>
            <a:r>
              <a:rPr lang="en-US" sz="1500" dirty="0">
                <a:latin typeface="Arial" charset="0"/>
                <a:cs typeface="Arial" charset="0"/>
              </a:rPr>
              <a:t>OS kernel</a:t>
            </a:r>
          </a:p>
        </p:txBody>
      </p:sp>
      <p:sp>
        <p:nvSpPr>
          <p:cNvPr id="112649" name="Rectangle 9"/>
          <p:cNvSpPr>
            <a:spLocks noChangeArrowheads="1"/>
          </p:cNvSpPr>
          <p:nvPr/>
        </p:nvSpPr>
        <p:spPr bwMode="auto">
          <a:xfrm>
            <a:off x="3581400" y="1981200"/>
            <a:ext cx="152204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4" tIns="41468" rIns="82934" bIns="41468" anchor="ctr"/>
          <a:lstStyle/>
          <a:p>
            <a:pPr algn="ctr" defTabSz="829867"/>
            <a:r>
              <a:rPr lang="en-US" sz="1500" dirty="0">
                <a:latin typeface="Arial" charset="0"/>
                <a:cs typeface="Arial" charset="0"/>
              </a:rPr>
              <a:t>process 1</a:t>
            </a:r>
          </a:p>
          <a:p>
            <a:pPr algn="ctr" defTabSz="829867"/>
            <a:r>
              <a:rPr lang="en-US" sz="1500" dirty="0">
                <a:latin typeface="Arial" charset="0"/>
                <a:cs typeface="Arial" charset="0"/>
              </a:rPr>
              <a:t>data and stack</a:t>
            </a:r>
          </a:p>
        </p:txBody>
      </p:sp>
      <p:sp>
        <p:nvSpPr>
          <p:cNvPr id="112651" name="Rectangle 11"/>
          <p:cNvSpPr>
            <a:spLocks noChangeArrowheads="1"/>
          </p:cNvSpPr>
          <p:nvPr/>
        </p:nvSpPr>
        <p:spPr bwMode="auto">
          <a:xfrm>
            <a:off x="3886200" y="2590800"/>
            <a:ext cx="1219200" cy="533400"/>
          </a:xfrm>
          <a:prstGeom prst="rect">
            <a:avLst/>
          </a:prstGeom>
          <a:solidFill>
            <a:srgbClr val="0CF43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4" tIns="41468" rIns="82934" bIns="41468" anchor="ctr"/>
          <a:lstStyle/>
          <a:p>
            <a:pPr algn="ctr" defTabSz="829867"/>
            <a:r>
              <a:rPr lang="en-US" sz="1500" dirty="0">
                <a:latin typeface="Arial" charset="0"/>
                <a:cs typeface="Arial" charset="0"/>
              </a:rPr>
              <a:t>shared code</a:t>
            </a:r>
          </a:p>
          <a:p>
            <a:pPr algn="ctr" defTabSz="829867"/>
            <a:r>
              <a:rPr lang="en-US" sz="1500" dirty="0">
                <a:latin typeface="Arial" charset="0"/>
                <a:cs typeface="Arial" charset="0"/>
              </a:rPr>
              <a:t>segment A</a:t>
            </a:r>
          </a:p>
        </p:txBody>
      </p:sp>
      <p:sp>
        <p:nvSpPr>
          <p:cNvPr id="112652" name="Rectangle 12"/>
          <p:cNvSpPr>
            <a:spLocks noChangeArrowheads="1"/>
          </p:cNvSpPr>
          <p:nvPr/>
        </p:nvSpPr>
        <p:spPr bwMode="auto">
          <a:xfrm>
            <a:off x="6629400" y="1905000"/>
            <a:ext cx="1036532" cy="6096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4" tIns="41468" rIns="82934" bIns="41468" anchor="ctr"/>
          <a:lstStyle/>
          <a:p>
            <a:pPr algn="ctr" defTabSz="829867"/>
            <a:r>
              <a:rPr lang="en-US" sz="1500" dirty="0">
                <a:latin typeface="Arial" charset="0"/>
                <a:cs typeface="Arial" charset="0"/>
              </a:rPr>
              <a:t>shared lib</a:t>
            </a:r>
          </a:p>
          <a:p>
            <a:pPr algn="ctr" defTabSz="829867"/>
            <a:r>
              <a:rPr lang="en-US" sz="1500" dirty="0">
                <a:latin typeface="Arial" charset="0"/>
                <a:cs typeface="Arial" charset="0"/>
              </a:rPr>
              <a:t>X</a:t>
            </a:r>
          </a:p>
        </p:txBody>
      </p:sp>
      <p:sp>
        <p:nvSpPr>
          <p:cNvPr id="112661" name="Text Box 21"/>
          <p:cNvSpPr txBox="1">
            <a:spLocks noChangeArrowheads="1"/>
          </p:cNvSpPr>
          <p:nvPr/>
        </p:nvSpPr>
        <p:spPr bwMode="auto">
          <a:xfrm>
            <a:off x="1470839" y="4999855"/>
            <a:ext cx="6571859" cy="836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762" tIns="48381" rIns="96762" bIns="48381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Physical memory is divided between the OS kernel, </a:t>
            </a:r>
          </a:p>
          <a:p>
            <a:r>
              <a:rPr lang="en-US" sz="2400" dirty="0">
                <a:latin typeface="Times New Roman"/>
                <a:cs typeface="Times New Roman"/>
              </a:rPr>
              <a:t>process private data, and shared code segments.</a:t>
            </a:r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1449760" y="3276600"/>
            <a:ext cx="1293440" cy="609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4" tIns="41468" rIns="82934" bIns="41468" anchor="ctr"/>
          <a:lstStyle/>
          <a:p>
            <a:pPr algn="ctr" defTabSz="829867"/>
            <a:r>
              <a:rPr lang="en-US" sz="1500" dirty="0">
                <a:latin typeface="Arial" charset="0"/>
                <a:cs typeface="Arial" charset="0"/>
              </a:rPr>
              <a:t>process 2</a:t>
            </a:r>
          </a:p>
          <a:p>
            <a:pPr algn="ctr" defTabSz="829867"/>
            <a:r>
              <a:rPr lang="en-US" sz="1500" dirty="0">
                <a:latin typeface="Arial" charset="0"/>
                <a:cs typeface="Arial" charset="0"/>
              </a:rPr>
              <a:t>data and stack</a:t>
            </a: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5486400" y="2590800"/>
            <a:ext cx="1903040" cy="609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4" tIns="41468" rIns="82934" bIns="41468" anchor="ctr"/>
          <a:lstStyle/>
          <a:p>
            <a:pPr algn="ctr" defTabSz="829867"/>
            <a:r>
              <a:rPr lang="en-US" sz="1500" dirty="0">
                <a:latin typeface="Arial" charset="0"/>
                <a:cs typeface="Arial" charset="0"/>
              </a:rPr>
              <a:t>process 3</a:t>
            </a:r>
          </a:p>
          <a:p>
            <a:pPr algn="ctr" defTabSz="829867"/>
            <a:r>
              <a:rPr lang="en-US" sz="1500" dirty="0">
                <a:latin typeface="Arial" charset="0"/>
                <a:cs typeface="Arial" charset="0"/>
              </a:rPr>
              <a:t>data and stack</a:t>
            </a:r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5638800" y="4114800"/>
            <a:ext cx="1219200" cy="533400"/>
          </a:xfrm>
          <a:prstGeom prst="rect">
            <a:avLst/>
          </a:prstGeom>
          <a:solidFill>
            <a:srgbClr val="0CF43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4" tIns="41468" rIns="82934" bIns="41468" anchor="ctr"/>
          <a:lstStyle/>
          <a:p>
            <a:pPr algn="ctr" defTabSz="829867"/>
            <a:r>
              <a:rPr lang="en-US" sz="1500" dirty="0">
                <a:latin typeface="Arial" charset="0"/>
                <a:cs typeface="Arial" charset="0"/>
              </a:rPr>
              <a:t>shared code</a:t>
            </a:r>
          </a:p>
          <a:p>
            <a:pPr algn="ctr" defTabSz="829867"/>
            <a:r>
              <a:rPr lang="en-US" sz="1500" dirty="0">
                <a:latin typeface="Arial" charset="0"/>
                <a:cs typeface="Arial" charset="0"/>
              </a:rPr>
              <a:t>segment B</a:t>
            </a:r>
          </a:p>
        </p:txBody>
      </p:sp>
    </p:spTree>
    <p:extLst>
      <p:ext uri="{BB962C8B-B14F-4D97-AF65-F5344CB8AC3E}">
        <p14:creationId xmlns:p14="http://schemas.microsoft.com/office/powerpoint/2010/main" val="2447626292"/>
      </p:ext>
    </p:extLst>
  </p:cSld>
  <p:clrMapOvr>
    <a:masterClrMapping/>
  </p:clrMapOvr>
  <p:transition xmlns:p14="http://schemas.microsoft.com/office/powerpoint/2010/main"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Lost Memory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457200" y="1204913"/>
            <a:ext cx="8229600" cy="4525962"/>
          </a:xfrm>
        </p:spPr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One problem with buffer pools is memory leaks</a:t>
            </a:r>
          </a:p>
          <a:p>
            <a:pPr lvl="1"/>
            <a:r>
              <a:rPr lang="en-US">
                <a:latin typeface="Times New Roman" pitchFamily="-98" charset="0"/>
                <a:ea typeface="ＭＳ Ｐゴシック" pitchFamily="-98" charset="-128"/>
              </a:rPr>
              <a:t>The process is done with the memory</a:t>
            </a:r>
          </a:p>
          <a:p>
            <a:pPr lvl="1"/>
            <a:r>
              <a:rPr lang="en-US">
                <a:latin typeface="Times New Roman" pitchFamily="-98" charset="0"/>
                <a:ea typeface="ＭＳ Ｐゴシック" pitchFamily="-98" charset="-128"/>
              </a:rPr>
              <a:t>But doesn’t free it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Also a problem when a process manages its own memory space</a:t>
            </a:r>
          </a:p>
          <a:p>
            <a:pPr lvl="1"/>
            <a:r>
              <a:rPr lang="en-US">
                <a:latin typeface="Times New Roman" pitchFamily="-98" charset="0"/>
                <a:ea typeface="ＭＳ Ｐゴシック" pitchFamily="-98" charset="-128"/>
              </a:rPr>
              <a:t>E.g., it allocates a big area and maintains its own free list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Long running processes with memory leaks can waste huge amounts of memory</a:t>
            </a:r>
          </a:p>
        </p:txBody>
      </p:sp>
    </p:spTree>
    <p:extLst>
      <p:ext uri="{BB962C8B-B14F-4D97-AF65-F5344CB8AC3E}">
        <p14:creationId xmlns:p14="http://schemas.microsoft.com/office/powerpoint/2010/main" val="35100790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Garbage Collection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One solution to memory leaks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Don’t count on processes to release memory</a:t>
            </a:r>
          </a:p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Monitor how much free memory we’ve got</a:t>
            </a:r>
          </a:p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When we run low, start garbage collection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Search data space finding every object pointer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Note address/size of all accessible objects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Compute the compliment (what is inaccessible)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Add all inaccessible memory to the free list</a:t>
            </a:r>
          </a:p>
          <a:p>
            <a:endParaRPr lang="en-US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82897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457200" y="479425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How Do We Find All </a:t>
            </a:r>
            <a:br>
              <a:rPr lang="en-US">
                <a:latin typeface="Times New Roman" pitchFamily="-98" charset="0"/>
                <a:ea typeface="ＭＳ Ｐゴシック" pitchFamily="-98" charset="-128"/>
              </a:rPr>
            </a:br>
            <a:r>
              <a:rPr lang="en-US">
                <a:latin typeface="Times New Roman" pitchFamily="-98" charset="0"/>
                <a:ea typeface="ＭＳ Ｐゴシック" pitchFamily="-98" charset="-128"/>
              </a:rPr>
              <a:t>Accessible Memory?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457200" y="1804988"/>
            <a:ext cx="8229600" cy="4525962"/>
          </a:xfrm>
        </p:spPr>
        <p:txBody>
          <a:bodyPr/>
          <a:lstStyle/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Object oriented languages often enable this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All object references are tagged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All object descriptors include size information</a:t>
            </a:r>
          </a:p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It is often possible for system resources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Where all possible references are known </a:t>
            </a:r>
          </a:p>
          <a:p>
            <a:pPr lvl="2"/>
            <a:r>
              <a:rPr lang="en-GB">
                <a:latin typeface="Times New Roman" pitchFamily="-98" charset="0"/>
                <a:ea typeface="ＭＳ Ｐゴシック" pitchFamily="-98" charset="-128"/>
              </a:rPr>
              <a:t>	(E.g., we know who has which files open)</a:t>
            </a:r>
          </a:p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How about for the general case?</a:t>
            </a:r>
          </a:p>
          <a:p>
            <a:endParaRPr lang="en-US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15531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General Garbage Collection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Well, what would you need to do?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Find all the pointers in allocated memory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Determine “how much” each points to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Determine what is and is not still pointed to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Free what isn’t pointed to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Why might that be difficult?</a:t>
            </a:r>
          </a:p>
        </p:txBody>
      </p:sp>
    </p:spTree>
    <p:extLst>
      <p:ext uri="{BB962C8B-B14F-4D97-AF65-F5344CB8AC3E}">
        <p14:creationId xmlns:p14="http://schemas.microsoft.com/office/powerpoint/2010/main" val="29325103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457200" y="419100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Problems With General Garbage Collection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457200" y="1612900"/>
            <a:ext cx="8229600" cy="4525963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en-US">
                <a:latin typeface="Times New Roman" pitchFamily="-98" charset="0"/>
                <a:ea typeface="ＭＳ Ｐゴシック" pitchFamily="-98" charset="-128"/>
              </a:rPr>
              <a:t>A location in the data or stack segments might </a:t>
            </a:r>
            <a:r>
              <a:rPr lang="en-US" u="sng">
                <a:latin typeface="Times New Roman" pitchFamily="-98" charset="0"/>
                <a:ea typeface="ＭＳ Ｐゴシック" pitchFamily="-98" charset="-128"/>
              </a:rPr>
              <a:t>seem</a:t>
            </a:r>
            <a:r>
              <a:rPr lang="en-US">
                <a:latin typeface="Times New Roman" pitchFamily="-98" charset="0"/>
                <a:ea typeface="ＭＳ Ｐゴシック" pitchFamily="-98" charset="-128"/>
              </a:rPr>
              <a:t> to contain addresses, but ...</a:t>
            </a:r>
          </a:p>
          <a:p>
            <a:pPr lvl="1">
              <a:lnSpc>
                <a:spcPct val="83000"/>
              </a:lnSpc>
            </a:pPr>
            <a:r>
              <a:rPr lang="en-US">
                <a:latin typeface="Times New Roman" pitchFamily="-98" charset="0"/>
                <a:ea typeface="ＭＳ Ｐゴシック" pitchFamily="-98" charset="-128"/>
              </a:rPr>
              <a:t>Are they truly pointers, or might they be other data types whose values happen to resemble addresses?</a:t>
            </a:r>
          </a:p>
          <a:p>
            <a:pPr lvl="1">
              <a:lnSpc>
                <a:spcPct val="83000"/>
              </a:lnSpc>
            </a:pPr>
            <a:r>
              <a:rPr lang="en-US">
                <a:latin typeface="Times New Roman" pitchFamily="-98" charset="0"/>
                <a:ea typeface="ＭＳ Ｐゴシック" pitchFamily="-98" charset="-128"/>
              </a:rPr>
              <a:t>If pointers, are they themselves still accessible?  </a:t>
            </a:r>
          </a:p>
          <a:p>
            <a:pPr lvl="1">
              <a:lnSpc>
                <a:spcPct val="83000"/>
              </a:lnSpc>
            </a:pPr>
            <a:r>
              <a:rPr lang="en-US">
                <a:latin typeface="Times New Roman" pitchFamily="-98" charset="0"/>
                <a:ea typeface="ＭＳ Ｐゴシック" pitchFamily="-98" charset="-128"/>
              </a:rPr>
              <a:t>We might be able to infer this (recursively) for pointers in dynamically allocated structures …</a:t>
            </a:r>
          </a:p>
          <a:p>
            <a:pPr lvl="1">
              <a:lnSpc>
                <a:spcPct val="83000"/>
              </a:lnSpc>
            </a:pPr>
            <a:r>
              <a:rPr lang="en-US">
                <a:latin typeface="Times New Roman" pitchFamily="-98" charset="0"/>
                <a:ea typeface="ＭＳ Ｐゴシック" pitchFamily="-98" charset="-128"/>
              </a:rPr>
              <a:t>But what about pointers in statically allocated (potentially global) areas?  </a:t>
            </a:r>
          </a:p>
          <a:p>
            <a:pPr>
              <a:lnSpc>
                <a:spcPct val="83000"/>
              </a:lnSpc>
            </a:pPr>
            <a:r>
              <a:rPr lang="en-US">
                <a:latin typeface="Times New Roman" pitchFamily="-98" charset="0"/>
                <a:ea typeface="ＭＳ Ｐゴシック" pitchFamily="-98" charset="-128"/>
              </a:rPr>
              <a:t>And how much is “pointed to,” one word or a million?</a:t>
            </a:r>
            <a:r>
              <a:rPr lang="en-US" sz="2400">
                <a:latin typeface="Times New Roman" pitchFamily="-98" charset="0"/>
                <a:ea typeface="ＭＳ Ｐゴシック" pitchFamily="-98" charset="-128"/>
              </a:rPr>
              <a:t>	</a:t>
            </a:r>
            <a:endParaRPr lang="en-US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87591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Compaction and Relocation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457200" y="1414463"/>
            <a:ext cx="8229600" cy="4525962"/>
          </a:xfrm>
        </p:spPr>
        <p:txBody>
          <a:bodyPr/>
          <a:lstStyle/>
          <a:p>
            <a:r>
              <a:rPr lang="en-GB" sz="2800">
                <a:latin typeface="Times New Roman" pitchFamily="-98" charset="0"/>
                <a:ea typeface="ＭＳ Ｐゴシック" pitchFamily="-98" charset="-128"/>
              </a:rPr>
              <a:t>Garbage collection is just another way to free memory</a:t>
            </a:r>
          </a:p>
          <a:p>
            <a:pPr lvl="1"/>
            <a:r>
              <a:rPr lang="en-GB" sz="2400">
                <a:latin typeface="Times New Roman" pitchFamily="-98" charset="0"/>
                <a:ea typeface="ＭＳ Ｐゴシック" pitchFamily="-98" charset="-128"/>
              </a:rPr>
              <a:t>Doesn’t greatly help or hurt fragmentation</a:t>
            </a:r>
          </a:p>
          <a:p>
            <a:r>
              <a:rPr lang="en-GB" sz="2800">
                <a:latin typeface="Times New Roman" pitchFamily="-98" charset="0"/>
                <a:ea typeface="ＭＳ Ｐゴシック" pitchFamily="-98" charset="-128"/>
              </a:rPr>
              <a:t>Ongoing activity can starve coalescing</a:t>
            </a:r>
          </a:p>
          <a:p>
            <a:pPr lvl="1"/>
            <a:r>
              <a:rPr lang="en-GB" sz="2400">
                <a:latin typeface="Times New Roman" pitchFamily="-98" charset="0"/>
                <a:ea typeface="ＭＳ Ｐゴシック" pitchFamily="-98" charset="-128"/>
              </a:rPr>
              <a:t>Chunks reallocated before neighbors become free</a:t>
            </a:r>
          </a:p>
          <a:p>
            <a:r>
              <a:rPr lang="en-GB" sz="2800">
                <a:latin typeface="Times New Roman" pitchFamily="-98" charset="0"/>
                <a:ea typeface="ＭＳ Ｐゴシック" pitchFamily="-98" charset="-128"/>
              </a:rPr>
              <a:t>We could stop accepting new allocations</a:t>
            </a:r>
          </a:p>
          <a:p>
            <a:pPr lvl="1"/>
            <a:r>
              <a:rPr lang="en-GB" sz="2400">
                <a:latin typeface="Times New Roman" pitchFamily="-98" charset="0"/>
                <a:ea typeface="ＭＳ Ｐゴシック" pitchFamily="-98" charset="-128"/>
              </a:rPr>
              <a:t>But resulting convoy on memory manager would trash throughput</a:t>
            </a:r>
          </a:p>
          <a:p>
            <a:r>
              <a:rPr lang="en-GB" sz="2800">
                <a:latin typeface="Times New Roman" pitchFamily="-98" charset="0"/>
                <a:ea typeface="ＭＳ Ｐゴシック" pitchFamily="-98" charset="-128"/>
              </a:rPr>
              <a:t>We need a way to rearrange active memory</a:t>
            </a:r>
          </a:p>
          <a:p>
            <a:pPr lvl="1"/>
            <a:r>
              <a:rPr lang="en-GB" sz="2400">
                <a:latin typeface="Times New Roman" pitchFamily="-98" charset="0"/>
                <a:ea typeface="ＭＳ Ｐゴシック" pitchFamily="-98" charset="-128"/>
              </a:rPr>
              <a:t>Re-pack all processes in one end of memory</a:t>
            </a:r>
          </a:p>
          <a:p>
            <a:pPr lvl="1"/>
            <a:r>
              <a:rPr lang="en-GB" sz="2400">
                <a:latin typeface="Times New Roman" pitchFamily="-98" charset="0"/>
                <a:ea typeface="ＭＳ Ｐゴシック" pitchFamily="-98" charset="-128"/>
              </a:rPr>
              <a:t>Create one big chunk of free space at other end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93813" y="503238"/>
            <a:ext cx="6604000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9085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Memory Compaction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70660" name="AutoShape 23"/>
          <p:cNvSpPr>
            <a:spLocks noChangeArrowheads="1"/>
          </p:cNvSpPr>
          <p:nvPr/>
        </p:nvSpPr>
        <p:spPr bwMode="auto">
          <a:xfrm>
            <a:off x="4397375" y="1716088"/>
            <a:ext cx="2819400" cy="3810000"/>
          </a:xfrm>
          <a:prstGeom prst="can">
            <a:avLst>
              <a:gd name="adj" fmla="val 33784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ea typeface="Arial" pitchFamily="-98" charset="0"/>
                <a:cs typeface="Arial" pitchFamily="-98" charset="0"/>
              </a:rPr>
              <a:t>swap device</a:t>
            </a:r>
          </a:p>
        </p:txBody>
      </p:sp>
      <p:sp>
        <p:nvSpPr>
          <p:cNvPr id="70661" name="Rectangle 13"/>
          <p:cNvSpPr>
            <a:spLocks noChangeArrowheads="1"/>
          </p:cNvSpPr>
          <p:nvPr/>
        </p:nvSpPr>
        <p:spPr bwMode="auto">
          <a:xfrm>
            <a:off x="2263775" y="1563688"/>
            <a:ext cx="1371600" cy="369887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2263775" y="2859088"/>
            <a:ext cx="1371600" cy="990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P</a:t>
            </a:r>
            <a:r>
              <a:rPr lang="en-US" sz="1800" baseline="-25000"/>
              <a:t>C</a:t>
            </a: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2263775" y="4002088"/>
            <a:ext cx="1371600" cy="803275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P</a:t>
            </a:r>
            <a:r>
              <a:rPr lang="en-US" sz="1800" baseline="-25000"/>
              <a:t>E</a:t>
            </a: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2263775" y="1553178"/>
            <a:ext cx="1371600" cy="533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P</a:t>
            </a:r>
            <a:r>
              <a:rPr lang="en-US" sz="1800" baseline="-25000"/>
              <a:t>F</a:t>
            </a: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2263775" y="2401888"/>
            <a:ext cx="1371600" cy="3048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P</a:t>
            </a:r>
            <a:r>
              <a:rPr lang="en-US" sz="1800" baseline="-25000"/>
              <a:t>D</a:t>
            </a:r>
          </a:p>
        </p:txBody>
      </p:sp>
      <p:sp>
        <p:nvSpPr>
          <p:cNvPr id="14" name="Left Brace 13"/>
          <p:cNvSpPr/>
          <p:nvPr/>
        </p:nvSpPr>
        <p:spPr>
          <a:xfrm>
            <a:off x="1984375" y="4805363"/>
            <a:ext cx="279400" cy="457200"/>
          </a:xfrm>
          <a:prstGeom prst="leftBrace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66763" y="4695825"/>
            <a:ext cx="12176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Largest free block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216775" y="2973388"/>
            <a:ext cx="1566863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i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Now let’s compact!</a:t>
            </a:r>
          </a:p>
        </p:txBody>
      </p:sp>
      <p:sp>
        <p:nvSpPr>
          <p:cNvPr id="20" name="Left Brace 19"/>
          <p:cNvSpPr/>
          <p:nvPr/>
        </p:nvSpPr>
        <p:spPr>
          <a:xfrm>
            <a:off x="1746250" y="4195763"/>
            <a:ext cx="238125" cy="1066800"/>
          </a:xfrm>
          <a:prstGeom prst="leftBrac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15950" y="4227513"/>
            <a:ext cx="12160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Largest free block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4127500" y="5526088"/>
            <a:ext cx="34258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i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An obvious improvement!</a:t>
            </a:r>
          </a:p>
        </p:txBody>
      </p:sp>
    </p:spTree>
    <p:extLst>
      <p:ext uri="{BB962C8B-B14F-4D97-AF65-F5344CB8AC3E}">
        <p14:creationId xmlns:p14="http://schemas.microsoft.com/office/powerpoint/2010/main" val="1996506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94304E-6 -2.84688E-6 L 0.15336 0.13343 " pathEditMode="relative" ptsTypes="AA">
                                      <p:cBhvr>
                                        <p:cTn id="2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22222E-6 L 0.28229 0.170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15" y="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039E-6 -2.7451E-6 L 0.37927 0.1294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0" y="6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039E-6 -2.15686E-6 L 0.25579 0.1117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00" y="5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039E-6 4.90196E-6 L 0.34399 0.09632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00" y="4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573 0.11181 L 5.55556E-7 -0.18819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00" y="-1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917 0.1294 L 5.55556E-7 0.0236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00" y="-5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392 0.0963 L 5.55556E-7 -0.1643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00" y="-1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212 0.17037 L 5.55556E-7 0.31088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15" y="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98472E-6 3.43062E-6 L 0.15926 0.17721 " pathEditMode="relative" ptsTypes="AA">
                                      <p:cBhvr>
                                        <p:cTn id="6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53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4" grpId="0" animBg="1"/>
      <p:bldP spid="14" grpId="1" animBg="1"/>
      <p:bldP spid="15" grpId="0"/>
      <p:bldP spid="15" grpId="1"/>
      <p:bldP spid="16" grpId="0"/>
      <p:bldP spid="16" grpId="1"/>
      <p:bldP spid="20" grpId="0" animBg="1"/>
      <p:bldP spid="20" grpId="1" animBg="1"/>
      <p:bldP spid="21" grpId="0"/>
      <p:bldP spid="21" grpId="1"/>
      <p:bldP spid="2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All This Requires Is Relocation . . .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457200" y="1270000"/>
            <a:ext cx="8229600" cy="4525963"/>
          </a:xfrm>
        </p:spPr>
        <p:txBody>
          <a:bodyPr/>
          <a:lstStyle/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The ability to move a process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From region where it was initially loaded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Into a new and different region of memory</a:t>
            </a:r>
          </a:p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What’s so hard about that?</a:t>
            </a:r>
          </a:p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All addresses in the program will be wrong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References in the code segment</a:t>
            </a:r>
          </a:p>
          <a:p>
            <a:pPr lvl="2"/>
            <a:r>
              <a:rPr lang="en-GB">
                <a:latin typeface="Times New Roman" pitchFamily="-98" charset="0"/>
                <a:ea typeface="ＭＳ Ｐゴシック" pitchFamily="-98" charset="-128"/>
              </a:rPr>
              <a:t>Calls and branches to other parts of the code</a:t>
            </a:r>
          </a:p>
          <a:p>
            <a:pPr lvl="2"/>
            <a:r>
              <a:rPr lang="en-GB">
                <a:latin typeface="Times New Roman" pitchFamily="-98" charset="0"/>
                <a:ea typeface="ＭＳ Ｐゴシック" pitchFamily="-98" charset="-128"/>
              </a:rPr>
              <a:t>References to variables in the data segment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Plus new pointers created during execution</a:t>
            </a:r>
          </a:p>
          <a:p>
            <a:pPr lvl="2"/>
            <a:r>
              <a:rPr lang="en-GB">
                <a:latin typeface="Times New Roman" pitchFamily="-98" charset="0"/>
                <a:ea typeface="ＭＳ Ｐゴシック" pitchFamily="-98" charset="-128"/>
              </a:rPr>
              <a:t>That point into data and stack segments</a:t>
            </a:r>
            <a:endParaRPr lang="en-US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42082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CC59F88-79E6-7141-A73E-329A5CF10D23}"/>
              </a:ext>
            </a:extLst>
          </p:cNvPr>
          <p:cNvSpPr/>
          <p:nvPr/>
        </p:nvSpPr>
        <p:spPr>
          <a:xfrm>
            <a:off x="6197600" y="1778000"/>
            <a:ext cx="2324100" cy="4127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2A0DA7-115D-1D41-8A19-42A15DFDF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Relocation Hard?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74BB22-FEF4-DA4F-8281-2471B2250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DC8E353-72B5-4144-B894-9094A6DCEED7}"/>
              </a:ext>
            </a:extLst>
          </p:cNvPr>
          <p:cNvSpPr/>
          <p:nvPr/>
        </p:nvSpPr>
        <p:spPr>
          <a:xfrm>
            <a:off x="1651000" y="1765300"/>
            <a:ext cx="2324100" cy="4127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D4F642-3CE3-444F-9593-C8DBFA0604E1}"/>
              </a:ext>
            </a:extLst>
          </p:cNvPr>
          <p:cNvSpPr txBox="1"/>
          <p:nvPr/>
        </p:nvSpPr>
        <p:spPr>
          <a:xfrm>
            <a:off x="617122" y="164996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122DF17-FF1D-7D4D-AFCE-9814632B7543}"/>
              </a:ext>
            </a:extLst>
          </p:cNvPr>
          <p:cNvSpPr txBox="1"/>
          <p:nvPr/>
        </p:nvSpPr>
        <p:spPr>
          <a:xfrm>
            <a:off x="617121" y="310054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7F952B5-547E-1846-AD00-EBBA2B749A80}"/>
              </a:ext>
            </a:extLst>
          </p:cNvPr>
          <p:cNvSpPr txBox="1"/>
          <p:nvPr/>
        </p:nvSpPr>
        <p:spPr>
          <a:xfrm>
            <a:off x="297278" y="3598366"/>
            <a:ext cx="119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physical addresses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7E56531-BE87-0A41-BE53-F33C7F5E0CC0}"/>
              </a:ext>
            </a:extLst>
          </p:cNvPr>
          <p:cNvSpPr/>
          <p:nvPr/>
        </p:nvSpPr>
        <p:spPr>
          <a:xfrm>
            <a:off x="1651000" y="1765300"/>
            <a:ext cx="2324100" cy="1426666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7C1DDEC-9AE4-AA4A-A02E-CEF96D0B1EB6}"/>
              </a:ext>
            </a:extLst>
          </p:cNvPr>
          <p:cNvSpPr txBox="1"/>
          <p:nvPr/>
        </p:nvSpPr>
        <p:spPr>
          <a:xfrm>
            <a:off x="695240" y="123086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*foo;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A69293D-8571-EA41-AB53-3C8B996C5BF1}"/>
              </a:ext>
            </a:extLst>
          </p:cNvPr>
          <p:cNvSpPr/>
          <p:nvPr/>
        </p:nvSpPr>
        <p:spPr>
          <a:xfrm>
            <a:off x="1651000" y="2866202"/>
            <a:ext cx="723900" cy="1688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5581356-B30C-1342-8790-99213216C9BD}"/>
              </a:ext>
            </a:extLst>
          </p:cNvPr>
          <p:cNvSpPr/>
          <p:nvPr/>
        </p:nvSpPr>
        <p:spPr>
          <a:xfrm>
            <a:off x="1663700" y="1934885"/>
            <a:ext cx="723900" cy="1688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2400123-25E4-F14A-9623-908BBACEC1F2}"/>
              </a:ext>
            </a:extLst>
          </p:cNvPr>
          <p:cNvSpPr txBox="1"/>
          <p:nvPr/>
        </p:nvSpPr>
        <p:spPr>
          <a:xfrm>
            <a:off x="4368530" y="1117600"/>
            <a:ext cx="1206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move the partition!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4C3C672-2456-344A-8E2A-7ACF6E76F14A}"/>
              </a:ext>
            </a:extLst>
          </p:cNvPr>
          <p:cNvSpPr txBox="1"/>
          <p:nvPr/>
        </p:nvSpPr>
        <p:spPr>
          <a:xfrm>
            <a:off x="5012357" y="370205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23000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BA6E122-5FE1-1E47-B315-95071B685BFD}"/>
              </a:ext>
            </a:extLst>
          </p:cNvPr>
          <p:cNvSpPr txBox="1"/>
          <p:nvPr/>
        </p:nvSpPr>
        <p:spPr>
          <a:xfrm>
            <a:off x="4970014" y="497760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33000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1F2B130-55B8-C14D-B889-5C80157C2492}"/>
              </a:ext>
            </a:extLst>
          </p:cNvPr>
          <p:cNvSpPr/>
          <p:nvPr/>
        </p:nvSpPr>
        <p:spPr>
          <a:xfrm>
            <a:off x="6199671" y="3995182"/>
            <a:ext cx="723900" cy="1688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18000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3F2F781-C32C-F440-B5B5-FC39B718CB0C}"/>
              </a:ext>
            </a:extLst>
          </p:cNvPr>
          <p:cNvSpPr/>
          <p:nvPr/>
        </p:nvSpPr>
        <p:spPr>
          <a:xfrm>
            <a:off x="6197600" y="4908511"/>
            <a:ext cx="723900" cy="1688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11000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xmlns="" id="{2AC22F17-DFB0-A24F-BF57-7116142B48C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93474" y="2339045"/>
            <a:ext cx="762486" cy="291828"/>
          </a:xfrm>
          <a:prstGeom prst="curvedConnector3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xmlns="" id="{754ADC6C-3B56-6F42-AF55-8529416CA25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98170" y="3352067"/>
            <a:ext cx="2671960" cy="368300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B1080AC-7789-3447-8A3F-28B888578D3B}"/>
              </a:ext>
            </a:extLst>
          </p:cNvPr>
          <p:cNvSpPr txBox="1"/>
          <p:nvPr/>
        </p:nvSpPr>
        <p:spPr>
          <a:xfrm>
            <a:off x="4253499" y="2269549"/>
            <a:ext cx="1433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going to happen the next time we access foo?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9A61962-6911-934B-AED6-39657E8BCA74}"/>
              </a:ext>
            </a:extLst>
          </p:cNvPr>
          <p:cNvSpPr txBox="1"/>
          <p:nvPr/>
        </p:nvSpPr>
        <p:spPr>
          <a:xfrm>
            <a:off x="1828803" y="6075363"/>
            <a:ext cx="5782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course, we copy the partition’s contents when we move it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C1E8E2FF-F157-E847-9E67-27CEDB623654}"/>
              </a:ext>
            </a:extLst>
          </p:cNvPr>
          <p:cNvSpPr txBox="1"/>
          <p:nvPr/>
        </p:nvSpPr>
        <p:spPr>
          <a:xfrm>
            <a:off x="2185212" y="1185158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Before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F7F26ED3-6F43-8A4C-9165-FB5E14818A8F}"/>
              </a:ext>
            </a:extLst>
          </p:cNvPr>
          <p:cNvSpPr txBox="1"/>
          <p:nvPr/>
        </p:nvSpPr>
        <p:spPr>
          <a:xfrm>
            <a:off x="6697449" y="1117600"/>
            <a:ext cx="1024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4192492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59259E-6 L 0.49792 0.29792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96" y="1488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/>
      <p:bldP spid="6" grpId="0"/>
      <p:bldP spid="7" grpId="0"/>
      <p:bldP spid="7" grpId="1"/>
      <p:bldP spid="8" grpId="0" animBg="1"/>
      <p:bldP spid="8" grpId="1" animBg="1"/>
      <p:bldP spid="9" grpId="0"/>
      <p:bldP spid="10" grpId="0" animBg="1"/>
      <p:bldP spid="10" grpId="1" animBg="1"/>
      <p:bldP spid="11" grpId="0" animBg="1"/>
      <p:bldP spid="11" grpId="1" animBg="1"/>
      <p:bldP spid="13" grpId="0"/>
      <p:bldP spid="13" grpId="1"/>
      <p:bldP spid="14" grpId="0"/>
      <p:bldP spid="15" grpId="0"/>
      <p:bldP spid="16" grpId="0" animBg="1"/>
      <p:bldP spid="17" grpId="0" animBg="1"/>
      <p:bldP spid="28" grpId="0"/>
      <p:bldP spid="29" grpId="0"/>
      <p:bldP spid="3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The Relocation Problem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>
          <a:xfrm>
            <a:off x="457200" y="1190625"/>
            <a:ext cx="8229600" cy="4525963"/>
          </a:xfrm>
        </p:spPr>
        <p:txBody>
          <a:bodyPr/>
          <a:lstStyle/>
          <a:p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It is not generally feasible to relocate a process</a:t>
            </a:r>
          </a:p>
          <a:p>
            <a:pPr lvl="1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Maybe we could relocate references to code</a:t>
            </a:r>
          </a:p>
          <a:p>
            <a:pPr lvl="2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If we kept the relocation information around</a:t>
            </a:r>
          </a:p>
          <a:p>
            <a:pPr lvl="1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But how can we relocate references to data?</a:t>
            </a:r>
          </a:p>
          <a:p>
            <a:pPr lvl="2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Pointer values may have been changed</a:t>
            </a:r>
          </a:p>
          <a:p>
            <a:pPr lvl="2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New pointers may have been created</a:t>
            </a:r>
          </a:p>
          <a:p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We could never find/fix all address references</a:t>
            </a:r>
          </a:p>
          <a:p>
            <a:pPr lvl="1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Like the general case of garbage collection</a:t>
            </a:r>
          </a:p>
          <a:p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Can we make processes location independent?</a:t>
            </a:r>
          </a:p>
          <a:p>
            <a:endParaRPr lang="en-US" sz="3600" dirty="0">
              <a:latin typeface="Times New Roman" pitchFamily="-98" charset="0"/>
              <a:ea typeface="ＭＳ Ｐゴシック" pitchFamily="-98" charset="-12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25513" y="5826125"/>
            <a:ext cx="7448550" cy="12700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156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and Virtual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cell of RAM has a particular physical address</a:t>
            </a:r>
          </a:p>
          <a:p>
            <a:r>
              <a:rPr lang="en-US" dirty="0"/>
              <a:t>Years ago, that address was used by processes to name RAM locations</a:t>
            </a:r>
          </a:p>
          <a:p>
            <a:r>
              <a:rPr lang="en-US" dirty="0"/>
              <a:t>Instead, we can have processes use virtual addresses</a:t>
            </a:r>
          </a:p>
          <a:p>
            <a:pPr lvl="1"/>
            <a:r>
              <a:rPr lang="en-US" dirty="0"/>
              <a:t>Which may not be the same as physical addresses</a:t>
            </a:r>
          </a:p>
          <a:p>
            <a:r>
              <a:rPr lang="en-US" dirty="0"/>
              <a:t>More flexibility in memory management, but requires virtual to physical translation </a:t>
            </a:r>
          </a:p>
        </p:txBody>
      </p:sp>
    </p:spTree>
    <p:extLst>
      <p:ext uri="{BB962C8B-B14F-4D97-AF65-F5344CB8AC3E}">
        <p14:creationId xmlns:p14="http://schemas.microsoft.com/office/powerpoint/2010/main" val="4334233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Virtual Address Spaces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73732" name="Rectangle 3"/>
          <p:cNvSpPr>
            <a:spLocks noChangeArrowheads="1"/>
          </p:cNvSpPr>
          <p:nvPr/>
        </p:nvSpPr>
        <p:spPr bwMode="auto">
          <a:xfrm>
            <a:off x="712788" y="1755775"/>
            <a:ext cx="3617912" cy="10763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73733" name="Line 4"/>
          <p:cNvSpPr>
            <a:spLocks noChangeShapeType="1"/>
          </p:cNvSpPr>
          <p:nvPr/>
        </p:nvSpPr>
        <p:spPr bwMode="auto">
          <a:xfrm>
            <a:off x="712788" y="1487488"/>
            <a:ext cx="1587" cy="2682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34" name="Line 5"/>
          <p:cNvSpPr>
            <a:spLocks noChangeShapeType="1"/>
          </p:cNvSpPr>
          <p:nvPr/>
        </p:nvSpPr>
        <p:spPr bwMode="auto">
          <a:xfrm>
            <a:off x="4332288" y="2822575"/>
            <a:ext cx="1587" cy="2682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35" name="Rectangle 6"/>
          <p:cNvSpPr>
            <a:spLocks noChangeArrowheads="1"/>
          </p:cNvSpPr>
          <p:nvPr/>
        </p:nvSpPr>
        <p:spPr bwMode="auto">
          <a:xfrm>
            <a:off x="777875" y="1535113"/>
            <a:ext cx="6413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0x00000000</a:t>
            </a:r>
          </a:p>
        </p:txBody>
      </p:sp>
      <p:sp>
        <p:nvSpPr>
          <p:cNvPr id="73736" name="Rectangle 7"/>
          <p:cNvSpPr>
            <a:spLocks noChangeArrowheads="1"/>
          </p:cNvSpPr>
          <p:nvPr/>
        </p:nvSpPr>
        <p:spPr bwMode="auto">
          <a:xfrm>
            <a:off x="3494088" y="2898775"/>
            <a:ext cx="704850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0xFFFFFFFF</a:t>
            </a:r>
          </a:p>
        </p:txBody>
      </p:sp>
      <p:sp>
        <p:nvSpPr>
          <p:cNvPr id="73737" name="Rectangle 8"/>
          <p:cNvSpPr>
            <a:spLocks noChangeArrowheads="1"/>
          </p:cNvSpPr>
          <p:nvPr/>
        </p:nvSpPr>
        <p:spPr bwMode="auto">
          <a:xfrm>
            <a:off x="712788" y="1755775"/>
            <a:ext cx="846137" cy="37465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shared code</a:t>
            </a:r>
          </a:p>
        </p:txBody>
      </p:sp>
      <p:sp>
        <p:nvSpPr>
          <p:cNvPr id="73738" name="Rectangle 9"/>
          <p:cNvSpPr>
            <a:spLocks noChangeArrowheads="1"/>
          </p:cNvSpPr>
          <p:nvPr/>
        </p:nvSpPr>
        <p:spPr bwMode="auto">
          <a:xfrm>
            <a:off x="1703388" y="1755775"/>
            <a:ext cx="847725" cy="3746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private data</a:t>
            </a:r>
          </a:p>
        </p:txBody>
      </p:sp>
      <p:sp>
        <p:nvSpPr>
          <p:cNvPr id="73739" name="Rectangle 10"/>
          <p:cNvSpPr>
            <a:spLocks noChangeArrowheads="1"/>
          </p:cNvSpPr>
          <p:nvPr/>
        </p:nvSpPr>
        <p:spPr bwMode="auto">
          <a:xfrm>
            <a:off x="3455988" y="2441575"/>
            <a:ext cx="846137" cy="3746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private stack</a:t>
            </a:r>
          </a:p>
        </p:txBody>
      </p:sp>
      <p:sp>
        <p:nvSpPr>
          <p:cNvPr id="73740" name="Rectangle 11"/>
          <p:cNvSpPr>
            <a:spLocks noChangeArrowheads="1"/>
          </p:cNvSpPr>
          <p:nvPr/>
        </p:nvSpPr>
        <p:spPr bwMode="auto">
          <a:xfrm>
            <a:off x="712788" y="2441575"/>
            <a:ext cx="577850" cy="37465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DLL 1</a:t>
            </a:r>
          </a:p>
        </p:txBody>
      </p:sp>
      <p:sp>
        <p:nvSpPr>
          <p:cNvPr id="73741" name="Rectangle 12"/>
          <p:cNvSpPr>
            <a:spLocks noChangeArrowheads="1"/>
          </p:cNvSpPr>
          <p:nvPr/>
        </p:nvSpPr>
        <p:spPr bwMode="auto">
          <a:xfrm>
            <a:off x="1398588" y="2441575"/>
            <a:ext cx="577850" cy="37465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DLL 2</a:t>
            </a:r>
          </a:p>
        </p:txBody>
      </p:sp>
      <p:sp>
        <p:nvSpPr>
          <p:cNvPr id="73742" name="Rectangle 13"/>
          <p:cNvSpPr>
            <a:spLocks noChangeArrowheads="1"/>
          </p:cNvSpPr>
          <p:nvPr/>
        </p:nvSpPr>
        <p:spPr bwMode="auto">
          <a:xfrm>
            <a:off x="2084388" y="2441575"/>
            <a:ext cx="577850" cy="37465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DLL 3</a:t>
            </a: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643438" y="1868488"/>
            <a:ext cx="21653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  <a:r>
              <a:rPr lang="en-US" sz="1800" i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irtual</a:t>
            </a:r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address space </a:t>
            </a:r>
          </a:p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(as seen by process)</a:t>
            </a:r>
          </a:p>
        </p:txBody>
      </p:sp>
      <p:sp>
        <p:nvSpPr>
          <p:cNvPr id="73744" name="Rectangle 25"/>
          <p:cNvSpPr>
            <a:spLocks noChangeArrowheads="1"/>
          </p:cNvSpPr>
          <p:nvPr/>
        </p:nvSpPr>
        <p:spPr bwMode="auto">
          <a:xfrm>
            <a:off x="4217988" y="4535488"/>
            <a:ext cx="3733800" cy="1143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17" name="Text Box 26"/>
          <p:cNvSpPr txBox="1">
            <a:spLocks noChangeArrowheads="1"/>
          </p:cNvSpPr>
          <p:nvPr/>
        </p:nvSpPr>
        <p:spPr bwMode="auto">
          <a:xfrm>
            <a:off x="1282700" y="4840288"/>
            <a:ext cx="25368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</a:t>
            </a:r>
            <a:r>
              <a:rPr lang="en-US" sz="1800" i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hysical</a:t>
            </a:r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address space </a:t>
            </a:r>
          </a:p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(as on CPU/memory bus)</a:t>
            </a:r>
          </a:p>
        </p:txBody>
      </p:sp>
      <p:sp>
        <p:nvSpPr>
          <p:cNvPr id="18" name="AutoShape 27"/>
          <p:cNvSpPr>
            <a:spLocks noChangeArrowheads="1"/>
          </p:cNvSpPr>
          <p:nvPr/>
        </p:nvSpPr>
        <p:spPr bwMode="auto">
          <a:xfrm>
            <a:off x="3151188" y="3392488"/>
            <a:ext cx="2819400" cy="762000"/>
          </a:xfrm>
          <a:prstGeom prst="cube">
            <a:avLst>
              <a:gd name="adj" fmla="val 25000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Arial" pitchFamily="-98" charset="0"/>
              </a:rPr>
              <a:t>address translation unit</a:t>
            </a:r>
          </a:p>
          <a:p>
            <a:pPr algn="ctr"/>
            <a:r>
              <a:rPr lang="en-US" sz="1600">
                <a:latin typeface="Times New Roman" pitchFamily="-98" charset="0"/>
                <a:ea typeface="Arial" pitchFamily="-98" charset="0"/>
              </a:rPr>
              <a:t>(magical)</a:t>
            </a:r>
          </a:p>
        </p:txBody>
      </p:sp>
      <p:cxnSp>
        <p:nvCxnSpPr>
          <p:cNvPr id="19" name="AutoShape 28"/>
          <p:cNvCxnSpPr>
            <a:cxnSpLocks noChangeShapeType="1"/>
            <a:stCxn id="73737" idx="2"/>
            <a:endCxn id="18" idx="2"/>
          </p:cNvCxnSpPr>
          <p:nvPr/>
        </p:nvCxnSpPr>
        <p:spPr bwMode="auto">
          <a:xfrm rot="16200000" flipH="1">
            <a:off x="1274762" y="1992313"/>
            <a:ext cx="1738313" cy="2014538"/>
          </a:xfrm>
          <a:prstGeom prst="curvedConnector2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</p:spPr>
      </p:cxnSp>
      <p:sp>
        <p:nvSpPr>
          <p:cNvPr id="73748" name="Text Box 29"/>
          <p:cNvSpPr txBox="1">
            <a:spLocks noChangeArrowheads="1"/>
          </p:cNvSpPr>
          <p:nvPr/>
        </p:nvSpPr>
        <p:spPr bwMode="auto">
          <a:xfrm>
            <a:off x="7113588" y="5264688"/>
            <a:ext cx="745622" cy="369887"/>
          </a:xfrm>
          <a:prstGeom prst="rect">
            <a:avLst/>
          </a:prstGeom>
          <a:solidFill>
            <a:srgbClr val="FF9901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</a:t>
            </a:r>
          </a:p>
        </p:txBody>
      </p:sp>
      <p:sp>
        <p:nvSpPr>
          <p:cNvPr id="73749" name="Text Box 30"/>
          <p:cNvSpPr txBox="1">
            <a:spLocks noChangeArrowheads="1"/>
          </p:cNvSpPr>
          <p:nvPr/>
        </p:nvSpPr>
        <p:spPr bwMode="auto">
          <a:xfrm>
            <a:off x="5132387" y="4916488"/>
            <a:ext cx="784225" cy="369887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</a:t>
            </a:r>
          </a:p>
        </p:txBody>
      </p:sp>
      <p:cxnSp>
        <p:nvCxnSpPr>
          <p:cNvPr id="22" name="AutoShape 31"/>
          <p:cNvCxnSpPr>
            <a:cxnSpLocks noChangeShapeType="1"/>
            <a:stCxn id="18" idx="3"/>
            <a:endCxn id="73749" idx="0"/>
          </p:cNvCxnSpPr>
          <p:nvPr/>
        </p:nvCxnSpPr>
        <p:spPr bwMode="auto">
          <a:xfrm rot="16200000" flipH="1">
            <a:off x="4614069" y="4006057"/>
            <a:ext cx="762000" cy="1058862"/>
          </a:xfrm>
          <a:prstGeom prst="curvedConnector3">
            <a:avLst>
              <a:gd name="adj1" fmla="val 50000"/>
            </a:avLst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</p:spPr>
      </p:cxnSp>
      <p:cxnSp>
        <p:nvCxnSpPr>
          <p:cNvPr id="23" name="AutoShape 32"/>
          <p:cNvCxnSpPr>
            <a:cxnSpLocks noChangeShapeType="1"/>
            <a:stCxn id="73738" idx="2"/>
            <a:endCxn id="18" idx="2"/>
          </p:cNvCxnSpPr>
          <p:nvPr/>
        </p:nvCxnSpPr>
        <p:spPr bwMode="auto">
          <a:xfrm rot="16200000" flipH="1">
            <a:off x="1770062" y="2487613"/>
            <a:ext cx="1738313" cy="1023938"/>
          </a:xfrm>
          <a:prstGeom prst="curvedConnector2">
            <a:avLst/>
          </a:prstGeom>
          <a:noFill/>
          <a:ln w="76200">
            <a:solidFill>
              <a:srgbClr val="FF9900"/>
            </a:solidFill>
            <a:round/>
            <a:headEnd/>
            <a:tailEnd type="triangle" w="med" len="med"/>
          </a:ln>
        </p:spPr>
      </p:cxnSp>
      <p:cxnSp>
        <p:nvCxnSpPr>
          <p:cNvPr id="24" name="AutoShape 33"/>
          <p:cNvCxnSpPr>
            <a:cxnSpLocks noChangeShapeType="1"/>
            <a:stCxn id="18" idx="5"/>
            <a:endCxn id="73748" idx="0"/>
          </p:cNvCxnSpPr>
          <p:nvPr/>
        </p:nvCxnSpPr>
        <p:spPr bwMode="auto">
          <a:xfrm>
            <a:off x="5970588" y="3678238"/>
            <a:ext cx="1515811" cy="1586450"/>
          </a:xfrm>
          <a:prstGeom prst="curvedConnector2">
            <a:avLst/>
          </a:prstGeom>
          <a:noFill/>
          <a:ln w="76200">
            <a:solidFill>
              <a:srgbClr val="FF9900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201319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 animBg="1"/>
      <p:bldP spid="73748" grpId="0" animBg="1"/>
      <p:bldP spid="7374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Memory Segment Relocation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>
          <a:xfrm>
            <a:off x="457200" y="1176338"/>
            <a:ext cx="8229600" cy="4525962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en-GB" sz="2800">
                <a:latin typeface="Times New Roman" pitchFamily="-98" charset="0"/>
                <a:ea typeface="ＭＳ Ｐゴシック" pitchFamily="-98" charset="-128"/>
              </a:rPr>
              <a:t>A natural model</a:t>
            </a:r>
          </a:p>
          <a:p>
            <a:pPr lvl="1">
              <a:lnSpc>
                <a:spcPct val="83000"/>
              </a:lnSpc>
            </a:pPr>
            <a:r>
              <a:rPr lang="en-GB" sz="2400">
                <a:latin typeface="Times New Roman" pitchFamily="-98" charset="0"/>
                <a:ea typeface="ＭＳ Ｐゴシック" pitchFamily="-98" charset="-128"/>
              </a:rPr>
              <a:t>Process address space is made up of multiple segments</a:t>
            </a:r>
          </a:p>
          <a:p>
            <a:pPr lvl="1">
              <a:lnSpc>
                <a:spcPct val="83000"/>
              </a:lnSpc>
            </a:pPr>
            <a:r>
              <a:rPr lang="en-GB" sz="2400">
                <a:latin typeface="Times New Roman" pitchFamily="-98" charset="0"/>
                <a:ea typeface="ＭＳ Ｐゴシック" pitchFamily="-98" charset="-128"/>
              </a:rPr>
              <a:t>Use the segment as the unit of relocation</a:t>
            </a:r>
          </a:p>
          <a:p>
            <a:pPr lvl="1">
              <a:lnSpc>
                <a:spcPct val="83000"/>
              </a:lnSpc>
            </a:pPr>
            <a:r>
              <a:rPr lang="en-GB" sz="2400">
                <a:latin typeface="Times New Roman" pitchFamily="-98" charset="0"/>
                <a:ea typeface="ＭＳ Ｐゴシック" pitchFamily="-98" charset="-128"/>
              </a:rPr>
              <a:t>Long tradition, from the IBM system 360 to Intel x86 architecture</a:t>
            </a:r>
          </a:p>
          <a:p>
            <a:pPr>
              <a:lnSpc>
                <a:spcPct val="83000"/>
              </a:lnSpc>
            </a:pPr>
            <a:r>
              <a:rPr lang="en-GB" sz="2800">
                <a:latin typeface="Times New Roman" pitchFamily="-98" charset="0"/>
                <a:ea typeface="ＭＳ Ｐゴシック" pitchFamily="-98" charset="-128"/>
              </a:rPr>
              <a:t>Computer has special relocation registers</a:t>
            </a:r>
          </a:p>
          <a:p>
            <a:pPr lvl="1">
              <a:lnSpc>
                <a:spcPct val="83000"/>
              </a:lnSpc>
            </a:pPr>
            <a:r>
              <a:rPr lang="en-GB" sz="2400">
                <a:latin typeface="Times New Roman" pitchFamily="-98" charset="0"/>
                <a:ea typeface="ＭＳ Ｐゴシック" pitchFamily="-98" charset="-128"/>
              </a:rPr>
              <a:t>They are called segment base registers</a:t>
            </a:r>
          </a:p>
          <a:p>
            <a:pPr lvl="1">
              <a:lnSpc>
                <a:spcPct val="83000"/>
              </a:lnSpc>
            </a:pPr>
            <a:r>
              <a:rPr lang="en-GB" sz="2400">
                <a:latin typeface="Times New Roman" pitchFamily="-98" charset="0"/>
                <a:ea typeface="ＭＳ Ｐゴシック" pitchFamily="-98" charset="-128"/>
              </a:rPr>
              <a:t>They point to the start (in physical memory) of each segment</a:t>
            </a:r>
          </a:p>
          <a:p>
            <a:pPr lvl="1">
              <a:lnSpc>
                <a:spcPct val="83000"/>
              </a:lnSpc>
            </a:pPr>
            <a:r>
              <a:rPr lang="en-GB" sz="2400">
                <a:latin typeface="Times New Roman" pitchFamily="-98" charset="0"/>
                <a:ea typeface="ＭＳ Ｐゴシック" pitchFamily="-98" charset="-128"/>
              </a:rPr>
              <a:t>CPU automatically adds base register to every address</a:t>
            </a:r>
          </a:p>
          <a:p>
            <a:pPr>
              <a:lnSpc>
                <a:spcPct val="83000"/>
              </a:lnSpc>
            </a:pPr>
            <a:r>
              <a:rPr lang="en-GB" sz="2800">
                <a:latin typeface="Times New Roman" pitchFamily="-98" charset="0"/>
                <a:ea typeface="ＭＳ Ｐゴシック" pitchFamily="-98" charset="-128"/>
              </a:rPr>
              <a:t>OS uses these to perform virtual address translation</a:t>
            </a:r>
          </a:p>
          <a:p>
            <a:pPr lvl="1">
              <a:lnSpc>
                <a:spcPct val="83000"/>
              </a:lnSpc>
            </a:pPr>
            <a:r>
              <a:rPr lang="en-GB" sz="2400">
                <a:latin typeface="Times New Roman" pitchFamily="-98" charset="0"/>
                <a:ea typeface="ＭＳ Ｐゴシック" pitchFamily="-98" charset="-128"/>
              </a:rPr>
              <a:t>Set base register to start of region where program is loaded</a:t>
            </a:r>
          </a:p>
          <a:p>
            <a:pPr lvl="1">
              <a:lnSpc>
                <a:spcPct val="83000"/>
              </a:lnSpc>
            </a:pPr>
            <a:r>
              <a:rPr lang="en-GB" sz="2400">
                <a:latin typeface="Times New Roman" pitchFamily="-98" charset="0"/>
                <a:ea typeface="ＭＳ Ｐゴシック" pitchFamily="-98" charset="-128"/>
              </a:rPr>
              <a:t>If program is moved, reset base registers to new location</a:t>
            </a:r>
          </a:p>
          <a:p>
            <a:pPr lvl="1">
              <a:lnSpc>
                <a:spcPct val="83000"/>
              </a:lnSpc>
            </a:pPr>
            <a:r>
              <a:rPr lang="en-GB" sz="2400">
                <a:latin typeface="Times New Roman" pitchFamily="-98" charset="0"/>
                <a:ea typeface="ＭＳ Ｐゴシック" pitchFamily="-98" charset="-128"/>
              </a:rPr>
              <a:t>Program works no matter where its segments are loaded</a:t>
            </a:r>
          </a:p>
          <a:p>
            <a:endParaRPr lang="en-US" sz="360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888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57200" y="398145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How Does Segment </a:t>
            </a:r>
            <a:br>
              <a:rPr lang="en-US" dirty="0">
                <a:latin typeface="Times New Roman" pitchFamily="-98" charset="0"/>
                <a:ea typeface="ＭＳ Ｐゴシック" pitchFamily="-98" charset="-128"/>
              </a:rPr>
            </a:br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Relocation Work?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75780" name="Rectangle 3"/>
          <p:cNvSpPr>
            <a:spLocks noChangeArrowheads="1"/>
          </p:cNvSpPr>
          <p:nvPr/>
        </p:nvSpPr>
        <p:spPr bwMode="auto">
          <a:xfrm>
            <a:off x="871538" y="1981200"/>
            <a:ext cx="3617912" cy="10763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75781" name="Line 4"/>
          <p:cNvSpPr>
            <a:spLocks noChangeShapeType="1"/>
          </p:cNvSpPr>
          <p:nvPr/>
        </p:nvSpPr>
        <p:spPr bwMode="auto">
          <a:xfrm>
            <a:off x="871538" y="1712913"/>
            <a:ext cx="1587" cy="2682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782" name="Line 5"/>
          <p:cNvSpPr>
            <a:spLocks noChangeShapeType="1"/>
          </p:cNvSpPr>
          <p:nvPr/>
        </p:nvSpPr>
        <p:spPr bwMode="auto">
          <a:xfrm>
            <a:off x="4491038" y="3048000"/>
            <a:ext cx="1587" cy="2682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783" name="Rectangle 6"/>
          <p:cNvSpPr>
            <a:spLocks noChangeArrowheads="1"/>
          </p:cNvSpPr>
          <p:nvPr/>
        </p:nvSpPr>
        <p:spPr bwMode="auto">
          <a:xfrm>
            <a:off x="936625" y="1760538"/>
            <a:ext cx="6413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0x00000000</a:t>
            </a:r>
          </a:p>
        </p:txBody>
      </p:sp>
      <p:sp>
        <p:nvSpPr>
          <p:cNvPr id="75784" name="Rectangle 7"/>
          <p:cNvSpPr>
            <a:spLocks noChangeArrowheads="1"/>
          </p:cNvSpPr>
          <p:nvPr/>
        </p:nvSpPr>
        <p:spPr bwMode="auto">
          <a:xfrm>
            <a:off x="3652838" y="3124200"/>
            <a:ext cx="704850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0xFFFFFFFF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1538" y="1981200"/>
            <a:ext cx="846137" cy="37465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shared code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862138" y="1989138"/>
            <a:ext cx="847725" cy="3746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private data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614738" y="2667000"/>
            <a:ext cx="846137" cy="3746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private stack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71538" y="2667000"/>
            <a:ext cx="577850" cy="37465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DLL 1</a:t>
            </a:r>
          </a:p>
        </p:txBody>
      </p:sp>
      <p:sp>
        <p:nvSpPr>
          <p:cNvPr id="75789" name="Rectangle 12"/>
          <p:cNvSpPr>
            <a:spLocks noChangeArrowheads="1"/>
          </p:cNvSpPr>
          <p:nvPr/>
        </p:nvSpPr>
        <p:spPr bwMode="auto">
          <a:xfrm>
            <a:off x="1557338" y="2667000"/>
            <a:ext cx="577850" cy="37465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DLL 2</a:t>
            </a:r>
          </a:p>
        </p:txBody>
      </p:sp>
      <p:sp>
        <p:nvSpPr>
          <p:cNvPr id="75790" name="Rectangle 13"/>
          <p:cNvSpPr>
            <a:spLocks noChangeArrowheads="1"/>
          </p:cNvSpPr>
          <p:nvPr/>
        </p:nvSpPr>
        <p:spPr bwMode="auto">
          <a:xfrm>
            <a:off x="2243138" y="2667000"/>
            <a:ext cx="577850" cy="37465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DLL 3</a:t>
            </a:r>
          </a:p>
        </p:txBody>
      </p:sp>
      <p:sp>
        <p:nvSpPr>
          <p:cNvPr id="75791" name="Text Box 14"/>
          <p:cNvSpPr txBox="1">
            <a:spLocks noChangeArrowheads="1"/>
          </p:cNvSpPr>
          <p:nvPr/>
        </p:nvSpPr>
        <p:spPr bwMode="auto">
          <a:xfrm>
            <a:off x="2243138" y="1574800"/>
            <a:ext cx="21653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  <a:r>
              <a:rPr lang="en-US" sz="1800" i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irtual</a:t>
            </a:r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address space </a:t>
            </a:r>
          </a:p>
        </p:txBody>
      </p:sp>
      <p:sp>
        <p:nvSpPr>
          <p:cNvPr id="75792" name="Rectangle 16"/>
          <p:cNvSpPr>
            <a:spLocks noChangeArrowheads="1"/>
          </p:cNvSpPr>
          <p:nvPr/>
        </p:nvSpPr>
        <p:spPr bwMode="auto">
          <a:xfrm>
            <a:off x="4757738" y="4456113"/>
            <a:ext cx="3733800" cy="1447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75793" name="Text Box 17"/>
          <p:cNvSpPr txBox="1">
            <a:spLocks noChangeArrowheads="1"/>
          </p:cNvSpPr>
          <p:nvPr/>
        </p:nvSpPr>
        <p:spPr bwMode="auto">
          <a:xfrm>
            <a:off x="6659563" y="3998913"/>
            <a:ext cx="18319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i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</a:t>
            </a:r>
            <a:r>
              <a:rPr lang="en-US" sz="1800" i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hysical</a:t>
            </a:r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memory </a:t>
            </a:r>
          </a:p>
        </p:txBody>
      </p:sp>
      <p:sp>
        <p:nvSpPr>
          <p:cNvPr id="75794" name="Text Box 21"/>
          <p:cNvSpPr txBox="1">
            <a:spLocks noChangeArrowheads="1"/>
          </p:cNvSpPr>
          <p:nvPr/>
        </p:nvSpPr>
        <p:spPr bwMode="auto">
          <a:xfrm>
            <a:off x="5672138" y="5141913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</a:t>
            </a:r>
          </a:p>
        </p:txBody>
      </p:sp>
      <p:sp>
        <p:nvSpPr>
          <p:cNvPr id="75795" name="Rectangle 25"/>
          <p:cNvSpPr>
            <a:spLocks noChangeArrowheads="1"/>
          </p:cNvSpPr>
          <p:nvPr/>
        </p:nvSpPr>
        <p:spPr bwMode="auto">
          <a:xfrm>
            <a:off x="4986338" y="4989513"/>
            <a:ext cx="846137" cy="37465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code</a:t>
            </a:r>
          </a:p>
        </p:txBody>
      </p:sp>
      <p:sp>
        <p:nvSpPr>
          <p:cNvPr id="75796" name="Rectangle 26"/>
          <p:cNvSpPr>
            <a:spLocks noChangeArrowheads="1"/>
          </p:cNvSpPr>
          <p:nvPr/>
        </p:nvSpPr>
        <p:spPr bwMode="auto">
          <a:xfrm>
            <a:off x="7491413" y="4989513"/>
            <a:ext cx="847725" cy="3746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data</a:t>
            </a:r>
          </a:p>
        </p:txBody>
      </p:sp>
      <p:sp>
        <p:nvSpPr>
          <p:cNvPr id="75797" name="Rectangle 27"/>
          <p:cNvSpPr>
            <a:spLocks noChangeArrowheads="1"/>
          </p:cNvSpPr>
          <p:nvPr/>
        </p:nvSpPr>
        <p:spPr bwMode="auto">
          <a:xfrm>
            <a:off x="5824538" y="4608513"/>
            <a:ext cx="846137" cy="3746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stack</a:t>
            </a:r>
          </a:p>
        </p:txBody>
      </p:sp>
      <p:sp>
        <p:nvSpPr>
          <p:cNvPr id="75798" name="Rectangle 28"/>
          <p:cNvSpPr>
            <a:spLocks noChangeArrowheads="1"/>
          </p:cNvSpPr>
          <p:nvPr/>
        </p:nvSpPr>
        <p:spPr bwMode="auto">
          <a:xfrm>
            <a:off x="6846888" y="5453063"/>
            <a:ext cx="577850" cy="37465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DLL</a:t>
            </a:r>
          </a:p>
        </p:txBody>
      </p:sp>
      <p:sp>
        <p:nvSpPr>
          <p:cNvPr id="23" name="Rectangle 29"/>
          <p:cNvSpPr>
            <a:spLocks noChangeArrowheads="1"/>
          </p:cNvSpPr>
          <p:nvPr/>
        </p:nvSpPr>
        <p:spPr bwMode="auto">
          <a:xfrm>
            <a:off x="1252538" y="3465513"/>
            <a:ext cx="1524000" cy="3048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 pitchFamily="-98" charset="0"/>
                <a:ea typeface="Arial" pitchFamily="-98" charset="0"/>
              </a:rPr>
              <a:t>code base register</a:t>
            </a:r>
          </a:p>
        </p:txBody>
      </p:sp>
      <p:sp>
        <p:nvSpPr>
          <p:cNvPr id="24" name="Rectangle 30"/>
          <p:cNvSpPr>
            <a:spLocks noChangeArrowheads="1"/>
          </p:cNvSpPr>
          <p:nvPr/>
        </p:nvSpPr>
        <p:spPr bwMode="auto">
          <a:xfrm>
            <a:off x="2928938" y="3465513"/>
            <a:ext cx="1524000" cy="3048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 pitchFamily="-98" charset="0"/>
                <a:ea typeface="Arial" pitchFamily="-98" charset="0"/>
              </a:rPr>
              <a:t>data base register</a:t>
            </a:r>
          </a:p>
        </p:txBody>
      </p:sp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2928938" y="3998913"/>
            <a:ext cx="1524000" cy="3048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 pitchFamily="-98" charset="0"/>
                <a:ea typeface="Arial" pitchFamily="-98" charset="0"/>
              </a:rPr>
              <a:t>stack base register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1252538" y="3998913"/>
            <a:ext cx="1524000" cy="3048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 pitchFamily="-98" charset="0"/>
                <a:ea typeface="Arial" pitchFamily="-98" charset="0"/>
              </a:rPr>
              <a:t>aux base register</a:t>
            </a:r>
          </a:p>
        </p:txBody>
      </p:sp>
      <p:cxnSp>
        <p:nvCxnSpPr>
          <p:cNvPr id="27" name="AutoShape 33"/>
          <p:cNvCxnSpPr>
            <a:cxnSpLocks noChangeShapeType="1"/>
            <a:stCxn id="9" idx="2"/>
            <a:endCxn id="23" idx="1"/>
          </p:cNvCxnSpPr>
          <p:nvPr/>
        </p:nvCxnSpPr>
        <p:spPr bwMode="auto">
          <a:xfrm rot="5400000">
            <a:off x="642937" y="2965451"/>
            <a:ext cx="1262063" cy="42862"/>
          </a:xfrm>
          <a:prstGeom prst="curvedConnector4">
            <a:avLst>
              <a:gd name="adj1" fmla="val 43898"/>
              <a:gd name="adj2" fmla="val 633333"/>
            </a:avLst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</p:spPr>
      </p:cxnSp>
      <p:cxnSp>
        <p:nvCxnSpPr>
          <p:cNvPr id="28" name="AutoShape 36"/>
          <p:cNvCxnSpPr>
            <a:cxnSpLocks noChangeShapeType="1"/>
            <a:stCxn id="23" idx="2"/>
            <a:endCxn id="75795" idx="1"/>
          </p:cNvCxnSpPr>
          <p:nvPr/>
        </p:nvCxnSpPr>
        <p:spPr bwMode="auto">
          <a:xfrm rot="16200000" flipH="1">
            <a:off x="2797175" y="2987676"/>
            <a:ext cx="1406525" cy="2971800"/>
          </a:xfrm>
          <a:prstGeom prst="curvedConnector2">
            <a:avLst/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</p:spPr>
      </p:cxnSp>
      <p:cxnSp>
        <p:nvCxnSpPr>
          <p:cNvPr id="29" name="AutoShape 38"/>
          <p:cNvCxnSpPr>
            <a:cxnSpLocks noChangeShapeType="1"/>
            <a:stCxn id="24" idx="3"/>
            <a:endCxn id="75796" idx="0"/>
          </p:cNvCxnSpPr>
          <p:nvPr/>
        </p:nvCxnSpPr>
        <p:spPr bwMode="auto">
          <a:xfrm>
            <a:off x="4452938" y="3617913"/>
            <a:ext cx="3462337" cy="1371600"/>
          </a:xfrm>
          <a:prstGeom prst="curvedConnector2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</p:cxnSp>
      <p:cxnSp>
        <p:nvCxnSpPr>
          <p:cNvPr id="30" name="AutoShape 39"/>
          <p:cNvCxnSpPr>
            <a:cxnSpLocks noChangeShapeType="1"/>
            <a:stCxn id="10" idx="2"/>
            <a:endCxn id="24" idx="0"/>
          </p:cNvCxnSpPr>
          <p:nvPr/>
        </p:nvCxnSpPr>
        <p:spPr bwMode="auto">
          <a:xfrm rot="16200000" flipH="1">
            <a:off x="2437606" y="2212182"/>
            <a:ext cx="1101725" cy="1404938"/>
          </a:xfrm>
          <a:prstGeom prst="curvedConnector3">
            <a:avLst>
              <a:gd name="adj1" fmla="val 50000"/>
            </a:avLst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</p:cxnSp>
      <p:cxnSp>
        <p:nvCxnSpPr>
          <p:cNvPr id="31" name="AutoShape 43"/>
          <p:cNvCxnSpPr>
            <a:cxnSpLocks noChangeShapeType="1"/>
            <a:stCxn id="25" idx="3"/>
            <a:endCxn id="75797" idx="0"/>
          </p:cNvCxnSpPr>
          <p:nvPr/>
        </p:nvCxnSpPr>
        <p:spPr bwMode="auto">
          <a:xfrm>
            <a:off x="4452938" y="4151313"/>
            <a:ext cx="1795462" cy="457200"/>
          </a:xfrm>
          <a:prstGeom prst="curvedConnector2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</p:cxnSp>
      <p:cxnSp>
        <p:nvCxnSpPr>
          <p:cNvPr id="32" name="AutoShape 44"/>
          <p:cNvCxnSpPr>
            <a:cxnSpLocks noChangeShapeType="1"/>
            <a:stCxn id="11" idx="2"/>
            <a:endCxn id="25" idx="0"/>
          </p:cNvCxnSpPr>
          <p:nvPr/>
        </p:nvCxnSpPr>
        <p:spPr bwMode="auto">
          <a:xfrm rot="5400000">
            <a:off x="3386137" y="3346451"/>
            <a:ext cx="957263" cy="347662"/>
          </a:xfrm>
          <a:prstGeom prst="curvedConnector3">
            <a:avLst>
              <a:gd name="adj1" fmla="val 49917"/>
            </a:avLst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</p:cxnSp>
      <p:cxnSp>
        <p:nvCxnSpPr>
          <p:cNvPr id="33" name="AutoShape 45"/>
          <p:cNvCxnSpPr>
            <a:cxnSpLocks noChangeShapeType="1"/>
            <a:stCxn id="12" idx="1"/>
            <a:endCxn id="26" idx="1"/>
          </p:cNvCxnSpPr>
          <p:nvPr/>
        </p:nvCxnSpPr>
        <p:spPr bwMode="auto">
          <a:xfrm rot="10800000" flipH="1" flipV="1">
            <a:off x="871538" y="2854325"/>
            <a:ext cx="381000" cy="1296988"/>
          </a:xfrm>
          <a:prstGeom prst="curvedConnector3">
            <a:avLst>
              <a:gd name="adj1" fmla="val -60000"/>
            </a:avLst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</p:spPr>
      </p:cxnSp>
      <p:cxnSp>
        <p:nvCxnSpPr>
          <p:cNvPr id="34" name="AutoShape 46"/>
          <p:cNvCxnSpPr>
            <a:cxnSpLocks noChangeShapeType="1"/>
            <a:stCxn id="26" idx="2"/>
            <a:endCxn id="75798" idx="1"/>
          </p:cNvCxnSpPr>
          <p:nvPr/>
        </p:nvCxnSpPr>
        <p:spPr bwMode="auto">
          <a:xfrm rot="16200000" flipH="1">
            <a:off x="3762375" y="2555876"/>
            <a:ext cx="1336675" cy="4832350"/>
          </a:xfrm>
          <a:prstGeom prst="curvedConnector2">
            <a:avLst/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</p:spPr>
      </p:cxnSp>
      <p:sp>
        <p:nvSpPr>
          <p:cNvPr id="35" name="Text Box 47"/>
          <p:cNvSpPr txBox="1">
            <a:spLocks noChangeArrowheads="1"/>
          </p:cNvSpPr>
          <p:nvPr/>
        </p:nvSpPr>
        <p:spPr bwMode="auto">
          <a:xfrm>
            <a:off x="1366838" y="4532313"/>
            <a:ext cx="30559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physical = virtual</a:t>
            </a:r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+ </a:t>
            </a:r>
            <a:r>
              <a:rPr lang="en-US" sz="2000" i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base</a:t>
            </a:r>
            <a:r>
              <a:rPr lang="en-US" sz="2000" i="1" baseline="-25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seg</a:t>
            </a:r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2962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23" grpId="0" animBg="1"/>
      <p:bldP spid="24" grpId="0" animBg="1"/>
      <p:bldP spid="25" grpId="0" animBg="1"/>
      <p:bldP spid="26" grpId="0" animBg="1"/>
      <p:bldP spid="35" grpId="0"/>
      <p:bldP spid="35" grpId="1"/>
      <p:bldP spid="35" grpId="2"/>
      <p:bldP spid="35" grpId="3"/>
      <p:bldP spid="35" grpId="4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Relocating a Segment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>
          <a:xfrm>
            <a:off x="457200" y="1778000"/>
            <a:ext cx="8229600" cy="4525963"/>
          </a:xfrm>
        </p:spPr>
        <p:txBody>
          <a:bodyPr/>
          <a:lstStyle/>
          <a:p>
            <a:pPr>
              <a:buFont typeface="Arial" pitchFamily="-98" charset="0"/>
              <a:buNone/>
            </a:pPr>
            <a:r>
              <a:rPr lang="en-US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76804" name="Rectangle 3"/>
          <p:cNvSpPr>
            <a:spLocks noChangeArrowheads="1"/>
          </p:cNvSpPr>
          <p:nvPr/>
        </p:nvSpPr>
        <p:spPr bwMode="auto">
          <a:xfrm>
            <a:off x="871538" y="2157413"/>
            <a:ext cx="3617912" cy="10763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76805" name="Line 4"/>
          <p:cNvSpPr>
            <a:spLocks noChangeShapeType="1"/>
          </p:cNvSpPr>
          <p:nvPr/>
        </p:nvSpPr>
        <p:spPr bwMode="auto">
          <a:xfrm>
            <a:off x="871538" y="1889125"/>
            <a:ext cx="1587" cy="2682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806" name="Line 5"/>
          <p:cNvSpPr>
            <a:spLocks noChangeShapeType="1"/>
          </p:cNvSpPr>
          <p:nvPr/>
        </p:nvSpPr>
        <p:spPr bwMode="auto">
          <a:xfrm>
            <a:off x="4491038" y="3224213"/>
            <a:ext cx="1587" cy="2682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807" name="Rectangle 6"/>
          <p:cNvSpPr>
            <a:spLocks noChangeArrowheads="1"/>
          </p:cNvSpPr>
          <p:nvPr/>
        </p:nvSpPr>
        <p:spPr bwMode="auto">
          <a:xfrm>
            <a:off x="936625" y="1936750"/>
            <a:ext cx="641350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0x00000000</a:t>
            </a:r>
          </a:p>
        </p:txBody>
      </p:sp>
      <p:sp>
        <p:nvSpPr>
          <p:cNvPr id="76808" name="Rectangle 7"/>
          <p:cNvSpPr>
            <a:spLocks noChangeArrowheads="1"/>
          </p:cNvSpPr>
          <p:nvPr/>
        </p:nvSpPr>
        <p:spPr bwMode="auto">
          <a:xfrm>
            <a:off x="3652838" y="3300413"/>
            <a:ext cx="7048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0xFFFFFFFF</a:t>
            </a:r>
          </a:p>
        </p:txBody>
      </p:sp>
      <p:sp>
        <p:nvSpPr>
          <p:cNvPr id="76809" name="Rectangle 8"/>
          <p:cNvSpPr>
            <a:spLocks noChangeArrowheads="1"/>
          </p:cNvSpPr>
          <p:nvPr/>
        </p:nvSpPr>
        <p:spPr bwMode="auto">
          <a:xfrm>
            <a:off x="871538" y="2157413"/>
            <a:ext cx="846137" cy="37465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shared code</a:t>
            </a:r>
          </a:p>
        </p:txBody>
      </p:sp>
      <p:sp>
        <p:nvSpPr>
          <p:cNvPr id="76810" name="Rectangle 9"/>
          <p:cNvSpPr>
            <a:spLocks noChangeArrowheads="1"/>
          </p:cNvSpPr>
          <p:nvPr/>
        </p:nvSpPr>
        <p:spPr bwMode="auto">
          <a:xfrm>
            <a:off x="1862138" y="2165350"/>
            <a:ext cx="847725" cy="3746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private data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614738" y="2843213"/>
            <a:ext cx="846137" cy="3746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private stack</a:t>
            </a:r>
          </a:p>
        </p:txBody>
      </p:sp>
      <p:sp>
        <p:nvSpPr>
          <p:cNvPr id="76812" name="Rectangle 11"/>
          <p:cNvSpPr>
            <a:spLocks noChangeArrowheads="1"/>
          </p:cNvSpPr>
          <p:nvPr/>
        </p:nvSpPr>
        <p:spPr bwMode="auto">
          <a:xfrm>
            <a:off x="871538" y="2843213"/>
            <a:ext cx="577850" cy="37465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DLL 1</a:t>
            </a:r>
          </a:p>
        </p:txBody>
      </p:sp>
      <p:sp>
        <p:nvSpPr>
          <p:cNvPr id="76813" name="Rectangle 12"/>
          <p:cNvSpPr>
            <a:spLocks noChangeArrowheads="1"/>
          </p:cNvSpPr>
          <p:nvPr/>
        </p:nvSpPr>
        <p:spPr bwMode="auto">
          <a:xfrm>
            <a:off x="1557338" y="2843213"/>
            <a:ext cx="577850" cy="37465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DLL 2</a:t>
            </a:r>
          </a:p>
        </p:txBody>
      </p:sp>
      <p:sp>
        <p:nvSpPr>
          <p:cNvPr id="76814" name="Rectangle 13"/>
          <p:cNvSpPr>
            <a:spLocks noChangeArrowheads="1"/>
          </p:cNvSpPr>
          <p:nvPr/>
        </p:nvSpPr>
        <p:spPr bwMode="auto">
          <a:xfrm>
            <a:off x="2243138" y="2843213"/>
            <a:ext cx="577850" cy="37465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DLL 3</a:t>
            </a:r>
          </a:p>
        </p:txBody>
      </p:sp>
      <p:sp>
        <p:nvSpPr>
          <p:cNvPr id="76815" name="Rectangle 16"/>
          <p:cNvSpPr>
            <a:spLocks noChangeArrowheads="1"/>
          </p:cNvSpPr>
          <p:nvPr/>
        </p:nvSpPr>
        <p:spPr bwMode="auto">
          <a:xfrm>
            <a:off x="4757738" y="4632325"/>
            <a:ext cx="3733800" cy="1447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76816" name="Text Box 17"/>
          <p:cNvSpPr txBox="1">
            <a:spLocks noChangeArrowheads="1"/>
          </p:cNvSpPr>
          <p:nvPr/>
        </p:nvSpPr>
        <p:spPr bwMode="auto">
          <a:xfrm>
            <a:off x="6659563" y="4175125"/>
            <a:ext cx="18319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i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</a:t>
            </a:r>
            <a:r>
              <a:rPr lang="en-US" sz="1800" i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hysical</a:t>
            </a:r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memory </a:t>
            </a:r>
          </a:p>
        </p:txBody>
      </p:sp>
      <p:sp>
        <p:nvSpPr>
          <p:cNvPr id="76817" name="Text Box 21"/>
          <p:cNvSpPr txBox="1">
            <a:spLocks noChangeArrowheads="1"/>
          </p:cNvSpPr>
          <p:nvPr/>
        </p:nvSpPr>
        <p:spPr bwMode="auto">
          <a:xfrm>
            <a:off x="5672138" y="5318125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</a:t>
            </a:r>
          </a:p>
        </p:txBody>
      </p:sp>
      <p:sp>
        <p:nvSpPr>
          <p:cNvPr id="76818" name="Rectangle 25"/>
          <p:cNvSpPr>
            <a:spLocks noChangeArrowheads="1"/>
          </p:cNvSpPr>
          <p:nvPr/>
        </p:nvSpPr>
        <p:spPr bwMode="auto">
          <a:xfrm>
            <a:off x="4986338" y="5165725"/>
            <a:ext cx="846137" cy="37465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code</a:t>
            </a:r>
          </a:p>
        </p:txBody>
      </p:sp>
      <p:sp>
        <p:nvSpPr>
          <p:cNvPr id="76819" name="Rectangle 26"/>
          <p:cNvSpPr>
            <a:spLocks noChangeArrowheads="1"/>
          </p:cNvSpPr>
          <p:nvPr/>
        </p:nvSpPr>
        <p:spPr bwMode="auto">
          <a:xfrm>
            <a:off x="7491413" y="5165725"/>
            <a:ext cx="847725" cy="3746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data</a:t>
            </a:r>
          </a:p>
        </p:txBody>
      </p:sp>
      <p:sp>
        <p:nvSpPr>
          <p:cNvPr id="20" name="Rectangle 27"/>
          <p:cNvSpPr>
            <a:spLocks noChangeArrowheads="1"/>
          </p:cNvSpPr>
          <p:nvPr/>
        </p:nvSpPr>
        <p:spPr bwMode="auto">
          <a:xfrm>
            <a:off x="5824538" y="4784725"/>
            <a:ext cx="846137" cy="3746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stack</a:t>
            </a:r>
          </a:p>
        </p:txBody>
      </p:sp>
      <p:sp>
        <p:nvSpPr>
          <p:cNvPr id="76821" name="Rectangle 28"/>
          <p:cNvSpPr>
            <a:spLocks noChangeArrowheads="1"/>
          </p:cNvSpPr>
          <p:nvPr/>
        </p:nvSpPr>
        <p:spPr bwMode="auto">
          <a:xfrm>
            <a:off x="6846888" y="5629275"/>
            <a:ext cx="577850" cy="37465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DLL</a:t>
            </a:r>
          </a:p>
        </p:txBody>
      </p:sp>
      <p:sp>
        <p:nvSpPr>
          <p:cNvPr id="76822" name="Rectangle 29"/>
          <p:cNvSpPr>
            <a:spLocks noChangeArrowheads="1"/>
          </p:cNvSpPr>
          <p:nvPr/>
        </p:nvSpPr>
        <p:spPr bwMode="auto">
          <a:xfrm>
            <a:off x="1252538" y="3641725"/>
            <a:ext cx="1524000" cy="3048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 pitchFamily="-98" charset="0"/>
                <a:ea typeface="Arial" pitchFamily="-98" charset="0"/>
              </a:rPr>
              <a:t>code base register</a:t>
            </a:r>
          </a:p>
        </p:txBody>
      </p:sp>
      <p:sp>
        <p:nvSpPr>
          <p:cNvPr id="76823" name="Rectangle 30"/>
          <p:cNvSpPr>
            <a:spLocks noChangeArrowheads="1"/>
          </p:cNvSpPr>
          <p:nvPr/>
        </p:nvSpPr>
        <p:spPr bwMode="auto">
          <a:xfrm>
            <a:off x="2928938" y="3641725"/>
            <a:ext cx="1524000" cy="3048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 pitchFamily="-98" charset="0"/>
                <a:ea typeface="Arial" pitchFamily="-98" charset="0"/>
              </a:rPr>
              <a:t>data base register</a:t>
            </a:r>
          </a:p>
        </p:txBody>
      </p:sp>
      <p:sp>
        <p:nvSpPr>
          <p:cNvPr id="76824" name="Rectangle 31"/>
          <p:cNvSpPr>
            <a:spLocks noChangeArrowheads="1"/>
          </p:cNvSpPr>
          <p:nvPr/>
        </p:nvSpPr>
        <p:spPr bwMode="auto">
          <a:xfrm>
            <a:off x="2928938" y="4175125"/>
            <a:ext cx="1524000" cy="3048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 pitchFamily="-98" charset="0"/>
                <a:ea typeface="Arial" pitchFamily="-98" charset="0"/>
              </a:rPr>
              <a:t>stack base register</a:t>
            </a:r>
          </a:p>
        </p:txBody>
      </p:sp>
      <p:sp>
        <p:nvSpPr>
          <p:cNvPr id="76825" name="Rectangle 32"/>
          <p:cNvSpPr>
            <a:spLocks noChangeArrowheads="1"/>
          </p:cNvSpPr>
          <p:nvPr/>
        </p:nvSpPr>
        <p:spPr bwMode="auto">
          <a:xfrm>
            <a:off x="1252538" y="4175125"/>
            <a:ext cx="1524000" cy="3048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 pitchFamily="-98" charset="0"/>
                <a:ea typeface="Arial" pitchFamily="-98" charset="0"/>
              </a:rPr>
              <a:t>aux base register</a:t>
            </a:r>
          </a:p>
        </p:txBody>
      </p:sp>
      <p:cxnSp>
        <p:nvCxnSpPr>
          <p:cNvPr id="30" name="AutoShape 43"/>
          <p:cNvCxnSpPr>
            <a:cxnSpLocks noChangeShapeType="1"/>
            <a:stCxn id="76824" idx="3"/>
          </p:cNvCxnSpPr>
          <p:nvPr/>
        </p:nvCxnSpPr>
        <p:spPr bwMode="auto">
          <a:xfrm>
            <a:off x="4452938" y="4327525"/>
            <a:ext cx="2206625" cy="457200"/>
          </a:xfrm>
          <a:prstGeom prst="curvedConnector3">
            <a:avLst>
              <a:gd name="adj1" fmla="val 50000"/>
            </a:avLst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</p:cxnSp>
      <p:cxnSp>
        <p:nvCxnSpPr>
          <p:cNvPr id="31" name="AutoShape 44"/>
          <p:cNvCxnSpPr>
            <a:cxnSpLocks noChangeShapeType="1"/>
            <a:stCxn id="11" idx="2"/>
            <a:endCxn id="76824" idx="0"/>
          </p:cNvCxnSpPr>
          <p:nvPr/>
        </p:nvCxnSpPr>
        <p:spPr bwMode="auto">
          <a:xfrm rot="5400000">
            <a:off x="3386138" y="3522663"/>
            <a:ext cx="957262" cy="347662"/>
          </a:xfrm>
          <a:prstGeom prst="curvedConnector3">
            <a:avLst>
              <a:gd name="adj1" fmla="val 49917"/>
            </a:avLst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</p:cxnSp>
      <p:sp>
        <p:nvSpPr>
          <p:cNvPr id="34" name="Text Box 47"/>
          <p:cNvSpPr txBox="1">
            <a:spLocks noChangeArrowheads="1"/>
          </p:cNvSpPr>
          <p:nvPr/>
        </p:nvSpPr>
        <p:spPr bwMode="auto">
          <a:xfrm>
            <a:off x="1366838" y="4708525"/>
            <a:ext cx="3055937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physical = virtual</a:t>
            </a:r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+ </a:t>
            </a:r>
            <a:r>
              <a:rPr lang="en-US" sz="2000" i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base</a:t>
            </a:r>
            <a:r>
              <a:rPr lang="en-US" sz="2000" i="1" baseline="-25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seg</a:t>
            </a:r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4940300" y="1778000"/>
            <a:ext cx="3540125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Let’s say we need to move the stack in physical memory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457200" y="1082675"/>
            <a:ext cx="404812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The virtual address of the stack </a:t>
            </a:r>
            <a:r>
              <a:rPr lang="en-US" sz="2800" u="sng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doesn’t</a:t>
            </a:r>
            <a:r>
              <a:rPr lang="en-US" sz="2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change</a:t>
            </a:r>
          </a:p>
        </p:txBody>
      </p:sp>
      <p:sp>
        <p:nvSpPr>
          <p:cNvPr id="40" name="Rectangle 31"/>
          <p:cNvSpPr>
            <a:spLocks noChangeArrowheads="1"/>
          </p:cNvSpPr>
          <p:nvPr/>
        </p:nvSpPr>
        <p:spPr bwMode="auto">
          <a:xfrm>
            <a:off x="2930525" y="4176713"/>
            <a:ext cx="1524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1200">
                <a:latin typeface="Times New Roman"/>
                <a:ea typeface="Arial" charset="0"/>
                <a:cs typeface="Times New Roman"/>
              </a:rPr>
              <a:t>stack base register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88975" y="5165725"/>
            <a:ext cx="3260725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We just change the value in the stack base register</a:t>
            </a:r>
          </a:p>
        </p:txBody>
      </p:sp>
    </p:spTree>
    <p:extLst>
      <p:ext uri="{BB962C8B-B14F-4D97-AF65-F5344CB8AC3E}">
        <p14:creationId xmlns:p14="http://schemas.microsoft.com/office/powerpoint/2010/main" val="1062883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21465E-8 -1.9824E-6 L 0.09405 -0.01204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0" y="-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mp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  <p:bldP spid="34" grpId="0"/>
      <p:bldP spid="35" grpId="0"/>
      <p:bldP spid="35" grpId="1"/>
      <p:bldP spid="36" grpId="0"/>
      <p:bldP spid="40" grpId="0" animBg="1"/>
      <p:bldP spid="4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Relocation and Safety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3000"/>
              </a:lnSpc>
            </a:pPr>
            <a:r>
              <a:rPr lang="en-GB" sz="2800">
                <a:latin typeface="Times New Roman" pitchFamily="-98" charset="0"/>
                <a:ea typeface="ＭＳ Ｐゴシック" pitchFamily="-98" charset="-128"/>
              </a:rPr>
              <a:t>A relocation mechanism (like base registers) is good</a:t>
            </a:r>
          </a:p>
          <a:p>
            <a:pPr lvl="1">
              <a:lnSpc>
                <a:spcPct val="83000"/>
              </a:lnSpc>
            </a:pPr>
            <a:r>
              <a:rPr lang="en-GB" sz="2400">
                <a:latin typeface="Times New Roman" pitchFamily="-98" charset="0"/>
                <a:ea typeface="ＭＳ Ｐゴシック" pitchFamily="-98" charset="-128"/>
              </a:rPr>
              <a:t>It solves the relocation problem</a:t>
            </a:r>
          </a:p>
          <a:p>
            <a:pPr lvl="1">
              <a:lnSpc>
                <a:spcPct val="83000"/>
              </a:lnSpc>
            </a:pPr>
            <a:r>
              <a:rPr lang="en-GB" sz="2400">
                <a:latin typeface="Times New Roman" pitchFamily="-98" charset="0"/>
                <a:ea typeface="ＭＳ Ｐゴシック" pitchFamily="-98" charset="-128"/>
              </a:rPr>
              <a:t>Enables us to move process segments in physical memory</a:t>
            </a:r>
          </a:p>
          <a:p>
            <a:pPr lvl="1">
              <a:lnSpc>
                <a:spcPct val="83000"/>
              </a:lnSpc>
            </a:pPr>
            <a:r>
              <a:rPr lang="en-GB" sz="2400">
                <a:latin typeface="Times New Roman" pitchFamily="-98" charset="0"/>
                <a:ea typeface="ＭＳ Ｐゴシック" pitchFamily="-98" charset="-128"/>
              </a:rPr>
              <a:t>Such relocation turns out to be insufficient</a:t>
            </a:r>
          </a:p>
          <a:p>
            <a:pPr>
              <a:lnSpc>
                <a:spcPct val="83000"/>
              </a:lnSpc>
            </a:pPr>
            <a:r>
              <a:rPr lang="en-GB" sz="2800">
                <a:latin typeface="Times New Roman" pitchFamily="-98" charset="0"/>
                <a:ea typeface="ＭＳ Ｐゴシック" pitchFamily="-98" charset="-128"/>
              </a:rPr>
              <a:t>We also need protection</a:t>
            </a:r>
          </a:p>
          <a:p>
            <a:pPr lvl="1">
              <a:lnSpc>
                <a:spcPct val="83000"/>
              </a:lnSpc>
            </a:pPr>
            <a:r>
              <a:rPr lang="en-GB" sz="2400">
                <a:latin typeface="Times New Roman" pitchFamily="-98" charset="0"/>
                <a:ea typeface="ＭＳ Ｐゴシック" pitchFamily="-98" charset="-128"/>
              </a:rPr>
              <a:t>Prevent process from reaching outside its allocated memory</a:t>
            </a:r>
          </a:p>
          <a:p>
            <a:pPr lvl="2">
              <a:lnSpc>
                <a:spcPct val="83000"/>
              </a:lnSpc>
            </a:pPr>
            <a:r>
              <a:rPr lang="en-GB" sz="2000">
                <a:latin typeface="Times New Roman" pitchFamily="-98" charset="0"/>
                <a:ea typeface="ＭＳ Ｐゴシック" pitchFamily="-98" charset="-128"/>
              </a:rPr>
              <a:t>E.g., by overrunning the end of  a mapped segment</a:t>
            </a:r>
          </a:p>
          <a:p>
            <a:pPr>
              <a:lnSpc>
                <a:spcPct val="83000"/>
              </a:lnSpc>
            </a:pPr>
            <a:r>
              <a:rPr lang="en-GB" sz="2800">
                <a:latin typeface="Times New Roman" pitchFamily="-98" charset="0"/>
                <a:ea typeface="ＭＳ Ｐゴシック" pitchFamily="-98" charset="-128"/>
              </a:rPr>
              <a:t>Segments also need a length (or limit) register</a:t>
            </a:r>
          </a:p>
          <a:p>
            <a:pPr lvl="1">
              <a:lnSpc>
                <a:spcPct val="83000"/>
              </a:lnSpc>
            </a:pPr>
            <a:r>
              <a:rPr lang="en-GB" sz="2400">
                <a:latin typeface="Times New Roman" pitchFamily="-98" charset="0"/>
                <a:ea typeface="ＭＳ Ｐゴシック" pitchFamily="-98" charset="-128"/>
              </a:rPr>
              <a:t>Specifies maximum legal offset (from start of segment)</a:t>
            </a:r>
          </a:p>
          <a:p>
            <a:pPr lvl="1">
              <a:lnSpc>
                <a:spcPct val="83000"/>
              </a:lnSpc>
            </a:pPr>
            <a:r>
              <a:rPr lang="en-GB" sz="2400">
                <a:latin typeface="Times New Roman" pitchFamily="-98" charset="0"/>
                <a:ea typeface="ＭＳ Ｐゴシック" pitchFamily="-98" charset="-128"/>
              </a:rPr>
              <a:t>Any address greater than this is illegal (in the hole)</a:t>
            </a:r>
          </a:p>
          <a:p>
            <a:pPr lvl="1">
              <a:lnSpc>
                <a:spcPct val="83000"/>
              </a:lnSpc>
            </a:pPr>
            <a:r>
              <a:rPr lang="en-GB" sz="2400">
                <a:latin typeface="Times New Roman" pitchFamily="-98" charset="0"/>
                <a:ea typeface="ＭＳ Ｐゴシック" pitchFamily="-98" charset="-128"/>
              </a:rPr>
              <a:t>CPU should report it via a </a:t>
            </a:r>
            <a:r>
              <a:rPr lang="en-GB" sz="2400" u="sng">
                <a:latin typeface="Times New Roman" pitchFamily="-98" charset="0"/>
                <a:ea typeface="ＭＳ Ｐゴシック" pitchFamily="-98" charset="-128"/>
              </a:rPr>
              <a:t>segmentation </a:t>
            </a:r>
            <a:r>
              <a:rPr lang="en-GB" sz="2400">
                <a:latin typeface="Times New Roman" pitchFamily="-98" charset="0"/>
                <a:ea typeface="ＭＳ Ｐゴシック" pitchFamily="-98" charset="-128"/>
              </a:rPr>
              <a:t>exception (trap)</a:t>
            </a:r>
            <a:endParaRPr lang="en-US" sz="320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23090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>
          <a:xfrm>
            <a:off x="457200" y="426403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How Much of Our Problem </a:t>
            </a:r>
            <a:br>
              <a:rPr lang="en-US" dirty="0">
                <a:latin typeface="Times New Roman" pitchFamily="-98" charset="0"/>
                <a:ea typeface="ＭＳ Ｐゴシック" pitchFamily="-98" charset="-128"/>
              </a:rPr>
            </a:br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Does Relocation Solve?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We can use variable sized partitions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Cutting down on internal fragmentation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We can move partitions around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Which helps coalescing be more effective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But still requires contiguous chunks of data for segments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So external fragmentation is still a problem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We need to get rid of the requirement of contiguous segments </a:t>
            </a:r>
          </a:p>
          <a:p>
            <a:pPr lvl="1"/>
            <a:endParaRPr lang="en-US" dirty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7177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598" y="450256"/>
            <a:ext cx="8942405" cy="1147481"/>
          </a:xfrm>
          <a:ln/>
        </p:spPr>
        <p:txBody>
          <a:bodyPr/>
          <a:lstStyle/>
          <a:p>
            <a:pPr>
              <a:tabLst>
                <a:tab pos="766031" algn="l"/>
                <a:tab pos="1532062" algn="l"/>
                <a:tab pos="2298093" algn="l"/>
                <a:tab pos="3064124" algn="l"/>
                <a:tab pos="3830155" algn="l"/>
                <a:tab pos="4596186" algn="l"/>
                <a:tab pos="5362217" algn="l"/>
                <a:tab pos="6128248" algn="l"/>
                <a:tab pos="6894279" algn="l"/>
                <a:tab pos="7660310" algn="l"/>
                <a:tab pos="8426341" algn="l"/>
                <a:tab pos="9192372" algn="l"/>
                <a:tab pos="9958403" algn="l"/>
              </a:tabLst>
            </a:pPr>
            <a:r>
              <a:rPr lang="en-GB" dirty="0"/>
              <a:t>A Linux Process’</a:t>
            </a:r>
            <a:br>
              <a:rPr lang="en-GB" dirty="0"/>
            </a:br>
            <a:r>
              <a:rPr lang="en-GB" dirty="0"/>
              <a:t>Virtual Address Space</a:t>
            </a:r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1323806" y="2530169"/>
            <a:ext cx="6496390" cy="158933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762" tIns="48381" rIns="96762" bIns="48381" anchor="ctr"/>
          <a:lstStyle/>
          <a:p>
            <a:endParaRPr lang="en-US"/>
          </a:p>
        </p:txBody>
      </p:sp>
      <p:sp>
        <p:nvSpPr>
          <p:cNvPr id="112644" name="Line 4"/>
          <p:cNvSpPr>
            <a:spLocks noChangeShapeType="1"/>
          </p:cNvSpPr>
          <p:nvPr/>
        </p:nvSpPr>
        <p:spPr bwMode="auto">
          <a:xfrm>
            <a:off x="1323805" y="2064793"/>
            <a:ext cx="0" cy="39649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96762" tIns="48381" rIns="96762" bIns="48381"/>
          <a:lstStyle/>
          <a:p>
            <a:endParaRPr lang="en-US"/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>
            <a:off x="7820195" y="4134625"/>
            <a:ext cx="0" cy="39649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96762" tIns="48381" rIns="96762" bIns="48381"/>
          <a:lstStyle/>
          <a:p>
            <a:endParaRPr lang="en-US"/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1392684" y="2115195"/>
            <a:ext cx="1140689" cy="25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9867"/>
            <a:r>
              <a:rPr lang="en-US" sz="1600" dirty="0">
                <a:latin typeface="Arial" charset="0"/>
                <a:cs typeface="Arial" charset="0"/>
              </a:rPr>
              <a:t>0x00000000</a:t>
            </a:r>
            <a:endParaRPr lang="en-US" sz="1500" dirty="0">
              <a:cs typeface="Arial" charset="0"/>
            </a:endParaRPr>
          </a:p>
        </p:txBody>
      </p:sp>
      <p:sp>
        <p:nvSpPr>
          <p:cNvPr id="112647" name="Rectangle 7"/>
          <p:cNvSpPr>
            <a:spLocks noChangeArrowheads="1"/>
          </p:cNvSpPr>
          <p:nvPr/>
        </p:nvSpPr>
        <p:spPr bwMode="auto">
          <a:xfrm>
            <a:off x="6508149" y="4423596"/>
            <a:ext cx="1231408" cy="25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9867"/>
            <a:r>
              <a:rPr lang="en-US" sz="1600" dirty="0">
                <a:latin typeface="Arial" charset="0"/>
                <a:cs typeface="Arial" charset="0"/>
              </a:rPr>
              <a:t>0xFFFFFFFF</a:t>
            </a:r>
            <a:endParaRPr lang="en-US" sz="1500" dirty="0">
              <a:cs typeface="Arial" charset="0"/>
            </a:endParaRPr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1392685" y="2599052"/>
            <a:ext cx="1520359" cy="552739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4" tIns="41468" rIns="82934" bIns="41468" anchor="ctr"/>
          <a:lstStyle/>
          <a:p>
            <a:pPr algn="ctr" defTabSz="829867"/>
            <a:r>
              <a:rPr lang="en-US" sz="1500" dirty="0">
                <a:latin typeface="Arial" charset="0"/>
                <a:cs typeface="Arial" charset="0"/>
              </a:rPr>
              <a:t>shared code</a:t>
            </a:r>
          </a:p>
        </p:txBody>
      </p:sp>
      <p:sp>
        <p:nvSpPr>
          <p:cNvPr id="112649" name="Rectangle 9"/>
          <p:cNvSpPr>
            <a:spLocks noChangeArrowheads="1"/>
          </p:cNvSpPr>
          <p:nvPr/>
        </p:nvSpPr>
        <p:spPr bwMode="auto">
          <a:xfrm>
            <a:off x="3050800" y="2599052"/>
            <a:ext cx="1522040" cy="552739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4" tIns="41468" rIns="82934" bIns="41468" anchor="ctr"/>
          <a:lstStyle/>
          <a:p>
            <a:pPr algn="ctr" defTabSz="829867"/>
            <a:r>
              <a:rPr lang="en-US" sz="1500" dirty="0">
                <a:latin typeface="Arial" charset="0"/>
                <a:cs typeface="Arial" charset="0"/>
              </a:rPr>
              <a:t>private data</a:t>
            </a:r>
          </a:p>
        </p:txBody>
      </p:sp>
      <p:sp>
        <p:nvSpPr>
          <p:cNvPr id="112650" name="Rectangle 10"/>
          <p:cNvSpPr>
            <a:spLocks noChangeArrowheads="1"/>
          </p:cNvSpPr>
          <p:nvPr/>
        </p:nvSpPr>
        <p:spPr bwMode="auto">
          <a:xfrm>
            <a:off x="6230957" y="3497882"/>
            <a:ext cx="1520359" cy="55274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4" tIns="41468" rIns="82934" bIns="41468" anchor="ctr"/>
          <a:lstStyle/>
          <a:p>
            <a:pPr algn="ctr" defTabSz="829867"/>
            <a:r>
              <a:rPr lang="en-US" sz="1500" dirty="0">
                <a:latin typeface="Arial" charset="0"/>
                <a:cs typeface="Arial" charset="0"/>
              </a:rPr>
              <a:t>private stack</a:t>
            </a:r>
          </a:p>
        </p:txBody>
      </p:sp>
      <p:sp>
        <p:nvSpPr>
          <p:cNvPr id="112651" name="Rectangle 11"/>
          <p:cNvSpPr>
            <a:spLocks noChangeArrowheads="1"/>
          </p:cNvSpPr>
          <p:nvPr/>
        </p:nvSpPr>
        <p:spPr bwMode="auto">
          <a:xfrm>
            <a:off x="5125546" y="2599052"/>
            <a:ext cx="1036532" cy="552739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4" tIns="41468" rIns="82934" bIns="41468" anchor="ctr"/>
          <a:lstStyle/>
          <a:p>
            <a:pPr algn="ctr" defTabSz="829867"/>
            <a:r>
              <a:rPr lang="en-US" sz="1500" dirty="0">
                <a:latin typeface="Arial" charset="0"/>
                <a:cs typeface="Arial" charset="0"/>
              </a:rPr>
              <a:t>DLL 1</a:t>
            </a:r>
          </a:p>
        </p:txBody>
      </p:sp>
      <p:sp>
        <p:nvSpPr>
          <p:cNvPr id="112652" name="Rectangle 12"/>
          <p:cNvSpPr>
            <a:spLocks noChangeArrowheads="1"/>
          </p:cNvSpPr>
          <p:nvPr/>
        </p:nvSpPr>
        <p:spPr bwMode="auto">
          <a:xfrm>
            <a:off x="6714785" y="2599052"/>
            <a:ext cx="1036532" cy="552739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4" tIns="41468" rIns="82934" bIns="41468" anchor="ctr"/>
          <a:lstStyle/>
          <a:p>
            <a:pPr algn="ctr" defTabSz="829867"/>
            <a:r>
              <a:rPr lang="en-US" sz="1500" dirty="0">
                <a:latin typeface="Arial" charset="0"/>
                <a:cs typeface="Arial" charset="0"/>
              </a:rPr>
              <a:t>DLL 2</a:t>
            </a:r>
          </a:p>
        </p:txBody>
      </p:sp>
      <p:sp>
        <p:nvSpPr>
          <p:cNvPr id="112653" name="Rectangle 13"/>
          <p:cNvSpPr>
            <a:spLocks noChangeArrowheads="1"/>
          </p:cNvSpPr>
          <p:nvPr/>
        </p:nvSpPr>
        <p:spPr bwMode="auto">
          <a:xfrm>
            <a:off x="1392685" y="3497882"/>
            <a:ext cx="1036532" cy="55274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4" tIns="41468" rIns="82934" bIns="41468" anchor="ctr"/>
          <a:lstStyle/>
          <a:p>
            <a:pPr algn="ctr" defTabSz="829867"/>
            <a:r>
              <a:rPr lang="en-US" sz="1500" dirty="0">
                <a:latin typeface="Arial" charset="0"/>
                <a:cs typeface="Arial" charset="0"/>
              </a:rPr>
              <a:t>DLL 3</a:t>
            </a:r>
          </a:p>
        </p:txBody>
      </p:sp>
      <p:sp>
        <p:nvSpPr>
          <p:cNvPr id="112654" name="Line 14"/>
          <p:cNvSpPr>
            <a:spLocks noChangeShapeType="1"/>
          </p:cNvSpPr>
          <p:nvPr/>
        </p:nvSpPr>
        <p:spPr bwMode="auto">
          <a:xfrm>
            <a:off x="1323805" y="4119504"/>
            <a:ext cx="0" cy="39649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96762" tIns="48381" rIns="96762" bIns="48381"/>
          <a:lstStyle/>
          <a:p>
            <a:endParaRPr lang="en-US"/>
          </a:p>
        </p:txBody>
      </p:sp>
      <p:sp>
        <p:nvSpPr>
          <p:cNvPr id="112655" name="Line 15"/>
          <p:cNvSpPr>
            <a:spLocks noChangeShapeType="1"/>
          </p:cNvSpPr>
          <p:nvPr/>
        </p:nvSpPr>
        <p:spPr bwMode="auto">
          <a:xfrm>
            <a:off x="5137305" y="2046312"/>
            <a:ext cx="0" cy="39649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96762" tIns="48381" rIns="96762" bIns="48381"/>
          <a:lstStyle/>
          <a:p>
            <a:endParaRPr lang="en-US"/>
          </a:p>
        </p:txBody>
      </p:sp>
      <p:sp>
        <p:nvSpPr>
          <p:cNvPr id="112656" name="Rectangle 16"/>
          <p:cNvSpPr>
            <a:spLocks noChangeArrowheads="1"/>
          </p:cNvSpPr>
          <p:nvPr/>
        </p:nvSpPr>
        <p:spPr bwMode="auto">
          <a:xfrm>
            <a:off x="5206184" y="2096713"/>
            <a:ext cx="1024773" cy="248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9867"/>
            <a:r>
              <a:rPr lang="en-US" sz="1600" dirty="0">
                <a:latin typeface="Arial" charset="0"/>
                <a:cs typeface="Arial" charset="0"/>
              </a:rPr>
              <a:t>0x0100000</a:t>
            </a:r>
            <a:endParaRPr lang="en-US" sz="1500" dirty="0">
              <a:cs typeface="Arial" charset="0"/>
            </a:endParaRPr>
          </a:p>
        </p:txBody>
      </p:sp>
      <p:sp>
        <p:nvSpPr>
          <p:cNvPr id="112657" name="Line 17"/>
          <p:cNvSpPr>
            <a:spLocks noChangeShapeType="1"/>
          </p:cNvSpPr>
          <p:nvPr/>
        </p:nvSpPr>
        <p:spPr bwMode="auto">
          <a:xfrm>
            <a:off x="6645905" y="2064793"/>
            <a:ext cx="0" cy="39649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96762" tIns="48381" rIns="96762" bIns="48381"/>
          <a:lstStyle/>
          <a:p>
            <a:endParaRPr lang="en-US"/>
          </a:p>
        </p:txBody>
      </p:sp>
      <p:sp>
        <p:nvSpPr>
          <p:cNvPr id="112658" name="Rectangle 18"/>
          <p:cNvSpPr>
            <a:spLocks noChangeArrowheads="1"/>
          </p:cNvSpPr>
          <p:nvPr/>
        </p:nvSpPr>
        <p:spPr bwMode="auto">
          <a:xfrm>
            <a:off x="6714784" y="2115195"/>
            <a:ext cx="1024773" cy="25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9867"/>
            <a:r>
              <a:rPr lang="en-US" sz="1600" dirty="0">
                <a:latin typeface="Arial" charset="0"/>
                <a:cs typeface="Arial" charset="0"/>
              </a:rPr>
              <a:t>0x0110000</a:t>
            </a:r>
            <a:endParaRPr lang="en-US" sz="1500" dirty="0">
              <a:cs typeface="Arial" charset="0"/>
            </a:endParaRPr>
          </a:p>
        </p:txBody>
      </p:sp>
      <p:sp>
        <p:nvSpPr>
          <p:cNvPr id="112659" name="Line 19"/>
          <p:cNvSpPr>
            <a:spLocks noChangeShapeType="1"/>
          </p:cNvSpPr>
          <p:nvPr/>
        </p:nvSpPr>
        <p:spPr bwMode="auto">
          <a:xfrm>
            <a:off x="1323805" y="4208548"/>
            <a:ext cx="0" cy="3948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96762" tIns="48381" rIns="96762" bIns="48381"/>
          <a:lstStyle/>
          <a:p>
            <a:endParaRPr lang="en-US"/>
          </a:p>
        </p:txBody>
      </p:sp>
      <p:sp>
        <p:nvSpPr>
          <p:cNvPr id="112660" name="Rectangle 20"/>
          <p:cNvSpPr>
            <a:spLocks noChangeArrowheads="1"/>
          </p:cNvSpPr>
          <p:nvPr/>
        </p:nvSpPr>
        <p:spPr bwMode="auto">
          <a:xfrm>
            <a:off x="1392684" y="4258949"/>
            <a:ext cx="1024773" cy="248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9867"/>
            <a:r>
              <a:rPr lang="en-US" sz="1600" dirty="0">
                <a:latin typeface="Arial" charset="0"/>
                <a:cs typeface="Arial" charset="0"/>
              </a:rPr>
              <a:t>0x0120000</a:t>
            </a:r>
            <a:endParaRPr lang="en-US" sz="1500" dirty="0">
              <a:cs typeface="Arial" charset="0"/>
            </a:endParaRPr>
          </a:p>
        </p:txBody>
      </p:sp>
      <p:sp>
        <p:nvSpPr>
          <p:cNvPr id="112661" name="Text Box 21"/>
          <p:cNvSpPr txBox="1">
            <a:spLocks noChangeArrowheads="1"/>
          </p:cNvSpPr>
          <p:nvPr/>
        </p:nvSpPr>
        <p:spPr bwMode="auto">
          <a:xfrm>
            <a:off x="1280339" y="4745855"/>
            <a:ext cx="6838258" cy="836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762" tIns="48381" rIns="96762" bIns="48381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All of these segments appear to be present in memory</a:t>
            </a:r>
          </a:p>
          <a:p>
            <a:r>
              <a:rPr lang="en-US" sz="2400" dirty="0">
                <a:latin typeface="Times New Roman"/>
                <a:cs typeface="Times New Roman"/>
              </a:rPr>
              <a:t>whenever the process runs.</a:t>
            </a:r>
          </a:p>
        </p:txBody>
      </p:sp>
      <p:sp>
        <p:nvSpPr>
          <p:cNvPr id="112666" name="Rectangle 26"/>
          <p:cNvSpPr>
            <a:spLocks noChangeArrowheads="1"/>
          </p:cNvSpPr>
          <p:nvPr/>
        </p:nvSpPr>
        <p:spPr bwMode="auto">
          <a:xfrm>
            <a:off x="4566120" y="2599052"/>
            <a:ext cx="322552" cy="552739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34" tIns="41468" rIns="82934" bIns="41468" anchor="ctr"/>
          <a:lstStyle/>
          <a:p>
            <a:pPr algn="ctr" defTabSz="829867"/>
            <a:endParaRPr lang="en-US" sz="1500" dirty="0">
              <a:latin typeface="Arial" charset="0"/>
              <a:cs typeface="Arial" charset="0"/>
            </a:endParaRPr>
          </a:p>
        </p:txBody>
      </p:sp>
      <p:sp>
        <p:nvSpPr>
          <p:cNvPr id="112668" name="Rectangle 28"/>
          <p:cNvSpPr>
            <a:spLocks noChangeArrowheads="1"/>
          </p:cNvSpPr>
          <p:nvPr/>
        </p:nvSpPr>
        <p:spPr bwMode="auto">
          <a:xfrm>
            <a:off x="5913444" y="3501242"/>
            <a:ext cx="322552" cy="55274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34" tIns="41468" rIns="82934" bIns="41468" anchor="ctr"/>
          <a:lstStyle/>
          <a:p>
            <a:pPr algn="ctr" defTabSz="829867"/>
            <a:endParaRPr lang="en-US" sz="1500" dirty="0">
              <a:latin typeface="Arial" charset="0"/>
              <a:cs typeface="Arial" charset="0"/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1293039" y="5507855"/>
            <a:ext cx="7177861" cy="836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6762" tIns="48381" rIns="96762" bIns="48381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Note this virtual address space contains no OS or other process segments</a:t>
            </a:r>
          </a:p>
        </p:txBody>
      </p:sp>
    </p:spTree>
    <p:extLst>
      <p:ext uri="{BB962C8B-B14F-4D97-AF65-F5344CB8AC3E}">
        <p14:creationId xmlns:p14="http://schemas.microsoft.com/office/powerpoint/2010/main" val="238541425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11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" dur="2000"/>
                                        <p:tgtEl>
                                          <p:spTgt spid="1126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000"/>
                                        <p:tgtEl>
                                          <p:spTgt spid="11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1126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8" grpId="0" animBg="1"/>
      <p:bldP spid="112666" grpId="0" animBg="1"/>
      <p:bldP spid="112666" grpId="1" animBg="1"/>
      <p:bldP spid="112668" grpId="0" animBg="1"/>
      <p:bldP spid="11266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Aspects of the Memory Management Problem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562100"/>
            <a:ext cx="8229600" cy="4525963"/>
          </a:xfrm>
        </p:spPr>
        <p:txBody>
          <a:bodyPr/>
          <a:lstStyle/>
          <a:p>
            <a:r>
              <a:rPr lang="en-US" sz="2800">
                <a:latin typeface="Times New Roman" pitchFamily="-98" charset="0"/>
                <a:ea typeface="ＭＳ Ｐゴシック" pitchFamily="-98" charset="-128"/>
              </a:rPr>
              <a:t>Most processes can’t perfectly predict how much memory they will use</a:t>
            </a:r>
          </a:p>
          <a:p>
            <a:r>
              <a:rPr lang="en-US" sz="2800">
                <a:latin typeface="Times New Roman" pitchFamily="-98" charset="0"/>
                <a:ea typeface="ＭＳ Ｐゴシック" pitchFamily="-98" charset="-128"/>
              </a:rPr>
              <a:t>The processes expect to find their existing data when they need it where they left it</a:t>
            </a:r>
          </a:p>
          <a:p>
            <a:r>
              <a:rPr lang="en-US" sz="2800">
                <a:latin typeface="Times New Roman" pitchFamily="-98" charset="0"/>
                <a:ea typeface="ＭＳ Ｐゴシック" pitchFamily="-98" charset="-128"/>
              </a:rPr>
              <a:t>The entire amount of data required by all processes may exceed amount of available physical memory</a:t>
            </a:r>
          </a:p>
          <a:p>
            <a:r>
              <a:rPr lang="en-US" sz="2800">
                <a:latin typeface="Times New Roman" pitchFamily="-98" charset="0"/>
                <a:ea typeface="ＭＳ Ｐゴシック" pitchFamily="-98" charset="-128"/>
              </a:rPr>
              <a:t>Switching between processes must be fast</a:t>
            </a:r>
          </a:p>
          <a:p>
            <a:pPr lvl="1"/>
            <a:r>
              <a:rPr lang="en-US" sz="2400">
                <a:latin typeface="Times New Roman" pitchFamily="-98" charset="0"/>
                <a:ea typeface="ＭＳ Ｐゴシック" pitchFamily="-98" charset="-128"/>
              </a:rPr>
              <a:t>Can’t afford much delay for copying data</a:t>
            </a:r>
          </a:p>
          <a:p>
            <a:r>
              <a:rPr lang="en-US" sz="2800">
                <a:latin typeface="Times New Roman" pitchFamily="-98" charset="0"/>
                <a:ea typeface="ＭＳ Ｐゴシック" pitchFamily="-98" charset="-128"/>
              </a:rPr>
              <a:t>The cost of memory management itself must not be too high</a:t>
            </a:r>
          </a:p>
        </p:txBody>
      </p:sp>
    </p:spTree>
    <p:extLst>
      <p:ext uri="{BB962C8B-B14F-4D97-AF65-F5344CB8AC3E}">
        <p14:creationId xmlns:p14="http://schemas.microsoft.com/office/powerpoint/2010/main" val="499256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Memory Management Strategies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Fixed partition allocations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Dynamic partitions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Relocation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52475" y="503238"/>
            <a:ext cx="7631113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27504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79119</TotalTime>
  <Words>3551</Words>
  <Application>Microsoft Macintosh PowerPoint</Application>
  <PresentationFormat>On-screen Show (4:3)</PresentationFormat>
  <Paragraphs>842</Paragraphs>
  <Slides>65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Default Theme</vt:lpstr>
      <vt:lpstr>Operating System Principles: Memory Management CS 111 Operating Systems  Harry Xu </vt:lpstr>
      <vt:lpstr>Outline</vt:lpstr>
      <vt:lpstr>Memory Management</vt:lpstr>
      <vt:lpstr>Memory Management Goals</vt:lpstr>
      <vt:lpstr>Physical Memory Allocation</vt:lpstr>
      <vt:lpstr>Physical and Virtual Addresses</vt:lpstr>
      <vt:lpstr>A Linux Process’ Virtual Address Space</vt:lpstr>
      <vt:lpstr>Aspects of the Memory Management Problem</vt:lpstr>
      <vt:lpstr>Memory Management Strategies</vt:lpstr>
      <vt:lpstr>Fixed Partition Allocation</vt:lpstr>
      <vt:lpstr>Memory Protection and Fixed Partitions</vt:lpstr>
      <vt:lpstr>The Partition Concept</vt:lpstr>
      <vt:lpstr>Problems With Fixed Partition Allocation </vt:lpstr>
      <vt:lpstr>Fragmentation</vt:lpstr>
      <vt:lpstr>Fragmentation Example </vt:lpstr>
      <vt:lpstr>Internal Fragmentation</vt:lpstr>
      <vt:lpstr>More on Internal Fragmentation</vt:lpstr>
      <vt:lpstr>Summary of Fixed Partition Allocation </vt:lpstr>
      <vt:lpstr>Dynamic Partition Allocation</vt:lpstr>
      <vt:lpstr>Problems With Dynamic Partitions </vt:lpstr>
      <vt:lpstr>Relocation and Expansion</vt:lpstr>
      <vt:lpstr>The Expansion Problem</vt:lpstr>
      <vt:lpstr>Illustrating the Problem</vt:lpstr>
      <vt:lpstr>How To Keep Track of Variable Sized Partitions?</vt:lpstr>
      <vt:lpstr>Managing the Free List</vt:lpstr>
      <vt:lpstr>The Free List</vt:lpstr>
      <vt:lpstr>Free Chunk Carving</vt:lpstr>
      <vt:lpstr>Variable Partitions and Fragmentation</vt:lpstr>
      <vt:lpstr>External Fragmentation</vt:lpstr>
      <vt:lpstr>External Fragmentation: Causes and Effects</vt:lpstr>
      <vt:lpstr>How To Avoid Creating Small Fragments?</vt:lpstr>
      <vt:lpstr>Allocating Partitions in Memory</vt:lpstr>
      <vt:lpstr>Best Fit</vt:lpstr>
      <vt:lpstr>Best Fit in Action</vt:lpstr>
      <vt:lpstr>Worst Fit</vt:lpstr>
      <vt:lpstr>Worst Fit in Action</vt:lpstr>
      <vt:lpstr>Comparing Best and Worst Fit</vt:lpstr>
      <vt:lpstr>First Fit</vt:lpstr>
      <vt:lpstr>Next Fit</vt:lpstr>
      <vt:lpstr>Next Fit Properties</vt:lpstr>
      <vt:lpstr>Coalescing Partitions</vt:lpstr>
      <vt:lpstr>Free Chunk Coalescing</vt:lpstr>
      <vt:lpstr>Fragmentation and Coalescing</vt:lpstr>
      <vt:lpstr>Variable Sized Partition Summary</vt:lpstr>
      <vt:lpstr>A Special Case for Fixed Allocations</vt:lpstr>
      <vt:lpstr>Why Aren’t Memory Request  Sizes Randomly Distributed?</vt:lpstr>
      <vt:lpstr>Buffer Pools</vt:lpstr>
      <vt:lpstr>How Are Buffer Pools Used?</vt:lpstr>
      <vt:lpstr>Dynamically Sizing Buffer Pools</vt:lpstr>
      <vt:lpstr>Lost Memory</vt:lpstr>
      <vt:lpstr>Garbage Collection</vt:lpstr>
      <vt:lpstr>How Do We Find All  Accessible Memory?</vt:lpstr>
      <vt:lpstr>General Garbage Collection</vt:lpstr>
      <vt:lpstr>Problems With General Garbage Collection</vt:lpstr>
      <vt:lpstr>Compaction and Relocation</vt:lpstr>
      <vt:lpstr>Memory Compaction</vt:lpstr>
      <vt:lpstr>All This Requires Is Relocation . . .</vt:lpstr>
      <vt:lpstr>Why Is Relocation Hard?</vt:lpstr>
      <vt:lpstr>The Relocation Problem</vt:lpstr>
      <vt:lpstr>Virtual Address Spaces</vt:lpstr>
      <vt:lpstr>Memory Segment Relocation</vt:lpstr>
      <vt:lpstr>How Does Segment  Relocation Work?</vt:lpstr>
      <vt:lpstr>Relocating a Segment</vt:lpstr>
      <vt:lpstr>Relocation and Safety</vt:lpstr>
      <vt:lpstr>How Much of Our Problem  Does Relocation Solve?</vt:lpstr>
    </vt:vector>
  </TitlesOfParts>
  <Company>UCLA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Jingyuan Yang</cp:lastModifiedBy>
  <cp:revision>110</cp:revision>
  <cp:lastPrinted>2018-10-09T19:42:25Z</cp:lastPrinted>
  <dcterms:created xsi:type="dcterms:W3CDTF">2017-09-26T17:46:42Z</dcterms:created>
  <dcterms:modified xsi:type="dcterms:W3CDTF">2019-03-31T22:16:49Z</dcterms:modified>
</cp:coreProperties>
</file>