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72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3" r:id="rId11"/>
    <p:sldId id="584" r:id="rId12"/>
    <p:sldId id="585" r:id="rId13"/>
    <p:sldId id="586" r:id="rId14"/>
    <p:sldId id="587" r:id="rId15"/>
    <p:sldId id="588" r:id="rId16"/>
    <p:sldId id="581" r:id="rId17"/>
    <p:sldId id="582" r:id="rId18"/>
    <p:sldId id="590" r:id="rId19"/>
    <p:sldId id="591" r:id="rId20"/>
    <p:sldId id="592" r:id="rId21"/>
    <p:sldId id="593" r:id="rId22"/>
    <p:sldId id="594" r:id="rId23"/>
    <p:sldId id="597" r:id="rId24"/>
    <p:sldId id="598" r:id="rId25"/>
    <p:sldId id="599" r:id="rId26"/>
    <p:sldId id="613" r:id="rId27"/>
    <p:sldId id="595" r:id="rId28"/>
    <p:sldId id="611" r:id="rId29"/>
    <p:sldId id="600" r:id="rId30"/>
    <p:sldId id="601" r:id="rId31"/>
    <p:sldId id="602" r:id="rId32"/>
    <p:sldId id="612" r:id="rId33"/>
    <p:sldId id="603" r:id="rId34"/>
    <p:sldId id="604" r:id="rId35"/>
    <p:sldId id="605" r:id="rId36"/>
    <p:sldId id="606" r:id="rId37"/>
    <p:sldId id="607" r:id="rId38"/>
    <p:sldId id="608" r:id="rId39"/>
    <p:sldId id="609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88"/>
    <p:restoredTop sz="94643"/>
  </p:normalViewPr>
  <p:slideViewPr>
    <p:cSldViewPr snapToGrid="0" snapToObjects="1">
      <p:cViewPr varScale="1">
        <p:scale>
          <a:sx n="186" d="100"/>
          <a:sy n="186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04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8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Mutual Exclusion and Asynchronous Completion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72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Preventing Concurrency Via </a:t>
            </a:r>
            <a:br>
              <a:rPr lang="en-US" dirty="0"/>
            </a:br>
            <a:r>
              <a:rPr lang="en-US" dirty="0"/>
              <a:t>Atomic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instructions are hardware-atomic</a:t>
            </a:r>
          </a:p>
          <a:p>
            <a:pPr lvl="1"/>
            <a:r>
              <a:rPr lang="en-US" dirty="0"/>
              <a:t>So if you can squeeze a critical section into one instruction, no concurrency problems</a:t>
            </a:r>
          </a:p>
          <a:p>
            <a:pPr lvl="1"/>
            <a:r>
              <a:rPr lang="en-US" dirty="0"/>
              <a:t>With careful design, some data structures can be implemented this way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Unusable for complex critical sections</a:t>
            </a:r>
          </a:p>
          <a:p>
            <a:pPr lvl="1"/>
            <a:r>
              <a:rPr lang="en-US" dirty="0"/>
              <a:t>Unusable as a waiting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US" sz="2800" dirty="0"/>
              <a:t>Protect critical sections with a data structure</a:t>
            </a:r>
          </a:p>
          <a:p>
            <a:r>
              <a:rPr lang="en-US" sz="2800" dirty="0"/>
              <a:t>Locks </a:t>
            </a:r>
          </a:p>
          <a:p>
            <a:pPr lvl="1"/>
            <a:r>
              <a:rPr lang="en-US" sz="2400" dirty="0"/>
              <a:t>The party holding a lock can access the critical section</a:t>
            </a:r>
          </a:p>
          <a:p>
            <a:pPr lvl="1"/>
            <a:r>
              <a:rPr lang="en-US" sz="2400" dirty="0"/>
              <a:t>Parties not holding the lock cannot access it</a:t>
            </a:r>
          </a:p>
          <a:p>
            <a:r>
              <a:rPr lang="en-US" sz="2800" dirty="0"/>
              <a:t>A party needing to use the critical section tries to acquire the lock</a:t>
            </a:r>
          </a:p>
          <a:p>
            <a:pPr lvl="1"/>
            <a:r>
              <a:rPr lang="en-US" sz="2400" dirty="0"/>
              <a:t>If it succeeds, it goes ahead</a:t>
            </a:r>
          </a:p>
          <a:p>
            <a:pPr lvl="1"/>
            <a:r>
              <a:rPr lang="en-US" sz="2400" dirty="0"/>
              <a:t>If not . . .?</a:t>
            </a:r>
          </a:p>
          <a:p>
            <a:r>
              <a:rPr lang="en-US" sz="2800" dirty="0"/>
              <a:t>When finished with critical section, release the lock</a:t>
            </a:r>
          </a:p>
          <a:p>
            <a:pPr lvl="1"/>
            <a:r>
              <a:rPr lang="en-US" sz="2400" dirty="0"/>
              <a:t>Which someone else can then acquire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6200" y="542422"/>
            <a:ext cx="22688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7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thread #1</a:t>
            </a:r>
          </a:p>
          <a:p>
            <a:pPr>
              <a:buNone/>
            </a:pPr>
            <a:r>
              <a:rPr lang="en-US" dirty="0"/>
              <a:t>counter = counter + 1;</a:t>
            </a:r>
          </a:p>
          <a:p>
            <a:pPr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9685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8629" y="47062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34153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What looks like one instruction in C gets compiled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8500" y="49856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Three instructions . .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346200"/>
            <a:ext cx="45704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 Remember this example?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5727700"/>
            <a:ext cx="6096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 How can we solve this with locks?</a:t>
            </a:r>
          </a:p>
        </p:txBody>
      </p:sp>
    </p:spTree>
    <p:extLst>
      <p:ext uri="{BB962C8B-B14F-4D97-AF65-F5344CB8AC3E}">
        <p14:creationId xmlns:p14="http://schemas.microsoft.com/office/powerpoint/2010/main" val="387111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Using Locks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6705600" cy="45720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pthread_mutex_t</a:t>
            </a:r>
            <a:r>
              <a:rPr lang="en-US" dirty="0"/>
              <a:t> lock;</a:t>
            </a:r>
          </a:p>
          <a:p>
            <a:pPr>
              <a:buNone/>
            </a:pPr>
            <a:r>
              <a:rPr lang="en-US" dirty="0" err="1"/>
              <a:t>pthread_mutex_init</a:t>
            </a:r>
            <a:r>
              <a:rPr lang="en-US" dirty="0"/>
              <a:t>(&amp;lock, NULL);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pthread_mutex_lock</a:t>
            </a:r>
            <a:r>
              <a:rPr lang="en-US" dirty="0"/>
              <a:t>(&amp;lock) == 0) {</a:t>
            </a:r>
          </a:p>
          <a:p>
            <a:pPr>
              <a:buNone/>
            </a:pPr>
            <a:r>
              <a:rPr lang="en-US" dirty="0"/>
              <a:t>	counter = counter + 1;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pthread_mutex_unlock</a:t>
            </a:r>
            <a:r>
              <a:rPr lang="en-US" dirty="0"/>
              <a:t>(&amp;lock);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200" y="5994400"/>
            <a:ext cx="753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Now the three assembly instructions are mutually exclusive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406650" y="4895850"/>
            <a:ext cx="1219200" cy="977900"/>
          </a:xfrm>
          <a:prstGeom prst="straightConnector1">
            <a:avLst/>
          </a:prstGeom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6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How Do We Build Locks?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4145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The very operation of locking and unlocking a lock is itself a critical section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If we don’t protect it, two threads might acquire the same lock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Sounds like a chicken-and-egg problem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But we can solve it with hardware assistance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Individual CPU instructions are atomic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So if we can implement a lock with one instruction . . .</a:t>
            </a:r>
          </a:p>
          <a:p>
            <a:pPr lvl="1"/>
            <a:endParaRPr lang="en-GB" sz="2400" dirty="0">
              <a:latin typeface="Times New Roman" pitchFamily="-107" charset="0"/>
              <a:ea typeface="ＭＳ Ｐゴシック" pitchFamily="-107" charset="-128"/>
            </a:endParaRP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145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Instruction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Sounds tricky</a:t>
            </a:r>
          </a:p>
          <a:p>
            <a:r>
              <a:rPr lang="en-US" dirty="0"/>
              <a:t>The core operation of acquiring a lock (when it’s free) requires: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that no one else has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something so others know we have it</a:t>
            </a:r>
          </a:p>
          <a:p>
            <a:pPr marL="571500" indent="-514350"/>
            <a:r>
              <a:rPr lang="en-US" dirty="0"/>
              <a:t>Sounds like we need to do two things in one instruction</a:t>
            </a:r>
          </a:p>
          <a:p>
            <a:pPr marL="571500" indent="-514350"/>
            <a:r>
              <a:rPr lang="en-US" dirty="0"/>
              <a:t>No problem – hardware designers have provided for that</a:t>
            </a:r>
          </a:p>
        </p:txBody>
      </p:sp>
    </p:spTree>
    <p:extLst>
      <p:ext uri="{BB962C8B-B14F-4D97-AF65-F5344CB8AC3E}">
        <p14:creationId xmlns:p14="http://schemas.microsoft.com/office/powerpoint/2010/main" val="138275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Atomic Instructions – Test and Set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 dirty="0">
                <a:latin typeface="Times New Roman" pitchFamily="-107" charset="0"/>
                <a:ea typeface="ＭＳ Ｐゴシック" pitchFamily="-107" charset="-128"/>
              </a:rPr>
              <a:t>A C description of a machine language instruction</a:t>
            </a: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503238" y="2679700"/>
            <a:ext cx="691727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TS( char *</a:t>
            </a:r>
            <a:r>
              <a:rPr lang="en-GB" dirty="0" err="1"/>
              <a:t>p</a:t>
            </a:r>
            <a:r>
              <a:rPr lang="en-GB" dirty="0"/>
              <a:t>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</a:t>
            </a:r>
            <a:r>
              <a:rPr lang="en-GB" dirty="0" err="1"/>
              <a:t>rc</a:t>
            </a:r>
            <a:r>
              <a:rPr lang="en-GB" dirty="0"/>
              <a:t>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rc</a:t>
            </a:r>
            <a:r>
              <a:rPr lang="en-GB" dirty="0"/>
              <a:t> = *</a:t>
            </a:r>
            <a:r>
              <a:rPr lang="en-GB" dirty="0" err="1"/>
              <a:t>p</a:t>
            </a:r>
            <a:r>
              <a:rPr lang="en-GB" dirty="0"/>
              <a:t>;			/* note the current value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*p = TRUE;		           /* set the value to be TRUE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return </a:t>
            </a:r>
            <a:r>
              <a:rPr lang="en-GB" dirty="0" err="1"/>
              <a:t>rc</a:t>
            </a:r>
            <a:r>
              <a:rPr lang="en-GB" dirty="0"/>
              <a:t>;		           /* return the value before we set it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if !</a:t>
            </a:r>
            <a:r>
              <a:rPr lang="en-GB" dirty="0" err="1"/>
              <a:t>TS(flag</a:t>
            </a:r>
            <a:r>
              <a:rPr lang="en-GB" dirty="0"/>
              <a:t>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	/* We have control of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5BF0F2E-3F2B-A54B-A106-68126D153337}"/>
              </a:ext>
            </a:extLst>
          </p:cNvPr>
          <p:cNvSpPr txBox="1"/>
          <p:nvPr/>
        </p:nvSpPr>
        <p:spPr>
          <a:xfrm>
            <a:off x="2789507" y="2146224"/>
            <a:ext cx="6143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Instructions are silicon, not C!!!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="" xmlns:a16="http://schemas.microsoft.com/office/drawing/2014/main" id="{A8AC7918-62DC-DA49-B769-ADB2FFB7C2F9}"/>
              </a:ext>
            </a:extLst>
          </p:cNvPr>
          <p:cNvSpPr/>
          <p:nvPr/>
        </p:nvSpPr>
        <p:spPr>
          <a:xfrm>
            <a:off x="1689904" y="5220182"/>
            <a:ext cx="2650602" cy="1355214"/>
          </a:xfrm>
          <a:prstGeom prst="cloudCallout">
            <a:avLst>
              <a:gd name="adj1" fmla="val -72798"/>
              <a:gd name="adj2" fmla="val -67939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false, nobody else ran TS.  We got the lock!</a:t>
            </a:r>
          </a:p>
        </p:txBody>
      </p:sp>
      <p:sp>
        <p:nvSpPr>
          <p:cNvPr id="7" name="Cloud Callout 6">
            <a:extLst>
              <a:ext uri="{FF2B5EF4-FFF2-40B4-BE49-F238E27FC236}">
                <a16:creationId xmlns="" xmlns:a16="http://schemas.microsoft.com/office/drawing/2014/main" id="{4CC034F4-9267-0F43-B11E-77B3C61481C6}"/>
              </a:ext>
            </a:extLst>
          </p:cNvPr>
          <p:cNvSpPr/>
          <p:nvPr/>
        </p:nvSpPr>
        <p:spPr>
          <a:xfrm>
            <a:off x="5278056" y="5000263"/>
            <a:ext cx="3329126" cy="1527143"/>
          </a:xfrm>
          <a:prstGeom prst="cloudCallout">
            <a:avLst>
              <a:gd name="adj1" fmla="val -151945"/>
              <a:gd name="adj2" fmla="val -6209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true, someone else already ran TS.  They got the lock!</a:t>
            </a:r>
          </a:p>
        </p:txBody>
      </p:sp>
    </p:spTree>
    <p:extLst>
      <p:ext uri="{BB962C8B-B14F-4D97-AF65-F5344CB8AC3E}">
        <p14:creationId xmlns:p14="http://schemas.microsoft.com/office/powerpoint/2010/main" val="8820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Atomic Instructions – Compare 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and Swap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>
                <a:latin typeface="Times New Roman" pitchFamily="-107" charset="0"/>
                <a:ea typeface="ＭＳ Ｐゴシック" pitchFamily="-107" charset="-128"/>
              </a:rPr>
              <a:t>Again, a C description of machine instruction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57200" y="2192338"/>
            <a:ext cx="85972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compare_and_swap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 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int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*p, 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int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old, 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int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new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(*p == old) {	/* see if value has been changed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*p = new;		/* if not, set it to new value	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	/* tell caller he succeeded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			/* someone else changed *p		     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return( FALSE);	/* tell caller he failed		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compare_and_swap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flag,UNUSED,IN_USE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got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didn’t get it. 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6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Using Atomic Instructions to Implement a Lock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Assuming C implementation of test and set</a:t>
            </a: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535113" y="2381250"/>
            <a:ext cx="52625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getlock( lock *lockp)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(TS(lockp) == 0 )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else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FALSE);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freelock( lock *lockp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*lockp = 0;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9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375"/>
            <a:ext cx="8229600" cy="1143000"/>
          </a:xfrm>
        </p:spPr>
        <p:txBody>
          <a:bodyPr/>
          <a:lstStyle/>
          <a:p>
            <a:r>
              <a:rPr lang="en-US" dirty="0"/>
              <a:t>What Happens When You Don’t Get the 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/>
              <a:t>You could just give up</a:t>
            </a:r>
          </a:p>
          <a:p>
            <a:pPr lvl="1"/>
            <a:r>
              <a:rPr lang="en-US" dirty="0"/>
              <a:t>But then you’ll never execute your critical section</a:t>
            </a:r>
          </a:p>
          <a:p>
            <a:r>
              <a:rPr lang="en-US" dirty="0"/>
              <a:t>You could try to get it again</a:t>
            </a:r>
          </a:p>
          <a:p>
            <a:r>
              <a:rPr lang="en-US" dirty="0"/>
              <a:t>But it still might not be available</a:t>
            </a:r>
          </a:p>
          <a:p>
            <a:r>
              <a:rPr lang="en-US" dirty="0"/>
              <a:t>So you could try to get it again . . .</a:t>
            </a:r>
          </a:p>
        </p:txBody>
      </p:sp>
    </p:spTree>
    <p:extLst>
      <p:ext uri="{BB962C8B-B14F-4D97-AF65-F5344CB8AC3E}">
        <p14:creationId xmlns:p14="http://schemas.microsoft.com/office/powerpoint/2010/main" val="28755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  <a:p>
            <a:r>
              <a:rPr lang="en-US" dirty="0"/>
              <a:t>Asynchronous completions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0" y="1447800"/>
            <a:ext cx="4356100" cy="4525963"/>
          </a:xfrm>
        </p:spPr>
        <p:txBody>
          <a:bodyPr/>
          <a:lstStyle/>
          <a:p>
            <a:r>
              <a:rPr lang="en-US" dirty="0"/>
              <a:t> The computer science equivalent</a:t>
            </a:r>
          </a:p>
          <a:p>
            <a:r>
              <a:rPr lang="en-US" dirty="0"/>
              <a:t>Check if the event occurred</a:t>
            </a:r>
          </a:p>
          <a:p>
            <a:r>
              <a:rPr lang="en-US" dirty="0"/>
              <a:t>If not, check again</a:t>
            </a:r>
          </a:p>
          <a:p>
            <a:r>
              <a:rPr lang="en-US" dirty="0"/>
              <a:t>And again</a:t>
            </a:r>
          </a:p>
          <a:p>
            <a:r>
              <a:rPr lang="en-US" dirty="0"/>
              <a:t>And again</a:t>
            </a:r>
          </a:p>
          <a:p>
            <a:r>
              <a:rPr lang="en-US" dirty="0"/>
              <a:t>. . 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17638"/>
            <a:ext cx="3543300" cy="26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7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Locks: Pluses and Minuses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r>
              <a:rPr lang="en-US" dirty="0"/>
              <a:t>Good points</a:t>
            </a:r>
          </a:p>
          <a:p>
            <a:pPr lvl="1"/>
            <a:r>
              <a:rPr lang="en-US" dirty="0"/>
              <a:t>Properly enforces access to critical sections</a:t>
            </a:r>
          </a:p>
          <a:p>
            <a:pPr lvl="2"/>
            <a:r>
              <a:rPr lang="en-US" dirty="0"/>
              <a:t>Assuming properly implemented locks</a:t>
            </a:r>
          </a:p>
          <a:p>
            <a:pPr lvl="1"/>
            <a:r>
              <a:rPr lang="en-US" dirty="0"/>
              <a:t>Simple to program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Wasteful</a:t>
            </a:r>
          </a:p>
          <a:p>
            <a:pPr lvl="2"/>
            <a:r>
              <a:rPr lang="en-US" dirty="0"/>
              <a:t>Spinning uses processor cycles</a:t>
            </a:r>
          </a:p>
          <a:p>
            <a:pPr lvl="1"/>
            <a:r>
              <a:rPr lang="en-US" dirty="0"/>
              <a:t>Likely to delay freeing of desired resource</a:t>
            </a:r>
          </a:p>
          <a:p>
            <a:pPr lvl="2"/>
            <a:r>
              <a:rPr lang="en-US" dirty="0"/>
              <a:t>Spinning uses processor cycles</a:t>
            </a:r>
          </a:p>
          <a:p>
            <a:pPr lvl="1"/>
            <a:r>
              <a:rPr lang="en-US" dirty="0"/>
              <a:t>Bug may lead to infinite spin-waits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8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The Asynchronous </a:t>
            </a:r>
            <a:br>
              <a:rPr lang="en-US" dirty="0">
                <a:latin typeface="Times New Roman" pitchFamily="-107" charset="0"/>
                <a:ea typeface="ＭＳ Ｐゴシック" pitchFamily="-107" charset="-128"/>
              </a:rPr>
            </a:br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Completion Problem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873250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Parallel activities move at different speeds</a:t>
            </a:r>
          </a:p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One activity may need to wait for another to complete</a:t>
            </a:r>
          </a:p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The </a:t>
            </a:r>
            <a:r>
              <a:rPr lang="en-GB" sz="2800" i="1" dirty="0">
                <a:latin typeface="Times New Roman" pitchFamily="-107" charset="0"/>
                <a:ea typeface="ＭＳ Ｐゴシック" pitchFamily="-107" charset="-128"/>
              </a:rPr>
              <a:t>asynchronous completion problem</a:t>
            </a:r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 is:</a:t>
            </a:r>
          </a:p>
          <a:p>
            <a:pPr lvl="1"/>
            <a:r>
              <a:rPr lang="en-GB" sz="2400" dirty="0">
                <a:latin typeface="Times New Roman" pitchFamily="-107" charset="0"/>
                <a:ea typeface="ＭＳ Ｐゴシック" pitchFamily="-107" charset="-128"/>
              </a:rPr>
              <a:t> How to perform such waits without killing performance?</a:t>
            </a:r>
          </a:p>
          <a:p>
            <a:endParaRPr lang="en-US" sz="2800" dirty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1100" y="495300"/>
            <a:ext cx="5139000" cy="137160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Sometimes Makes Sense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awaited operation proceeds in parallel</a:t>
            </a:r>
          </a:p>
          <a:p>
            <a:pPr lvl="1"/>
            <a:r>
              <a:rPr lang="en-US" dirty="0"/>
              <a:t>A hardware device accepts a command</a:t>
            </a:r>
          </a:p>
          <a:p>
            <a:pPr lvl="1"/>
            <a:r>
              <a:rPr lang="en-US" dirty="0"/>
              <a:t>Another core releases a briefly held spin-lock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awaited operation is guaranteed to be soon</a:t>
            </a:r>
          </a:p>
          <a:p>
            <a:pPr lvl="1"/>
            <a:r>
              <a:rPr lang="en-US" dirty="0"/>
              <a:t>Spinning is less expensive than sleep/wakeup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spinning does not delay awaited operation</a:t>
            </a:r>
          </a:p>
          <a:p>
            <a:pPr lvl="1"/>
            <a:r>
              <a:rPr lang="en-US" dirty="0"/>
              <a:t>Burning CPU delays running another process</a:t>
            </a:r>
          </a:p>
          <a:p>
            <a:pPr lvl="1"/>
            <a:r>
              <a:rPr lang="en-US" dirty="0"/>
              <a:t>Burning memory bandwidth slows I/O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contention is expected to be rare</a:t>
            </a:r>
          </a:p>
          <a:p>
            <a:pPr marL="914400" lvl="1" indent="-514350"/>
            <a:r>
              <a:rPr lang="en-US" dirty="0"/>
              <a:t>Multiple waiters greatly increase the cost</a:t>
            </a:r>
          </a:p>
        </p:txBody>
      </p:sp>
    </p:spTree>
    <p:extLst>
      <p:ext uri="{BB962C8B-B14F-4D97-AF65-F5344CB8AC3E}">
        <p14:creationId xmlns:p14="http://schemas.microsoft.com/office/powerpoint/2010/main" val="134220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and Spin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your event occurred</a:t>
            </a:r>
          </a:p>
          <a:p>
            <a:r>
              <a:rPr lang="en-US" dirty="0"/>
              <a:t>Maybe check a few more times</a:t>
            </a:r>
          </a:p>
          <a:p>
            <a:r>
              <a:rPr lang="en-US" dirty="0"/>
              <a:t>But then yield</a:t>
            </a:r>
          </a:p>
          <a:p>
            <a:r>
              <a:rPr lang="en-US" dirty="0"/>
              <a:t>Sooner or later you get rescheduled</a:t>
            </a:r>
          </a:p>
          <a:p>
            <a:r>
              <a:rPr lang="en-US" dirty="0"/>
              <a:t>And then you check again </a:t>
            </a:r>
          </a:p>
          <a:p>
            <a:r>
              <a:rPr lang="en-US" dirty="0"/>
              <a:t>Repeat checking and yielding until your event is ready</a:t>
            </a:r>
          </a:p>
        </p:txBody>
      </p:sp>
    </p:spTree>
    <p:extLst>
      <p:ext uri="{BB962C8B-B14F-4D97-AF65-F5344CB8AC3E}">
        <p14:creationId xmlns:p14="http://schemas.microsoft.com/office/powerpoint/2010/main" val="82908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Yield and Spin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context switches</a:t>
            </a:r>
          </a:p>
          <a:p>
            <a:pPr lvl="1"/>
            <a:r>
              <a:rPr lang="en-US" dirty="0"/>
              <a:t>Which are expensive</a:t>
            </a:r>
          </a:p>
          <a:p>
            <a:r>
              <a:rPr lang="en-US" dirty="0"/>
              <a:t>Still wastes cycles if you spin each time you’re scheduled</a:t>
            </a:r>
          </a:p>
          <a:p>
            <a:r>
              <a:rPr lang="en-US" dirty="0"/>
              <a:t>You might not get scheduled to check until long after event occurs</a:t>
            </a:r>
          </a:p>
          <a:p>
            <a:r>
              <a:rPr lang="en-US" dirty="0"/>
              <a:t>Works very poorly with multiple waiters</a:t>
            </a:r>
          </a:p>
          <a:p>
            <a:pPr lvl="1"/>
            <a:r>
              <a:rPr lang="en-US"/>
              <a:t>Potential unfairness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9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993E9-9BCE-8B4E-A92E-EAD9123B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and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A50DA-FF35-0A4E-AA39-12646C9B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multiple processes/threads/machines need mutually exclusive access to a resource?</a:t>
            </a:r>
          </a:p>
          <a:p>
            <a:r>
              <a:rPr lang="en-US" dirty="0"/>
              <a:t>Locking can provide that</a:t>
            </a:r>
          </a:p>
          <a:p>
            <a:r>
              <a:rPr lang="en-US" dirty="0"/>
              <a:t>But can we make guarantees about fairness?</a:t>
            </a:r>
          </a:p>
          <a:p>
            <a:r>
              <a:rPr lang="en-US" dirty="0"/>
              <a:t>Such as:</a:t>
            </a:r>
          </a:p>
          <a:p>
            <a:pPr lvl="1"/>
            <a:r>
              <a:rPr lang="en-US" dirty="0"/>
              <a:t>Anyone who wants the resource gets it sooner or later (no starvation)</a:t>
            </a:r>
          </a:p>
          <a:p>
            <a:pPr lvl="1"/>
            <a:r>
              <a:rPr lang="en-US" dirty="0"/>
              <a:t>Perhaps ensuring FIFO treatment </a:t>
            </a:r>
          </a:p>
          <a:p>
            <a:pPr lvl="1"/>
            <a:r>
              <a:rPr lang="en-US" dirty="0"/>
              <a:t>Or enforcing some other scheduling discipline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6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Wait?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Spin locking/busy waiting</a:t>
            </a:r>
          </a:p>
          <a:p>
            <a:r>
              <a:rPr lang="en-US" dirty="0"/>
              <a:t>Yield and spin …</a:t>
            </a:r>
          </a:p>
          <a:p>
            <a:r>
              <a:rPr lang="en-US" dirty="0"/>
              <a:t>Either spin option may still require mutual exclusion</a:t>
            </a:r>
          </a:p>
          <a:p>
            <a:pPr lvl="1"/>
            <a:r>
              <a:rPr lang="en-US" dirty="0"/>
              <a:t>And any time spent spinning is wasted</a:t>
            </a:r>
          </a:p>
          <a:p>
            <a:r>
              <a:rPr lang="en-US" dirty="0"/>
              <a:t>And fairness may be an issue</a:t>
            </a:r>
          </a:p>
          <a:p>
            <a:r>
              <a:rPr lang="en-US" i="1" dirty="0"/>
              <a:t>Completion events</a:t>
            </a:r>
          </a:p>
        </p:txBody>
      </p:sp>
    </p:spTree>
    <p:extLst>
      <p:ext uri="{BB962C8B-B14F-4D97-AF65-F5344CB8AC3E}">
        <p14:creationId xmlns:p14="http://schemas.microsoft.com/office/powerpoint/2010/main" val="247626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2393EE-8BF2-474F-BEF8-1314EAFA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524A2E-C983-E941-ADB7-06FBEE6D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can’t get the lock, block</a:t>
            </a:r>
          </a:p>
          <a:p>
            <a:r>
              <a:rPr lang="en-US" dirty="0"/>
              <a:t>Ask the OS to wake you when the lock is available</a:t>
            </a:r>
          </a:p>
          <a:p>
            <a:r>
              <a:rPr lang="en-US" dirty="0"/>
              <a:t>Similarly for anything else you need to wait for</a:t>
            </a:r>
          </a:p>
          <a:p>
            <a:pPr lvl="1"/>
            <a:r>
              <a:rPr lang="en-US" dirty="0"/>
              <a:t>Such as I/O completion</a:t>
            </a:r>
          </a:p>
          <a:p>
            <a:pPr lvl="1"/>
            <a:r>
              <a:rPr lang="en-US" dirty="0"/>
              <a:t>Or another process to finish its work</a:t>
            </a:r>
          </a:p>
          <a:p>
            <a:r>
              <a:rPr lang="en-US" dirty="0"/>
              <a:t>Implemented with </a:t>
            </a:r>
            <a:r>
              <a:rPr lang="en-US" i="1" dirty="0"/>
              <a:t>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41818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32038"/>
            <a:ext cx="8229600" cy="1143000"/>
          </a:xfrm>
        </p:spPr>
        <p:txBody>
          <a:bodyPr/>
          <a:lstStyle/>
          <a:p>
            <a:r>
              <a:rPr lang="en-GB" dirty="0"/>
              <a:t>Condition Variables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42675"/>
            <a:ext cx="8229600" cy="3048000"/>
          </a:xfrm>
        </p:spPr>
        <p:txBody>
          <a:bodyPr/>
          <a:lstStyle/>
          <a:p>
            <a:r>
              <a:rPr lang="en-GB" dirty="0"/>
              <a:t>Create a synchronization object associated with a resource or request</a:t>
            </a:r>
          </a:p>
          <a:p>
            <a:pPr lvl="1"/>
            <a:r>
              <a:rPr lang="en-GB" dirty="0"/>
              <a:t>Requester blocks and is queued awaiting event on that object</a:t>
            </a:r>
          </a:p>
          <a:p>
            <a:pPr lvl="1"/>
            <a:r>
              <a:rPr lang="en-GB" dirty="0"/>
              <a:t>Upon completion, the event is “posted”</a:t>
            </a:r>
          </a:p>
          <a:p>
            <a:pPr lvl="1"/>
            <a:r>
              <a:rPr lang="en-GB" dirty="0"/>
              <a:t>Posting event </a:t>
            </a:r>
            <a:r>
              <a:rPr lang="en-GB" dirty="0" smtClean="0"/>
              <a:t>unblocks </a:t>
            </a:r>
            <a:r>
              <a:rPr lang="en-GB" dirty="0"/>
              <a:t>the waiter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260400" y="5465491"/>
            <a:ext cx="1036800" cy="10369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blocked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30800" y="5465491"/>
            <a:ext cx="1036800" cy="10369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ready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813080" y="4017691"/>
            <a:ext cx="1036800" cy="103690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running</a:t>
            </a:r>
          </a:p>
        </p:txBody>
      </p:sp>
      <p:cxnSp>
        <p:nvCxnSpPr>
          <p:cNvPr id="9" name="AutoShape 9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4297200" y="5983946"/>
            <a:ext cx="2133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8" idx="3"/>
            <a:endCxn id="6" idx="7"/>
          </p:cNvCxnSpPr>
          <p:nvPr/>
        </p:nvCxnSpPr>
        <p:spPr bwMode="auto">
          <a:xfrm rot="5400000">
            <a:off x="4197843" y="4850269"/>
            <a:ext cx="714595" cy="819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3"/>
          <p:cNvCxnSpPr>
            <a:cxnSpLocks noChangeShapeType="1"/>
            <a:stCxn id="7" idx="1"/>
            <a:endCxn id="8" idx="5"/>
          </p:cNvCxnSpPr>
          <p:nvPr/>
        </p:nvCxnSpPr>
        <p:spPr bwMode="auto">
          <a:xfrm rot="16200000" flipV="1">
            <a:off x="5783043" y="4817750"/>
            <a:ext cx="714595" cy="884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258720" y="4397891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811800" y="4328764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3327840" y="4467018"/>
            <a:ext cx="138240" cy="13825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5" name="AutoShape 17"/>
          <p:cNvCxnSpPr>
            <a:cxnSpLocks noChangeShapeType="1"/>
            <a:stCxn id="8" idx="2"/>
            <a:endCxn id="12" idx="6"/>
          </p:cNvCxnSpPr>
          <p:nvPr/>
        </p:nvCxnSpPr>
        <p:spPr bwMode="auto">
          <a:xfrm rot="10800000">
            <a:off x="3535200" y="4536146"/>
            <a:ext cx="127788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8"/>
          <p:cNvCxnSpPr>
            <a:cxnSpLocks noChangeShapeType="1"/>
            <a:stCxn id="13" idx="4"/>
            <a:endCxn id="7" idx="0"/>
          </p:cNvCxnSpPr>
          <p:nvPr/>
        </p:nvCxnSpPr>
        <p:spPr bwMode="auto">
          <a:xfrm rot="5400000">
            <a:off x="6519511" y="5034962"/>
            <a:ext cx="860218" cy="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13881" y="4299961"/>
            <a:ext cx="467272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exit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0440" y="5653667"/>
            <a:ext cx="709325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>
                <a:latin typeface="Arial" charset="0"/>
              </a:rPr>
              <a:t>post</a:t>
            </a:r>
            <a:endParaRPr lang="en-US" sz="1500" b="1" dirty="0">
              <a:latin typeface="Arial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759960" y="4812654"/>
            <a:ext cx="702913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create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440959" y="5196467"/>
            <a:ext cx="664441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>
                <a:latin typeface="Arial" charset="0"/>
              </a:rPr>
              <a:t>wait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5607960" y="4985474"/>
            <a:ext cx="899040" cy="7086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 rot="2309463">
            <a:off x="5833293" y="5015398"/>
            <a:ext cx="8856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dispatch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 rot="2309463">
            <a:off x="5701274" y="5257344"/>
            <a:ext cx="5650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537919639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Critical sections can cause trouble when more than one thread executes them at a time</a:t>
            </a:r>
          </a:p>
          <a:p>
            <a:pPr lvl="1"/>
            <a:r>
              <a:rPr lang="en-US" sz="2400" dirty="0"/>
              <a:t>Each thread doing part of the critical section before any of them do all of it</a:t>
            </a:r>
          </a:p>
          <a:p>
            <a:r>
              <a:rPr lang="en-US" sz="2800" dirty="0"/>
              <a:t>Preventable if we ensure that only one thread can execute a critical section at a time</a:t>
            </a:r>
          </a:p>
          <a:p>
            <a:r>
              <a:rPr lang="en-US" sz="2800" dirty="0"/>
              <a:t>We need to achieve </a:t>
            </a:r>
            <a:r>
              <a:rPr lang="en-US" sz="2800" i="1" dirty="0"/>
              <a:t>mutual exclusion </a:t>
            </a:r>
            <a:r>
              <a:rPr lang="en-US" sz="2800" dirty="0"/>
              <a:t>of the critical section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92100" y="542422"/>
            <a:ext cx="42499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96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 and the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Generally the OS provides condition variables</a:t>
            </a:r>
          </a:p>
          <a:p>
            <a:pPr lvl="1"/>
            <a:r>
              <a:rPr lang="en-US" dirty="0"/>
              <a:t>Or library code that implements threads does</a:t>
            </a:r>
          </a:p>
          <a:p>
            <a:r>
              <a:rPr lang="en-US" dirty="0"/>
              <a:t>It blocks a process or thread when condition variable is used</a:t>
            </a:r>
          </a:p>
          <a:p>
            <a:pPr lvl="1"/>
            <a:r>
              <a:rPr lang="en-US" dirty="0"/>
              <a:t>Moving it out of the ready queue</a:t>
            </a:r>
          </a:p>
          <a:p>
            <a:r>
              <a:rPr lang="en-US" dirty="0"/>
              <a:t>It observes when the desired event occurs</a:t>
            </a:r>
          </a:p>
          <a:p>
            <a:r>
              <a:rPr lang="en-US" dirty="0"/>
              <a:t>It then unblocks the blocked process or thread</a:t>
            </a:r>
          </a:p>
          <a:p>
            <a:pPr lvl="1"/>
            <a:r>
              <a:rPr lang="en-US" dirty="0"/>
              <a:t>Putting it back in the ready queue</a:t>
            </a:r>
          </a:p>
          <a:p>
            <a:pPr lvl="1"/>
            <a:r>
              <a:rPr lang="en-US" dirty="0"/>
              <a:t>Possibly preempting the running process</a:t>
            </a:r>
          </a:p>
        </p:txBody>
      </p:sp>
    </p:spTree>
    <p:extLst>
      <p:ext uri="{BB962C8B-B14F-4D97-AF65-F5344CB8AC3E}">
        <p14:creationId xmlns:p14="http://schemas.microsoft.com/office/powerpoint/2010/main" val="619312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Waits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/>
              <a:t>Threads will wait on several different things</a:t>
            </a:r>
          </a:p>
          <a:p>
            <a:r>
              <a:rPr lang="en-US" dirty="0"/>
              <a:t>Pointless to wake up everyone on every event</a:t>
            </a:r>
          </a:p>
          <a:p>
            <a:pPr lvl="1"/>
            <a:r>
              <a:rPr lang="en-US" dirty="0"/>
              <a:t>Each should wake up only when </a:t>
            </a:r>
            <a:r>
              <a:rPr lang="en-US" u="sng" dirty="0"/>
              <a:t>his</a:t>
            </a:r>
            <a:r>
              <a:rPr lang="en-US" dirty="0"/>
              <a:t> event happens</a:t>
            </a:r>
          </a:p>
          <a:p>
            <a:r>
              <a:rPr lang="en-US" dirty="0"/>
              <a:t>So OS (or thread package) should allow easy selection of “the right one”</a:t>
            </a:r>
          </a:p>
          <a:p>
            <a:pPr lvl="1"/>
            <a:r>
              <a:rPr lang="en-US" dirty="0"/>
              <a:t>When some particular event occurs</a:t>
            </a:r>
          </a:p>
          <a:p>
            <a:r>
              <a:rPr lang="en-US" dirty="0"/>
              <a:t>But several threads could be waiting for the same thing . . .</a:t>
            </a:r>
          </a:p>
        </p:txBody>
      </p:sp>
    </p:spTree>
    <p:extLst>
      <p:ext uri="{BB962C8B-B14F-4D97-AF65-F5344CB8AC3E}">
        <p14:creationId xmlns:p14="http://schemas.microsoft.com/office/powerpoint/2010/main" val="399802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1C367-CCCA-6B4B-8AD2-BBDE2A89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03E0ED-1A9C-464D-9587-CE2776F2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Suggests each completion event needs an associated waiting list</a:t>
            </a:r>
          </a:p>
          <a:p>
            <a:pPr lvl="1"/>
            <a:r>
              <a:rPr lang="en-US" dirty="0"/>
              <a:t>When posting an event, consult list to determine who’s waiting for that event</a:t>
            </a:r>
          </a:p>
          <a:p>
            <a:pPr lvl="1"/>
            <a:r>
              <a:rPr lang="en-US" dirty="0"/>
              <a:t>Then what?</a:t>
            </a:r>
          </a:p>
          <a:p>
            <a:pPr lvl="2"/>
            <a:r>
              <a:rPr lang="en-US" dirty="0"/>
              <a:t>Wake up everyone on that event’s waiting list?</a:t>
            </a:r>
          </a:p>
          <a:p>
            <a:pPr lvl="2"/>
            <a:r>
              <a:rPr lang="en-US" dirty="0"/>
              <a:t>One-at-a-time in FIFO order?</a:t>
            </a:r>
          </a:p>
          <a:p>
            <a:pPr lvl="2"/>
            <a:r>
              <a:rPr lang="en-US" dirty="0"/>
              <a:t>One-at-a-time in priority order (possible starvation)?</a:t>
            </a:r>
          </a:p>
          <a:p>
            <a:pPr lvl="1"/>
            <a:r>
              <a:rPr lang="en-US" dirty="0"/>
              <a:t>Choice depends on event and application</a:t>
            </a:r>
          </a:p>
          <a:p>
            <a:endParaRPr lang="en-US" dirty="0"/>
          </a:p>
        </p:txBody>
      </p:sp>
      <p:sp>
        <p:nvSpPr>
          <p:cNvPr id="4" name="Cloud Callout 3">
            <a:extLst>
              <a:ext uri="{FF2B5EF4-FFF2-40B4-BE49-F238E27FC236}">
                <a16:creationId xmlns="" xmlns:a16="http://schemas.microsoft.com/office/drawing/2014/main" id="{A9C97553-BE45-7447-AE0E-EC4FEE50E16A}"/>
              </a:ext>
            </a:extLst>
          </p:cNvPr>
          <p:cNvSpPr/>
          <p:nvPr/>
        </p:nvSpPr>
        <p:spPr>
          <a:xfrm>
            <a:off x="5254906" y="2054246"/>
            <a:ext cx="3148314" cy="793127"/>
          </a:xfrm>
          <a:prstGeom prst="cloudCallout">
            <a:avLst>
              <a:gd name="adj1" fmla="val -70833"/>
              <a:gd name="adj2" fmla="val -755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ready queue!</a:t>
            </a:r>
          </a:p>
        </p:txBody>
      </p:sp>
    </p:spTree>
    <p:extLst>
      <p:ext uri="{BB962C8B-B14F-4D97-AF65-F5344CB8AC3E}">
        <p14:creationId xmlns:p14="http://schemas.microsoft.com/office/powerpoint/2010/main" val="397320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To Wake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wakes up when a condition variable is signaled?</a:t>
            </a:r>
          </a:p>
          <a:p>
            <a:pPr lvl="1"/>
            <a:r>
              <a:rPr lang="en-US" dirty="0" err="1" smtClean="0"/>
              <a:t>pthread_cond_signal</a:t>
            </a:r>
            <a:r>
              <a:rPr lang="en-US" dirty="0" smtClean="0"/>
              <a:t> </a:t>
            </a:r>
            <a:r>
              <a:rPr lang="en-US" dirty="0"/>
              <a:t>… at least one blocked thread</a:t>
            </a:r>
          </a:p>
          <a:p>
            <a:pPr lvl="1"/>
            <a:r>
              <a:rPr lang="en-US" dirty="0" err="1"/>
              <a:t>pthread_cond_broadcast</a:t>
            </a:r>
            <a:r>
              <a:rPr lang="en-US" dirty="0"/>
              <a:t> … all blocked threads</a:t>
            </a:r>
          </a:p>
          <a:p>
            <a:r>
              <a:rPr lang="en-US" dirty="0"/>
              <a:t>The broadcast approach may be wasteful</a:t>
            </a:r>
          </a:p>
          <a:p>
            <a:pPr lvl="1"/>
            <a:r>
              <a:rPr lang="en-US" dirty="0"/>
              <a:t>If the event can only be consumed once</a:t>
            </a:r>
          </a:p>
          <a:p>
            <a:pPr lvl="1"/>
            <a:r>
              <a:rPr lang="en-US" dirty="0"/>
              <a:t>Potentially unbounded waiting times</a:t>
            </a:r>
          </a:p>
          <a:p>
            <a:r>
              <a:rPr lang="en-US" dirty="0"/>
              <a:t>A waiting queue would solve these problems</a:t>
            </a:r>
          </a:p>
          <a:p>
            <a:pPr lvl="1"/>
            <a:r>
              <a:rPr lang="en-US" dirty="0"/>
              <a:t>Each post wakes up the first client on the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Waiting List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Effectiveness/Correctness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Should be </a:t>
            </a:r>
            <a:r>
              <a:rPr lang="en-US" dirty="0"/>
              <a:t>very good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There is a trade-off involving </a:t>
            </a:r>
            <a:r>
              <a:rPr lang="en-US" i="1" dirty="0"/>
              <a:t>cutting</a:t>
            </a:r>
            <a:r>
              <a:rPr lang="en-US" dirty="0"/>
              <a:t> in line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Should be </a:t>
            </a:r>
            <a:r>
              <a:rPr lang="en-US" dirty="0"/>
              <a:t>very good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Should be </a:t>
            </a:r>
            <a:r>
              <a:rPr lang="en-US" dirty="0"/>
              <a:t>very efficient</a:t>
            </a:r>
          </a:p>
          <a:p>
            <a:pPr lvl="1"/>
            <a:r>
              <a:rPr lang="en-US" dirty="0"/>
              <a:t>Depends on frequency of spurious wakeups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03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and Waiting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Spinning for a lock is usually a bad thing</a:t>
            </a:r>
          </a:p>
          <a:p>
            <a:pPr lvl="1"/>
            <a:r>
              <a:rPr lang="en-US" dirty="0"/>
              <a:t>Locks should probably have waiting lists</a:t>
            </a:r>
          </a:p>
          <a:p>
            <a:r>
              <a:rPr lang="en-US" dirty="0"/>
              <a:t>A waiting list is a (shared) data structure</a:t>
            </a:r>
          </a:p>
          <a:p>
            <a:pPr lvl="1"/>
            <a:r>
              <a:rPr lang="en-US" dirty="0"/>
              <a:t>Implementation will likely have critical sections</a:t>
            </a:r>
          </a:p>
          <a:p>
            <a:pPr lvl="1"/>
            <a:r>
              <a:rPr lang="en-US" dirty="0"/>
              <a:t>Which may need to be protected by a lock</a:t>
            </a:r>
          </a:p>
          <a:p>
            <a:r>
              <a:rPr lang="en-US" dirty="0"/>
              <a:t>This seems to be a circular dependency</a:t>
            </a:r>
          </a:p>
          <a:p>
            <a:pPr lvl="1"/>
            <a:r>
              <a:rPr lang="en-US" dirty="0"/>
              <a:t>Locks have waiting lists</a:t>
            </a:r>
          </a:p>
          <a:p>
            <a:pPr lvl="1"/>
            <a:r>
              <a:rPr lang="en-US" dirty="0"/>
              <a:t>Which must be protected by locks</a:t>
            </a:r>
          </a:p>
          <a:p>
            <a:pPr lvl="1"/>
            <a:r>
              <a:rPr lang="en-US" dirty="0"/>
              <a:t>What if we must wait for the waiting list lock?</a:t>
            </a:r>
          </a:p>
        </p:txBody>
      </p:sp>
    </p:spTree>
    <p:extLst>
      <p:ext uri="{BB962C8B-B14F-4D97-AF65-F5344CB8AC3E}">
        <p14:creationId xmlns:p14="http://schemas.microsoft.com/office/powerpoint/2010/main" val="78089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 Possible Problem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 sleep/wakeup race condition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3108325"/>
            <a:ext cx="3881438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myproc-&gt;runstate |= BLOCKED;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38638" y="3089275"/>
            <a:ext cx="4348162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struct proce *p;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e-&gt;posted = TRUE;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p = get_from_queue(&amp;e-&gt; queue);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if (p)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p-&gt;runstate &amp;= ~BLOCKED;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resched();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}  /* if !p, nobody’s waiting */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688" y="2520950"/>
            <a:ext cx="3270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Consider this sleep code: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78338" y="2527300"/>
            <a:ext cx="3025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this wakeup code: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54263" y="5967413"/>
            <a:ext cx="3895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What’s the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167384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 Sleep/Wakeup Race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Let’s say thread B has locked a resource and thread A needs to get that lock</a:t>
            </a:r>
          </a:p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So thread A will call </a:t>
            </a:r>
            <a:r>
              <a:rPr lang="en-US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r>
              <a:rPr lang="en-US" dirty="0">
                <a:latin typeface="Times New Roman" panose="02020603050405020304" pitchFamily="18" charset="0"/>
                <a:ea typeface="Courier New" pitchFamily="-107" charset="0"/>
                <a:cs typeface="Times New Roman" panose="02020603050405020304" pitchFamily="18" charset="0"/>
              </a:rPr>
              <a:t>to wait for the lock to be free</a:t>
            </a:r>
            <a:endParaRPr lang="en-US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Meanwhile, thread B finishes using the resource</a:t>
            </a:r>
          </a:p>
          <a:p>
            <a:pPr lvl="1"/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So thread B will call </a:t>
            </a:r>
            <a:r>
              <a:rPr lang="en-US" sz="24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wakeup()</a:t>
            </a:r>
            <a:r>
              <a:rPr lang="en-US" dirty="0">
                <a:latin typeface="Times New Roman" panose="02020603050405020304" pitchFamily="18" charset="0"/>
                <a:ea typeface="Courier New" pitchFamily="-107" charset="0"/>
                <a:cs typeface="Times New Roman" panose="02020603050405020304" pitchFamily="18" charset="0"/>
              </a:rPr>
              <a:t>to release the lock</a:t>
            </a:r>
            <a:endParaRPr lang="en-US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No other threads are waiting for the resource </a:t>
            </a:r>
          </a:p>
        </p:txBody>
      </p:sp>
    </p:spTree>
    <p:extLst>
      <p:ext uri="{BB962C8B-B14F-4D97-AF65-F5344CB8AC3E}">
        <p14:creationId xmlns:p14="http://schemas.microsoft.com/office/powerpoint/2010/main" val="269046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 Race At Work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6450" y="1600200"/>
            <a:ext cx="3263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3450" y="2003425"/>
            <a:ext cx="3508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1363" y="2301875"/>
            <a:ext cx="3262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64075" y="2573338"/>
            <a:ext cx="21542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struct proce *p;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0425" y="2963863"/>
            <a:ext cx="2278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e-&gt;posted = TRUE;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64075" y="3195638"/>
            <a:ext cx="4002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p = get_from_queue(&amp;e-&gt; queue);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57725" y="3494088"/>
            <a:ext cx="116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(p) {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51375" y="3884613"/>
            <a:ext cx="4248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}  /* if !p, nobody’s waiting */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0113" y="3368675"/>
            <a:ext cx="3829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Nope, nobody’s in the queue!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3550" y="4378325"/>
            <a:ext cx="3848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4649788"/>
            <a:ext cx="3094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myproc-&gt;runsate |= BLOCKED;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3550" y="4895850"/>
            <a:ext cx="1701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}</a:t>
            </a:r>
            <a:endParaRPr lang="en-US" sz="14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51363" y="1708150"/>
            <a:ext cx="3538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Yep, somebody’s locked it!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47813" y="1100138"/>
            <a:ext cx="1851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84788" y="1106488"/>
            <a:ext cx="18526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B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32175" y="5053013"/>
            <a:ext cx="180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effect?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0650" y="5570538"/>
            <a:ext cx="3127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 is sleeping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30750" y="5576888"/>
            <a:ext cx="39608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But there’s no one to wake him up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33450" y="2409825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9800" y="3911600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</p:spTree>
    <p:extLst>
      <p:ext uri="{BB962C8B-B14F-4D97-AF65-F5344CB8AC3E}">
        <p14:creationId xmlns:p14="http://schemas.microsoft.com/office/powerpoint/2010/main" val="305026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  <p:bldP spid="14" grpId="0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3" grpId="1"/>
      <p:bldP spid="23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Solving the Problem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There is clearly a critical section in </a:t>
            </a:r>
            <a:r>
              <a:rPr lang="en-GB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endParaRPr lang="en-GB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Starting before we test the posted flag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Ending after we put ourselves on the notify list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During this section, we need to prevent: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Wakeups of the event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Other people waiting on the event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This is a mutual-exclusion problem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Fortunately, we already know how to solve those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Work through it for yourselves</a:t>
            </a: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96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 in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for multithreaded applications</a:t>
            </a:r>
          </a:p>
          <a:p>
            <a:pPr lvl="1"/>
            <a:r>
              <a:rPr lang="en-US" dirty="0"/>
              <a:t>Which frequently share data structures</a:t>
            </a:r>
          </a:p>
          <a:p>
            <a:r>
              <a:rPr lang="en-US" dirty="0"/>
              <a:t>Can also happen with processes</a:t>
            </a:r>
          </a:p>
          <a:p>
            <a:pPr lvl="1"/>
            <a:r>
              <a:rPr lang="en-US" dirty="0"/>
              <a:t>Which share operating system resources</a:t>
            </a:r>
          </a:p>
          <a:p>
            <a:pPr lvl="1"/>
            <a:r>
              <a:rPr lang="en-US" dirty="0"/>
              <a:t>Like files</a:t>
            </a:r>
          </a:p>
          <a:p>
            <a:r>
              <a:rPr lang="en-US" dirty="0"/>
              <a:t>Avoidable if you don’t share resources of any kind</a:t>
            </a:r>
          </a:p>
          <a:p>
            <a:pPr lvl="1"/>
            <a:r>
              <a:rPr lang="en-US" dirty="0"/>
              <a:t>But that’s not always feasible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6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Recognizing Critical Sections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Generally involves updates to object state</a:t>
            </a:r>
          </a:p>
          <a:p>
            <a:pPr lvl="1"/>
            <a:r>
              <a:rPr lang="en-GB" dirty="0"/>
              <a:t>May be updates to a single object</a:t>
            </a:r>
          </a:p>
          <a:p>
            <a:pPr lvl="1"/>
            <a:r>
              <a:rPr lang="en-GB" dirty="0"/>
              <a:t>May be related updates to multiple objects</a:t>
            </a:r>
          </a:p>
          <a:p>
            <a:r>
              <a:rPr lang="en-GB" dirty="0"/>
              <a:t>Generally involves multi-step operations</a:t>
            </a:r>
          </a:p>
          <a:p>
            <a:pPr lvl="1"/>
            <a:r>
              <a:rPr lang="en-GB" dirty="0"/>
              <a:t>Object state inconsistent until operation finishes</a:t>
            </a:r>
          </a:p>
          <a:p>
            <a:pPr lvl="1"/>
            <a:r>
              <a:rPr lang="en-GB" dirty="0"/>
              <a:t>Pre-emption compromises object or operation</a:t>
            </a:r>
          </a:p>
          <a:p>
            <a:r>
              <a:rPr lang="en-GB" dirty="0"/>
              <a:t>Correct operation requires mutual exclusion</a:t>
            </a:r>
          </a:p>
          <a:p>
            <a:pPr lvl="1"/>
            <a:r>
              <a:rPr lang="en-GB" dirty="0"/>
              <a:t>Only one thread at a time has access to object(s)</a:t>
            </a:r>
          </a:p>
          <a:p>
            <a:pPr lvl="1"/>
            <a:r>
              <a:rPr lang="en-GB" dirty="0"/>
              <a:t>Client 1 completes before client 2 starts</a:t>
            </a:r>
          </a:p>
        </p:txBody>
      </p:sp>
    </p:spTree>
    <p:extLst>
      <p:ext uri="{BB962C8B-B14F-4D97-AF65-F5344CB8AC3E}">
        <p14:creationId xmlns:p14="http://schemas.microsoft.com/office/powerpoint/2010/main" val="35315604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 and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sz="2800" dirty="0"/>
              <a:t>Using mutual exclusion allows us to achieve </a:t>
            </a:r>
            <a:r>
              <a:rPr lang="en-US" sz="2800" i="1" dirty="0"/>
              <a:t>atomicity </a:t>
            </a:r>
            <a:r>
              <a:rPr lang="en-US" sz="2800" dirty="0"/>
              <a:t>of a critical section</a:t>
            </a:r>
          </a:p>
          <a:p>
            <a:r>
              <a:rPr lang="en-US" sz="2800" dirty="0"/>
              <a:t>Atomicity has two aspects: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Before or After</a:t>
            </a:r>
            <a:r>
              <a:rPr lang="en-US" sz="2800" dirty="0"/>
              <a:t> atomicity</a:t>
            </a:r>
          </a:p>
          <a:p>
            <a:pPr lvl="1"/>
            <a:r>
              <a:rPr lang="en-US" sz="2400" dirty="0"/>
              <a:t>A enters critical section before B starts</a:t>
            </a:r>
          </a:p>
          <a:p>
            <a:pPr lvl="1"/>
            <a:r>
              <a:rPr lang="en-US" sz="2400" dirty="0"/>
              <a:t>B enters critical section after A completes</a:t>
            </a:r>
          </a:p>
          <a:p>
            <a:pPr lvl="1"/>
            <a:r>
              <a:rPr lang="en-US" sz="2400" dirty="0"/>
              <a:t>There is no overlap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All or None</a:t>
            </a:r>
            <a:r>
              <a:rPr lang="en-US" sz="2800" dirty="0"/>
              <a:t> atomicity</a:t>
            </a:r>
          </a:p>
          <a:p>
            <a:pPr lvl="1"/>
            <a:r>
              <a:rPr lang="en-US" sz="2400" dirty="0"/>
              <a:t>An update that starts will complete</a:t>
            </a:r>
          </a:p>
          <a:p>
            <a:pPr lvl="1"/>
            <a:r>
              <a:rPr lang="en-US" sz="2400" dirty="0"/>
              <a:t>An uncompleted update has no effect</a:t>
            </a:r>
          </a:p>
          <a:p>
            <a:r>
              <a:rPr lang="en-US" sz="2800" dirty="0"/>
              <a:t>Correctness generally requires both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97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Options for Protecting </a:t>
            </a:r>
            <a:br>
              <a:rPr lang="en-US" dirty="0"/>
            </a:br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r>
              <a:rPr lang="en-US" dirty="0"/>
              <a:t>Turn off interrupts</a:t>
            </a:r>
          </a:p>
          <a:p>
            <a:pPr lvl="1"/>
            <a:r>
              <a:rPr lang="en-US" dirty="0"/>
              <a:t>We covered that in the </a:t>
            </a:r>
            <a:r>
              <a:rPr lang="en-US"/>
              <a:t>last lecture</a:t>
            </a:r>
            <a:endParaRPr lang="en-US" dirty="0"/>
          </a:p>
          <a:p>
            <a:pPr lvl="1"/>
            <a:r>
              <a:rPr lang="en-US" dirty="0"/>
              <a:t>Prevents concurrency</a:t>
            </a:r>
          </a:p>
          <a:p>
            <a:r>
              <a:rPr lang="en-GB" dirty="0"/>
              <a:t>Avoid shared data whenever possible</a:t>
            </a:r>
          </a:p>
          <a:p>
            <a:r>
              <a:rPr lang="en-GB" dirty="0"/>
              <a:t>Protect critical sections using hardware mutual exclusion</a:t>
            </a:r>
          </a:p>
          <a:p>
            <a:pPr lvl="1"/>
            <a:r>
              <a:rPr lang="en-GB" dirty="0"/>
              <a:t>In particular, atomic CPU instructions</a:t>
            </a:r>
          </a:p>
          <a:p>
            <a:r>
              <a:rPr lang="en-GB" dirty="0"/>
              <a:t>Software locking</a:t>
            </a:r>
          </a:p>
        </p:txBody>
      </p:sp>
    </p:spTree>
    <p:extLst>
      <p:ext uri="{BB962C8B-B14F-4D97-AF65-F5344CB8AC3E}">
        <p14:creationId xmlns:p14="http://schemas.microsoft.com/office/powerpoint/2010/main" val="384752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Shared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design choice when feasible</a:t>
            </a:r>
          </a:p>
          <a:p>
            <a:r>
              <a:rPr lang="en-US" dirty="0"/>
              <a:t>Don’t share things you don’t need to share</a:t>
            </a:r>
          </a:p>
          <a:p>
            <a:r>
              <a:rPr lang="en-US" dirty="0"/>
              <a:t>But not always an option</a:t>
            </a:r>
          </a:p>
          <a:p>
            <a:r>
              <a:rPr lang="en-US" dirty="0"/>
              <a:t>Even if possible, may lead to inefficient resource use</a:t>
            </a:r>
          </a:p>
          <a:p>
            <a:r>
              <a:rPr lang="en-US" dirty="0"/>
              <a:t>Sharing read only data also avoids problems</a:t>
            </a:r>
          </a:p>
          <a:p>
            <a:pPr lvl="1"/>
            <a:r>
              <a:rPr lang="en-US" dirty="0"/>
              <a:t>If no writes, the order of reads doesn’t matter</a:t>
            </a:r>
          </a:p>
          <a:p>
            <a:pPr lvl="1"/>
            <a:r>
              <a:rPr lang="en-US" dirty="0"/>
              <a:t>But a single write can blow everything out of the water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23800" y="542422"/>
            <a:ext cx="52152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5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CPU instructions are uninterruptable</a:t>
            </a:r>
          </a:p>
          <a:p>
            <a:r>
              <a:rPr lang="en-GB" sz="2800" dirty="0"/>
              <a:t>What can they do?</a:t>
            </a:r>
            <a:endParaRPr lang="en-GB" dirty="0"/>
          </a:p>
          <a:p>
            <a:pPr lvl="1"/>
            <a:r>
              <a:rPr lang="en-GB" sz="2400" dirty="0"/>
              <a:t>Read/modify/write operations</a:t>
            </a:r>
          </a:p>
          <a:p>
            <a:pPr lvl="1"/>
            <a:r>
              <a:rPr lang="en-GB" sz="2400" dirty="0"/>
              <a:t>Can be applied to 1-8 contiguous bytes</a:t>
            </a:r>
          </a:p>
          <a:p>
            <a:pPr lvl="1"/>
            <a:r>
              <a:rPr lang="en-GB" sz="2400" dirty="0"/>
              <a:t>Simple: increment/decrement, and/or/</a:t>
            </a:r>
            <a:r>
              <a:rPr lang="en-GB" sz="2400" dirty="0" err="1"/>
              <a:t>xor</a:t>
            </a:r>
            <a:endParaRPr lang="en-GB" sz="2400" dirty="0"/>
          </a:p>
          <a:p>
            <a:pPr lvl="1"/>
            <a:r>
              <a:rPr lang="en-GB" sz="2400" dirty="0"/>
              <a:t>Complex: test-and-set, exchange, compare-and-swap</a:t>
            </a:r>
          </a:p>
          <a:p>
            <a:r>
              <a:rPr lang="en-GB" sz="2800" dirty="0"/>
              <a:t>Can we do entire critical section in one atomic instruction?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7800" y="542422"/>
            <a:ext cx="46945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0BE84E-5604-3146-B611-DB38DCD16524}"/>
              </a:ext>
            </a:extLst>
          </p:cNvPr>
          <p:cNvSpPr txBox="1"/>
          <p:nvPr/>
        </p:nvSpPr>
        <p:spPr>
          <a:xfrm>
            <a:off x="2615878" y="5474825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not feasible</a:t>
            </a:r>
          </a:p>
        </p:txBody>
      </p:sp>
    </p:spTree>
    <p:extLst>
      <p:ext uri="{BB962C8B-B14F-4D97-AF65-F5344CB8AC3E}">
        <p14:creationId xmlns:p14="http://schemas.microsoft.com/office/powerpoint/2010/main" val="113870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78327</TotalTime>
  <Words>2123</Words>
  <Application>Microsoft Macintosh PowerPoint</Application>
  <PresentationFormat>On-screen Show (4:3)</PresentationFormat>
  <Paragraphs>369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Theme</vt:lpstr>
      <vt:lpstr>Operating System Principles: Mutual Exclusion and Asynchronous Completion CS 111 Operating Systems  Harry Xu </vt:lpstr>
      <vt:lpstr>Outline</vt:lpstr>
      <vt:lpstr>Mutual Exclusion </vt:lpstr>
      <vt:lpstr>Critical Sections in Applications</vt:lpstr>
      <vt:lpstr>Recognizing Critical Sections</vt:lpstr>
      <vt:lpstr>Critical Sections and Atomicity</vt:lpstr>
      <vt:lpstr>Options for Protecting  Critical Sections</vt:lpstr>
      <vt:lpstr>Avoiding Shared Data</vt:lpstr>
      <vt:lpstr>Atomic Instructions</vt:lpstr>
      <vt:lpstr>Preventing Concurrency Via  Atomic Instructions</vt:lpstr>
      <vt:lpstr>Locking</vt:lpstr>
      <vt:lpstr>Using Locks</vt:lpstr>
      <vt:lpstr>Using Locks For Mutual Exclusion</vt:lpstr>
      <vt:lpstr>How Do We Build Locks?</vt:lpstr>
      <vt:lpstr>Single Instruction Locks</vt:lpstr>
      <vt:lpstr>Atomic Instructions – Test and Set</vt:lpstr>
      <vt:lpstr>Atomic Instructions – Compare  and Swap</vt:lpstr>
      <vt:lpstr>Using Atomic Instructions to Implement a Lock</vt:lpstr>
      <vt:lpstr>What Happens When You Don’t Get the Lock?</vt:lpstr>
      <vt:lpstr>Spin Waiting</vt:lpstr>
      <vt:lpstr>Spin Locks: Pluses and Minuses</vt:lpstr>
      <vt:lpstr>The Asynchronous  Completion Problem</vt:lpstr>
      <vt:lpstr>Spinning Sometimes Makes Sense</vt:lpstr>
      <vt:lpstr>Yield and Spin</vt:lpstr>
      <vt:lpstr>Problems With Yield and Spin</vt:lpstr>
      <vt:lpstr>Fairness and Mutual Exclusion</vt:lpstr>
      <vt:lpstr>How Can We Wait?</vt:lpstr>
      <vt:lpstr>Completion Events</vt:lpstr>
      <vt:lpstr>Condition Variables</vt:lpstr>
      <vt:lpstr>Condition Variables and the OS</vt:lpstr>
      <vt:lpstr>Handling Multiple Waits</vt:lpstr>
      <vt:lpstr>Waiting Lists</vt:lpstr>
      <vt:lpstr>Who To Wake Up?</vt:lpstr>
      <vt:lpstr>Evaluating Waiting List Options</vt:lpstr>
      <vt:lpstr>Locking and Waiting Lists</vt:lpstr>
      <vt:lpstr>A Possible Problem</vt:lpstr>
      <vt:lpstr>A Sleep/Wakeup Race</vt:lpstr>
      <vt:lpstr>The Race At Work</vt:lpstr>
      <vt:lpstr>Solving the Problem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120</cp:revision>
  <cp:lastPrinted>2018-10-15T20:49:40Z</cp:lastPrinted>
  <dcterms:created xsi:type="dcterms:W3CDTF">2017-09-26T17:46:42Z</dcterms:created>
  <dcterms:modified xsi:type="dcterms:W3CDTF">2019-04-24T17:54:03Z</dcterms:modified>
</cp:coreProperties>
</file>