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1" r:id="rId2"/>
    <p:sldId id="272" r:id="rId3"/>
    <p:sldId id="274" r:id="rId4"/>
    <p:sldId id="273" r:id="rId5"/>
    <p:sldId id="283" r:id="rId6"/>
    <p:sldId id="282" r:id="rId7"/>
    <p:sldId id="275" r:id="rId8"/>
    <p:sldId id="284" r:id="rId9"/>
    <p:sldId id="285" r:id="rId10"/>
    <p:sldId id="256" r:id="rId11"/>
    <p:sldId id="258" r:id="rId12"/>
    <p:sldId id="277" r:id="rId13"/>
    <p:sldId id="259" r:id="rId14"/>
    <p:sldId id="276" r:id="rId15"/>
    <p:sldId id="261" r:id="rId16"/>
    <p:sldId id="262" r:id="rId17"/>
    <p:sldId id="264" r:id="rId18"/>
    <p:sldId id="263" r:id="rId19"/>
    <p:sldId id="265" r:id="rId20"/>
    <p:sldId id="266" r:id="rId21"/>
    <p:sldId id="268" r:id="rId22"/>
    <p:sldId id="267" r:id="rId23"/>
    <p:sldId id="280" r:id="rId24"/>
    <p:sldId id="269" r:id="rId25"/>
    <p:sldId id="281" r:id="rId26"/>
    <p:sldId id="270" r:id="rId27"/>
    <p:sldId id="286" r:id="rId28"/>
    <p:sldId id="278"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zhoudiyu@cs.ucla.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CS 35L Section 1</a:t>
            </a:r>
            <a:endParaRPr lang="zh-CN" altLang="en-US" dirty="0"/>
          </a:p>
        </p:txBody>
      </p:sp>
      <p:sp>
        <p:nvSpPr>
          <p:cNvPr id="3" name="副标题 2"/>
          <p:cNvSpPr>
            <a:spLocks noGrp="1"/>
          </p:cNvSpPr>
          <p:nvPr>
            <p:ph type="subTitle" idx="1"/>
          </p:nvPr>
        </p:nvSpPr>
        <p:spPr/>
        <p:txBody>
          <a:bodyPr/>
          <a:lstStyle/>
          <a:p>
            <a:r>
              <a:rPr lang="en-US" altLang="zh-CN" dirty="0" err="1"/>
              <a:t>Diyu</a:t>
            </a:r>
            <a:r>
              <a:rPr lang="en-US" altLang="zh-CN" dirty="0"/>
              <a:t> Zhou</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Unix: History of Free and Open Source Software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Days in CS</a:t>
            </a:r>
          </a:p>
        </p:txBody>
      </p:sp>
      <p:sp>
        <p:nvSpPr>
          <p:cNvPr id="3" name="Content Placeholder 2"/>
          <p:cNvSpPr>
            <a:spLocks noGrp="1"/>
          </p:cNvSpPr>
          <p:nvPr>
            <p:ph idx="1"/>
          </p:nvPr>
        </p:nvSpPr>
        <p:spPr/>
        <p:txBody>
          <a:bodyPr/>
          <a:lstStyle/>
          <a:p>
            <a:pPr marL="0" indent="0">
              <a:buNone/>
            </a:pPr>
            <a:r>
              <a:rPr lang="en-US" dirty="0"/>
              <a:t>Computers are slow </a:t>
            </a:r>
            <a:r>
              <a:rPr lang="en-US" dirty="0">
                <a:sym typeface="Wingdings" panose="05000000000000000000" pitchFamily="2" charset="2"/>
              </a:rPr>
              <a:t> Only one user on the computer</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End of 1950s: Hardware technology advances  Computer gets faster  Multiple Users on the Same Computer </a:t>
            </a:r>
            <a:r>
              <a:rPr lang="en-US" altLang="zh-CN" dirty="0">
                <a:sym typeface="Wingdings" panose="05000000000000000000" pitchFamily="2" charset="2"/>
              </a:rPr>
              <a:t> New operating systems. </a:t>
            </a:r>
            <a:endParaRPr lang="en-US" dirty="0">
              <a:sym typeface="Wingdings" panose="05000000000000000000" pitchFamily="2" charset="2"/>
            </a:endParaRPr>
          </a:p>
          <a:p>
            <a:pPr marL="0" indent="0">
              <a:buNone/>
            </a:pPr>
            <a:r>
              <a:rPr lang="en-US" dirty="0">
                <a:sym typeface="Wingdings" panose="05000000000000000000" pitchFamily="2" charset="2"/>
              </a:rPr>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operating system?</a:t>
            </a:r>
            <a:endParaRPr lang="zh-CN" altLang="en-US" dirty="0"/>
          </a:p>
        </p:txBody>
      </p:sp>
      <p:sp>
        <p:nvSpPr>
          <p:cNvPr id="3" name="内容占位符 2"/>
          <p:cNvSpPr>
            <a:spLocks noGrp="1"/>
          </p:cNvSpPr>
          <p:nvPr>
            <p:ph idx="1"/>
          </p:nvPr>
        </p:nvSpPr>
        <p:spPr/>
        <p:txBody>
          <a:bodyPr/>
          <a:lstStyle/>
          <a:p>
            <a:r>
              <a:rPr lang="en-US" altLang="zh-CN" dirty="0"/>
              <a:t>Software that manages hardware and helps other program to communicate with the hardware.</a:t>
            </a:r>
          </a:p>
          <a:p>
            <a:pPr marL="0" indent="0">
              <a:buNone/>
            </a:pPr>
            <a:endParaRPr lang="en-US" altLang="zh-CN" dirty="0"/>
          </a:p>
          <a:p>
            <a:pPr marL="0" indent="0">
              <a:buNone/>
            </a:pPr>
            <a:r>
              <a:rPr lang="en-US" altLang="zh-CN" dirty="0"/>
              <a:t> </a:t>
            </a:r>
            <a:endParaRPr lang="zh-CN" altLang="en-US" dirty="0"/>
          </a:p>
        </p:txBody>
      </p:sp>
      <p:sp>
        <p:nvSpPr>
          <p:cNvPr id="4" name="矩形 3"/>
          <p:cNvSpPr/>
          <p:nvPr/>
        </p:nvSpPr>
        <p:spPr>
          <a:xfrm>
            <a:off x="5638800" y="5332535"/>
            <a:ext cx="2971800" cy="526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Hardware</a:t>
            </a:r>
            <a:endParaRPr lang="zh-CN" altLang="en-US" dirty="0"/>
          </a:p>
        </p:txBody>
      </p:sp>
      <p:sp>
        <p:nvSpPr>
          <p:cNvPr id="6" name="矩形 5"/>
          <p:cNvSpPr/>
          <p:nvPr/>
        </p:nvSpPr>
        <p:spPr>
          <a:xfrm>
            <a:off x="5638800" y="4796285"/>
            <a:ext cx="2971800" cy="5261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err="1"/>
              <a:t>Opeating</a:t>
            </a:r>
            <a:r>
              <a:rPr lang="en-US" altLang="zh-CN" sz="2800" dirty="0"/>
              <a:t> System</a:t>
            </a:r>
            <a:endParaRPr lang="zh-CN" altLang="en-US" dirty="0"/>
          </a:p>
        </p:txBody>
      </p:sp>
      <p:sp>
        <p:nvSpPr>
          <p:cNvPr id="7" name="矩形 6"/>
          <p:cNvSpPr/>
          <p:nvPr/>
        </p:nvSpPr>
        <p:spPr>
          <a:xfrm>
            <a:off x="5638800" y="4267200"/>
            <a:ext cx="2971800" cy="5261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800" dirty="0"/>
              <a:t>Program</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CTSS: Compatible Time-Sharing OS</a:t>
            </a:r>
          </a:p>
        </p:txBody>
      </p:sp>
      <p:sp>
        <p:nvSpPr>
          <p:cNvPr id="3" name="Content Placeholder 2"/>
          <p:cNvSpPr>
            <a:spLocks noGrp="1"/>
          </p:cNvSpPr>
          <p:nvPr>
            <p:ph idx="1"/>
          </p:nvPr>
        </p:nvSpPr>
        <p:spPr>
          <a:xfrm>
            <a:off x="457200" y="1417638"/>
            <a:ext cx="8229600" cy="4708525"/>
          </a:xfrm>
        </p:spPr>
        <p:txBody>
          <a:bodyPr>
            <a:normAutofit/>
          </a:bodyPr>
          <a:lstStyle/>
          <a:p>
            <a:r>
              <a:rPr lang="en-US" dirty="0"/>
              <a:t>1960s MIT developed the first OS: CTSS, that supports multiple users on the same machine. </a:t>
            </a:r>
          </a:p>
          <a:p>
            <a:pPr marL="0" indent="0">
              <a:buNone/>
            </a:pPr>
            <a:endParaRPr lang="en-US" dirty="0"/>
          </a:p>
          <a:p>
            <a:r>
              <a:rPr lang="en-US" dirty="0"/>
              <a:t>Limitations: Only can allow for 30 users at the same time. </a:t>
            </a:r>
          </a:p>
          <a:p>
            <a:pPr marL="0" indent="0">
              <a:buNone/>
            </a:pP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Multics</a:t>
            </a:r>
            <a:r>
              <a:rPr lang="en-US" altLang="zh-CN" dirty="0"/>
              <a:t> Project</a:t>
            </a:r>
            <a:endParaRPr lang="zh-CN" altLang="en-US" dirty="0"/>
          </a:p>
        </p:txBody>
      </p:sp>
      <p:sp>
        <p:nvSpPr>
          <p:cNvPr id="3" name="内容占位符 2"/>
          <p:cNvSpPr>
            <a:spLocks noGrp="1"/>
          </p:cNvSpPr>
          <p:nvPr>
            <p:ph idx="1"/>
          </p:nvPr>
        </p:nvSpPr>
        <p:spPr/>
        <p:txBody>
          <a:bodyPr/>
          <a:lstStyle/>
          <a:p>
            <a:r>
              <a:rPr lang="en-US" altLang="zh-CN" dirty="0"/>
              <a:t>1965: Bell Lab + MIT + General Electric </a:t>
            </a:r>
          </a:p>
          <a:p>
            <a:pPr marL="0" indent="0">
              <a:buNone/>
            </a:pPr>
            <a:endParaRPr lang="en-US" altLang="zh-CN" dirty="0"/>
          </a:p>
          <a:p>
            <a:r>
              <a:rPr lang="en-US" altLang="zh-CN" dirty="0"/>
              <a:t>Goal of </a:t>
            </a:r>
            <a:r>
              <a:rPr lang="en-US" altLang="zh-CN" dirty="0" err="1"/>
              <a:t>Multics</a:t>
            </a:r>
            <a:r>
              <a:rPr lang="en-US" altLang="zh-CN" dirty="0"/>
              <a:t>: support more than 300 users at the same time. </a:t>
            </a:r>
          </a:p>
          <a:p>
            <a:endParaRPr lang="en-US" altLang="zh-CN" dirty="0"/>
          </a:p>
          <a:p>
            <a:r>
              <a:rPr lang="en-US" altLang="zh-CN" dirty="0"/>
              <a:t>Results of </a:t>
            </a:r>
            <a:r>
              <a:rPr lang="en-US" altLang="zh-CN" dirty="0" err="1"/>
              <a:t>Multics</a:t>
            </a:r>
            <a:r>
              <a:rPr lang="en-US" altLang="zh-CN" dirty="0"/>
              <a:t>: Failed miserably but influential. </a:t>
            </a:r>
          </a:p>
          <a:p>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1969: The Birth of Unix</a:t>
            </a:r>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r>
              <a:rPr lang="en-US" dirty="0"/>
              <a:t>Inventor: Ken Thompson in Bell Lab who previously worked in </a:t>
            </a:r>
            <a:r>
              <a:rPr lang="en-US" dirty="0" err="1"/>
              <a:t>Multics</a:t>
            </a:r>
            <a:r>
              <a:rPr lang="en-US" dirty="0"/>
              <a:t>.  </a:t>
            </a:r>
          </a:p>
          <a:p>
            <a:r>
              <a:rPr lang="en-US" dirty="0"/>
              <a:t>Motivation: </a:t>
            </a:r>
          </a:p>
          <a:p>
            <a:pPr lvl="1"/>
            <a:r>
              <a:rPr lang="en-US" dirty="0"/>
              <a:t>Video Game Space Travel on </a:t>
            </a:r>
            <a:r>
              <a:rPr lang="en-US" dirty="0">
                <a:sym typeface="Wingdings" panose="05000000000000000000" pitchFamily="2" charset="2"/>
              </a:rPr>
              <a:t>PDP-7</a:t>
            </a:r>
          </a:p>
          <a:p>
            <a:pPr lvl="1"/>
            <a:r>
              <a:rPr lang="en-US" dirty="0">
                <a:sym typeface="Wingdings" panose="05000000000000000000" pitchFamily="2" charset="2"/>
              </a:rPr>
              <a:t>Old system overhead high  A more effective </a:t>
            </a:r>
            <a:br>
              <a:rPr lang="en-US" dirty="0">
                <a:sym typeface="Wingdings" panose="05000000000000000000" pitchFamily="2" charset="2"/>
              </a:rPr>
            </a:br>
            <a:r>
              <a:rPr lang="en-US" dirty="0">
                <a:sym typeface="Wingdings" panose="05000000000000000000" pitchFamily="2" charset="2"/>
              </a:rPr>
              <a:t>OS to utilize the hardware efficiently</a:t>
            </a:r>
          </a:p>
          <a:p>
            <a:r>
              <a:rPr lang="en-US" dirty="0">
                <a:sym typeface="Wingdings" panose="05000000000000000000" pitchFamily="2" charset="2"/>
              </a:rPr>
              <a:t>Ken is a married man and busy with his work/family. </a:t>
            </a:r>
          </a:p>
          <a:p>
            <a:r>
              <a:rPr lang="en-US" dirty="0">
                <a:sym typeface="Wingdings" panose="05000000000000000000" pitchFamily="2" charset="2"/>
              </a:rPr>
              <a:t>His wife went to her hometown for 4 weeks</a:t>
            </a:r>
          </a:p>
          <a:p>
            <a:r>
              <a:rPr lang="en-US" dirty="0">
                <a:sym typeface="Wingdings" panose="05000000000000000000" pitchFamily="2" charset="2"/>
              </a:rPr>
              <a:t>Multics  </a:t>
            </a:r>
            <a:r>
              <a:rPr lang="en-US" dirty="0" err="1">
                <a:sym typeface="Wingdings" panose="05000000000000000000" pitchFamily="2" charset="2"/>
              </a:rPr>
              <a:t>Unics</a:t>
            </a:r>
            <a:r>
              <a:rPr lang="en-US" dirty="0">
                <a:sym typeface="Wingdings" panose="05000000000000000000" pitchFamily="2" charset="2"/>
              </a:rPr>
              <a:t> (Unix)</a:t>
            </a:r>
          </a:p>
          <a:p>
            <a:endParaRPr lang="en-US" dirty="0">
              <a:sym typeface="Wingdings" panose="05000000000000000000" pitchFamily="2" charset="2"/>
            </a:endParaRPr>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1973: The Birth of C</a:t>
            </a:r>
          </a:p>
        </p:txBody>
      </p:sp>
      <p:sp>
        <p:nvSpPr>
          <p:cNvPr id="3" name="Content Placeholder 2"/>
          <p:cNvSpPr>
            <a:spLocks noGrp="1"/>
          </p:cNvSpPr>
          <p:nvPr>
            <p:ph idx="1"/>
          </p:nvPr>
        </p:nvSpPr>
        <p:spPr/>
        <p:txBody>
          <a:bodyPr>
            <a:normAutofit/>
          </a:bodyPr>
          <a:lstStyle/>
          <a:p>
            <a:r>
              <a:rPr lang="en-US" dirty="0"/>
              <a:t>Unix is a big success: simple while efficient</a:t>
            </a:r>
          </a:p>
          <a:p>
            <a:r>
              <a:rPr lang="en-US" dirty="0"/>
              <a:t>Unix is written in machine code </a:t>
            </a:r>
            <a:r>
              <a:rPr lang="en-US" dirty="0">
                <a:sym typeface="Wingdings" panose="05000000000000000000" pitchFamily="2" charset="2"/>
              </a:rPr>
              <a:t> Hard to port it</a:t>
            </a:r>
          </a:p>
          <a:p>
            <a:r>
              <a:rPr lang="en-US" dirty="0"/>
              <a:t>Dennis Ritchie in Bell lab invent C:</a:t>
            </a:r>
          </a:p>
          <a:p>
            <a:pPr lvl="1"/>
            <a:r>
              <a:rPr lang="en-US" dirty="0"/>
              <a:t>High level language </a:t>
            </a:r>
          </a:p>
          <a:p>
            <a:pPr lvl="1"/>
            <a:r>
              <a:rPr lang="en-US" dirty="0"/>
              <a:t>Extremely simple while efficient</a:t>
            </a:r>
          </a:p>
          <a:p>
            <a:r>
              <a:rPr lang="en-US" dirty="0"/>
              <a:t>Unix was rewritten in C</a:t>
            </a:r>
          </a:p>
          <a:p>
            <a:r>
              <a:rPr lang="en-US" dirty="0"/>
              <a:t>Both C and Unix is a huge success.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Quote</a:t>
            </a:r>
          </a:p>
        </p:txBody>
      </p:sp>
      <p:sp>
        <p:nvSpPr>
          <p:cNvPr id="3" name="Content Placeholder 2"/>
          <p:cNvSpPr>
            <a:spLocks noGrp="1"/>
          </p:cNvSpPr>
          <p:nvPr>
            <p:ph idx="1"/>
          </p:nvPr>
        </p:nvSpPr>
        <p:spPr/>
        <p:txBody>
          <a:bodyPr/>
          <a:lstStyle/>
          <a:p>
            <a:pPr marL="0" indent="0">
              <a:buNone/>
            </a:pPr>
            <a:r>
              <a:rPr lang="en-US" dirty="0"/>
              <a:t>“UNIX is basically a simple operating system, but you have to be a genius to understand the simplicity.”</a:t>
            </a:r>
          </a:p>
          <a:p>
            <a:pPr marL="0" indent="0">
              <a:buNone/>
            </a:pPr>
            <a:r>
              <a:rPr lang="en-US" dirty="0"/>
              <a:t>					-- Dennis Ritchie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372600" cy="1143000"/>
          </a:xfrm>
        </p:spPr>
        <p:txBody>
          <a:bodyPr>
            <a:normAutofit fontScale="90000"/>
          </a:bodyPr>
          <a:lstStyle/>
          <a:p>
            <a:r>
              <a:rPr lang="en-US" dirty="0"/>
              <a:t>1977: Unix Evolve to Commercial Software</a:t>
            </a:r>
          </a:p>
        </p:txBody>
      </p:sp>
      <p:sp>
        <p:nvSpPr>
          <p:cNvPr id="3" name="Content Placeholder 2"/>
          <p:cNvSpPr>
            <a:spLocks noGrp="1"/>
          </p:cNvSpPr>
          <p:nvPr>
            <p:ph idx="1"/>
          </p:nvPr>
        </p:nvSpPr>
        <p:spPr/>
        <p:txBody>
          <a:bodyPr>
            <a:normAutofit fontScale="92500" lnSpcReduction="10000"/>
          </a:bodyPr>
          <a:lstStyle/>
          <a:p>
            <a:r>
              <a:rPr lang="en-US" dirty="0"/>
              <a:t>Unix was free software at beginning and widely used. </a:t>
            </a:r>
          </a:p>
          <a:p>
            <a:r>
              <a:rPr lang="en-US" dirty="0"/>
              <a:t>Bill Joy in University of California, Berkeley develops BSD (Berkeley Software Distribution) from Unix. </a:t>
            </a:r>
          </a:p>
          <a:p>
            <a:r>
              <a:rPr lang="en-US" dirty="0"/>
              <a:t>Bill Joy later found the Sun Company.   </a:t>
            </a:r>
          </a:p>
          <a:p>
            <a:r>
              <a:rPr lang="en-US" dirty="0">
                <a:sym typeface="Wingdings" panose="05000000000000000000" pitchFamily="2" charset="2"/>
              </a:rPr>
              <a:t>Bell Lab  AT&amp;T. Unix  System V</a:t>
            </a:r>
          </a:p>
          <a:p>
            <a:r>
              <a:rPr lang="en-US" dirty="0">
                <a:sym typeface="Wingdings" panose="05000000000000000000" pitchFamily="2" charset="2"/>
              </a:rPr>
              <a:t>1979  AT&amp;T update the license of Unix to make it commercial product. No more Free Unix.</a:t>
            </a:r>
          </a:p>
          <a:p>
            <a:pPr marL="0" indent="0">
              <a:buNone/>
            </a:pPr>
            <a:endParaRPr lang="en-US" dirty="0">
              <a:sym typeface="Wingdings" panose="05000000000000000000" pitchFamily="2" charset="2"/>
            </a:endParaRPr>
          </a:p>
          <a:p>
            <a:endParaRPr lang="en-US" dirty="0">
              <a:sym typeface="Wingdings" panose="05000000000000000000" pitchFamily="2" charset="2"/>
            </a:endParaRPr>
          </a:p>
          <a:p>
            <a:pPr marL="0" indent="0">
              <a:buNone/>
            </a:pPr>
            <a:endParaRPr lang="en-US" dirty="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1984: </a:t>
            </a:r>
            <a:r>
              <a:rPr lang="en-US" dirty="0" err="1"/>
              <a:t>Minix</a:t>
            </a:r>
            <a:r>
              <a:rPr lang="en-US" dirty="0"/>
              <a:t> -- First Unix-like OS</a:t>
            </a:r>
          </a:p>
        </p:txBody>
      </p:sp>
      <p:sp>
        <p:nvSpPr>
          <p:cNvPr id="3" name="Content Placeholder 2"/>
          <p:cNvSpPr>
            <a:spLocks noGrp="1"/>
          </p:cNvSpPr>
          <p:nvPr>
            <p:ph idx="1"/>
          </p:nvPr>
        </p:nvSpPr>
        <p:spPr/>
        <p:txBody>
          <a:bodyPr/>
          <a:lstStyle/>
          <a:p>
            <a:r>
              <a:rPr lang="en-US" dirty="0"/>
              <a:t>Professor: Andrew </a:t>
            </a:r>
            <a:r>
              <a:rPr lang="en-US" dirty="0" err="1"/>
              <a:t>Tanenbaum</a:t>
            </a:r>
            <a:endParaRPr lang="en-US" dirty="0"/>
          </a:p>
          <a:p>
            <a:r>
              <a:rPr lang="en-US" dirty="0"/>
              <a:t>His whole OS course is built upon Unix!</a:t>
            </a:r>
          </a:p>
          <a:p>
            <a:r>
              <a:rPr lang="en-US" dirty="0"/>
              <a:t>1984: </a:t>
            </a:r>
            <a:r>
              <a:rPr lang="en-US" dirty="0" err="1"/>
              <a:t>Tanenbaum</a:t>
            </a:r>
            <a:r>
              <a:rPr lang="en-US" dirty="0"/>
              <a:t> developed </a:t>
            </a:r>
            <a:r>
              <a:rPr lang="en-US" dirty="0" err="1"/>
              <a:t>Minix</a:t>
            </a:r>
            <a:r>
              <a:rPr lang="en-US" dirty="0"/>
              <a:t>: </a:t>
            </a:r>
          </a:p>
          <a:p>
            <a:pPr lvl="1"/>
            <a:r>
              <a:rPr lang="en-US" dirty="0"/>
              <a:t>compatible with Unix: all the program runs on Unix can be run on </a:t>
            </a:r>
            <a:r>
              <a:rPr lang="en-US" dirty="0" err="1"/>
              <a:t>Minix</a:t>
            </a:r>
            <a:endParaRPr lang="en-US" dirty="0"/>
          </a:p>
          <a:p>
            <a:pPr lvl="1"/>
            <a:r>
              <a:rPr lang="en-US" dirty="0"/>
              <a:t>Does not reference any Unix code</a:t>
            </a:r>
          </a:p>
          <a:p>
            <a:pPr lvl="1"/>
            <a:r>
              <a:rPr lang="en-US" dirty="0" err="1"/>
              <a:t>Minix</a:t>
            </a:r>
            <a:r>
              <a:rPr lang="en-US" dirty="0"/>
              <a:t> is commercial product: comes with </a:t>
            </a:r>
            <a:r>
              <a:rPr lang="en-US" altLang="zh-CN" dirty="0" err="1"/>
              <a:t>Tanenbaum’s</a:t>
            </a:r>
            <a:r>
              <a:rPr lang="en-US" altLang="zh-CN" dirty="0"/>
              <a:t> textbook.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229600" cy="1143000"/>
          </a:xfrm>
        </p:spPr>
        <p:txBody>
          <a:bodyPr/>
          <a:lstStyle/>
          <a:p>
            <a:r>
              <a:rPr lang="en-US" altLang="zh-CN" dirty="0"/>
              <a:t>35L: software construction</a:t>
            </a:r>
            <a:endParaRPr lang="zh-CN" altLang="en-US" dirty="0"/>
          </a:p>
        </p:txBody>
      </p:sp>
      <p:sp>
        <p:nvSpPr>
          <p:cNvPr id="3" name="内容占位符 2"/>
          <p:cNvSpPr>
            <a:spLocks noGrp="1"/>
          </p:cNvSpPr>
          <p:nvPr>
            <p:ph idx="1"/>
          </p:nvPr>
        </p:nvSpPr>
        <p:spPr>
          <a:xfrm>
            <a:off x="457200" y="838200"/>
            <a:ext cx="8229600" cy="5791200"/>
          </a:xfrm>
        </p:spPr>
        <p:txBody>
          <a:bodyPr>
            <a:normAutofit lnSpcReduction="10000"/>
          </a:bodyPr>
          <a:lstStyle/>
          <a:p>
            <a:r>
              <a:rPr lang="en-US" altLang="zh-CN" dirty="0"/>
              <a:t>Topic: Useful (open source) software tools (under Linux)</a:t>
            </a:r>
            <a:br>
              <a:rPr lang="en-US" altLang="zh-CN" dirty="0"/>
            </a:br>
            <a:r>
              <a:rPr lang="en-US" altLang="zh-CN" dirty="0"/>
              <a:t>e.g. terminal utility/debugger/version control management software. </a:t>
            </a:r>
          </a:p>
          <a:p>
            <a:r>
              <a:rPr lang="en-US" altLang="zh-CN" dirty="0"/>
              <a:t>Purpose: Get you prepared for upper division courses </a:t>
            </a:r>
          </a:p>
          <a:p>
            <a:r>
              <a:rPr lang="en-US" altLang="zh-CN" dirty="0"/>
              <a:t>Each lecture: </a:t>
            </a:r>
          </a:p>
          <a:p>
            <a:pPr lvl="1"/>
            <a:r>
              <a:rPr lang="en-US" altLang="zh-CN" dirty="0"/>
              <a:t>50 minutes lecture presented by the TA</a:t>
            </a:r>
          </a:p>
          <a:p>
            <a:pPr lvl="1"/>
            <a:r>
              <a:rPr lang="en-US" altLang="zh-CN" dirty="0"/>
              <a:t>50 minutes lab session</a:t>
            </a:r>
          </a:p>
          <a:p>
            <a:pPr lvl="2"/>
            <a:r>
              <a:rPr lang="en-US" altLang="zh-CN" dirty="0"/>
              <a:t>Gain hands-on experience with the newly learned tools</a:t>
            </a:r>
          </a:p>
          <a:p>
            <a:pPr lvl="2"/>
            <a:r>
              <a:rPr lang="en-US" altLang="zh-CN" dirty="0"/>
              <a:t>Discussion is allowed</a:t>
            </a:r>
          </a:p>
          <a:p>
            <a:pPr lvl="2"/>
            <a:r>
              <a:rPr lang="en-US" altLang="zh-CN" dirty="0"/>
              <a:t>TA will walk around and help</a:t>
            </a:r>
          </a:p>
          <a:p>
            <a:pPr marL="457200" lvl="1" indent="0">
              <a:buNone/>
            </a:pPr>
            <a:endParaRPr lang="en-US" altLang="zh-CN" dirty="0"/>
          </a:p>
          <a:p>
            <a:pPr marL="457200" lvl="1" indent="0">
              <a:buNone/>
            </a:pPr>
            <a:endParaRPr lang="en-US" altLang="zh-CN" dirty="0"/>
          </a:p>
          <a:p>
            <a:endParaRPr lang="en-US" altLang="zh-CN" dirty="0"/>
          </a:p>
          <a:p>
            <a:endParaRPr lang="en-US" altLang="zh-CN" dirty="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062" y="0"/>
            <a:ext cx="8229600" cy="1143000"/>
          </a:xfrm>
        </p:spPr>
        <p:txBody>
          <a:bodyPr/>
          <a:lstStyle/>
          <a:p>
            <a:r>
              <a:rPr lang="en-US" dirty="0"/>
              <a:t>1984: Foundation of GNU Project</a:t>
            </a:r>
          </a:p>
        </p:txBody>
      </p:sp>
      <p:sp>
        <p:nvSpPr>
          <p:cNvPr id="3" name="Content Placeholder 2"/>
          <p:cNvSpPr>
            <a:spLocks noGrp="1"/>
          </p:cNvSpPr>
          <p:nvPr>
            <p:ph idx="1"/>
          </p:nvPr>
        </p:nvSpPr>
        <p:spPr>
          <a:xfrm>
            <a:off x="463062" y="1066800"/>
            <a:ext cx="8229600" cy="5334000"/>
          </a:xfrm>
        </p:spPr>
        <p:txBody>
          <a:bodyPr>
            <a:normAutofit/>
          </a:bodyPr>
          <a:lstStyle/>
          <a:p>
            <a:r>
              <a:rPr lang="en-US" dirty="0"/>
              <a:t>Richard Mathew Stallman</a:t>
            </a:r>
          </a:p>
          <a:p>
            <a:r>
              <a:rPr lang="en-US" dirty="0"/>
              <a:t>Belief: Software should be free</a:t>
            </a:r>
          </a:p>
          <a:p>
            <a:r>
              <a:rPr lang="en-US" dirty="0"/>
              <a:t>GNU project: (GNU is Not Unix) </a:t>
            </a:r>
          </a:p>
          <a:p>
            <a:pPr lvl="1"/>
            <a:r>
              <a:rPr lang="en-US" dirty="0"/>
              <a:t>Goal: Free Unix-Like System</a:t>
            </a:r>
          </a:p>
          <a:p>
            <a:pPr lvl="1"/>
            <a:r>
              <a:rPr lang="en-US" dirty="0"/>
              <a:t>Contribution:</a:t>
            </a:r>
          </a:p>
          <a:p>
            <a:pPr lvl="2"/>
            <a:r>
              <a:rPr lang="en-US" dirty="0"/>
              <a:t>GNU C Compiler (GCC)</a:t>
            </a:r>
          </a:p>
          <a:p>
            <a:pPr lvl="2"/>
            <a:r>
              <a:rPr lang="en-US" dirty="0" err="1"/>
              <a:t>Emacs</a:t>
            </a:r>
            <a:r>
              <a:rPr lang="en-US" dirty="0"/>
              <a:t> Text Editor(Prof. Eggert is a Main Contributor!)</a:t>
            </a:r>
          </a:p>
          <a:p>
            <a:pPr lvl="2"/>
            <a:r>
              <a:rPr lang="en-US" dirty="0"/>
              <a:t>Make utility</a:t>
            </a:r>
          </a:p>
          <a:p>
            <a:pPr lvl="2"/>
            <a:r>
              <a:rPr lang="en-US" dirty="0"/>
              <a:t>Bash Shell</a:t>
            </a:r>
          </a:p>
          <a:p>
            <a:pPr lvl="1"/>
            <a:r>
              <a:rPr lang="en-US" dirty="0"/>
              <a:t>Limitations: No free OS to run the software.  </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Quote</a:t>
            </a:r>
          </a:p>
        </p:txBody>
      </p:sp>
      <p:sp>
        <p:nvSpPr>
          <p:cNvPr id="3" name="Content Placeholder 2"/>
          <p:cNvSpPr>
            <a:spLocks noGrp="1"/>
          </p:cNvSpPr>
          <p:nvPr>
            <p:ph idx="1"/>
          </p:nvPr>
        </p:nvSpPr>
        <p:spPr/>
        <p:txBody>
          <a:bodyPr/>
          <a:lstStyle/>
          <a:p>
            <a:pPr marL="0" indent="0">
              <a:buNone/>
            </a:pPr>
            <a:r>
              <a:rPr lang="en-US" dirty="0"/>
              <a:t>“’Free software’ is a matter of liberty, not price. To understand the concept, you should think of ‘free speech’, not ‘free beer’. ’Free software’ refers to the users’ freedom to run, copy, distribute and study, change and improve the software”</a:t>
            </a:r>
          </a:p>
          <a:p>
            <a:pPr marL="0" indent="0">
              <a:buNone/>
            </a:pPr>
            <a:r>
              <a:rPr lang="en-US" dirty="0"/>
              <a:t>			-- Richard Mathew Stallman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1991:Birth Of Linux</a:t>
            </a:r>
          </a:p>
        </p:txBody>
      </p:sp>
      <p:sp>
        <p:nvSpPr>
          <p:cNvPr id="3" name="Content Placeholder 2"/>
          <p:cNvSpPr>
            <a:spLocks noGrp="1"/>
          </p:cNvSpPr>
          <p:nvPr>
            <p:ph idx="1"/>
          </p:nvPr>
        </p:nvSpPr>
        <p:spPr/>
        <p:txBody>
          <a:bodyPr/>
          <a:lstStyle/>
          <a:p>
            <a:r>
              <a:rPr lang="en-US" dirty="0"/>
              <a:t>Linus Torvalds: Junior CS students in University of Helsinki.</a:t>
            </a:r>
          </a:p>
          <a:p>
            <a:r>
              <a:rPr lang="en-US" dirty="0" err="1"/>
              <a:t>Minix</a:t>
            </a:r>
            <a:r>
              <a:rPr lang="en-US" dirty="0"/>
              <a:t> </a:t>
            </a:r>
            <a:r>
              <a:rPr lang="en-US" dirty="0">
                <a:sym typeface="Wingdings" panose="05000000000000000000" pitchFamily="2" charset="2"/>
              </a:rPr>
              <a:t> Intel i386  Too slow</a:t>
            </a:r>
          </a:p>
          <a:p>
            <a:r>
              <a:rPr lang="en-US" dirty="0">
                <a:sym typeface="Wingdings" panose="05000000000000000000" pitchFamily="2" charset="2"/>
              </a:rPr>
              <a:t>He learned from the source code of </a:t>
            </a:r>
            <a:r>
              <a:rPr lang="en-US" dirty="0" err="1">
                <a:sym typeface="Wingdings" panose="05000000000000000000" pitchFamily="2" charset="2"/>
              </a:rPr>
              <a:t>Minix</a:t>
            </a:r>
            <a:r>
              <a:rPr lang="en-US" dirty="0">
                <a:sym typeface="Wingdings" panose="05000000000000000000" pitchFamily="2" charset="2"/>
              </a:rPr>
              <a:t>, and developed Linux with the help of free software from GNU. </a:t>
            </a:r>
          </a:p>
          <a:p>
            <a:r>
              <a:rPr lang="en-US" dirty="0">
                <a:sym typeface="Wingdings" panose="05000000000000000000" pitchFamily="2" charset="2"/>
              </a:rPr>
              <a:t>Linux: Forms the last pieces of GNU project</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30480"/>
            <a:ext cx="8229600" cy="1143000"/>
          </a:xfrm>
        </p:spPr>
        <p:txBody>
          <a:bodyPr/>
          <a:lstStyle/>
          <a:p>
            <a:r>
              <a:rPr lang="en-US" altLang="zh-CN" dirty="0"/>
              <a:t>Linus First Linux Post</a:t>
            </a:r>
            <a:endParaRPr lang="zh-CN" altLang="en-US" dirty="0"/>
          </a:p>
        </p:txBody>
      </p:sp>
      <p:sp>
        <p:nvSpPr>
          <p:cNvPr id="4" name="文本框 3"/>
          <p:cNvSpPr txBox="1"/>
          <p:nvPr/>
        </p:nvSpPr>
        <p:spPr>
          <a:xfrm>
            <a:off x="914400" y="1066800"/>
            <a:ext cx="7239000" cy="5355312"/>
          </a:xfrm>
          <a:prstGeom prst="rect">
            <a:avLst/>
          </a:prstGeom>
          <a:noFill/>
        </p:spPr>
        <p:txBody>
          <a:bodyPr wrap="square" rtlCol="0">
            <a:spAutoFit/>
          </a:bodyPr>
          <a:lstStyle/>
          <a:p>
            <a:r>
              <a:rPr lang="en-US" altLang="zh-CN" dirty="0"/>
              <a:t>Hello everybody out there using </a:t>
            </a:r>
            <a:r>
              <a:rPr lang="en-US" altLang="zh-CN" dirty="0" err="1"/>
              <a:t>minix</a:t>
            </a:r>
            <a:r>
              <a:rPr lang="en-US" altLang="zh-CN" dirty="0"/>
              <a:t> –</a:t>
            </a:r>
          </a:p>
          <a:p>
            <a:endParaRPr lang="en-US" altLang="zh-CN" dirty="0"/>
          </a:p>
          <a:p>
            <a:r>
              <a:rPr lang="en-US" altLang="zh-CN" dirty="0"/>
              <a:t>I’m doing a (free) operating system (just a hobby, won’t be big and</a:t>
            </a:r>
          </a:p>
          <a:p>
            <a:r>
              <a:rPr lang="en-US" altLang="zh-CN" dirty="0"/>
              <a:t>professional like gnu) for 386(486) AT clones. This has been brewing</a:t>
            </a:r>
          </a:p>
          <a:p>
            <a:r>
              <a:rPr lang="en-US" altLang="zh-CN" dirty="0"/>
              <a:t>since </a:t>
            </a:r>
            <a:r>
              <a:rPr lang="en-US" altLang="zh-CN" dirty="0" err="1"/>
              <a:t>april</a:t>
            </a:r>
            <a:r>
              <a:rPr lang="en-US" altLang="zh-CN" dirty="0"/>
              <a:t>, and is starting to get ready. I’d like any feedback on</a:t>
            </a:r>
          </a:p>
          <a:p>
            <a:r>
              <a:rPr lang="en-US" altLang="zh-CN" dirty="0"/>
              <a:t>things people like/dislike in </a:t>
            </a:r>
            <a:r>
              <a:rPr lang="en-US" altLang="zh-CN" dirty="0" err="1"/>
              <a:t>minix</a:t>
            </a:r>
            <a:r>
              <a:rPr lang="en-US" altLang="zh-CN" dirty="0"/>
              <a:t>, as my OS resembles it somewhat</a:t>
            </a:r>
          </a:p>
          <a:p>
            <a:r>
              <a:rPr lang="en-US" altLang="zh-CN" dirty="0"/>
              <a:t>(same physical layout of the file-system (due to practical reasons)</a:t>
            </a:r>
          </a:p>
          <a:p>
            <a:r>
              <a:rPr lang="en-US" altLang="zh-CN" dirty="0"/>
              <a:t>among other things).</a:t>
            </a:r>
          </a:p>
          <a:p>
            <a:endParaRPr lang="en-US" altLang="zh-CN" dirty="0"/>
          </a:p>
          <a:p>
            <a:r>
              <a:rPr lang="en-US" altLang="zh-CN" dirty="0"/>
              <a:t>I’ve currently ported bash(1.08) and </a:t>
            </a:r>
            <a:r>
              <a:rPr lang="en-US" altLang="zh-CN" dirty="0" err="1"/>
              <a:t>gcc</a:t>
            </a:r>
            <a:r>
              <a:rPr lang="en-US" altLang="zh-CN" dirty="0"/>
              <a:t>(1.40), and things seem to work.</a:t>
            </a:r>
          </a:p>
          <a:p>
            <a:r>
              <a:rPr lang="en-US" altLang="zh-CN" dirty="0"/>
              <a:t>This implies that I’ll get something practical within a few months, and</a:t>
            </a:r>
          </a:p>
          <a:p>
            <a:r>
              <a:rPr lang="en-US" altLang="zh-CN" dirty="0"/>
              <a:t>I’d like to know what features most people would want. Any suggestions</a:t>
            </a:r>
          </a:p>
          <a:p>
            <a:r>
              <a:rPr lang="en-US" altLang="zh-CN" dirty="0"/>
              <a:t>are welcome, but I won’t promise I’ll implement them </a:t>
            </a:r>
            <a:r>
              <a:rPr lang="zh-CN" altLang="en-US" dirty="0"/>
              <a:t>🙂</a:t>
            </a:r>
          </a:p>
          <a:p>
            <a:endParaRPr lang="zh-CN" altLang="en-US" dirty="0"/>
          </a:p>
          <a:p>
            <a:r>
              <a:rPr lang="en-US" altLang="zh-CN" dirty="0"/>
              <a:t>Linus (torvalds@kruuna.helsinki.fi)</a:t>
            </a:r>
          </a:p>
          <a:p>
            <a:endParaRPr lang="en-US" altLang="zh-CN" dirty="0"/>
          </a:p>
          <a:p>
            <a:r>
              <a:rPr lang="en-US" altLang="zh-CN" dirty="0"/>
              <a:t>PS. Yes – it’s free of any </a:t>
            </a:r>
            <a:r>
              <a:rPr lang="en-US" altLang="zh-CN" dirty="0" err="1"/>
              <a:t>minix</a:t>
            </a:r>
            <a:r>
              <a:rPr lang="en-US" altLang="zh-CN" dirty="0"/>
              <a:t> code, and it has a multi-threaded fs.</a:t>
            </a:r>
          </a:p>
          <a:p>
            <a:r>
              <a:rPr lang="en-US" altLang="zh-CN" dirty="0"/>
              <a:t>It is NOT </a:t>
            </a:r>
            <a:r>
              <a:rPr lang="en-US" altLang="zh-CN" dirty="0" err="1"/>
              <a:t>protable</a:t>
            </a:r>
            <a:r>
              <a:rPr lang="en-US" altLang="zh-CN" dirty="0"/>
              <a:t> (uses 386 task switching </a:t>
            </a:r>
            <a:r>
              <a:rPr lang="en-US" altLang="zh-CN" dirty="0" err="1"/>
              <a:t>etc</a:t>
            </a:r>
            <a:r>
              <a:rPr lang="en-US" altLang="zh-CN" dirty="0"/>
              <a:t>), and it probably never</a:t>
            </a:r>
          </a:p>
          <a:p>
            <a:r>
              <a:rPr lang="en-US" altLang="zh-CN" dirty="0"/>
              <a:t>will support anything other than AT-</a:t>
            </a:r>
            <a:r>
              <a:rPr lang="en-US" altLang="zh-CN" dirty="0" err="1"/>
              <a:t>harddisks</a:t>
            </a:r>
            <a:r>
              <a:rPr lang="en-US" altLang="zh-CN" dirty="0"/>
              <a:t>, as that’s all I have :-(.</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Linus </a:t>
            </a:r>
            <a:r>
              <a:rPr lang="en-US" altLang="zh-CN" dirty="0"/>
              <a:t>Torvalds</a:t>
            </a:r>
            <a:endParaRPr lang="en-US" dirty="0"/>
          </a:p>
        </p:txBody>
      </p:sp>
      <p:sp>
        <p:nvSpPr>
          <p:cNvPr id="3" name="Content Placeholder 2"/>
          <p:cNvSpPr>
            <a:spLocks noGrp="1"/>
          </p:cNvSpPr>
          <p:nvPr>
            <p:ph idx="1"/>
          </p:nvPr>
        </p:nvSpPr>
        <p:spPr>
          <a:xfrm>
            <a:off x="457200" y="1295400"/>
            <a:ext cx="8229600" cy="4525963"/>
          </a:xfrm>
        </p:spPr>
        <p:txBody>
          <a:bodyPr>
            <a:normAutofit/>
          </a:bodyPr>
          <a:lstStyle/>
          <a:p>
            <a:r>
              <a:rPr lang="en-US" dirty="0"/>
              <a:t>He wrote only two pieces of software and used in billions of computers. </a:t>
            </a:r>
          </a:p>
          <a:p>
            <a:pPr lvl="1"/>
            <a:r>
              <a:rPr lang="en-US" dirty="0"/>
              <a:t>Linux kernel </a:t>
            </a:r>
          </a:p>
          <a:p>
            <a:pPr lvl="1"/>
            <a:r>
              <a:rPr lang="en-US" dirty="0" err="1"/>
              <a:t>git</a:t>
            </a:r>
            <a:r>
              <a:rPr lang="en-US" dirty="0"/>
              <a:t>, which he use to mange the source code of Linux</a:t>
            </a:r>
          </a:p>
          <a:p>
            <a:r>
              <a:rPr lang="en-US" dirty="0"/>
              <a:t>He is also famous for his personal characteristics and his interesting quotes.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Quote</a:t>
            </a:r>
            <a:endParaRPr lang="zh-CN" altLang="en-US" dirty="0"/>
          </a:p>
        </p:txBody>
      </p:sp>
      <p:sp>
        <p:nvSpPr>
          <p:cNvPr id="3" name="内容占位符 2"/>
          <p:cNvSpPr>
            <a:spLocks noGrp="1"/>
          </p:cNvSpPr>
          <p:nvPr>
            <p:ph idx="1"/>
          </p:nvPr>
        </p:nvSpPr>
        <p:spPr/>
        <p:txBody>
          <a:bodyPr/>
          <a:lstStyle/>
          <a:p>
            <a:pPr marL="0" indent="0">
              <a:buNone/>
            </a:pPr>
            <a:r>
              <a:rPr lang="en-US" altLang="zh-CN" dirty="0"/>
              <a:t>“Software is like sex: it's better when it's free”</a:t>
            </a:r>
          </a:p>
          <a:p>
            <a:pPr marL="0" indent="0">
              <a:buNone/>
            </a:pPr>
            <a:r>
              <a:rPr lang="en-US" altLang="zh-CN" dirty="0"/>
              <a:t>					-- Linus Torvalds</a:t>
            </a:r>
          </a:p>
          <a:p>
            <a:pPr marL="0" indent="0">
              <a:buNone/>
            </a:pPr>
            <a:endParaRPr lang="en-US" altLang="zh-CN" dirty="0"/>
          </a:p>
          <a:p>
            <a:pPr marL="0" indent="0">
              <a:buNone/>
            </a:pPr>
            <a:r>
              <a:rPr lang="en-US" altLang="zh-CN" dirty="0"/>
              <a:t>“Portability is for people who cannot write new programs”</a:t>
            </a:r>
          </a:p>
          <a:p>
            <a:pPr marL="0" indent="0">
              <a:buNone/>
            </a:pPr>
            <a:r>
              <a:rPr lang="en-US" altLang="zh-CN" dirty="0"/>
              <a:t>					 -- Linus Torvalds</a:t>
            </a:r>
          </a:p>
          <a:p>
            <a:pPr marL="0" indent="0">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a:t>Modern open source software: GNU/Linux</a:t>
            </a:r>
          </a:p>
        </p:txBody>
      </p:sp>
      <p:sp>
        <p:nvSpPr>
          <p:cNvPr id="3" name="Content Placeholder 2"/>
          <p:cNvSpPr>
            <a:spLocks noGrp="1"/>
          </p:cNvSpPr>
          <p:nvPr>
            <p:ph idx="1"/>
          </p:nvPr>
        </p:nvSpPr>
        <p:spPr>
          <a:xfrm>
            <a:off x="457200" y="1219200"/>
            <a:ext cx="8229600" cy="5194071"/>
          </a:xfrm>
        </p:spPr>
        <p:txBody>
          <a:bodyPr>
            <a:normAutofit/>
          </a:bodyPr>
          <a:lstStyle/>
          <a:p>
            <a:r>
              <a:rPr lang="en-US" dirty="0">
                <a:sym typeface="Wingdings" panose="05000000000000000000" pitchFamily="2" charset="2"/>
              </a:rPr>
              <a:t>Millions of hackers contributed to the GNU </a:t>
            </a:r>
            <a:br>
              <a:rPr lang="en-US" dirty="0">
                <a:sym typeface="Wingdings" panose="05000000000000000000" pitchFamily="2" charset="2"/>
              </a:rPr>
            </a:br>
            <a:r>
              <a:rPr lang="en-US" dirty="0">
                <a:sym typeface="Wingdings" panose="05000000000000000000" pitchFamily="2" charset="2"/>
              </a:rPr>
              <a:t>project and Linux. </a:t>
            </a:r>
            <a:br>
              <a:rPr lang="en-US" dirty="0">
                <a:sym typeface="Wingdings" panose="05000000000000000000" pitchFamily="2" charset="2"/>
              </a:rPr>
            </a:br>
            <a:r>
              <a:rPr lang="en-US" dirty="0">
                <a:sym typeface="Wingdings" panose="05000000000000000000" pitchFamily="2" charset="2"/>
              </a:rPr>
              <a:t> </a:t>
            </a:r>
          </a:p>
          <a:p>
            <a:r>
              <a:rPr lang="en-US" dirty="0">
                <a:sym typeface="Wingdings" panose="05000000000000000000" pitchFamily="2" charset="2"/>
              </a:rPr>
              <a:t>Software from GNU project and Linux is widely used in industry.  </a:t>
            </a:r>
          </a:p>
          <a:p>
            <a:endParaRPr lang="en-US" dirty="0">
              <a:sym typeface="Wingdings" panose="05000000000000000000" pitchFamily="2" charset="2"/>
            </a:endParaRPr>
          </a:p>
          <a:p>
            <a:r>
              <a:rPr lang="en-US" dirty="0">
                <a:sym typeface="Wingdings" panose="05000000000000000000" pitchFamily="2" charset="2"/>
              </a:rPr>
              <a:t>CentOS/Ubuntu/</a:t>
            </a:r>
            <a:r>
              <a:rPr lang="en-US" dirty="0" err="1">
                <a:sym typeface="Wingdings" panose="05000000000000000000" pitchFamily="2" charset="2"/>
              </a:rPr>
              <a:t>Redhat</a:t>
            </a:r>
            <a:r>
              <a:rPr lang="en-US" dirty="0">
                <a:sym typeface="Wingdings" panose="05000000000000000000" pitchFamily="2" charset="2"/>
              </a:rPr>
              <a:t>: Linux + Core GNU software utility + a little customized software.  </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Today’s Topic</a:t>
            </a:r>
          </a:p>
        </p:txBody>
      </p:sp>
    </p:spTree>
    <p:extLst>
      <p:ext uri="{BB962C8B-B14F-4D97-AF65-F5344CB8AC3E}">
        <p14:creationId xmlns:p14="http://schemas.microsoft.com/office/powerpoint/2010/main" val="4206307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Command Line-Based Text Editor</a:t>
            </a:r>
            <a:endParaRPr lang="zh-CN" altLang="en-US" dirty="0"/>
          </a:p>
        </p:txBody>
      </p:sp>
      <p:sp>
        <p:nvSpPr>
          <p:cNvPr id="3" name="内容占位符 2"/>
          <p:cNvSpPr>
            <a:spLocks noGrp="1"/>
          </p:cNvSpPr>
          <p:nvPr>
            <p:ph idx="1"/>
          </p:nvPr>
        </p:nvSpPr>
        <p:spPr>
          <a:xfrm>
            <a:off x="457200" y="1295400"/>
            <a:ext cx="8229600" cy="5181600"/>
          </a:xfrm>
        </p:spPr>
        <p:txBody>
          <a:bodyPr>
            <a:normAutofit fontScale="92500"/>
          </a:bodyPr>
          <a:lstStyle/>
          <a:p>
            <a:r>
              <a:rPr lang="en-US" altLang="zh-CN" dirty="0"/>
              <a:t>GNU </a:t>
            </a:r>
            <a:r>
              <a:rPr lang="en-US" altLang="zh-CN" dirty="0" err="1"/>
              <a:t>Emacs</a:t>
            </a:r>
            <a:endParaRPr lang="en-US" altLang="zh-CN" dirty="0"/>
          </a:p>
          <a:p>
            <a:r>
              <a:rPr lang="en-US" altLang="zh-CN" dirty="0"/>
              <a:t>Text editor: Used for view and modifying text files. </a:t>
            </a:r>
          </a:p>
          <a:p>
            <a:r>
              <a:rPr lang="en-US" altLang="zh-CN" dirty="0"/>
              <a:t>Pros: </a:t>
            </a:r>
          </a:p>
          <a:p>
            <a:pPr lvl="1"/>
            <a:r>
              <a:rPr lang="en-US" altLang="zh-CN" dirty="0"/>
              <a:t>You can perform any operations (e.g. copy/paste/delete one line) without using the mouse.</a:t>
            </a:r>
          </a:p>
          <a:p>
            <a:pPr lvl="1"/>
            <a:r>
              <a:rPr lang="en-US" altLang="zh-CN" dirty="0"/>
              <a:t>It has lots of powerful features. (See that soon!) </a:t>
            </a:r>
          </a:p>
          <a:p>
            <a:pPr lvl="1"/>
            <a:r>
              <a:rPr lang="en-US" altLang="zh-CN" dirty="0"/>
              <a:t>Specially designed for programming 	</a:t>
            </a:r>
          </a:p>
          <a:p>
            <a:r>
              <a:rPr lang="en-US" altLang="zh-CN" dirty="0"/>
              <a:t>Cons: </a:t>
            </a:r>
          </a:p>
          <a:p>
            <a:pPr lvl="1"/>
            <a:r>
              <a:rPr lang="en-US" altLang="zh-CN" dirty="0"/>
              <a:t>Its UI looks ugly.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3683" y="76200"/>
            <a:ext cx="8229600" cy="1143000"/>
          </a:xfrm>
        </p:spPr>
        <p:txBody>
          <a:bodyPr>
            <a:normAutofit/>
          </a:bodyPr>
          <a:lstStyle/>
          <a:p>
            <a:r>
              <a:rPr lang="en-US" altLang="zh-CN" dirty="0"/>
              <a:t>VIM</a:t>
            </a:r>
            <a:endParaRPr lang="zh-CN" altLang="en-US" dirty="0"/>
          </a:p>
        </p:txBody>
      </p:sp>
      <p:sp>
        <p:nvSpPr>
          <p:cNvPr id="3" name="内容占位符 2"/>
          <p:cNvSpPr>
            <a:spLocks noGrp="1"/>
          </p:cNvSpPr>
          <p:nvPr>
            <p:ph idx="1"/>
          </p:nvPr>
        </p:nvSpPr>
        <p:spPr>
          <a:xfrm>
            <a:off x="457200" y="1219200"/>
            <a:ext cx="8229600" cy="4876800"/>
          </a:xfrm>
        </p:spPr>
        <p:txBody>
          <a:bodyPr>
            <a:normAutofit lnSpcReduction="10000"/>
          </a:bodyPr>
          <a:lstStyle/>
          <a:p>
            <a:r>
              <a:rPr lang="en-US" altLang="zh-CN" dirty="0"/>
              <a:t>VIM: another famous command line-based editor</a:t>
            </a:r>
          </a:p>
          <a:p>
            <a:r>
              <a:rPr lang="en-US" altLang="zh-CN" dirty="0"/>
              <a:t>Only remaining holy war in CS: VIM vs EMACS</a:t>
            </a:r>
          </a:p>
          <a:p>
            <a:r>
              <a:rPr lang="en-US" altLang="zh-CN" dirty="0"/>
              <a:t>VIM:  Editor of beast</a:t>
            </a:r>
          </a:p>
          <a:p>
            <a:r>
              <a:rPr lang="en-US" altLang="zh-CN" dirty="0"/>
              <a:t>EMACS: EMACS Makes All Computer Slow</a:t>
            </a:r>
          </a:p>
          <a:p>
            <a:r>
              <a:rPr lang="en-US" altLang="zh-CN" dirty="0"/>
              <a:t>GNU EMACS: Generally Not Used, Except by Middle Age Computer Scientists. </a:t>
            </a:r>
          </a:p>
          <a:p>
            <a:endParaRPr lang="en-US" altLang="zh-CN" dirty="0"/>
          </a:p>
          <a:p>
            <a:r>
              <a:rPr lang="en-US" altLang="zh-CN" dirty="0"/>
              <a:t>In this class, we are required to use emacs.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en-US" altLang="zh-CN" dirty="0"/>
              <a:t>About myself</a:t>
            </a:r>
            <a:endParaRPr lang="zh-CN" altLang="en-US" dirty="0"/>
          </a:p>
        </p:txBody>
      </p:sp>
      <p:sp>
        <p:nvSpPr>
          <p:cNvPr id="3" name="内容占位符 2"/>
          <p:cNvSpPr>
            <a:spLocks noGrp="1"/>
          </p:cNvSpPr>
          <p:nvPr>
            <p:ph idx="1"/>
          </p:nvPr>
        </p:nvSpPr>
        <p:spPr>
          <a:xfrm>
            <a:off x="457200" y="1066800"/>
            <a:ext cx="8229600" cy="5410200"/>
          </a:xfrm>
        </p:spPr>
        <p:txBody>
          <a:bodyPr>
            <a:normAutofit/>
          </a:bodyPr>
          <a:lstStyle/>
          <a:p>
            <a:r>
              <a:rPr lang="en-US" altLang="zh-CN" dirty="0"/>
              <a:t>Many year PhD student working in operating system. </a:t>
            </a:r>
          </a:p>
          <a:p>
            <a:r>
              <a:rPr lang="en-US" altLang="zh-CN" dirty="0"/>
              <a:t>Email: </a:t>
            </a:r>
            <a:r>
              <a:rPr lang="en-US" altLang="zh-CN" dirty="0">
                <a:hlinkClick r:id="rId2"/>
              </a:rPr>
              <a:t>zhoudiyu@cs.ucla.edu</a:t>
            </a:r>
            <a:r>
              <a:rPr lang="en-US" altLang="zh-CN" dirty="0"/>
              <a:t>. </a:t>
            </a:r>
            <a:br>
              <a:rPr lang="en-US" altLang="zh-CN" dirty="0"/>
            </a:br>
            <a:r>
              <a:rPr lang="en-US" altLang="zh-CN" dirty="0"/>
              <a:t>Response time: within 24 hours</a:t>
            </a:r>
            <a:br>
              <a:rPr lang="en-US" altLang="zh-CN" dirty="0"/>
            </a:br>
            <a:r>
              <a:rPr lang="en-US" altLang="zh-CN" dirty="0"/>
              <a:t>If do not receive in 24 hours, send me the email again. </a:t>
            </a:r>
          </a:p>
          <a:p>
            <a:r>
              <a:rPr lang="en-US" altLang="zh-CN" dirty="0"/>
              <a:t>Office hours: TBD. You are encouraged to come to the office hours to seek for help. </a:t>
            </a:r>
          </a:p>
          <a:p>
            <a:endParaRPr lang="en-US" altLang="zh-CN" dirty="0"/>
          </a:p>
          <a:p>
            <a:endParaRPr lang="zh-CN" altLang="en-US" dirty="0"/>
          </a:p>
        </p:txBody>
      </p:sp>
    </p:spTree>
    <p:extLst>
      <p:ext uri="{BB962C8B-B14F-4D97-AF65-F5344CB8AC3E}">
        <p14:creationId xmlns:p14="http://schemas.microsoft.com/office/powerpoint/2010/main" val="70201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en-US" altLang="zh-CN" dirty="0"/>
              <a:t>Syllabus</a:t>
            </a:r>
            <a:endParaRPr lang="zh-CN" altLang="en-US" dirty="0"/>
          </a:p>
        </p:txBody>
      </p:sp>
      <p:sp>
        <p:nvSpPr>
          <p:cNvPr id="3" name="内容占位符 2"/>
          <p:cNvSpPr>
            <a:spLocks noGrp="1"/>
          </p:cNvSpPr>
          <p:nvPr>
            <p:ph idx="1"/>
          </p:nvPr>
        </p:nvSpPr>
        <p:spPr>
          <a:xfrm>
            <a:off x="457200" y="1066800"/>
            <a:ext cx="8229600" cy="5059363"/>
          </a:xfrm>
        </p:spPr>
        <p:txBody>
          <a:bodyPr>
            <a:normAutofit/>
          </a:bodyPr>
          <a:lstStyle/>
          <a:p>
            <a:r>
              <a:rPr lang="en-US" altLang="zh-CN" dirty="0"/>
              <a:t>10 assignments (50%). There is an assignment due every week. </a:t>
            </a:r>
          </a:p>
          <a:p>
            <a:r>
              <a:rPr lang="en-US" altLang="zh-CN" dirty="0"/>
              <a:t>Final exam (50%): Open book and Open note</a:t>
            </a:r>
          </a:p>
          <a:p>
            <a:pPr lvl="1"/>
            <a:r>
              <a:rPr lang="en-US" altLang="zh-CN" dirty="0"/>
              <a:t>Each TA writes its own final exam. </a:t>
            </a:r>
          </a:p>
          <a:p>
            <a:pPr lvl="1"/>
            <a:r>
              <a:rPr lang="en-US" altLang="zh-CN" dirty="0"/>
              <a:t>My final exam: A few short answer questions</a:t>
            </a:r>
          </a:p>
          <a:p>
            <a:pPr lvl="1"/>
            <a:r>
              <a:rPr lang="en-US" altLang="zh-CN" dirty="0"/>
              <a:t>Mostly programming questions: test your ability to use the tool correctly. </a:t>
            </a:r>
          </a:p>
          <a:p>
            <a:pPr lvl="1"/>
            <a:r>
              <a:rPr lang="en-US" altLang="zh-CN" dirty="0"/>
              <a:t>average: 50</a:t>
            </a:r>
          </a:p>
          <a:p>
            <a:r>
              <a:rPr lang="en-US" altLang="zh-CN" dirty="0"/>
              <a:t>Your final grades are scaled within the session.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1268" y="-76200"/>
            <a:ext cx="8229600" cy="1143000"/>
          </a:xfrm>
        </p:spPr>
        <p:txBody>
          <a:bodyPr/>
          <a:lstStyle/>
          <a:p>
            <a:r>
              <a:rPr lang="en-US" altLang="zh-CN" dirty="0"/>
              <a:t>Syllabus (</a:t>
            </a:r>
            <a:r>
              <a:rPr lang="en-US" altLang="zh-CN" dirty="0" err="1"/>
              <a:t>Cont</a:t>
            </a:r>
            <a:r>
              <a:rPr lang="en-US" altLang="zh-CN" dirty="0"/>
              <a:t>)</a:t>
            </a:r>
            <a:endParaRPr lang="zh-CN" altLang="en-US" dirty="0"/>
          </a:p>
        </p:txBody>
      </p:sp>
      <p:sp>
        <p:nvSpPr>
          <p:cNvPr id="3" name="内容占位符 2"/>
          <p:cNvSpPr>
            <a:spLocks noGrp="1"/>
          </p:cNvSpPr>
          <p:nvPr>
            <p:ph idx="1"/>
          </p:nvPr>
        </p:nvSpPr>
        <p:spPr>
          <a:xfrm>
            <a:off x="443132" y="899318"/>
            <a:ext cx="8229600" cy="5059363"/>
          </a:xfrm>
        </p:spPr>
        <p:txBody>
          <a:bodyPr>
            <a:normAutofit/>
          </a:bodyPr>
          <a:lstStyle/>
          <a:p>
            <a:r>
              <a:rPr lang="en-US" altLang="zh-CN" dirty="0"/>
              <a:t>Assignment 10: Presentation and write report. </a:t>
            </a:r>
            <a:br>
              <a:rPr lang="en-US" altLang="zh-CN" dirty="0"/>
            </a:br>
            <a:r>
              <a:rPr lang="en-US" altLang="zh-CN" dirty="0"/>
              <a:t>Details will be announced later. </a:t>
            </a:r>
          </a:p>
          <a:p>
            <a:endParaRPr lang="en-US" altLang="zh-CN" dirty="0"/>
          </a:p>
          <a:p>
            <a:r>
              <a:rPr lang="en-US" altLang="zh-CN" dirty="0"/>
              <a:t>Create a </a:t>
            </a:r>
            <a:r>
              <a:rPr lang="en-US" altLang="zh-CN" dirty="0" err="1"/>
              <a:t>SEASnet</a:t>
            </a:r>
            <a:r>
              <a:rPr lang="en-US" altLang="zh-CN" dirty="0"/>
              <a:t> account: all homework will</a:t>
            </a:r>
            <a:br>
              <a:rPr lang="en-US" altLang="zh-CN" dirty="0"/>
            </a:br>
            <a:r>
              <a:rPr lang="en-US" altLang="zh-CN" dirty="0"/>
              <a:t>be graded on the </a:t>
            </a:r>
            <a:r>
              <a:rPr lang="en-US" altLang="zh-CN" dirty="0" err="1"/>
              <a:t>SEASnet</a:t>
            </a:r>
            <a:r>
              <a:rPr lang="en-US" altLang="zh-CN" dirty="0"/>
              <a:t> server.  </a:t>
            </a:r>
          </a:p>
          <a:p>
            <a:endParaRPr lang="en-US" altLang="zh-CN" dirty="0"/>
          </a:p>
          <a:p>
            <a:r>
              <a:rPr lang="en-US" altLang="zh-CN" dirty="0"/>
              <a:t>Slides and other course related materials will </a:t>
            </a:r>
            <a:br>
              <a:rPr lang="en-US" altLang="zh-CN" dirty="0"/>
            </a:br>
            <a:r>
              <a:rPr lang="en-US" altLang="zh-CN" dirty="0"/>
              <a:t>be available at </a:t>
            </a:r>
            <a:r>
              <a:rPr lang="en-US" altLang="zh-CN" sz="2800" dirty="0"/>
              <a:t>http://web.cs.ucla.edu/~zhoudiyu/cs35L_winter18/</a:t>
            </a:r>
          </a:p>
          <a:p>
            <a:endParaRPr lang="zh-CN" altLang="en-US" dirty="0"/>
          </a:p>
        </p:txBody>
      </p:sp>
    </p:spTree>
    <p:extLst>
      <p:ext uri="{BB962C8B-B14F-4D97-AF65-F5344CB8AC3E}">
        <p14:creationId xmlns:p14="http://schemas.microsoft.com/office/powerpoint/2010/main" val="375320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0784-00C9-4667-8461-10B2072FA418}"/>
              </a:ext>
            </a:extLst>
          </p:cNvPr>
          <p:cNvSpPr>
            <a:spLocks noGrp="1"/>
          </p:cNvSpPr>
          <p:nvPr>
            <p:ph type="title"/>
          </p:nvPr>
        </p:nvSpPr>
        <p:spPr>
          <a:xfrm>
            <a:off x="457200" y="-167641"/>
            <a:ext cx="8229600" cy="1143000"/>
          </a:xfrm>
        </p:spPr>
        <p:txBody>
          <a:bodyPr/>
          <a:lstStyle/>
          <a:p>
            <a:r>
              <a:rPr lang="en-US" dirty="0"/>
              <a:t>Guide to survive the courses</a:t>
            </a:r>
          </a:p>
        </p:txBody>
      </p:sp>
      <p:sp>
        <p:nvSpPr>
          <p:cNvPr id="3" name="Content Placeholder 2">
            <a:extLst>
              <a:ext uri="{FF2B5EF4-FFF2-40B4-BE49-F238E27FC236}">
                <a16:creationId xmlns:a16="http://schemas.microsoft.com/office/drawing/2014/main" id="{DDAF4B45-AC89-4912-974B-28EE29A491DF}"/>
              </a:ext>
            </a:extLst>
          </p:cNvPr>
          <p:cNvSpPr>
            <a:spLocks noGrp="1"/>
          </p:cNvSpPr>
          <p:nvPr>
            <p:ph idx="1"/>
          </p:nvPr>
        </p:nvSpPr>
        <p:spPr>
          <a:xfrm>
            <a:off x="457200" y="762000"/>
            <a:ext cx="8229600" cy="5715000"/>
          </a:xfrm>
        </p:spPr>
        <p:txBody>
          <a:bodyPr/>
          <a:lstStyle/>
          <a:p>
            <a:r>
              <a:rPr lang="en-US" dirty="0"/>
              <a:t>Practice, practice and practice! </a:t>
            </a:r>
          </a:p>
          <a:p>
            <a:pPr lvl="1"/>
            <a:r>
              <a:rPr lang="en-US" dirty="0"/>
              <a:t>Use the tools as often as possible</a:t>
            </a:r>
          </a:p>
          <a:p>
            <a:pPr lvl="1"/>
            <a:r>
              <a:rPr lang="en-US" dirty="0"/>
              <a:t>e.g. for the emacs text editor: </a:t>
            </a:r>
            <a:br>
              <a:rPr lang="en-US" dirty="0"/>
            </a:br>
            <a:r>
              <a:rPr lang="en-US" dirty="0"/>
              <a:t>Write all your homework/code with it. </a:t>
            </a:r>
            <a:br>
              <a:rPr lang="en-US" dirty="0"/>
            </a:br>
            <a:r>
              <a:rPr lang="en-US" dirty="0"/>
              <a:t>Check and write all your emails with it. </a:t>
            </a:r>
          </a:p>
          <a:p>
            <a:pPr marL="0" indent="0">
              <a:buNone/>
            </a:pPr>
            <a:endParaRPr lang="en-US" dirty="0"/>
          </a:p>
          <a:p>
            <a:r>
              <a:rPr lang="en-US" dirty="0"/>
              <a:t>Actively seeking for help:</a:t>
            </a:r>
          </a:p>
          <a:p>
            <a:pPr lvl="1"/>
            <a:r>
              <a:rPr lang="en-US" altLang="zh-CN" dirty="0"/>
              <a:t>TA office hours</a:t>
            </a:r>
          </a:p>
          <a:p>
            <a:pPr lvl="1"/>
            <a:r>
              <a:rPr lang="en-US" altLang="zh-CN" dirty="0"/>
              <a:t>Ask questions on piazza</a:t>
            </a:r>
          </a:p>
          <a:p>
            <a:pPr lvl="1"/>
            <a:r>
              <a:rPr lang="en-US" altLang="zh-CN" dirty="0"/>
              <a:t>Email TAs</a:t>
            </a:r>
          </a:p>
          <a:p>
            <a:pPr lvl="1"/>
            <a:endParaRPr lang="en-US" dirty="0"/>
          </a:p>
        </p:txBody>
      </p:sp>
    </p:spTree>
    <p:extLst>
      <p:ext uri="{BB962C8B-B14F-4D97-AF65-F5344CB8AC3E}">
        <p14:creationId xmlns:p14="http://schemas.microsoft.com/office/powerpoint/2010/main" val="154657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Rules of using the lab</a:t>
            </a:r>
            <a:endParaRPr lang="zh-CN" altLang="en-US" dirty="0"/>
          </a:p>
        </p:txBody>
      </p:sp>
      <p:sp>
        <p:nvSpPr>
          <p:cNvPr id="3" name="内容占位符 2"/>
          <p:cNvSpPr>
            <a:spLocks noGrp="1"/>
          </p:cNvSpPr>
          <p:nvPr>
            <p:ph idx="1"/>
          </p:nvPr>
        </p:nvSpPr>
        <p:spPr/>
        <p:txBody>
          <a:bodyPr/>
          <a:lstStyle/>
          <a:p>
            <a:r>
              <a:rPr lang="en-US" altLang="zh-CN" dirty="0"/>
              <a:t>No food and drink is allowed. </a:t>
            </a:r>
          </a:p>
          <a:p>
            <a:r>
              <a:rPr lang="en-US" altLang="zh-CN" dirty="0"/>
              <a:t>Everyone needs to leave the lab when the lecture is over. (Required by </a:t>
            </a:r>
            <a:r>
              <a:rPr lang="en-US" altLang="zh-CN" dirty="0" err="1"/>
              <a:t>SEASnet</a:t>
            </a:r>
            <a:r>
              <a:rPr lang="en-US" altLang="zh-CN" dirty="0"/>
              <a:t>)</a:t>
            </a:r>
          </a:p>
          <a:p>
            <a:r>
              <a:rPr lang="en-US" altLang="zh-CN" dirty="0"/>
              <a:t>Report any malfunctioning machine to me.  </a:t>
            </a:r>
            <a:endParaRPr lang="zh-CN" altLang="en-US" dirty="0"/>
          </a:p>
        </p:txBody>
      </p:sp>
    </p:spTree>
    <p:extLst>
      <p:ext uri="{BB962C8B-B14F-4D97-AF65-F5344CB8AC3E}">
        <p14:creationId xmlns:p14="http://schemas.microsoft.com/office/powerpoint/2010/main" val="340144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Open Source Software</a:t>
            </a:r>
          </a:p>
        </p:txBody>
      </p:sp>
    </p:spTree>
    <p:extLst>
      <p:ext uri="{BB962C8B-B14F-4D97-AF65-F5344CB8AC3E}">
        <p14:creationId xmlns:p14="http://schemas.microsoft.com/office/powerpoint/2010/main" val="280298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US" dirty="0"/>
              <a:t>Open Source Spirit in CS</a:t>
            </a:r>
          </a:p>
        </p:txBody>
      </p:sp>
      <p:sp>
        <p:nvSpPr>
          <p:cNvPr id="3" name="Content Placeholder 2"/>
          <p:cNvSpPr>
            <a:spLocks noGrp="1"/>
          </p:cNvSpPr>
          <p:nvPr>
            <p:ph idx="1"/>
          </p:nvPr>
        </p:nvSpPr>
        <p:spPr>
          <a:xfrm>
            <a:off x="0" y="685800"/>
            <a:ext cx="9144000" cy="5169241"/>
          </a:xfrm>
        </p:spPr>
        <p:txBody>
          <a:bodyPr/>
          <a:lstStyle/>
          <a:p>
            <a:r>
              <a:rPr lang="en-US" dirty="0"/>
              <a:t>Everything in CS can be done without paying:</a:t>
            </a:r>
          </a:p>
          <a:p>
            <a:pPr lvl="1"/>
            <a:r>
              <a:rPr lang="en-US" dirty="0"/>
              <a:t>Free OS: Linux</a:t>
            </a:r>
          </a:p>
          <a:p>
            <a:pPr lvl="1"/>
            <a:r>
              <a:rPr lang="en-US" dirty="0"/>
              <a:t>Free webserver: Apache</a:t>
            </a:r>
          </a:p>
          <a:p>
            <a:pPr lvl="1"/>
            <a:r>
              <a:rPr lang="en-US" dirty="0"/>
              <a:t>Free database: </a:t>
            </a:r>
            <a:r>
              <a:rPr lang="en-US" dirty="0" err="1"/>
              <a:t>mysql</a:t>
            </a:r>
            <a:r>
              <a:rPr lang="en-US" dirty="0"/>
              <a:t>, </a:t>
            </a:r>
            <a:r>
              <a:rPr lang="en-US" dirty="0" err="1"/>
              <a:t>sqlite</a:t>
            </a:r>
            <a:br>
              <a:rPr lang="en-US" dirty="0"/>
            </a:br>
            <a:r>
              <a:rPr lang="en-US" dirty="0"/>
              <a:t>…..</a:t>
            </a:r>
          </a:p>
          <a:p>
            <a:r>
              <a:rPr lang="en-US" dirty="0"/>
              <a:t>Free software is (almost) better than paid version.</a:t>
            </a:r>
          </a:p>
          <a:p>
            <a:r>
              <a:rPr lang="en-US" dirty="0"/>
              <a:t>Impact: </a:t>
            </a:r>
          </a:p>
          <a:p>
            <a:pPr lvl="1"/>
            <a:r>
              <a:rPr lang="en-US" dirty="0"/>
              <a:t>Boost Research and Development</a:t>
            </a:r>
          </a:p>
          <a:p>
            <a:pPr lvl="1"/>
            <a:r>
              <a:rPr lang="en-US" dirty="0"/>
              <a:t>Enables success of small business. </a:t>
            </a:r>
          </a:p>
          <a:p>
            <a:pPr marL="0" indent="0">
              <a:buNone/>
            </a:pPr>
            <a:endParaRPr lang="en-US" dirty="0"/>
          </a:p>
        </p:txBody>
      </p:sp>
    </p:spTree>
    <p:extLst>
      <p:ext uri="{BB962C8B-B14F-4D97-AF65-F5344CB8AC3E}">
        <p14:creationId xmlns:p14="http://schemas.microsoft.com/office/powerpoint/2010/main" val="202011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1159</Words>
  <Application>Microsoft Office PowerPoint</Application>
  <PresentationFormat>On-screen Show (4:3)</PresentationFormat>
  <Paragraphs>189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宋体</vt:lpstr>
      <vt:lpstr>Arial</vt:lpstr>
      <vt:lpstr>Calibri</vt:lpstr>
      <vt:lpstr>Wingdings</vt:lpstr>
      <vt:lpstr>Office Theme</vt:lpstr>
      <vt:lpstr>CS 35L Section 1</vt:lpstr>
      <vt:lpstr>35L: software construction</vt:lpstr>
      <vt:lpstr>About myself</vt:lpstr>
      <vt:lpstr>Syllabus</vt:lpstr>
      <vt:lpstr>Syllabus (Cont)</vt:lpstr>
      <vt:lpstr>Guide to survive the courses</vt:lpstr>
      <vt:lpstr>Rules of using the lab</vt:lpstr>
      <vt:lpstr>Open Source Software</vt:lpstr>
      <vt:lpstr>Open Source Spirit in CS</vt:lpstr>
      <vt:lpstr>Unix: History of Free and Open Source Software</vt:lpstr>
      <vt:lpstr>Early Days in CS</vt:lpstr>
      <vt:lpstr>What is operating system?</vt:lpstr>
      <vt:lpstr>CTSS: Compatible Time-Sharing OS</vt:lpstr>
      <vt:lpstr>Multics Project</vt:lpstr>
      <vt:lpstr>1969: The Birth of Unix</vt:lpstr>
      <vt:lpstr>1973: The Birth of C</vt:lpstr>
      <vt:lpstr>Quote</vt:lpstr>
      <vt:lpstr>1977: Unix Evolve to Commercial Software</vt:lpstr>
      <vt:lpstr>1984: Minix -- First Unix-like OS</vt:lpstr>
      <vt:lpstr>1984: Foundation of GNU Project</vt:lpstr>
      <vt:lpstr>Quote</vt:lpstr>
      <vt:lpstr>1991:Birth Of Linux</vt:lpstr>
      <vt:lpstr>Linus First Linux Post</vt:lpstr>
      <vt:lpstr>Linus Torvalds</vt:lpstr>
      <vt:lpstr>Quote</vt:lpstr>
      <vt:lpstr>Modern open source software: GNU/Linux</vt:lpstr>
      <vt:lpstr>Today’s Topic</vt:lpstr>
      <vt:lpstr>Command Line-Based Text Editor</vt:lpstr>
      <vt:lpstr>VIM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Diyu Zhou</dc:creator>
  <cp:lastModifiedBy>zozo-PC</cp:lastModifiedBy>
  <cp:revision>415</cp:revision>
  <dcterms:created xsi:type="dcterms:W3CDTF">2006-08-16T00:00:00Z</dcterms:created>
  <dcterms:modified xsi:type="dcterms:W3CDTF">2019-01-07T22:14:46Z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