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71" r:id="rId2"/>
    <p:sldId id="342" r:id="rId3"/>
    <p:sldId id="272" r:id="rId4"/>
    <p:sldId id="273" r:id="rId5"/>
    <p:sldId id="343" r:id="rId6"/>
    <p:sldId id="295" r:id="rId7"/>
    <p:sldId id="344" r:id="rId8"/>
    <p:sldId id="345" r:id="rId9"/>
    <p:sldId id="346" r:id="rId10"/>
    <p:sldId id="353" r:id="rId11"/>
    <p:sldId id="347" r:id="rId12"/>
    <p:sldId id="348" r:id="rId13"/>
    <p:sldId id="354" r:id="rId14"/>
    <p:sldId id="349" r:id="rId15"/>
    <p:sldId id="350" r:id="rId16"/>
    <p:sldId id="352" r:id="rId17"/>
    <p:sldId id="355" r:id="rId18"/>
    <p:sldId id="351" r:id="rId19"/>
    <p:sldId id="356" r:id="rId20"/>
    <p:sldId id="297" r:id="rId21"/>
    <p:sldId id="357" r:id="rId22"/>
    <p:sldId id="358" r:id="rId23"/>
    <p:sldId id="359" r:id="rId24"/>
    <p:sldId id="360" r:id="rId25"/>
    <p:sldId id="365" r:id="rId26"/>
    <p:sldId id="361" r:id="rId27"/>
    <p:sldId id="362" r:id="rId28"/>
    <p:sldId id="366" r:id="rId29"/>
    <p:sldId id="363" r:id="rId30"/>
    <p:sldId id="364" r:id="rId31"/>
    <p:sldId id="367" r:id="rId32"/>
    <p:sldId id="3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6" autoAdjust="0"/>
    <p:restoredTop sz="94660"/>
  </p:normalViewPr>
  <p:slideViewPr>
    <p:cSldViewPr>
      <p:cViewPr varScale="1">
        <p:scale>
          <a:sx n="68" d="100"/>
          <a:sy n="68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0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3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9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3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3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1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Basic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cd </a:t>
            </a:r>
          </a:p>
        </p:txBody>
      </p:sp>
    </p:spTree>
    <p:extLst>
      <p:ext uri="{BB962C8B-B14F-4D97-AF65-F5344CB8AC3E}">
        <p14:creationId xmlns:p14="http://schemas.microsoft.com/office/powerpoint/2010/main" val="34626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ls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Usage 1: </a:t>
            </a:r>
            <a:br>
              <a:rPr lang="en-US" altLang="zh-CN" sz="2800" dirty="0"/>
            </a:br>
            <a:r>
              <a:rPr lang="en-US" altLang="zh-CN" sz="2800" dirty="0"/>
              <a:t>ls (without any arguments): </a:t>
            </a:r>
            <a:br>
              <a:rPr lang="en-US" altLang="zh-CN" sz="2800" dirty="0"/>
            </a:br>
            <a:r>
              <a:rPr lang="en-US" altLang="zh-CN" sz="2800" dirty="0"/>
              <a:t>list the files under the current directory.  </a:t>
            </a:r>
          </a:p>
          <a:p>
            <a:endParaRPr lang="en-US" altLang="zh-CN" sz="2800" dirty="0"/>
          </a:p>
          <a:p>
            <a:r>
              <a:rPr lang="en-US" altLang="zh-CN" sz="2800" dirty="0"/>
              <a:t>Usage 2:</a:t>
            </a:r>
            <a:br>
              <a:rPr lang="en-US" altLang="zh-CN" sz="2800" dirty="0"/>
            </a:br>
            <a:r>
              <a:rPr lang="en-US" altLang="zh-CN" sz="2800" dirty="0"/>
              <a:t>ls </a:t>
            </a:r>
            <a:r>
              <a:rPr lang="en-US" altLang="zh-CN" sz="2800" dirty="0" err="1"/>
              <a:t>path_to_dir</a:t>
            </a:r>
            <a:r>
              <a:rPr lang="en-US" altLang="zh-CN" sz="2800" dirty="0"/>
              <a:t>, list the files under the directory  specified by the path.     </a:t>
            </a:r>
          </a:p>
          <a:p>
            <a:pPr marL="0" indent="0">
              <a:buNone/>
            </a:pPr>
            <a:r>
              <a:rPr lang="en-US" altLang="zh-CN" sz="2800" dirty="0"/>
              <a:t>    e.g. </a:t>
            </a:r>
            <a:r>
              <a:rPr lang="de-DE" altLang="zh-CN" sz="2800" dirty="0"/>
              <a:t>ls /usr/bin/, ls ../usr/</a:t>
            </a:r>
          </a:p>
          <a:p>
            <a:pPr marL="0" indent="0">
              <a:buNone/>
            </a:pPr>
            <a:endParaRPr lang="de-DE" altLang="zh-CN" sz="2800" dirty="0"/>
          </a:p>
          <a:p>
            <a:r>
              <a:rPr lang="en-US" altLang="zh-CN" sz="2800" dirty="0"/>
              <a:t>Usage 3:</a:t>
            </a:r>
            <a:br>
              <a:rPr lang="en-US" altLang="zh-CN" sz="2800" dirty="0"/>
            </a:br>
            <a:r>
              <a:rPr lang="en-US" altLang="zh-CN" sz="2800" dirty="0"/>
              <a:t>ls </a:t>
            </a:r>
            <a:r>
              <a:rPr lang="en-US" altLang="zh-CN" sz="2800" dirty="0" err="1"/>
              <a:t>path_to_regular_file</a:t>
            </a:r>
            <a:r>
              <a:rPr lang="en-US" altLang="zh-CN" sz="2800" dirty="0"/>
              <a:t>, list the attributes of the file.</a:t>
            </a:r>
            <a:br>
              <a:rPr lang="en-US" altLang="zh-CN" sz="2800" dirty="0"/>
            </a:br>
            <a:r>
              <a:rPr lang="en-US" altLang="zh-CN" sz="2800" dirty="0"/>
              <a:t>A simple way to test whether a file exists or not. </a:t>
            </a:r>
          </a:p>
        </p:txBody>
      </p:sp>
    </p:spTree>
    <p:extLst>
      <p:ext uri="{BB962C8B-B14F-4D97-AF65-F5344CB8AC3E}">
        <p14:creationId xmlns:p14="http://schemas.microsoft.com/office/powerpoint/2010/main" val="41874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ls command (options)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 Linux, command can be followed by options. </a:t>
            </a:r>
          </a:p>
          <a:p>
            <a:r>
              <a:rPr lang="en-US" altLang="zh-CN" sz="2800" dirty="0"/>
              <a:t>ls –a:  </a:t>
            </a:r>
          </a:p>
          <a:p>
            <a:pPr lvl="1"/>
            <a:r>
              <a:rPr lang="en-US" altLang="zh-CN" dirty="0"/>
              <a:t>list all the files (including the hidden files) in</a:t>
            </a:r>
            <a:br>
              <a:rPr lang="en-US" altLang="zh-CN" dirty="0"/>
            </a:br>
            <a:r>
              <a:rPr lang="en-US" altLang="zh-CN" dirty="0"/>
              <a:t>the directory</a:t>
            </a:r>
          </a:p>
          <a:p>
            <a:pPr lvl="1"/>
            <a:r>
              <a:rPr lang="en-US" altLang="zh-CN" dirty="0"/>
              <a:t>On Linux, files start with . is by default hidden from ls</a:t>
            </a:r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ls –l:</a:t>
            </a:r>
          </a:p>
          <a:p>
            <a:pPr lvl="1"/>
            <a:r>
              <a:rPr lang="en-US" altLang="zh-CN" dirty="0"/>
              <a:t>list the attributes of the files.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2800" dirty="0"/>
              <a:t>Options can be combined: ls –al, same as ls –a –l </a:t>
            </a:r>
          </a:p>
        </p:txBody>
      </p:sp>
    </p:spTree>
    <p:extLst>
      <p:ext uri="{BB962C8B-B14F-4D97-AF65-F5344CB8AC3E}">
        <p14:creationId xmlns:p14="http://schemas.microsoft.com/office/powerpoint/2010/main" val="13800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ls </a:t>
            </a:r>
          </a:p>
        </p:txBody>
      </p:sp>
    </p:spTree>
    <p:extLst>
      <p:ext uri="{BB962C8B-B14F-4D97-AF65-F5344CB8AC3E}">
        <p14:creationId xmlns:p14="http://schemas.microsoft.com/office/powerpoint/2010/main" val="273310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General Command Format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command [-option] [parameter1 parameter2.....]</a:t>
            </a:r>
          </a:p>
          <a:p>
            <a:r>
              <a:rPr lang="en-US" altLang="zh-CN" sz="2800" dirty="0"/>
              <a:t>e.g. ls -al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/bin</a:t>
            </a:r>
          </a:p>
          <a:p>
            <a:endParaRPr lang="en-US" altLang="zh-CN" sz="2800" dirty="0"/>
          </a:p>
          <a:p>
            <a:r>
              <a:rPr lang="en-US" altLang="zh-CN" sz="2800" dirty="0"/>
              <a:t>ls </a:t>
            </a:r>
            <a:r>
              <a:rPr lang="en-US" altLang="zh-CN" sz="2800" dirty="0">
                <a:sym typeface="Wingdings" panose="05000000000000000000" pitchFamily="2" charset="2"/>
              </a:rPr>
              <a:t> command, -al  options, /</a:t>
            </a:r>
            <a:r>
              <a:rPr lang="en-US" altLang="zh-CN" sz="2800" dirty="0" err="1">
                <a:sym typeface="Wingdings" panose="05000000000000000000" pitchFamily="2" charset="2"/>
              </a:rPr>
              <a:t>usr</a:t>
            </a:r>
            <a:r>
              <a:rPr lang="en-US" altLang="zh-CN" sz="2800" dirty="0">
                <a:sym typeface="Wingdings" panose="05000000000000000000" pitchFamily="2" charset="2"/>
              </a:rPr>
              <a:t>/bin  parameter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Note: options and parameters are optional, you can </a:t>
            </a:r>
            <a:br>
              <a:rPr lang="en-US" altLang="zh-CN" sz="2800" dirty="0">
                <a:sym typeface="Wingdings" panose="05000000000000000000" pitchFamily="2" charset="2"/>
              </a:rPr>
            </a:br>
            <a:r>
              <a:rPr lang="en-US" altLang="zh-CN" sz="2800" dirty="0">
                <a:sym typeface="Wingdings" panose="05000000000000000000" pitchFamily="2" charset="2"/>
              </a:rPr>
              <a:t>run command without them: e.g. </a:t>
            </a:r>
            <a:r>
              <a:rPr lang="en-US" altLang="zh-CN" sz="2800" dirty="0" err="1">
                <a:sym typeface="Wingdings" panose="05000000000000000000" pitchFamily="2" charset="2"/>
              </a:rPr>
              <a:t>pwd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Once press enter key, commands are executed. Commands can be spilt into two lines with the \ character. 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e.g. ls \ [enter] –a is the same as ls -a</a:t>
            </a:r>
          </a:p>
        </p:txBody>
      </p:sp>
    </p:spTree>
    <p:extLst>
      <p:ext uri="{BB962C8B-B14F-4D97-AF65-F5344CB8AC3E}">
        <p14:creationId xmlns:p14="http://schemas.microsoft.com/office/powerpoint/2010/main" val="17810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375" y="-152400"/>
            <a:ext cx="8229600" cy="1143000"/>
          </a:xfrm>
        </p:spPr>
        <p:txBody>
          <a:bodyPr/>
          <a:lstStyle/>
          <a:p>
            <a:r>
              <a:rPr lang="en-US" dirty="0"/>
              <a:t>Manual Page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Wingdings" panose="05000000000000000000" pitchFamily="2" charset="2"/>
              </a:rPr>
              <a:t>Provides a detailed description of all the commands.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Usage: man command:</a:t>
            </a:r>
          </a:p>
          <a:p>
            <a:pPr lvl="1"/>
            <a:r>
              <a:rPr lang="en-US" altLang="zh-CN" sz="2400" dirty="0" err="1">
                <a:sym typeface="Wingdings" panose="05000000000000000000" pitchFamily="2" charset="2"/>
              </a:rPr>
              <a:t>e.g</a:t>
            </a:r>
            <a:r>
              <a:rPr lang="en-US" altLang="zh-CN" sz="2400" dirty="0">
                <a:sym typeface="Wingdings" panose="05000000000000000000" pitchFamily="2" charset="2"/>
              </a:rPr>
              <a:t> man ls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get the man page of the command</a:t>
            </a:r>
          </a:p>
          <a:p>
            <a:pPr lvl="1"/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Navigation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j move up and k to move down (cursor keys)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b, </a:t>
            </a:r>
            <a:r>
              <a:rPr lang="en-US" altLang="zh-CN" sz="2400" dirty="0" err="1">
                <a:sym typeface="Wingdings" panose="05000000000000000000" pitchFamily="2" charset="2"/>
              </a:rPr>
              <a:t>pageup</a:t>
            </a:r>
            <a:r>
              <a:rPr lang="en-US" altLang="zh-CN" sz="2400" dirty="0">
                <a:sym typeface="Wingdings" panose="05000000000000000000" pitchFamily="2" charset="2"/>
              </a:rPr>
              <a:t>: move up one page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f, space, </a:t>
            </a:r>
            <a:r>
              <a:rPr lang="en-US" altLang="zh-CN" sz="2400" dirty="0" err="1">
                <a:sym typeface="Wingdings" panose="05000000000000000000" pitchFamily="2" charset="2"/>
              </a:rPr>
              <a:t>pagedown</a:t>
            </a:r>
            <a:r>
              <a:rPr lang="en-US" altLang="zh-CN" sz="2400" dirty="0">
                <a:sym typeface="Wingdings" panose="05000000000000000000" pitchFamily="2" charset="2"/>
              </a:rPr>
              <a:t>: move down one page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g, home: go to the first page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G, end: go to the last page 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45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375" y="-152400"/>
            <a:ext cx="8229600" cy="1143000"/>
          </a:xfrm>
        </p:spPr>
        <p:txBody>
          <a:bodyPr/>
          <a:lstStyle/>
          <a:p>
            <a:r>
              <a:rPr lang="en-US" dirty="0"/>
              <a:t>Manual Page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Wingdings" panose="05000000000000000000" pitchFamily="2" charset="2"/>
              </a:rPr>
              <a:t>Man Page is way too detailed to read. 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Search ability is needed.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/string: search forward for the string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?string: search backward for the string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n: next search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N: previous search</a:t>
            </a:r>
          </a:p>
          <a:p>
            <a:pPr marL="0" indent="0">
              <a:buNone/>
            </a:pP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q: quit the man page. </a:t>
            </a:r>
          </a:p>
          <a:p>
            <a:pPr lvl="1"/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40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Man Page</a:t>
            </a:r>
          </a:p>
        </p:txBody>
      </p:sp>
    </p:spTree>
    <p:extLst>
      <p:ext uri="{BB962C8B-B14F-4D97-AF65-F5344CB8AC3E}">
        <p14:creationId xmlns:p14="http://schemas.microsoft.com/office/powerpoint/2010/main" val="246205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375" y="-152400"/>
            <a:ext cx="8229600" cy="1143000"/>
          </a:xfrm>
        </p:spPr>
        <p:txBody>
          <a:bodyPr/>
          <a:lstStyle/>
          <a:p>
            <a:r>
              <a:rPr lang="en-US" dirty="0"/>
              <a:t>Other helping commands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ym typeface="Wingdings" panose="05000000000000000000" pitchFamily="2" charset="2"/>
              </a:rPr>
              <a:t>whatis</a:t>
            </a:r>
            <a:r>
              <a:rPr lang="en-US" altLang="zh-CN" dirty="0">
                <a:sym typeface="Wingdings" panose="05000000000000000000" pitchFamily="2" charset="2"/>
              </a:rPr>
              <a:t> = man –f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usage: </a:t>
            </a:r>
            <a:r>
              <a:rPr lang="en-US" altLang="zh-CN" dirty="0" err="1">
                <a:sym typeface="Wingdings" panose="05000000000000000000" pitchFamily="2" charset="2"/>
              </a:rPr>
              <a:t>whatis</a:t>
            </a:r>
            <a:r>
              <a:rPr lang="en-US" altLang="zh-CN" dirty="0">
                <a:sym typeface="Wingdings" panose="05000000000000000000" pitchFamily="2" charset="2"/>
              </a:rPr>
              <a:t> command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e.g. </a:t>
            </a:r>
            <a:r>
              <a:rPr lang="en-US" altLang="zh-CN" dirty="0" err="1">
                <a:sym typeface="Wingdings" panose="05000000000000000000" pitchFamily="2" charset="2"/>
              </a:rPr>
              <a:t>whatis</a:t>
            </a:r>
            <a:r>
              <a:rPr lang="en-US" altLang="zh-CN" dirty="0">
                <a:sym typeface="Wingdings" panose="05000000000000000000" pitchFamily="2" charset="2"/>
              </a:rPr>
              <a:t> ls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Provides a short description of the command. 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apropos = man –k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usage: apropos keyword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e.g. apropos files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Search all the description of the man page that contains key word. 	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5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whatis</a:t>
            </a:r>
            <a:r>
              <a:rPr lang="en-US" altLang="zh-CN" dirty="0"/>
              <a:t>/apropos</a:t>
            </a:r>
          </a:p>
        </p:txBody>
      </p:sp>
    </p:spTree>
    <p:extLst>
      <p:ext uri="{BB962C8B-B14F-4D97-AF65-F5344CB8AC3E}">
        <p14:creationId xmlns:p14="http://schemas.microsoft.com/office/powerpoint/2010/main" val="34321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Reference Book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70525"/>
          </a:xfrm>
        </p:spPr>
        <p:txBody>
          <a:bodyPr>
            <a:normAutofit/>
          </a:bodyPr>
          <a:lstStyle/>
          <a:p>
            <a:r>
              <a:rPr lang="en-US" altLang="zh-CN" dirty="0"/>
              <a:t>The Unix Programming Environment by Brian W. Kernighan and Rob Pike 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41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345"/>
            <a:ext cx="8229600" cy="1143000"/>
          </a:xfrm>
        </p:spPr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534400" cy="5691982"/>
          </a:xfrm>
        </p:spPr>
        <p:txBody>
          <a:bodyPr>
            <a:normAutofit/>
          </a:bodyPr>
          <a:lstStyle/>
          <a:p>
            <a:r>
              <a:rPr lang="en-US" altLang="zh-CN" dirty="0"/>
              <a:t>usage: find </a:t>
            </a:r>
            <a:r>
              <a:rPr lang="en-US" altLang="zh-CN" dirty="0" err="1"/>
              <a:t>path_to_dir</a:t>
            </a:r>
            <a:r>
              <a:rPr lang="en-US" altLang="zh-CN" dirty="0"/>
              <a:t> arguments. </a:t>
            </a:r>
          </a:p>
          <a:p>
            <a:r>
              <a:rPr lang="en-US" altLang="zh-CN" dirty="0"/>
              <a:t>find files under the specified directory.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Important arguments:</a:t>
            </a:r>
          </a:p>
          <a:p>
            <a:pPr lvl="1"/>
            <a:r>
              <a:rPr lang="en-US" altLang="zh-CN" dirty="0"/>
              <a:t>name: specify name of the file you want to find: </a:t>
            </a:r>
          </a:p>
          <a:p>
            <a:pPr lvl="1"/>
            <a:r>
              <a:rPr lang="en-US" altLang="zh-CN" dirty="0"/>
              <a:t>e.g.  find / -name ls</a:t>
            </a:r>
          </a:p>
          <a:p>
            <a:pPr lvl="1"/>
            <a:r>
              <a:rPr lang="en-US" altLang="zh-CN" dirty="0"/>
              <a:t>type: specify the type of the file you want to find. </a:t>
            </a:r>
          </a:p>
          <a:p>
            <a:pPr lvl="1"/>
            <a:r>
              <a:rPr lang="en-US" altLang="zh-CN" dirty="0"/>
              <a:t>d: directory, f: regular file, l:symbolic links</a:t>
            </a:r>
          </a:p>
          <a:p>
            <a:pPr lvl="1"/>
            <a:r>
              <a:rPr lang="en-US" altLang="zh-CN" dirty="0"/>
              <a:t>find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 -type f #find all the regular file under 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375" y="-152400"/>
            <a:ext cx="8229600" cy="1143000"/>
          </a:xfrm>
        </p:spPr>
        <p:txBody>
          <a:bodyPr/>
          <a:lstStyle/>
          <a:p>
            <a:r>
              <a:rPr lang="en-US" dirty="0"/>
              <a:t>Tab and ctrl + 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Tab: auto completion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Auto completion can be applied to command name/file name </a:t>
            </a:r>
            <a:r>
              <a:rPr lang="en-US" altLang="zh-CN" dirty="0" err="1">
                <a:sym typeface="Wingdings" panose="05000000000000000000" pitchFamily="2" charset="2"/>
              </a:rPr>
              <a:t>etc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e.g.  </a:t>
            </a:r>
            <a:r>
              <a:rPr lang="en-US" altLang="zh-CN" dirty="0" err="1">
                <a:sym typeface="Wingdings" panose="05000000000000000000" pitchFamily="2" charset="2"/>
              </a:rPr>
              <a:t>em</a:t>
            </a:r>
            <a:r>
              <a:rPr lang="en-US" altLang="zh-CN" dirty="0">
                <a:sym typeface="Wingdings" panose="05000000000000000000" pitchFamily="2" charset="2"/>
              </a:rPr>
              <a:t>&lt;tab&gt;, then system will auto complete emacs for you 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Ctrl + C: used to terminate a program.  	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13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tab/ctrl + C</a:t>
            </a:r>
          </a:p>
        </p:txBody>
      </p:sp>
    </p:spTree>
    <p:extLst>
      <p:ext uri="{BB962C8B-B14F-4D97-AF65-F5344CB8AC3E}">
        <p14:creationId xmlns:p14="http://schemas.microsoft.com/office/powerpoint/2010/main" val="107331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Variable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variable in the system which affects the way program executes</a:t>
            </a:r>
          </a:p>
          <a:p>
            <a:r>
              <a:rPr lang="en-US" altLang="zh-CN" dirty="0"/>
              <a:t>Important Linux environment variables</a:t>
            </a:r>
          </a:p>
          <a:p>
            <a:pPr lvl="1"/>
            <a:r>
              <a:rPr lang="en-US" altLang="zh-CN" dirty="0"/>
              <a:t>HOME</a:t>
            </a:r>
          </a:p>
          <a:p>
            <a:pPr lvl="1"/>
            <a:r>
              <a:rPr lang="en-US" altLang="zh-CN" dirty="0"/>
              <a:t>PATH</a:t>
            </a:r>
          </a:p>
          <a:p>
            <a:pPr lvl="1"/>
            <a:r>
              <a:rPr lang="en-US" altLang="zh-CN" dirty="0"/>
              <a:t>locale-specific environment variable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858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cd ~ moves you to your home directory. </a:t>
            </a:r>
          </a:p>
          <a:p>
            <a:r>
              <a:rPr lang="en-US" altLang="zh-CN" dirty="0"/>
              <a:t>How does the cd command know your home directory?</a:t>
            </a:r>
          </a:p>
          <a:p>
            <a:r>
              <a:rPr lang="en-US" altLang="zh-CN" dirty="0"/>
              <a:t>HOME tells all the system commands where your home directory is</a:t>
            </a:r>
          </a:p>
          <a:p>
            <a:r>
              <a:rPr lang="en-US" altLang="zh-CN" dirty="0"/>
              <a:t>Prints out the value of environment variable</a:t>
            </a:r>
          </a:p>
          <a:p>
            <a:pPr lvl="1"/>
            <a:r>
              <a:rPr lang="en-US" altLang="zh-CN" sz="2800" dirty="0"/>
              <a:t>echo $HOME</a:t>
            </a:r>
          </a:p>
          <a:p>
            <a:pPr lvl="0"/>
            <a:r>
              <a:rPr lang="en-US" altLang="zh-CN" sz="3200" dirty="0"/>
              <a:t>Change the value of environment variable</a:t>
            </a:r>
          </a:p>
          <a:p>
            <a:pPr lvl="1"/>
            <a:r>
              <a:rPr lang="en-US" altLang="zh-CN" sz="2800" dirty="0"/>
              <a:t>export HOME=”/bin/”.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22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HOME</a:t>
            </a:r>
          </a:p>
        </p:txBody>
      </p:sp>
    </p:spTree>
    <p:extLst>
      <p:ext uri="{BB962C8B-B14F-4D97-AF65-F5344CB8AC3E}">
        <p14:creationId xmlns:p14="http://schemas.microsoft.com/office/powerpoint/2010/main" val="233150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PATH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When type find, the system executes the find</a:t>
            </a:r>
            <a:br>
              <a:rPr lang="en-US" altLang="zh-CN" dirty="0"/>
            </a:br>
            <a:r>
              <a:rPr lang="en-US" altLang="zh-CN" dirty="0"/>
              <a:t>command for us. </a:t>
            </a:r>
          </a:p>
          <a:p>
            <a:r>
              <a:rPr lang="en-US" altLang="zh-CN" dirty="0"/>
              <a:t>find is actually a program stored in the file system</a:t>
            </a:r>
          </a:p>
          <a:p>
            <a:r>
              <a:rPr lang="en-US" altLang="zh-CN" dirty="0"/>
              <a:t>How does the system know where to get the </a:t>
            </a:r>
            <a:br>
              <a:rPr lang="en-US" altLang="zh-CN" dirty="0"/>
            </a:br>
            <a:r>
              <a:rPr lang="en-US" altLang="zh-CN" dirty="0"/>
              <a:t>find command? </a:t>
            </a:r>
          </a:p>
          <a:p>
            <a:r>
              <a:rPr lang="en-US" altLang="zh-CN" dirty="0"/>
              <a:t>PATH contains all the path to find the command with descending proiority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8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Examples of PATH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How to let system execute my customized command?</a:t>
            </a:r>
          </a:p>
          <a:p>
            <a:endParaRPr lang="en-US" altLang="zh-CN" dirty="0"/>
          </a:p>
          <a:p>
            <a:r>
              <a:rPr lang="en-US" altLang="zh-CN" dirty="0"/>
              <a:t>export PATH=`</a:t>
            </a:r>
            <a:r>
              <a:rPr lang="en-US" altLang="zh-CN" dirty="0" err="1"/>
              <a:t>pwd</a:t>
            </a:r>
            <a:r>
              <a:rPr lang="en-US" altLang="zh-CN" dirty="0"/>
              <a:t>`:$PATH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81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PATH</a:t>
            </a:r>
          </a:p>
        </p:txBody>
      </p:sp>
    </p:spTree>
    <p:extLst>
      <p:ext uri="{BB962C8B-B14F-4D97-AF65-F5344CB8AC3E}">
        <p14:creationId xmlns:p14="http://schemas.microsoft.com/office/powerpoint/2010/main" val="297980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which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which command tells you how does the bash find the command based on $PATH variable</a:t>
            </a:r>
          </a:p>
          <a:p>
            <a:r>
              <a:rPr lang="en-US" altLang="zh-CN" dirty="0"/>
              <a:t>e.g. which ls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4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System: Basic File Type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Three types of files:</a:t>
            </a:r>
          </a:p>
          <a:p>
            <a:pPr lvl="1"/>
            <a:r>
              <a:rPr lang="en-US" altLang="zh-CN" sz="2800" dirty="0"/>
              <a:t>Regular file:</a:t>
            </a:r>
            <a:br>
              <a:rPr lang="en-US" altLang="zh-CN" sz="2800" dirty="0"/>
            </a:br>
            <a:r>
              <a:rPr lang="en-US" altLang="zh-CN" sz="2800" dirty="0"/>
              <a:t>text file, audio file, graphics file</a:t>
            </a:r>
          </a:p>
          <a:p>
            <a:pPr lvl="1"/>
            <a:r>
              <a:rPr lang="en-US" altLang="zh-CN" dirty="0"/>
              <a:t>Directory:</a:t>
            </a:r>
            <a:br>
              <a:rPr lang="en-US" altLang="zh-CN" dirty="0"/>
            </a:br>
            <a:r>
              <a:rPr lang="en-US" altLang="zh-CN" dirty="0"/>
              <a:t>container, can contain other regular, directory, symbolic link files. </a:t>
            </a:r>
            <a:endParaRPr lang="en-US" altLang="zh-CN" sz="2800" dirty="0"/>
          </a:p>
          <a:p>
            <a:pPr lvl="1"/>
            <a:r>
              <a:rPr lang="en-US" altLang="zh-CN" dirty="0"/>
              <a:t>Symbolic link:</a:t>
            </a:r>
            <a:br>
              <a:rPr lang="en-US" altLang="zh-CN" dirty="0"/>
            </a:br>
            <a:r>
              <a:rPr lang="en-US" altLang="zh-CN" dirty="0"/>
              <a:t>shortcut, use ln command to create symbolic links</a:t>
            </a:r>
            <a:br>
              <a:rPr lang="en-US" altLang="zh-CN" dirty="0"/>
            </a:br>
            <a:br>
              <a:rPr lang="en-US" altLang="zh-CN" sz="2800" dirty="0"/>
            </a:br>
            <a:endParaRPr lang="en-US" altLang="zh-CN" sz="32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locale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dirty="0"/>
              <a:t>Language, regional, time and date, preference settings</a:t>
            </a:r>
          </a:p>
          <a:p>
            <a:r>
              <a:rPr lang="en-US" altLang="zh-CN" dirty="0"/>
              <a:t>locale command outputs the value of all the locale-specific environment variables</a:t>
            </a:r>
          </a:p>
          <a:p>
            <a:r>
              <a:rPr lang="en-US" altLang="zh-CN" dirty="0"/>
              <a:t>LC_ALL: changes the value of all the locale-specific environment variables</a:t>
            </a:r>
          </a:p>
          <a:p>
            <a:pPr lvl="1"/>
            <a:r>
              <a:rPr lang="en-US" altLang="zh-CN" sz="2800" dirty="0"/>
              <a:t>e.g. To change Linux to Chinese:</a:t>
            </a:r>
          </a:p>
          <a:p>
            <a:pPr marL="457200" lvl="1" indent="0">
              <a:buNone/>
            </a:pPr>
            <a:r>
              <a:rPr lang="en-US" altLang="zh-CN" sz="2800" dirty="0"/>
              <a:t>export LC_ALL=zh_CN.utf8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2800" dirty="0"/>
              <a:t>locale -a outputs all the valid values of the locale-specific variables. 	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92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locale</a:t>
            </a:r>
          </a:p>
        </p:txBody>
      </p:sp>
    </p:spTree>
    <p:extLst>
      <p:ext uri="{BB962C8B-B14F-4D97-AF65-F5344CB8AC3E}">
        <p14:creationId xmlns:p14="http://schemas.microsoft.com/office/powerpoint/2010/main" val="378339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70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filesystem hierarchy, ls, </a:t>
            </a:r>
            <a:r>
              <a:rPr lang="en-US" altLang="zh-CN" dirty="0" err="1"/>
              <a:t>pwd</a:t>
            </a:r>
            <a:r>
              <a:rPr lang="en-US" altLang="zh-CN" dirty="0"/>
              <a:t>, cd, find, man page, tab, ctrl + C, environment variables: HOME, PATH and locale. </a:t>
            </a:r>
          </a:p>
          <a:p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More on the handout: 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, mv, </a:t>
            </a:r>
            <a:r>
              <a:rPr lang="en-US" altLang="zh-CN" sz="2800" dirty="0" err="1"/>
              <a:t>rm</a:t>
            </a:r>
            <a:r>
              <a:rPr lang="en-US" altLang="zh-CN" sz="2800" dirty="0"/>
              <a:t>, cat, </a:t>
            </a:r>
            <a:r>
              <a:rPr lang="en-US" altLang="zh-CN" sz="2800" dirty="0" err="1"/>
              <a:t>mkdir</a:t>
            </a:r>
            <a:r>
              <a:rPr lang="en-US" altLang="zh-CN" sz="2800" dirty="0"/>
              <a:t>, ln, diff.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1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Basic Commands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7052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pwd</a:t>
            </a:r>
            <a:r>
              <a:rPr lang="en-US" altLang="zh-CN" dirty="0"/>
              <a:t> (print working directory): print out </a:t>
            </a:r>
            <a:br>
              <a:rPr lang="en-US" altLang="zh-CN" dirty="0"/>
            </a:br>
            <a:r>
              <a:rPr lang="en-US" altLang="zh-CN" dirty="0"/>
              <a:t>the current directory</a:t>
            </a:r>
          </a:p>
          <a:p>
            <a:endParaRPr lang="en-US" altLang="zh-CN" dirty="0"/>
          </a:p>
          <a:p>
            <a:r>
              <a:rPr lang="en-US" altLang="zh-CN" dirty="0"/>
              <a:t>cd (change directory)</a:t>
            </a:r>
          </a:p>
          <a:p>
            <a:endParaRPr lang="en-US" altLang="zh-CN" dirty="0"/>
          </a:p>
          <a:p>
            <a:r>
              <a:rPr lang="en-US" altLang="zh-CN" dirty="0"/>
              <a:t>ls (list): List files under the current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ls, cd, </a:t>
            </a:r>
            <a:r>
              <a:rPr lang="en-US" altLang="zh-CN" dirty="0" err="1"/>
              <a:t>pwd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2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93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 Specify a Path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1370"/>
            <a:ext cx="8229600" cy="5947410"/>
          </a:xfrm>
        </p:spPr>
        <p:txBody>
          <a:bodyPr>
            <a:normAutofit/>
          </a:bodyPr>
          <a:lstStyle/>
          <a:p>
            <a:r>
              <a:rPr lang="en-US" altLang="zh-CN" dirty="0"/>
              <a:t>Absolute path: starts from the /</a:t>
            </a:r>
          </a:p>
          <a:p>
            <a:pPr lvl="1"/>
            <a:r>
              <a:rPr lang="en-US" altLang="zh-CN" dirty="0"/>
              <a:t>e.g.: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</a:p>
          <a:p>
            <a:endParaRPr lang="en-US" altLang="zh-CN" dirty="0"/>
          </a:p>
          <a:p>
            <a:r>
              <a:rPr lang="en-US" altLang="zh-CN" dirty="0"/>
              <a:t>Relative path: does not start from the /</a:t>
            </a:r>
          </a:p>
          <a:p>
            <a:pPr lvl="1"/>
            <a:r>
              <a:rPr lang="en-US" altLang="zh-CN" dirty="0"/>
              <a:t>e.g.:   ../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</a:p>
          <a:p>
            <a:pPr lvl="1"/>
            <a:r>
              <a:rPr lang="en-US" altLang="zh-CN" dirty="0"/>
              <a:t>What file the relative path points to is based on your current directory. 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cd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dirty="0"/>
              <a:t>usage: cd </a:t>
            </a:r>
            <a:r>
              <a:rPr lang="en-US" altLang="zh-CN" dirty="0" err="1"/>
              <a:t>path_to_dir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path can be relative or absolute.</a:t>
            </a:r>
          </a:p>
          <a:p>
            <a:endParaRPr lang="en-US" altLang="zh-CN" dirty="0"/>
          </a:p>
          <a:p>
            <a:r>
              <a:rPr lang="en-US" altLang="zh-CN" dirty="0"/>
              <a:t>Q: Current working directory: 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/kernels/3.10/</a:t>
            </a:r>
            <a:r>
              <a:rPr lang="en-US" altLang="zh-CN" dirty="0" err="1"/>
              <a:t>virt</a:t>
            </a:r>
            <a:r>
              <a:rPr lang="en-US" altLang="zh-CN" dirty="0"/>
              <a:t>/lib/. </a:t>
            </a:r>
            <a:br>
              <a:rPr lang="en-US" altLang="zh-CN" dirty="0"/>
            </a:br>
            <a:r>
              <a:rPr lang="en-US" altLang="zh-CN" dirty="0"/>
              <a:t>want to go to: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/kernels/3.10/</a:t>
            </a:r>
            <a:r>
              <a:rPr lang="en-US" altLang="zh-CN" dirty="0" err="1"/>
              <a:t>virt</a:t>
            </a:r>
            <a:r>
              <a:rPr lang="en-US" altLang="zh-CN" dirty="0"/>
              <a:t>/</a:t>
            </a:r>
            <a:r>
              <a:rPr lang="en-US" altLang="zh-CN" dirty="0" err="1"/>
              <a:t>kvm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cd ../</a:t>
            </a:r>
            <a:r>
              <a:rPr lang="en-US" altLang="zh-CN" dirty="0" err="1"/>
              <a:t>kvm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895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cd command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dirty="0"/>
              <a:t>usage: cd </a:t>
            </a:r>
            <a:r>
              <a:rPr lang="en-US" altLang="zh-CN" dirty="0" err="1"/>
              <a:t>path_to_dir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path can be relative or absolute.</a:t>
            </a:r>
          </a:p>
          <a:p>
            <a:endParaRPr lang="en-US" altLang="zh-CN" dirty="0"/>
          </a:p>
          <a:p>
            <a:r>
              <a:rPr lang="en-US" altLang="zh-CN" dirty="0"/>
              <a:t>Q: Current working directory: 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/kernels/3.10/</a:t>
            </a:r>
            <a:r>
              <a:rPr lang="en-US" altLang="zh-CN" dirty="0" err="1"/>
              <a:t>virt</a:t>
            </a:r>
            <a:r>
              <a:rPr lang="en-US" altLang="zh-CN" dirty="0"/>
              <a:t>/lib/. </a:t>
            </a:r>
            <a:br>
              <a:rPr lang="en-US" altLang="zh-CN" dirty="0"/>
            </a:br>
            <a:r>
              <a:rPr lang="en-US" altLang="zh-CN" dirty="0"/>
              <a:t>want to go to:</a:t>
            </a:r>
            <a:br>
              <a:rPr lang="en-US" altLang="zh-CN" dirty="0"/>
            </a:br>
            <a:r>
              <a:rPr lang="en-US" altLang="zh-CN" dirty="0"/>
              <a:t>/root/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cd /root/</a:t>
            </a:r>
          </a:p>
        </p:txBody>
      </p:sp>
    </p:spTree>
    <p:extLst>
      <p:ext uri="{BB962C8B-B14F-4D97-AF65-F5344CB8AC3E}">
        <p14:creationId xmlns:p14="http://schemas.microsoft.com/office/powerpoint/2010/main" val="2487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cd command (cont-2)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CN" dirty="0"/>
              <a:t>usage: cd </a:t>
            </a:r>
            <a:r>
              <a:rPr lang="en-US" altLang="zh-CN" dirty="0" err="1"/>
              <a:t>path_to_dir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path can be relative or absolute.</a:t>
            </a:r>
          </a:p>
          <a:p>
            <a:endParaRPr lang="en-US" altLang="zh-CN" dirty="0"/>
          </a:p>
          <a:p>
            <a:r>
              <a:rPr lang="en-US" altLang="zh-CN" dirty="0"/>
              <a:t>cd -: return to the previous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14961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742</Words>
  <Application>Microsoft Office PowerPoint</Application>
  <PresentationFormat>On-screen Show (4:3)</PresentationFormat>
  <Paragraphs>177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Wingdings</vt:lpstr>
      <vt:lpstr>Office Theme</vt:lpstr>
      <vt:lpstr>Linux Basic</vt:lpstr>
      <vt:lpstr>Reference Book</vt:lpstr>
      <vt:lpstr>Linux File System: Basic File Type</vt:lpstr>
      <vt:lpstr>Basic Commands </vt:lpstr>
      <vt:lpstr>PowerPoint Presentation</vt:lpstr>
      <vt:lpstr> Specify a Path</vt:lpstr>
      <vt:lpstr>cd command</vt:lpstr>
      <vt:lpstr>cd command (cont)</vt:lpstr>
      <vt:lpstr>cd command (cont-2)</vt:lpstr>
      <vt:lpstr>PowerPoint Presentation</vt:lpstr>
      <vt:lpstr>ls command</vt:lpstr>
      <vt:lpstr>ls command (options)</vt:lpstr>
      <vt:lpstr>PowerPoint Presentation</vt:lpstr>
      <vt:lpstr>General Command Format</vt:lpstr>
      <vt:lpstr>Manual Page</vt:lpstr>
      <vt:lpstr>Manual Page (cont)</vt:lpstr>
      <vt:lpstr>PowerPoint Presentation</vt:lpstr>
      <vt:lpstr>Other helping commands</vt:lpstr>
      <vt:lpstr>PowerPoint Presentation</vt:lpstr>
      <vt:lpstr>Find</vt:lpstr>
      <vt:lpstr>Tab and ctrl + C</vt:lpstr>
      <vt:lpstr>PowerPoint Presentation</vt:lpstr>
      <vt:lpstr>Environment Variable</vt:lpstr>
      <vt:lpstr>HOME</vt:lpstr>
      <vt:lpstr>PowerPoint Presentation</vt:lpstr>
      <vt:lpstr>PATH</vt:lpstr>
      <vt:lpstr>Examples of PATH</vt:lpstr>
      <vt:lpstr>PowerPoint Presentation</vt:lpstr>
      <vt:lpstr>which command</vt:lpstr>
      <vt:lpstr>locale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1348</cp:revision>
  <dcterms:created xsi:type="dcterms:W3CDTF">2006-08-16T00:00:00Z</dcterms:created>
  <dcterms:modified xsi:type="dcterms:W3CDTF">2019-01-10T01:08:25Z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