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4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914400" y="180768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5300" b="1" dirty="0"/>
              <a:t>Scratch – </a:t>
            </a:r>
            <a:r>
              <a:rPr lang="en-GB" sz="5300" b="1" dirty="0" err="1"/>
              <a:t>Caiet</a:t>
            </a:r>
            <a:r>
              <a:rPr lang="en-GB" sz="5300" b="1" dirty="0"/>
              <a:t> de </a:t>
            </a:r>
            <a:r>
              <a:rPr lang="en-GB" sz="5300" b="1" dirty="0" err="1"/>
              <a:t>Activitati</a:t>
            </a:r>
            <a:r>
              <a:rPr lang="en-GB" sz="5300" b="1" dirty="0"/>
              <a:t> Nr  1</a:t>
            </a:r>
            <a:br>
              <a:rPr lang="en-GB" b="1" dirty="0"/>
            </a:br>
            <a:r>
              <a:rPr lang="en-GB" b="1" dirty="0"/>
              <a:t>Level  1 			A51: MISCARE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Bloc Miscare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0"/>
              <a:t>Utilizati comanda in categoria Miscare – care contine toate miscarile figurilor (sprite). Muta Sprtie folosind “misca n pasi”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1. Start Program cu </a:t>
            </a:r>
            <a:r>
              <a:rPr lang="en-GB" dirty="0" err="1"/>
              <a:t>clik</a:t>
            </a:r>
            <a:r>
              <a:rPr lang="en-GB" dirty="0"/>
              <a:t> pe </a:t>
            </a:r>
            <a:r>
              <a:rPr lang="en-GB" dirty="0" err="1"/>
              <a:t>drapelul</a:t>
            </a:r>
            <a:r>
              <a:rPr lang="en-GB" dirty="0"/>
              <a:t> </a:t>
            </a:r>
            <a:r>
              <a:rPr lang="en-GB" dirty="0" err="1"/>
              <a:t>verde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2.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 </a:t>
            </a:r>
            <a:r>
              <a:rPr lang="en-GB" dirty="0" err="1"/>
              <a:t>pasi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3. </a:t>
            </a:r>
            <a:r>
              <a:rPr lang="en-GB" dirty="0" err="1"/>
              <a:t>Muta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50pasi </a:t>
            </a:r>
            <a:r>
              <a:rPr lang="en-GB" dirty="0" err="1"/>
              <a:t>dupa</a:t>
            </a:r>
            <a:r>
              <a:rPr lang="en-GB" dirty="0"/>
              <a:t> 1 </a:t>
            </a:r>
            <a:r>
              <a:rPr lang="en-GB" dirty="0" err="1"/>
              <a:t>secunda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1842169-74D2-4448-82D3-56EC73102B34}"/>
              </a:ext>
            </a:extLst>
          </p:cNvPr>
          <p:cNvGrpSpPr/>
          <p:nvPr/>
        </p:nvGrpSpPr>
        <p:grpSpPr>
          <a:xfrm>
            <a:off x="292231" y="2952257"/>
            <a:ext cx="6174449" cy="3084477"/>
            <a:chOff x="1" y="2718024"/>
            <a:chExt cx="6095999" cy="29569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C96E7B-99F5-40D7-BDDF-ADD9DB23B720}"/>
                </a:ext>
              </a:extLst>
            </p:cNvPr>
            <p:cNvGrpSpPr/>
            <p:nvPr/>
          </p:nvGrpSpPr>
          <p:grpSpPr>
            <a:xfrm>
              <a:off x="641239" y="3171911"/>
              <a:ext cx="5099469" cy="1494327"/>
              <a:chOff x="686832" y="2903479"/>
              <a:chExt cx="5099469" cy="1494327"/>
            </a:xfrm>
          </p:grpSpPr>
          <p:pic>
            <p:nvPicPr>
              <p:cNvPr id="3" name="Picture 2" descr="A close-up of a fish&#10;&#10;Description automatically generated with medium confidence">
                <a:extLst>
                  <a:ext uri="{FF2B5EF4-FFF2-40B4-BE49-F238E27FC236}">
                    <a16:creationId xmlns:a16="http://schemas.microsoft.com/office/drawing/2014/main" id="{06F6E30E-0CE5-4487-8878-B7F700202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832" y="3550274"/>
                <a:ext cx="1225485" cy="847532"/>
              </a:xfrm>
              <a:prstGeom prst="rect">
                <a:avLst/>
              </a:prstGeom>
            </p:spPr>
          </p:pic>
          <p:pic>
            <p:nvPicPr>
              <p:cNvPr id="13" name="Picture 12" descr="A close-up of a fish&#10;&#10;Description automatically generated with medium confidence">
                <a:extLst>
                  <a:ext uri="{FF2B5EF4-FFF2-40B4-BE49-F238E27FC236}">
                    <a16:creationId xmlns:a16="http://schemas.microsoft.com/office/drawing/2014/main" id="{A9C64281-FB9D-4A84-9190-AB5D3A5F8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115" y="3505394"/>
                <a:ext cx="1225485" cy="847532"/>
              </a:xfrm>
              <a:prstGeom prst="rect">
                <a:avLst/>
              </a:prstGeom>
            </p:spPr>
          </p:pic>
          <p:pic>
            <p:nvPicPr>
              <p:cNvPr id="14" name="Picture 13" descr="A close-up of a fish&#10;&#10;Description automatically generated with medium confidence">
                <a:extLst>
                  <a:ext uri="{FF2B5EF4-FFF2-40B4-BE49-F238E27FC236}">
                    <a16:creationId xmlns:a16="http://schemas.microsoft.com/office/drawing/2014/main" id="{91B981E7-47AC-4A3C-9D87-AA320F56D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16" y="3488993"/>
                <a:ext cx="1225485" cy="847532"/>
              </a:xfrm>
              <a:prstGeom prst="rect">
                <a:avLst/>
              </a:prstGeom>
            </p:spPr>
          </p:pic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9A22F1F3-36ED-4BA9-AAE8-BF98622A3C4B}"/>
                  </a:ext>
                </a:extLst>
              </p:cNvPr>
              <p:cNvSpPr/>
              <p:nvPr/>
            </p:nvSpPr>
            <p:spPr>
              <a:xfrm>
                <a:off x="2039455" y="3699388"/>
                <a:ext cx="302982" cy="5516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EA6E293-ABB6-4BF7-BBE6-0CD0D27B5753}"/>
                  </a:ext>
                </a:extLst>
              </p:cNvPr>
              <p:cNvSpPr/>
              <p:nvPr/>
            </p:nvSpPr>
            <p:spPr>
              <a:xfrm>
                <a:off x="3994623" y="3666503"/>
                <a:ext cx="302982" cy="5516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E037C4-1949-41EA-A8E8-FADF5F2AF8E0}"/>
                  </a:ext>
                </a:extLst>
              </p:cNvPr>
              <p:cNvSpPr/>
              <p:nvPr/>
            </p:nvSpPr>
            <p:spPr>
              <a:xfrm>
                <a:off x="1426712" y="2910167"/>
                <a:ext cx="1566175" cy="4655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2.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Muta</a:t>
                </a:r>
                <a:r>
                  <a:rPr lang="en-US" sz="1200" dirty="0">
                    <a:solidFill>
                      <a:schemeClr val="tx1"/>
                    </a:solidFill>
                  </a:rPr>
                  <a:t> 50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pasi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50B829-B1B0-4B7F-A52F-AC6577FFCB6F}"/>
                  </a:ext>
                </a:extLst>
              </p:cNvPr>
              <p:cNvSpPr/>
              <p:nvPr/>
            </p:nvSpPr>
            <p:spPr>
              <a:xfrm>
                <a:off x="3295823" y="2903479"/>
                <a:ext cx="1566175" cy="4655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Muta</a:t>
                </a:r>
                <a:r>
                  <a:rPr lang="en-US" sz="1200" dirty="0">
                    <a:solidFill>
                      <a:schemeClr val="tx1"/>
                    </a:solidFill>
                  </a:rPr>
                  <a:t> 50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pasi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E1E6CB21-708A-445C-822A-5A6F6ED07032}"/>
                  </a:ext>
                </a:extLst>
              </p:cNvPr>
              <p:cNvCxnSpPr>
                <a:stCxn id="5" idx="2"/>
              </p:cNvCxnSpPr>
              <p:nvPr/>
            </p:nvCxnSpPr>
            <p:spPr>
              <a:xfrm rot="5400000">
                <a:off x="1969867" y="3615629"/>
                <a:ext cx="479867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94A48604-AE9D-4898-A8E0-90D0EDF48666}"/>
                  </a:ext>
                </a:extLst>
              </p:cNvPr>
              <p:cNvCxnSpPr/>
              <p:nvPr/>
            </p:nvCxnSpPr>
            <p:spPr>
              <a:xfrm rot="5400000">
                <a:off x="3840193" y="3615629"/>
                <a:ext cx="479867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8014D-7E24-4568-B5DA-3DF19BEF4223}"/>
                </a:ext>
              </a:extLst>
            </p:cNvPr>
            <p:cNvSpPr/>
            <p:nvPr/>
          </p:nvSpPr>
          <p:spPr>
            <a:xfrm>
              <a:off x="1" y="2718024"/>
              <a:ext cx="6095999" cy="2956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33A8AE3-3F9A-429A-A752-0E8EF331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98" y="3167081"/>
              <a:ext cx="1095058" cy="48856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3C84AA-385F-48A8-97B3-D8E91AD3454C}"/>
                </a:ext>
              </a:extLst>
            </p:cNvPr>
            <p:cNvSpPr/>
            <p:nvPr/>
          </p:nvSpPr>
          <p:spPr>
            <a:xfrm>
              <a:off x="259169" y="5006946"/>
              <a:ext cx="1566175" cy="4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 Start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E9611453-199E-4BCD-8183-5F750212ADC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257" y="4650282"/>
              <a:ext cx="704689" cy="13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5DF3E1-0009-4382-B747-8BF16DB0AE76}"/>
              </a:ext>
            </a:extLst>
          </p:cNvPr>
          <p:cNvGrpSpPr/>
          <p:nvPr/>
        </p:nvGrpSpPr>
        <p:grpSpPr>
          <a:xfrm>
            <a:off x="6725848" y="2935559"/>
            <a:ext cx="4968880" cy="3337424"/>
            <a:chOff x="6718472" y="2573760"/>
            <a:chExt cx="4968880" cy="3337424"/>
          </a:xfrm>
        </p:grpSpPr>
        <p:pic>
          <p:nvPicPr>
            <p:cNvPr id="35" name="Picture 34" descr="A close-up of a credit card&#10;&#10;Description automatically generated with low confidence">
              <a:extLst>
                <a:ext uri="{FF2B5EF4-FFF2-40B4-BE49-F238E27FC236}">
                  <a16:creationId xmlns:a16="http://schemas.microsoft.com/office/drawing/2014/main" id="{CDD7B65D-4458-4220-ADFD-D53983F3B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8472" y="2573760"/>
              <a:ext cx="3263728" cy="333742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E61C14-F1CD-4262-BA23-F63770425A87}"/>
                </a:ext>
              </a:extLst>
            </p:cNvPr>
            <p:cNvSpPr/>
            <p:nvPr/>
          </p:nvSpPr>
          <p:spPr>
            <a:xfrm>
              <a:off x="10121177" y="2966439"/>
              <a:ext cx="1566175" cy="4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 Start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D10686-5DAB-4C32-9DD1-B8D03F9C7CEA}"/>
                </a:ext>
              </a:extLst>
            </p:cNvPr>
            <p:cNvSpPr/>
            <p:nvPr/>
          </p:nvSpPr>
          <p:spPr>
            <a:xfrm>
              <a:off x="10121176" y="3644128"/>
              <a:ext cx="1566175" cy="4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 </a:t>
              </a:r>
              <a:r>
                <a:rPr lang="en-US" sz="1200" dirty="0" err="1">
                  <a:solidFill>
                    <a:schemeClr val="tx1"/>
                  </a:solidFill>
                </a:rPr>
                <a:t>Muta</a:t>
              </a:r>
              <a:r>
                <a:rPr lang="en-US" sz="1200" dirty="0">
                  <a:solidFill>
                    <a:schemeClr val="tx1"/>
                  </a:solidFill>
                </a:rPr>
                <a:t> 50 </a:t>
              </a:r>
              <a:r>
                <a:rPr lang="en-US" sz="1200" dirty="0" err="1">
                  <a:solidFill>
                    <a:schemeClr val="tx1"/>
                  </a:solidFill>
                </a:rPr>
                <a:t>pasi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7AE06C-8FB5-42AA-9C88-818F5AF0D46F}"/>
                </a:ext>
              </a:extLst>
            </p:cNvPr>
            <p:cNvSpPr/>
            <p:nvPr/>
          </p:nvSpPr>
          <p:spPr>
            <a:xfrm>
              <a:off x="10121175" y="5000239"/>
              <a:ext cx="1566175" cy="4655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 </a:t>
              </a:r>
              <a:r>
                <a:rPr lang="en-US" sz="1200" dirty="0" err="1">
                  <a:solidFill>
                    <a:schemeClr val="tx1"/>
                  </a:solidFill>
                </a:rPr>
                <a:t>Muta</a:t>
              </a:r>
              <a:r>
                <a:rPr lang="en-US" sz="1200" dirty="0">
                  <a:solidFill>
                    <a:schemeClr val="tx1"/>
                  </a:solidFill>
                </a:rPr>
                <a:t> 50 </a:t>
              </a:r>
              <a:r>
                <a:rPr lang="en-US" sz="1200" dirty="0" err="1">
                  <a:solidFill>
                    <a:schemeClr val="tx1"/>
                  </a:solidFill>
                </a:rPr>
                <a:t>pasi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2304FB9-EA38-4CA1-A768-72A6912AA8AB}"/>
                </a:ext>
              </a:extLst>
            </p:cNvPr>
            <p:cNvCxnSpPr>
              <a:cxnSpLocks/>
            </p:cNvCxnSpPr>
            <p:nvPr/>
          </p:nvCxnSpPr>
          <p:spPr>
            <a:xfrm>
              <a:off x="8822701" y="2953757"/>
              <a:ext cx="1288262" cy="126066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9950C872-A600-491F-8146-68181574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030349" y="3713406"/>
              <a:ext cx="1080614" cy="163486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CD8A124-AC74-4BD2-BCC1-6BAB077D5EDD}"/>
                </a:ext>
              </a:extLst>
            </p:cNvPr>
            <p:cNvCxnSpPr>
              <a:cxnSpLocks/>
            </p:cNvCxnSpPr>
            <p:nvPr/>
          </p:nvCxnSpPr>
          <p:spPr>
            <a:xfrm>
              <a:off x="9022264" y="5044651"/>
              <a:ext cx="1080614" cy="163486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91" name="Google Shape;191;p21" descr="Diagram&#10;&#10;Description automatically generated with medium confidence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1" y="2753333"/>
            <a:ext cx="5330686" cy="327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 descr="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9113" y="2577254"/>
            <a:ext cx="5308461" cy="344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2 		A16:VARIATII INTRARI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04" name="Google Shape;204;p22" descr="Diagram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199" y="2762225"/>
            <a:ext cx="5899512" cy="32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 descr="Text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28870" y="2588060"/>
            <a:ext cx="5443329" cy="356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2 		A17: SCHIMBARE MARIME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17" name="Google Shape;217;p23" descr="Graphical user interface&#10;&#10;Description automatically generated with low confidence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623724"/>
            <a:ext cx="5443062" cy="370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 descr="Diagram,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2427288"/>
            <a:ext cx="6269518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2 A19: MAI MIC CU MISCARE IN CERC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30" name="Google Shape;230;p24" descr="A picture containing graphical user interface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8485" y="2539676"/>
            <a:ext cx="5500667" cy="39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32838" y="2505075"/>
            <a:ext cx="5915647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A22: REPETITIE NUMAR FIX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A23: SA DESENAM UN DREPTUNGHI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2742" y="2664891"/>
            <a:ext cx="5089225" cy="331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846857" y="2880392"/>
            <a:ext cx="5046911" cy="347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55" name="Google Shape;255;p26" descr="Graphical user interface, diagram, text, application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7436" y="2505076"/>
            <a:ext cx="5919312" cy="3710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57" name="Google Shape;257;p26" descr="Diagram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2591758"/>
            <a:ext cx="5506373" cy="36236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A24:DESENEAZA UN CERC</a:t>
            </a:r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A25:DESENEAZA UN TRIUNGHI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05105" y="3009943"/>
            <a:ext cx="4683518" cy="31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582226" y="2505075"/>
            <a:ext cx="4363136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81" name="Google Shape;281;p28" descr="A picture containing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0188" y="3032805"/>
            <a:ext cx="3756986" cy="262912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			A44: DOMINO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94" name="Google Shape;294;p29" descr="Graphical user interface, diagram, application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3096" y="2640341"/>
            <a:ext cx="5012168" cy="393089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	A45: CIOCNIRE</a:t>
            </a:r>
            <a:endParaRPr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07" name="Google Shape;307;p30" descr="Diagram, text, whiteboard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390" y="2671762"/>
            <a:ext cx="5836056" cy="351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A46: SA FACEM UN PROGRAM</a:t>
            </a:r>
            <a:endParaRPr/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1149931" y="557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836612" y="48665"/>
            <a:ext cx="10634221" cy="132556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1 		A5: MISCARE ZIG ZAG</a:t>
            </a:r>
            <a:endParaRPr/>
          </a:p>
        </p:txBody>
      </p:sp>
      <p:pic>
        <p:nvPicPr>
          <p:cNvPr id="11" name="Picture 10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B43FDB72-8F77-4327-A26A-E2BE734F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85" y="2208552"/>
            <a:ext cx="1241256" cy="884096"/>
          </a:xfrm>
          <a:prstGeom prst="rect">
            <a:avLst/>
          </a:prstGeom>
        </p:spPr>
      </p:pic>
      <p:pic>
        <p:nvPicPr>
          <p:cNvPr id="12" name="Picture 11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44DAD99C-97FB-4C20-9A0E-296D7360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30" y="2307114"/>
            <a:ext cx="1241256" cy="884096"/>
          </a:xfrm>
          <a:prstGeom prst="rect">
            <a:avLst/>
          </a:prstGeom>
        </p:spPr>
      </p:pic>
      <p:pic>
        <p:nvPicPr>
          <p:cNvPr id="13" name="Picture 12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32C6FBE1-FF65-4A2E-B9E8-F1ED2458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6" y="4395015"/>
            <a:ext cx="1213369" cy="884096"/>
          </a:xfrm>
          <a:prstGeom prst="rect">
            <a:avLst/>
          </a:prstGeom>
        </p:spPr>
      </p:pic>
      <p:pic>
        <p:nvPicPr>
          <p:cNvPr id="14" name="Picture 13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6CCE4A7D-CE6E-4356-8170-6F271FBB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23" y="4395015"/>
            <a:ext cx="1213369" cy="88409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39B2B8-EF53-4C15-B6D5-9411A628A81C}"/>
              </a:ext>
            </a:extLst>
          </p:cNvPr>
          <p:cNvSpPr/>
          <p:nvPr/>
        </p:nvSpPr>
        <p:spPr>
          <a:xfrm>
            <a:off x="2530336" y="2447706"/>
            <a:ext cx="306881" cy="57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F0705D-2331-40B3-86DA-89A58276AEDF}"/>
              </a:ext>
            </a:extLst>
          </p:cNvPr>
          <p:cNvSpPr/>
          <p:nvPr/>
        </p:nvSpPr>
        <p:spPr>
          <a:xfrm rot="5400000">
            <a:off x="3730412" y="3639636"/>
            <a:ext cx="306881" cy="57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474A29-E08C-448B-8EE8-DA8862EACB95}"/>
              </a:ext>
            </a:extLst>
          </p:cNvPr>
          <p:cNvSpPr/>
          <p:nvPr/>
        </p:nvSpPr>
        <p:spPr>
          <a:xfrm>
            <a:off x="4854762" y="4629127"/>
            <a:ext cx="306881" cy="57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B302D-D4E5-43D4-8479-242FDA9B3D4E}"/>
              </a:ext>
            </a:extLst>
          </p:cNvPr>
          <p:cNvSpPr/>
          <p:nvPr/>
        </p:nvSpPr>
        <p:spPr>
          <a:xfrm>
            <a:off x="629920" y="3377728"/>
            <a:ext cx="2239061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2. </a:t>
            </a:r>
            <a:r>
              <a:rPr lang="en-US" sz="1200" dirty="0" err="1">
                <a:solidFill>
                  <a:schemeClr val="tx1"/>
                </a:solidFill>
              </a:rPr>
              <a:t>Orienteaza-te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directia</a:t>
            </a:r>
            <a:r>
              <a:rPr lang="en-US" sz="1200" dirty="0">
                <a:solidFill>
                  <a:schemeClr val="tx1"/>
                </a:solidFill>
              </a:rPr>
              <a:t> 90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AC3EEE-618F-44C1-8F3C-F6ACE0EBC0B2}"/>
              </a:ext>
            </a:extLst>
          </p:cNvPr>
          <p:cNvSpPr/>
          <p:nvPr/>
        </p:nvSpPr>
        <p:spPr>
          <a:xfrm>
            <a:off x="618423" y="4179530"/>
            <a:ext cx="2257164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3. </a:t>
            </a:r>
            <a:r>
              <a:rPr lang="en-US" sz="1200" dirty="0" err="1">
                <a:solidFill>
                  <a:schemeClr val="tx1"/>
                </a:solidFill>
              </a:rPr>
              <a:t>Mergi</a:t>
            </a:r>
            <a:r>
              <a:rPr lang="en-US" sz="1200" dirty="0">
                <a:solidFill>
                  <a:schemeClr val="tx1"/>
                </a:solidFill>
              </a:rPr>
              <a:t> 50 </a:t>
            </a:r>
            <a:r>
              <a:rPr lang="en-US" sz="1200" dirty="0" err="1">
                <a:solidFill>
                  <a:schemeClr val="tx1"/>
                </a:solidFill>
              </a:rPr>
              <a:t>pasi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9C34F0-43D3-4C01-9C1D-83A534AF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761" y="1469011"/>
            <a:ext cx="2705414" cy="50794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ED810A-095F-45CB-839E-ACCA8680317D}"/>
              </a:ext>
            </a:extLst>
          </p:cNvPr>
          <p:cNvSpPr/>
          <p:nvPr/>
        </p:nvSpPr>
        <p:spPr>
          <a:xfrm>
            <a:off x="670877" y="1597864"/>
            <a:ext cx="2166340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1. 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E92E82-927F-4012-98BF-3E3559A76E85}"/>
              </a:ext>
            </a:extLst>
          </p:cNvPr>
          <p:cNvSpPr/>
          <p:nvPr/>
        </p:nvSpPr>
        <p:spPr>
          <a:xfrm>
            <a:off x="639639" y="5087205"/>
            <a:ext cx="2257164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4. </a:t>
            </a:r>
            <a:r>
              <a:rPr lang="en-US" sz="1200" dirty="0" err="1">
                <a:solidFill>
                  <a:schemeClr val="tx1"/>
                </a:solidFill>
              </a:rPr>
              <a:t>Orienteaza-te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directia</a:t>
            </a:r>
            <a:r>
              <a:rPr lang="en-US" sz="1200" dirty="0">
                <a:solidFill>
                  <a:schemeClr val="tx1"/>
                </a:solidFill>
              </a:rPr>
              <a:t> -90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59BCB-B1A8-4A30-927B-01AD2F87598E}"/>
              </a:ext>
            </a:extLst>
          </p:cNvPr>
          <p:cNvSpPr/>
          <p:nvPr/>
        </p:nvSpPr>
        <p:spPr>
          <a:xfrm>
            <a:off x="4033061" y="5732380"/>
            <a:ext cx="2257164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4. </a:t>
            </a:r>
            <a:r>
              <a:rPr lang="en-US" sz="1200" dirty="0" err="1">
                <a:solidFill>
                  <a:schemeClr val="tx1"/>
                </a:solidFill>
              </a:rPr>
              <a:t>Mergi</a:t>
            </a:r>
            <a:r>
              <a:rPr lang="en-US" sz="1200" dirty="0">
                <a:solidFill>
                  <a:schemeClr val="tx1"/>
                </a:solidFill>
              </a:rPr>
              <a:t> 50 </a:t>
            </a:r>
            <a:r>
              <a:rPr lang="en-US" sz="1200" dirty="0" err="1">
                <a:solidFill>
                  <a:schemeClr val="tx1"/>
                </a:solidFill>
              </a:rPr>
              <a:t>pasi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42FAF8-DD40-4F04-BAE3-801FBF636637}"/>
              </a:ext>
            </a:extLst>
          </p:cNvPr>
          <p:cNvCxnSpPr/>
          <p:nvPr/>
        </p:nvCxnSpPr>
        <p:spPr>
          <a:xfrm rot="5400000">
            <a:off x="374764" y="2403941"/>
            <a:ext cx="651964" cy="110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3BF4457-3E02-4D42-98C9-CA4027C0EA4C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705803" y="2957810"/>
            <a:ext cx="463566" cy="37627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79008B4-7A39-4EEC-9D5E-4298F82C8687}"/>
              </a:ext>
            </a:extLst>
          </p:cNvPr>
          <p:cNvCxnSpPr>
            <a:cxnSpLocks/>
          </p:cNvCxnSpPr>
          <p:nvPr/>
        </p:nvCxnSpPr>
        <p:spPr>
          <a:xfrm flipV="1">
            <a:off x="2962666" y="3827130"/>
            <a:ext cx="749778" cy="5088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B251D7-56E5-4654-9A8D-B1517647A3D8}"/>
              </a:ext>
            </a:extLst>
          </p:cNvPr>
          <p:cNvCxnSpPr>
            <a:cxnSpLocks/>
          </p:cNvCxnSpPr>
          <p:nvPr/>
        </p:nvCxnSpPr>
        <p:spPr>
          <a:xfrm flipV="1">
            <a:off x="2932748" y="4694555"/>
            <a:ext cx="632282" cy="56720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3B63A3-2DFB-4104-B52B-7EB28E801C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7886" y="5040534"/>
            <a:ext cx="859228" cy="5107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761EF08-9BE4-4425-A0F9-CAC8AA8C652F}"/>
              </a:ext>
            </a:extLst>
          </p:cNvPr>
          <p:cNvSpPr/>
          <p:nvPr/>
        </p:nvSpPr>
        <p:spPr>
          <a:xfrm>
            <a:off x="9991007" y="2986136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Mergi</a:t>
            </a:r>
            <a:r>
              <a:rPr lang="en-US" sz="1200" dirty="0">
                <a:solidFill>
                  <a:schemeClr val="tx1"/>
                </a:solidFill>
              </a:rPr>
              <a:t> 50 </a:t>
            </a:r>
            <a:r>
              <a:rPr lang="en-US" sz="1200" dirty="0" err="1">
                <a:solidFill>
                  <a:schemeClr val="tx1"/>
                </a:solidFill>
              </a:rPr>
              <a:t>pasi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85F37D-16F4-4975-98EF-282B5B0EEFEE}"/>
              </a:ext>
            </a:extLst>
          </p:cNvPr>
          <p:cNvSpPr/>
          <p:nvPr/>
        </p:nvSpPr>
        <p:spPr>
          <a:xfrm>
            <a:off x="9991007" y="3575963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Orienteaza-te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directia</a:t>
            </a:r>
            <a:r>
              <a:rPr lang="en-US" sz="1200" dirty="0">
                <a:solidFill>
                  <a:schemeClr val="tx1"/>
                </a:solidFill>
              </a:rPr>
              <a:t> 90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136D61-71B8-4F0D-AB59-47C1DF8E000C}"/>
              </a:ext>
            </a:extLst>
          </p:cNvPr>
          <p:cNvSpPr/>
          <p:nvPr/>
        </p:nvSpPr>
        <p:spPr>
          <a:xfrm>
            <a:off x="10001764" y="4989032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Orienteaza-te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directia</a:t>
            </a:r>
            <a:r>
              <a:rPr lang="en-US" sz="1200" dirty="0">
                <a:solidFill>
                  <a:schemeClr val="tx1"/>
                </a:solidFill>
              </a:rPr>
              <a:t> -90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1819EB-7B79-422D-9EF9-FE2518393B45}"/>
              </a:ext>
            </a:extLst>
          </p:cNvPr>
          <p:cNvSpPr/>
          <p:nvPr/>
        </p:nvSpPr>
        <p:spPr>
          <a:xfrm>
            <a:off x="10001764" y="2189238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Orienteaza-te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directia</a:t>
            </a:r>
            <a:r>
              <a:rPr lang="en-US" sz="1200" dirty="0">
                <a:solidFill>
                  <a:schemeClr val="tx1"/>
                </a:solidFill>
              </a:rPr>
              <a:t> 90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3B3D2-E075-4398-B9EE-F474057789F0}"/>
              </a:ext>
            </a:extLst>
          </p:cNvPr>
          <p:cNvSpPr/>
          <p:nvPr/>
        </p:nvSpPr>
        <p:spPr>
          <a:xfrm>
            <a:off x="10001767" y="4380679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Mergi</a:t>
            </a:r>
            <a:r>
              <a:rPr lang="en-US" sz="1200" dirty="0">
                <a:solidFill>
                  <a:schemeClr val="tx1"/>
                </a:solidFill>
              </a:rPr>
              <a:t> 50 </a:t>
            </a:r>
            <a:r>
              <a:rPr lang="en-US" sz="1200" dirty="0" err="1">
                <a:solidFill>
                  <a:schemeClr val="tx1"/>
                </a:solidFill>
              </a:rPr>
              <a:t>pasi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17B30E-C69C-4E39-B078-D8151D8EDF3D}"/>
              </a:ext>
            </a:extLst>
          </p:cNvPr>
          <p:cNvSpPr/>
          <p:nvPr/>
        </p:nvSpPr>
        <p:spPr>
          <a:xfrm>
            <a:off x="10001054" y="5785812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Mergi</a:t>
            </a:r>
            <a:r>
              <a:rPr lang="en-US" sz="1200" dirty="0">
                <a:solidFill>
                  <a:schemeClr val="tx1"/>
                </a:solidFill>
              </a:rPr>
              <a:t> 50 </a:t>
            </a:r>
            <a:r>
              <a:rPr lang="en-US" sz="1200" dirty="0" err="1">
                <a:solidFill>
                  <a:schemeClr val="tx1"/>
                </a:solidFill>
              </a:rPr>
              <a:t>pasi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85E7E4-81E8-4239-B183-D5ACBAC8A004}"/>
              </a:ext>
            </a:extLst>
          </p:cNvPr>
          <p:cNvSpPr/>
          <p:nvPr/>
        </p:nvSpPr>
        <p:spPr>
          <a:xfrm>
            <a:off x="9982200" y="1585746"/>
            <a:ext cx="1553416" cy="4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8FCDBA-F43B-4BA5-A885-72F9576FC432}"/>
              </a:ext>
            </a:extLst>
          </p:cNvPr>
          <p:cNvSpPr/>
          <p:nvPr/>
        </p:nvSpPr>
        <p:spPr>
          <a:xfrm>
            <a:off x="207389" y="1469011"/>
            <a:ext cx="7051250" cy="49883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B5FF1-8665-45C4-BF60-F3B7A3A1219E}"/>
              </a:ext>
            </a:extLst>
          </p:cNvPr>
          <p:cNvSpPr/>
          <p:nvPr/>
        </p:nvSpPr>
        <p:spPr>
          <a:xfrm>
            <a:off x="7354152" y="1463006"/>
            <a:ext cx="4397145" cy="499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20" name="Google Shape;320;p31" descr="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801" y="2650336"/>
            <a:ext cx="6185009" cy="35607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325" name="Google Shape;325;p3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A47: INTELEGE SISTEM COORDONATE</a:t>
            </a:r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33" name="Google Shape;333;p32" descr="Graphical user interface, text, application, Word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6611" y="2523884"/>
            <a:ext cx="5076629" cy="383246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A48: INTELEGE SISTEM COORDONATE 2</a:t>
            </a:r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46" name="Google Shape;346;p33" descr="Diagram&#10;&#10;Description automatically generated with medium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9357" y="2596474"/>
            <a:ext cx="5556028" cy="351277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3 			A49: FULGERARE </a:t>
            </a:r>
            <a:endParaRPr/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02" name="Google Shape;102;p14" descr="Graphical user interface, text, application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0847" y="225908"/>
            <a:ext cx="6311153" cy="373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body" idx="3"/>
          </p:nvPr>
        </p:nvSpPr>
        <p:spPr>
          <a:xfrm>
            <a:off x="8181851" y="192525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04" name="Google Shape;104;p14" descr="Timeline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81946" y="3790641"/>
            <a:ext cx="4224928" cy="3730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838200" y="297802"/>
            <a:ext cx="5543746" cy="132556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4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1 		A5: MISCARE ZIG ZAG</a:t>
            </a:r>
            <a:endParaRPr/>
          </a:p>
        </p:txBody>
      </p:sp>
      <p:pic>
        <p:nvPicPr>
          <p:cNvPr id="11" name="Picture 10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B43FDB72-8F77-4327-A26A-E2BE734F5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10" y="3184906"/>
            <a:ext cx="1241256" cy="884096"/>
          </a:xfrm>
          <a:prstGeom prst="rect">
            <a:avLst/>
          </a:prstGeom>
        </p:spPr>
      </p:pic>
      <p:pic>
        <p:nvPicPr>
          <p:cNvPr id="12" name="Picture 11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44DAD99C-97FB-4C20-9A0E-296D7360E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185" y="3184906"/>
            <a:ext cx="1241256" cy="884096"/>
          </a:xfrm>
          <a:prstGeom prst="rect">
            <a:avLst/>
          </a:prstGeom>
        </p:spPr>
      </p:pic>
      <p:pic>
        <p:nvPicPr>
          <p:cNvPr id="13" name="Picture 12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32C6FBE1-FF65-4A2E-B9E8-F1ED2458F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441" y="4771937"/>
            <a:ext cx="1241256" cy="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15" name="Google Shape;115;p15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8535" y="2503711"/>
            <a:ext cx="5389040" cy="3852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17" name="Google Shape;117;p15" descr="A picture containing graphical user interface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69274" y="2829376"/>
            <a:ext cx="5389040" cy="352697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/>
              <a:t>Scratch – Caiet de Activitati Nr  1</a:t>
            </a:r>
            <a:br>
              <a:rPr lang="en-GB" b="1"/>
            </a:br>
            <a:r>
              <a:rPr lang="en-GB" b="1"/>
              <a:t>Level  1 		A7: ANIMATIE STANGA DREAPTA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28" name="Google Shape;128;p16" descr="Graphical user interface, text, application, Word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6612" y="2473463"/>
            <a:ext cx="5357815" cy="3888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0" name="Google Shape;130;p16" descr="Diagram, application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2561024"/>
            <a:ext cx="5668085" cy="37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/>
              <a:t>Scratch – Caiet de Activitati Nr  1</a:t>
            </a:r>
            <a:br>
              <a:rPr lang="en-GB" b="1"/>
            </a:br>
            <a:r>
              <a:rPr lang="en-GB" b="1"/>
              <a:t>Level  1 			A9: PLIMBARE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41" name="Google Shape;141;p17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6537" y="2505075"/>
            <a:ext cx="5256770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43" name="Google Shape;143;p17" descr="Diagram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99273" y="2505076"/>
            <a:ext cx="6103392" cy="3471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/>
              <a:t>Scratch – Caiet de Activitati Nr  1</a:t>
            </a:r>
            <a:br>
              <a:rPr lang="en-GB" b="1"/>
            </a:br>
            <a:r>
              <a:rPr lang="en-GB" b="1"/>
              <a:t>Level  1 		A11: MAI MULTE COSTUME 2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 descr="A picture containing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00635" y="2505075"/>
            <a:ext cx="2636093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/>
              <a:t>Scratch – Caiet de Activitati Nr  1</a:t>
            </a:r>
            <a:br>
              <a:rPr lang="en-GB" b="1"/>
            </a:br>
            <a:r>
              <a:rPr lang="en-GB" sz="5300" b="1"/>
              <a:t>Level  2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65" name="Google Shape;165;p19" descr="Graphical user interface, application&#10;&#10;Description automatically generated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517827"/>
            <a:ext cx="4270744" cy="383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 descr="A picture containing tex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23079" y="2505075"/>
            <a:ext cx="5574496" cy="369836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2 		A13: MISCARE IN CERC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78" name="Google Shape;178;p20" descr="Timeline&#10;&#10;Description automatically generated with medium confidence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00553" y="2540997"/>
            <a:ext cx="4494628" cy="35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descr="A picture containing 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1548" y="2474292"/>
            <a:ext cx="5380267" cy="362879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06.09.2021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LEIBNITZ GmbH            admin@itcool.online                     0737.123.540 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5715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6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Scratch – Caiet de Activitati Nr  1</a:t>
            </a:r>
            <a:b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 2 		A14: MISCARE CU SAGETI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5" y="105741"/>
            <a:ext cx="791817" cy="79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702</Words>
  <Application>Microsoft Office PowerPoint</Application>
  <PresentationFormat>Widescreen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Scratch – Caiet de Activitati Nr  1 Level  1    A51: MISCARE</vt:lpstr>
      <vt:lpstr>PowerPoint Presentation</vt:lpstr>
      <vt:lpstr>PowerPoint Presentation</vt:lpstr>
      <vt:lpstr>Scratch – Caiet de Activitati Nr  1 Level  1   A7: ANIMATIE STANGA DREAPTA</vt:lpstr>
      <vt:lpstr>Scratch – Caiet de Activitati Nr  1 Level  1    A9: PLIMBARE</vt:lpstr>
      <vt:lpstr>Scratch – Caiet de Activitati Nr  1 Level  1   A11: MAI MULTE COSTUME 2</vt:lpstr>
      <vt:lpstr>Scratch – Caiet de Activitati Nr  1 Level 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– Caiet de Activitati Nr  1 Level  1    A51: MISCARE</dc:title>
  <cp:lastModifiedBy>danion</cp:lastModifiedBy>
  <cp:revision>3</cp:revision>
  <dcterms:modified xsi:type="dcterms:W3CDTF">2021-09-20T15:07:35Z</dcterms:modified>
</cp:coreProperties>
</file>