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52" r:id="rId2"/>
  </p:sldMasterIdLst>
  <p:notesMasterIdLst>
    <p:notesMasterId r:id="rId48"/>
  </p:notesMasterIdLst>
  <p:handoutMasterIdLst>
    <p:handoutMasterId r:id="rId49"/>
  </p:handoutMasterIdLst>
  <p:sldIdLst>
    <p:sldId id="265" r:id="rId3"/>
    <p:sldId id="290" r:id="rId4"/>
    <p:sldId id="305" r:id="rId5"/>
    <p:sldId id="317" r:id="rId6"/>
    <p:sldId id="316" r:id="rId7"/>
    <p:sldId id="319" r:id="rId8"/>
    <p:sldId id="320" r:id="rId9"/>
    <p:sldId id="321" r:id="rId10"/>
    <p:sldId id="307" r:id="rId11"/>
    <p:sldId id="328" r:id="rId12"/>
    <p:sldId id="329" r:id="rId13"/>
    <p:sldId id="304" r:id="rId14"/>
    <p:sldId id="266" r:id="rId15"/>
    <p:sldId id="356" r:id="rId16"/>
    <p:sldId id="357" r:id="rId17"/>
    <p:sldId id="359" r:id="rId18"/>
    <p:sldId id="358" r:id="rId19"/>
    <p:sldId id="360" r:id="rId20"/>
    <p:sldId id="348" r:id="rId21"/>
    <p:sldId id="361" r:id="rId22"/>
    <p:sldId id="362" r:id="rId23"/>
    <p:sldId id="367" r:id="rId24"/>
    <p:sldId id="366" r:id="rId25"/>
    <p:sldId id="365" r:id="rId26"/>
    <p:sldId id="363" r:id="rId27"/>
    <p:sldId id="364" r:id="rId28"/>
    <p:sldId id="336" r:id="rId29"/>
    <p:sldId id="352" r:id="rId30"/>
    <p:sldId id="353" r:id="rId31"/>
    <p:sldId id="337" r:id="rId32"/>
    <p:sldId id="330" r:id="rId33"/>
    <p:sldId id="331" r:id="rId34"/>
    <p:sldId id="339" r:id="rId35"/>
    <p:sldId id="340" r:id="rId36"/>
    <p:sldId id="354" r:id="rId37"/>
    <p:sldId id="342" r:id="rId38"/>
    <p:sldId id="341" r:id="rId39"/>
    <p:sldId id="343" r:id="rId40"/>
    <p:sldId id="351" r:id="rId41"/>
    <p:sldId id="349" r:id="rId42"/>
    <p:sldId id="355" r:id="rId43"/>
    <p:sldId id="345" r:id="rId44"/>
    <p:sldId id="344" r:id="rId45"/>
    <p:sldId id="350" r:id="rId46"/>
    <p:sldId id="346" r:id="rId47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008000"/>
    <a:srgbClr val="FF6600"/>
    <a:srgbClr val="FCFCFC"/>
    <a:srgbClr val="A69C1A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4552" autoAdjust="0"/>
  </p:normalViewPr>
  <p:slideViewPr>
    <p:cSldViewPr snapToGrid="0" showGuides="1">
      <p:cViewPr varScale="1">
        <p:scale>
          <a:sx n="72" d="100"/>
          <a:sy n="72" d="100"/>
        </p:scale>
        <p:origin x="71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08/10/2017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08/10/2017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06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89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50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01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3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BDF3-681C-4796-9654-65A07AB7CC64}" type="datetime1">
              <a:rPr lang="en-US" smtClean="0"/>
              <a:t>08/10/2017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7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6275-01DF-44CA-A67B-ED28AF3C08A8}" type="datetime1">
              <a:rPr lang="en-US" smtClean="0"/>
              <a:t>08/10/2017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0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3C23-955D-43C5-9C3D-07D21C82A867}" type="datetime1">
              <a:rPr lang="en-US" smtClean="0"/>
              <a:t>08/10/2017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19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C1F5-45A0-47A5-B275-969C69CAB2F9}" type="datetime1">
              <a:rPr lang="en-US" smtClean="0"/>
              <a:t>08/10/2017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smtClean="0">
                <a:solidFill>
                  <a:schemeClr val="tx1"/>
                </a:solidFill>
                <a:effectLst/>
              </a:rPr>
              <a:t>"</a:t>
            </a:r>
            <a:endParaRPr lang="en-US" sz="800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smtClean="0">
                <a:solidFill>
                  <a:schemeClr val="tx1"/>
                </a:solidFill>
                <a:effectLst/>
              </a:rPr>
              <a:t>"</a:t>
            </a:r>
            <a:endParaRPr lang="en-US" sz="800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4493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FE58-5ACF-43C2-AF79-D7C6F421FED4}" type="datetime1">
              <a:rPr lang="en-US" smtClean="0"/>
              <a:t>08/10/2017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88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1648-6FB6-4C5E-A2A8-EF76436C307E}" type="datetime1">
              <a:rPr lang="en-US" smtClean="0"/>
              <a:t>08/10/2017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16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A3BC-AB98-4B8F-8F94-FB73B88C8941}" type="datetime1">
              <a:rPr lang="en-US" smtClean="0"/>
              <a:t>08/10/2017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40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87DB-FD81-4601-8A19-095BBDF0375D}" type="datetime1">
              <a:rPr lang="en-US" smtClean="0"/>
              <a:t>08/10/2017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C17E-ED81-4D42-B507-C5DDE4E0BF19}" type="datetime1">
              <a:rPr lang="en-US" smtClean="0"/>
              <a:t>08/10/2017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9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D585-A2F0-4185-A990-6B0B9CB75E09}" type="datetime1">
              <a:rPr lang="en-US" smtClean="0"/>
              <a:t>08/10/2017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74B6-ABFA-4164-8958-0D2B1BAA0202}" type="datetime1">
              <a:rPr lang="en-US" smtClean="0"/>
              <a:t>08/10/2017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1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03AB-CBBE-415E-8ECD-576ADE6FEBE5}" type="datetime1">
              <a:rPr lang="en-US" smtClean="0"/>
              <a:t>08/10/2017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5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B812-0614-4B46-A6A7-5F940E424EED}" type="datetime1">
              <a:rPr lang="en-US" smtClean="0"/>
              <a:t>08/10/2017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3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8819-D7E9-4EB2-846B-B6C413D5FCC6}" type="datetime1">
              <a:rPr lang="en-US" smtClean="0"/>
              <a:t>08/10/2017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8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BDCA-23CA-48CB-9758-127A48FD2A9F}" type="datetime1">
              <a:rPr lang="en-US" smtClean="0"/>
              <a:t>08/10/2017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0BE7-C77E-472E-AB65-9FF2D898DBC8}" type="datetime1">
              <a:rPr lang="en-US" smtClean="0"/>
              <a:t>08/10/2017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6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5167-A1A3-4CC0-A6D2-9DED00766066}" type="datetime1">
              <a:rPr lang="en-US" smtClean="0"/>
              <a:t>08/10/2017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8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7D4D-211E-48BF-89B7-3E2434EF8A72}" type="datetime1">
              <a:rPr lang="en-US" smtClean="0"/>
              <a:t>08/10/2017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19B85E1-887D-4221-AAB0-C0F725CA2F08}" type="datetime1">
              <a:rPr lang="en-US" smtClean="0"/>
              <a:t>08/10/2017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2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  <p:sldLayoutId id="214748368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464" userDrawn="1">
          <p15:clr>
            <a:srgbClr val="F26B43"/>
          </p15:clr>
        </p15:guide>
        <p15:guide id="4" pos="7152" userDrawn="1">
          <p15:clr>
            <a:srgbClr val="F26B43"/>
          </p15:clr>
        </p15:guide>
        <p15:guide id="5" pos="98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community/jobs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ythonjobs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aul@infoacademy.n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nfoacademy.net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/" TargetMode="External"/><Relationship Id="rId2" Type="http://schemas.openxmlformats.org/officeDocument/2006/relationships/hyperlink" Target="https://www.jetbrains.com/pycharm/download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pythonfiddle.com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nfoacademy.net/course.php?p=SQL&amp;c=programa#c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6364"/>
            <a:ext cx="9144000" cy="2372139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cap="none" smtClean="0">
                <a:latin typeface="+mn-lt"/>
              </a:rPr>
              <a:t>Cap. 1</a:t>
            </a:r>
            <a:br>
              <a:rPr lang="en-US" cap="none" smtClean="0">
                <a:latin typeface="+mn-lt"/>
              </a:rPr>
            </a:br>
            <a:r>
              <a:rPr lang="en-US" cap="none" smtClean="0">
                <a:latin typeface="+mn-lt"/>
              </a:rPr>
              <a:t/>
            </a:r>
            <a:br>
              <a:rPr lang="en-US" cap="none" smtClean="0">
                <a:latin typeface="+mn-lt"/>
              </a:rPr>
            </a:br>
            <a:r>
              <a:rPr lang="en-US" cap="none" smtClean="0">
                <a:latin typeface="+mn-lt"/>
              </a:rPr>
              <a:t>Introducere in python</a:t>
            </a:r>
            <a:endParaRPr lang="en-US" cap="none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09322"/>
            <a:ext cx="9144000" cy="1497495"/>
          </a:xfrm>
        </p:spPr>
        <p:txBody>
          <a:bodyPr>
            <a:normAutofit/>
          </a:bodyPr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6066" y="424070"/>
            <a:ext cx="1095957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smtClean="0">
                <a:solidFill>
                  <a:srgbClr val="7030A0"/>
                </a:solidFill>
                <a:ea typeface="Times New Roman" panose="02020603050405020304" pitchFamily="18" charset="0"/>
              </a:rPr>
              <a:t>			</a:t>
            </a:r>
            <a:r>
              <a:rPr lang="en-US" sz="2600" b="1" u="sng" smtClean="0">
                <a:solidFill>
                  <a:srgbClr val="7030A0"/>
                </a:solidFill>
                <a:ea typeface="Times New Roman" panose="02020603050405020304" pitchFamily="18" charset="0"/>
              </a:rPr>
              <a:t>De </a:t>
            </a:r>
            <a:r>
              <a:rPr lang="en-US" sz="2600" b="1" u="sng" err="1" smtClean="0">
                <a:solidFill>
                  <a:srgbClr val="7030A0"/>
                </a:solidFill>
                <a:ea typeface="Times New Roman" panose="02020603050405020304" pitchFamily="18" charset="0"/>
              </a:rPr>
              <a:t>ce</a:t>
            </a:r>
            <a:r>
              <a:rPr lang="en-US" sz="2600" b="1" u="sng" smtClean="0">
                <a:solidFill>
                  <a:srgbClr val="7030A0"/>
                </a:solidFill>
                <a:ea typeface="Times New Roman" panose="02020603050405020304" pitchFamily="18" charset="0"/>
              </a:rPr>
              <a:t> Python?</a:t>
            </a:r>
            <a:endParaRPr lang="en-US" sz="2600" b="1" u="sng">
              <a:solidFill>
                <a:srgbClr val="7030A0"/>
              </a:solidFill>
              <a:ea typeface="Times New Roman" panose="02020603050405020304" pitchFamily="18" charset="0"/>
            </a:endParaRPr>
          </a:p>
          <a:p>
            <a:pPr lvl="1"/>
            <a:endParaRPr lang="en-US" sz="2600"/>
          </a:p>
          <a:p>
            <a:pPr marL="914400" lvl="1" indent="-457200">
              <a:buFontTx/>
              <a:buChar char="-"/>
            </a:pPr>
            <a:r>
              <a:rPr lang="en-US" sz="2600" smtClean="0"/>
              <a:t>Este un </a:t>
            </a:r>
            <a:r>
              <a:rPr lang="en-US" sz="2600" err="1" smtClean="0"/>
              <a:t>limbaj</a:t>
            </a:r>
            <a:r>
              <a:rPr lang="en-US" sz="2600" smtClean="0"/>
              <a:t> de </a:t>
            </a:r>
            <a:r>
              <a:rPr lang="en-US" sz="2600" err="1" smtClean="0"/>
              <a:t>programare</a:t>
            </a:r>
            <a:r>
              <a:rPr lang="en-US" sz="2600" smtClean="0"/>
              <a:t> </a:t>
            </a:r>
            <a:r>
              <a:rPr lang="en-US" sz="2600" err="1" smtClean="0"/>
              <a:t>dezvoltat</a:t>
            </a:r>
            <a:r>
              <a:rPr lang="en-US" sz="2600" smtClean="0"/>
              <a:t> de Guido van Rossum – 1991;</a:t>
            </a:r>
          </a:p>
          <a:p>
            <a:pPr lvl="1"/>
            <a:r>
              <a:rPr lang="en-US" sz="2600" smtClean="0"/>
              <a:t>	 </a:t>
            </a:r>
          </a:p>
          <a:p>
            <a:pPr marL="914400" lvl="1" indent="-457200">
              <a:buFontTx/>
              <a:buChar char="-"/>
            </a:pPr>
            <a:r>
              <a:rPr lang="en-US" sz="2600" err="1" smtClean="0"/>
              <a:t>Faciliteaza</a:t>
            </a:r>
            <a:r>
              <a:rPr lang="en-US" sz="2600" smtClean="0"/>
              <a:t> </a:t>
            </a:r>
            <a:r>
              <a:rPr lang="en-US" sz="2600" err="1" smtClean="0"/>
              <a:t>scrierea</a:t>
            </a:r>
            <a:r>
              <a:rPr lang="en-US" sz="2600" smtClean="0"/>
              <a:t> </a:t>
            </a:r>
            <a:r>
              <a:rPr lang="en-US" sz="2600" err="1" smtClean="0"/>
              <a:t>mai</a:t>
            </a:r>
            <a:r>
              <a:rPr lang="en-US" sz="2600" smtClean="0"/>
              <a:t> </a:t>
            </a:r>
            <a:r>
              <a:rPr lang="en-US" sz="2600" err="1" smtClean="0"/>
              <a:t>rapida</a:t>
            </a:r>
            <a:r>
              <a:rPr lang="en-US" sz="2600" smtClean="0"/>
              <a:t> 3*J / 5-10*C++;</a:t>
            </a:r>
          </a:p>
          <a:p>
            <a:pPr marL="914400" lvl="1" indent="-457200">
              <a:buFontTx/>
              <a:buChar char="-"/>
            </a:pPr>
            <a:endParaRPr lang="en-US" sz="2600" smtClean="0"/>
          </a:p>
          <a:p>
            <a:pPr marL="914400" lvl="1" indent="-457200">
              <a:buFontTx/>
              <a:buChar char="-"/>
            </a:pPr>
            <a:r>
              <a:rPr lang="en-US" sz="2600" err="1" smtClean="0"/>
              <a:t>Utilizat</a:t>
            </a:r>
            <a:r>
              <a:rPr lang="en-US" sz="2600" smtClean="0"/>
              <a:t> </a:t>
            </a:r>
            <a:r>
              <a:rPr lang="en-US" sz="2600" err="1" smtClean="0"/>
              <a:t>pentru</a:t>
            </a:r>
            <a:r>
              <a:rPr lang="en-US" sz="2600" smtClean="0"/>
              <a:t> </a:t>
            </a:r>
            <a:r>
              <a:rPr lang="en-US" sz="2600" err="1" smtClean="0"/>
              <a:t>aplicatii</a:t>
            </a:r>
            <a:r>
              <a:rPr lang="en-US" sz="2600" smtClean="0"/>
              <a:t> </a:t>
            </a:r>
            <a:r>
              <a:rPr lang="en-US" sz="2600" err="1" smtClean="0"/>
              <a:t>comerciale</a:t>
            </a:r>
            <a:r>
              <a:rPr lang="en-US" sz="2600" smtClean="0"/>
              <a:t>, independent de </a:t>
            </a:r>
            <a:r>
              <a:rPr lang="en-US" sz="2600" err="1" smtClean="0"/>
              <a:t>sistemul</a:t>
            </a:r>
            <a:r>
              <a:rPr lang="en-US" sz="2600" smtClean="0"/>
              <a:t> de </a:t>
            </a:r>
            <a:r>
              <a:rPr lang="en-US" sz="2600" err="1" smtClean="0"/>
              <a:t>operare</a:t>
            </a:r>
            <a:r>
              <a:rPr lang="en-US" sz="2600" smtClean="0"/>
              <a:t>;</a:t>
            </a:r>
          </a:p>
          <a:p>
            <a:pPr marL="914400" lvl="1" indent="-457200">
              <a:buFontTx/>
              <a:buChar char="-"/>
            </a:pPr>
            <a:endParaRPr lang="en-US" sz="2600" smtClean="0"/>
          </a:p>
          <a:p>
            <a:pPr marL="914400" lvl="1" indent="-457200">
              <a:buFontTx/>
              <a:buChar char="-"/>
            </a:pPr>
            <a:r>
              <a:rPr lang="en-US" sz="2600" err="1" smtClean="0"/>
              <a:t>Usor</a:t>
            </a:r>
            <a:r>
              <a:rPr lang="en-US" sz="2600" smtClean="0"/>
              <a:t> de </a:t>
            </a:r>
            <a:r>
              <a:rPr lang="en-US" sz="2600" err="1" smtClean="0"/>
              <a:t>utilizat</a:t>
            </a:r>
            <a:r>
              <a:rPr lang="en-US" sz="2600" smtClean="0"/>
              <a:t>, </a:t>
            </a:r>
            <a:r>
              <a:rPr lang="en-US" sz="2600" err="1" smtClean="0"/>
              <a:t>apropiat</a:t>
            </a:r>
            <a:r>
              <a:rPr lang="en-US" sz="2600" smtClean="0"/>
              <a:t> de </a:t>
            </a:r>
            <a:r>
              <a:rPr lang="en-US" sz="2600" err="1" smtClean="0"/>
              <a:t>limbajul</a:t>
            </a:r>
            <a:r>
              <a:rPr lang="en-US" sz="2600"/>
              <a:t> </a:t>
            </a:r>
            <a:r>
              <a:rPr lang="en-US" sz="2600" err="1" smtClean="0"/>
              <a:t>uman</a:t>
            </a:r>
            <a:r>
              <a:rPr lang="en-US" sz="2600" smtClean="0"/>
              <a:t>, "optional" </a:t>
            </a:r>
            <a:r>
              <a:rPr lang="en-US" sz="2600" err="1"/>
              <a:t>orientat</a:t>
            </a:r>
            <a:r>
              <a:rPr lang="en-US" sz="2600"/>
              <a:t> </a:t>
            </a:r>
            <a:r>
              <a:rPr lang="en-US" sz="2600" err="1"/>
              <a:t>pe</a:t>
            </a:r>
            <a:r>
              <a:rPr lang="en-US" sz="2600"/>
              <a:t> </a:t>
            </a:r>
            <a:r>
              <a:rPr lang="en-US" sz="2600" err="1" smtClean="0"/>
              <a:t>obiecte</a:t>
            </a:r>
            <a:r>
              <a:rPr lang="en-US" sz="2600" smtClean="0"/>
              <a:t>; </a:t>
            </a:r>
          </a:p>
          <a:p>
            <a:pPr marL="914400" lvl="1" indent="-457200">
              <a:buFontTx/>
              <a:buChar char="-"/>
            </a:pPr>
            <a:endParaRPr lang="en-US" sz="2600" smtClean="0"/>
          </a:p>
          <a:p>
            <a:pPr marL="914400" lvl="1" indent="-457200">
              <a:buFontTx/>
              <a:buChar char="-"/>
            </a:pPr>
            <a:r>
              <a:rPr lang="en-US" sz="2600" err="1" smtClean="0"/>
              <a:t>Poate</a:t>
            </a:r>
            <a:r>
              <a:rPr lang="en-US" sz="2600" smtClean="0"/>
              <a:t> fi </a:t>
            </a:r>
            <a:r>
              <a:rPr lang="en-US" sz="2600" err="1" smtClean="0"/>
              <a:t>integrat</a:t>
            </a:r>
            <a:r>
              <a:rPr lang="en-US" sz="2600" smtClean="0"/>
              <a:t> in </a:t>
            </a:r>
            <a:r>
              <a:rPr lang="en-US" sz="2600" err="1" smtClean="0"/>
              <a:t>alte</a:t>
            </a:r>
            <a:r>
              <a:rPr lang="en-US" sz="2600" smtClean="0"/>
              <a:t> </a:t>
            </a:r>
            <a:r>
              <a:rPr lang="en-US" sz="2600" err="1" smtClean="0"/>
              <a:t>limbaje</a:t>
            </a:r>
            <a:r>
              <a:rPr lang="en-US" sz="2600" smtClean="0"/>
              <a:t>: C, C++, Java;</a:t>
            </a:r>
          </a:p>
          <a:p>
            <a:pPr marL="914400" lvl="1" indent="-457200">
              <a:buFontTx/>
              <a:buChar char="-"/>
            </a:pPr>
            <a:endParaRPr lang="en-US" sz="2600"/>
          </a:p>
          <a:p>
            <a:pPr marL="914400" lvl="1" indent="-457200">
              <a:buFontTx/>
              <a:buChar char="-"/>
            </a:pPr>
            <a:r>
              <a:rPr lang="en-US" sz="2600" err="1" smtClean="0"/>
              <a:t>Comunitate</a:t>
            </a:r>
            <a:r>
              <a:rPr lang="en-US" sz="2600" smtClean="0"/>
              <a:t> bine </a:t>
            </a:r>
            <a:r>
              <a:rPr lang="en-US" sz="2600" err="1" smtClean="0"/>
              <a:t>dezvoltata</a:t>
            </a:r>
            <a:r>
              <a:rPr lang="en-US" sz="2600" smtClean="0"/>
              <a:t>: site </a:t>
            </a:r>
            <a:r>
              <a:rPr lang="en-US" sz="2600" err="1" smtClean="0"/>
              <a:t>oficial</a:t>
            </a:r>
            <a:r>
              <a:rPr lang="en-US" sz="2600" smtClean="0"/>
              <a:t> 	</a:t>
            </a:r>
            <a:r>
              <a:rPr lang="en-US" sz="2600" b="1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www.python.org</a:t>
            </a:r>
            <a:r>
              <a:rPr lang="en-US" sz="2600" smtClean="0"/>
              <a:t> </a:t>
            </a:r>
          </a:p>
          <a:p>
            <a:pPr marL="914400" lvl="1" indent="-457200">
              <a:buFontTx/>
              <a:buChar char="-"/>
            </a:pPr>
            <a:endParaRPr lang="en-US" sz="2600"/>
          </a:p>
          <a:p>
            <a:pPr marL="914400" lvl="1" indent="-457200">
              <a:buFontTx/>
              <a:buChar char="-"/>
            </a:pPr>
            <a:r>
              <a:rPr lang="en-US" sz="2600" err="1" smtClean="0"/>
              <a:t>Joburi</a:t>
            </a:r>
            <a:r>
              <a:rPr lang="en-US" sz="2600"/>
              <a:t>: </a:t>
            </a:r>
            <a:r>
              <a:rPr lang="en-US" sz="2600" b="1">
                <a:hlinkClick r:id="rId3"/>
              </a:rPr>
              <a:t>https://www.python.org/community/jobs</a:t>
            </a:r>
            <a:r>
              <a:rPr lang="en-US" sz="2600" b="1" smtClean="0">
                <a:hlinkClick r:id="rId3"/>
              </a:rPr>
              <a:t>/</a:t>
            </a:r>
            <a:r>
              <a:rPr lang="en-US" sz="2600" b="1"/>
              <a:t> </a:t>
            </a:r>
            <a:r>
              <a:rPr lang="en-US" sz="2600" b="1" smtClean="0"/>
              <a:t>				</a:t>
            </a:r>
            <a:r>
              <a:rPr lang="en-US" sz="2600" b="1" smtClean="0">
                <a:hlinkClick r:id="rId4"/>
              </a:rPr>
              <a:t>http</a:t>
            </a:r>
            <a:r>
              <a:rPr lang="en-US" sz="2600" b="1">
                <a:hlinkClick r:id="rId4"/>
              </a:rPr>
              <a:t>://</a:t>
            </a:r>
            <a:r>
              <a:rPr lang="en-US" sz="2600" b="1" smtClean="0">
                <a:hlinkClick r:id="rId4"/>
              </a:rPr>
              <a:t>www.pythonjobs.com/</a:t>
            </a:r>
            <a:r>
              <a:rPr lang="en-US" sz="2600" b="1" smtClean="0"/>
              <a:t>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27785" y="6492874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3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6066" y="424070"/>
            <a:ext cx="1095957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smtClean="0">
                <a:solidFill>
                  <a:srgbClr val="7030A0"/>
                </a:solidFill>
                <a:ea typeface="Times New Roman" panose="02020603050405020304" pitchFamily="18" charset="0"/>
              </a:rPr>
              <a:t>			</a:t>
            </a:r>
            <a:r>
              <a:rPr lang="en-US" sz="2600" b="1" u="sng" err="1" smtClean="0">
                <a:solidFill>
                  <a:srgbClr val="7030A0"/>
                </a:solidFill>
                <a:ea typeface="Times New Roman" panose="02020603050405020304" pitchFamily="18" charset="0"/>
              </a:rPr>
              <a:t>Aplicabilitate</a:t>
            </a:r>
            <a:endParaRPr lang="en-US" sz="2600" b="1" u="sng">
              <a:solidFill>
                <a:srgbClr val="7030A0"/>
              </a:solidFill>
              <a:ea typeface="Times New Roman" panose="02020603050405020304" pitchFamily="18" charset="0"/>
            </a:endParaRPr>
          </a:p>
          <a:p>
            <a:pPr lvl="1"/>
            <a:endParaRPr lang="en-US" sz="2600"/>
          </a:p>
          <a:p>
            <a:pPr marL="914400" lvl="1" indent="-457200">
              <a:buFontTx/>
              <a:buChar char="-"/>
            </a:pPr>
            <a:r>
              <a:rPr lang="en-US" sz="2600" err="1" smtClean="0"/>
              <a:t>Cautari</a:t>
            </a:r>
            <a:r>
              <a:rPr lang="en-US" sz="2600"/>
              <a:t> in internet - Google;</a:t>
            </a:r>
            <a:endParaRPr lang="en-US" sz="2600" smtClean="0"/>
          </a:p>
          <a:p>
            <a:pPr marL="914400" lvl="1" indent="-457200">
              <a:buFontTx/>
              <a:buChar char="-"/>
            </a:pPr>
            <a:r>
              <a:rPr lang="en-US" sz="2600" err="1" smtClean="0"/>
              <a:t>Cautari</a:t>
            </a:r>
            <a:r>
              <a:rPr lang="en-US" sz="2600" smtClean="0"/>
              <a:t> </a:t>
            </a:r>
            <a:r>
              <a:rPr lang="en-US" sz="2600" err="1" smtClean="0"/>
              <a:t>filme</a:t>
            </a:r>
            <a:r>
              <a:rPr lang="en-US" sz="2600" smtClean="0"/>
              <a:t> in </a:t>
            </a:r>
            <a:r>
              <a:rPr lang="en-US" sz="2600" err="1" smtClean="0"/>
              <a:t>baza</a:t>
            </a:r>
            <a:r>
              <a:rPr lang="en-US" sz="2600" smtClean="0"/>
              <a:t> de date </a:t>
            </a:r>
            <a:r>
              <a:rPr lang="en-US" sz="2600" err="1" smtClean="0"/>
              <a:t>proprie</a:t>
            </a:r>
            <a:r>
              <a:rPr lang="en-US" sz="2600" smtClean="0"/>
              <a:t> - </a:t>
            </a:r>
            <a:r>
              <a:rPr lang="en-US" sz="2600" err="1" smtClean="0"/>
              <a:t>Youtube</a:t>
            </a:r>
            <a:r>
              <a:rPr lang="en-US" sz="2600" smtClean="0"/>
              <a:t>;</a:t>
            </a:r>
          </a:p>
          <a:p>
            <a:pPr marL="914400" lvl="1" indent="-457200">
              <a:buFontTx/>
              <a:buChar char="-"/>
            </a:pPr>
            <a:r>
              <a:rPr lang="en-US" sz="2600" err="1" smtClean="0"/>
              <a:t>Analiza</a:t>
            </a:r>
            <a:r>
              <a:rPr lang="en-US" sz="2600" smtClean="0"/>
              <a:t> </a:t>
            </a:r>
            <a:r>
              <a:rPr lang="en-US" sz="2600" err="1" smtClean="0"/>
              <a:t>numerica</a:t>
            </a:r>
            <a:r>
              <a:rPr lang="en-US" sz="2600" smtClean="0"/>
              <a:t> - NASA </a:t>
            </a:r>
            <a:r>
              <a:rPr lang="en-US" sz="2600" err="1" smtClean="0"/>
              <a:t>s.a.</a:t>
            </a:r>
            <a:r>
              <a:rPr lang="en-US" sz="2600" smtClean="0"/>
              <a:t>;</a:t>
            </a:r>
          </a:p>
          <a:p>
            <a:pPr marL="914400" lvl="1" indent="-457200">
              <a:buFontTx/>
              <a:buChar char="-"/>
            </a:pPr>
            <a:r>
              <a:rPr lang="en-US" sz="2600" err="1" smtClean="0"/>
              <a:t>Jocuri</a:t>
            </a:r>
            <a:r>
              <a:rPr lang="en-US" sz="2600" smtClean="0"/>
              <a:t> </a:t>
            </a:r>
            <a:r>
              <a:rPr lang="en-US" sz="2600" err="1" smtClean="0"/>
              <a:t>si</a:t>
            </a:r>
            <a:r>
              <a:rPr lang="en-US" sz="2600" smtClean="0"/>
              <a:t> </a:t>
            </a:r>
            <a:r>
              <a:rPr lang="en-US" sz="2600" err="1" smtClean="0"/>
              <a:t>grafica</a:t>
            </a:r>
            <a:r>
              <a:rPr lang="en-US" sz="2600" smtClean="0"/>
              <a:t> - EA </a:t>
            </a:r>
            <a:r>
              <a:rPr lang="en-US" sz="2600" err="1" smtClean="0"/>
              <a:t>s.a.</a:t>
            </a:r>
            <a:r>
              <a:rPr lang="en-US" sz="2600" smtClean="0"/>
              <a:t>;</a:t>
            </a:r>
          </a:p>
          <a:p>
            <a:pPr marL="914400" lvl="1" indent="-457200">
              <a:buFontTx/>
              <a:buChar char="-"/>
            </a:pPr>
            <a:r>
              <a:rPr lang="en-US" sz="2600" err="1" smtClean="0"/>
              <a:t>Instalare</a:t>
            </a:r>
            <a:r>
              <a:rPr lang="en-US" sz="2600" smtClean="0"/>
              <a:t> </a:t>
            </a:r>
            <a:r>
              <a:rPr lang="en-US" sz="2600" err="1" smtClean="0"/>
              <a:t>si</a:t>
            </a:r>
            <a:r>
              <a:rPr lang="en-US" sz="2600" smtClean="0"/>
              <a:t> </a:t>
            </a:r>
            <a:r>
              <a:rPr lang="en-US" sz="2600" err="1" smtClean="0"/>
              <a:t>mentenanta</a:t>
            </a:r>
            <a:r>
              <a:rPr lang="en-US" sz="2600" smtClean="0"/>
              <a:t> Linux – Red Hat </a:t>
            </a:r>
            <a:r>
              <a:rPr lang="en-US" sz="2600" err="1" smtClean="0"/>
              <a:t>s.a.</a:t>
            </a:r>
            <a:r>
              <a:rPr lang="en-US" sz="2600" smtClean="0"/>
              <a:t>;</a:t>
            </a:r>
          </a:p>
          <a:p>
            <a:pPr marL="914400" lvl="1" indent="-457200">
              <a:buFontTx/>
              <a:buChar char="-"/>
            </a:pPr>
            <a:r>
              <a:rPr lang="en-US" sz="2600" err="1" smtClean="0"/>
              <a:t>Scripturi</a:t>
            </a:r>
            <a:r>
              <a:rPr lang="en-US" sz="2600" smtClean="0"/>
              <a:t> GIS </a:t>
            </a:r>
            <a:r>
              <a:rPr lang="en-US" sz="2600" err="1" smtClean="0"/>
              <a:t>peentru</a:t>
            </a:r>
            <a:r>
              <a:rPr lang="en-US" sz="2600" smtClean="0"/>
              <a:t> </a:t>
            </a:r>
            <a:r>
              <a:rPr lang="en-US" sz="2600" err="1" smtClean="0"/>
              <a:t>harti</a:t>
            </a:r>
            <a:r>
              <a:rPr lang="en-US" sz="2600" smtClean="0"/>
              <a:t> – ESRI;</a:t>
            </a:r>
          </a:p>
          <a:p>
            <a:pPr marL="914400" lvl="1" indent="-457200">
              <a:buFontTx/>
              <a:buChar char="-"/>
            </a:pPr>
            <a:r>
              <a:rPr lang="en-US" sz="2600" err="1" smtClean="0"/>
              <a:t>Implementare</a:t>
            </a:r>
            <a:r>
              <a:rPr lang="en-US" sz="2600" smtClean="0"/>
              <a:t> de site-</a:t>
            </a:r>
            <a:r>
              <a:rPr lang="en-US" sz="2600" err="1" smtClean="0"/>
              <a:t>uri</a:t>
            </a:r>
            <a:r>
              <a:rPr lang="en-US" sz="2600" smtClean="0"/>
              <a:t> WEB – Chess.com </a:t>
            </a:r>
            <a:r>
              <a:rPr lang="en-US" sz="2600" err="1" smtClean="0"/>
              <a:t>s.a.</a:t>
            </a:r>
            <a:r>
              <a:rPr lang="en-US" sz="2600" smtClean="0"/>
              <a:t>;</a:t>
            </a:r>
          </a:p>
          <a:p>
            <a:pPr marL="914400" lvl="1" indent="-457200">
              <a:buFontTx/>
              <a:buChar char="-"/>
            </a:pPr>
            <a:r>
              <a:rPr lang="en-US" sz="2600" smtClean="0"/>
              <a:t>Networking – Cisco </a:t>
            </a:r>
            <a:r>
              <a:rPr lang="en-US" sz="2600" err="1" smtClean="0"/>
              <a:t>s.a.</a:t>
            </a:r>
            <a:r>
              <a:rPr lang="en-US" sz="2600" smtClean="0"/>
              <a:t>;</a:t>
            </a:r>
          </a:p>
          <a:p>
            <a:pPr marL="914400" lvl="1" indent="-457200">
              <a:buFontTx/>
              <a:buChar char="-"/>
            </a:pPr>
            <a:r>
              <a:rPr lang="en-US" sz="2600" err="1" smtClean="0"/>
              <a:t>Filme</a:t>
            </a:r>
            <a:r>
              <a:rPr lang="en-US" sz="2600" smtClean="0"/>
              <a:t> animate – Disney </a:t>
            </a:r>
            <a:r>
              <a:rPr lang="en-US" sz="2600" err="1" smtClean="0"/>
              <a:t>s.a.</a:t>
            </a:r>
            <a:r>
              <a:rPr lang="en-US" sz="2600" smtClean="0"/>
              <a:t>;</a:t>
            </a:r>
          </a:p>
          <a:p>
            <a:pPr marL="914400" lvl="1" indent="-457200">
              <a:buFontTx/>
              <a:buChar char="-"/>
            </a:pPr>
            <a:r>
              <a:rPr lang="en-US" sz="2600" smtClean="0"/>
              <a:t>Sharing </a:t>
            </a:r>
            <a:r>
              <a:rPr lang="en-US" sz="2600" err="1" smtClean="0"/>
              <a:t>fisiere</a:t>
            </a:r>
            <a:r>
              <a:rPr lang="en-US" sz="2600" smtClean="0"/>
              <a:t> – </a:t>
            </a:r>
            <a:r>
              <a:rPr lang="en-US" sz="2600" err="1" smtClean="0"/>
              <a:t>BitTorrent</a:t>
            </a:r>
            <a:r>
              <a:rPr lang="en-US" sz="2600" smtClean="0"/>
              <a:t>;</a:t>
            </a:r>
          </a:p>
          <a:p>
            <a:pPr marL="914400" lvl="1" indent="-457200">
              <a:buFontTx/>
              <a:buChar char="-"/>
            </a:pPr>
            <a:r>
              <a:rPr lang="en-US" sz="2600" err="1" smtClean="0"/>
              <a:t>Criptografie</a:t>
            </a:r>
            <a:r>
              <a:rPr lang="en-US" sz="2600" smtClean="0"/>
              <a:t> – NSA;</a:t>
            </a:r>
          </a:p>
          <a:p>
            <a:pPr marL="914400" lvl="1" indent="-457200">
              <a:buFontTx/>
              <a:buChar char="-"/>
            </a:pPr>
            <a:r>
              <a:rPr lang="en-US" sz="2600" err="1" smtClean="0"/>
              <a:t>Sisteme</a:t>
            </a:r>
            <a:r>
              <a:rPr lang="en-US" sz="2600" smtClean="0"/>
              <a:t> de </a:t>
            </a:r>
            <a:r>
              <a:rPr lang="en-US" sz="2600" err="1" smtClean="0"/>
              <a:t>aparare</a:t>
            </a:r>
            <a:r>
              <a:rPr lang="en-US" sz="2600" smtClean="0"/>
              <a:t> cu </a:t>
            </a:r>
            <a:r>
              <a:rPr lang="en-US" sz="2600" err="1" smtClean="0"/>
              <a:t>rachete</a:t>
            </a:r>
            <a:r>
              <a:rPr lang="en-US" sz="2600" smtClean="0"/>
              <a:t> – Lockheed Martin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27785" y="6492874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8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461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69774" y="424070"/>
            <a:ext cx="1004514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mtClean="0">
                <a:solidFill>
                  <a:srgbClr val="7030A0"/>
                </a:solidFill>
                <a:ea typeface="Times New Roman" panose="02020603050405020304" pitchFamily="18" charset="0"/>
              </a:rPr>
              <a:t>			</a:t>
            </a:r>
            <a:r>
              <a:rPr lang="en-US" sz="2800" b="1" u="sng" err="1" smtClean="0">
                <a:solidFill>
                  <a:srgbClr val="7030A0"/>
                </a:solidFill>
                <a:ea typeface="Times New Roman" panose="02020603050405020304" pitchFamily="18" charset="0"/>
              </a:rPr>
              <a:t>Introducere</a:t>
            </a:r>
            <a:r>
              <a:rPr lang="en-US" sz="2800" b="1" u="sng" smtClean="0">
                <a:solidFill>
                  <a:srgbClr val="7030A0"/>
                </a:solidFill>
                <a:ea typeface="Times New Roman" panose="02020603050405020304" pitchFamily="18" charset="0"/>
              </a:rPr>
              <a:t> in Python</a:t>
            </a:r>
            <a:endParaRPr lang="en-US" sz="2800" b="1" u="sng">
              <a:solidFill>
                <a:srgbClr val="7030A0"/>
              </a:solidFill>
              <a:ea typeface="Times New Roman" panose="02020603050405020304" pitchFamily="18" charset="0"/>
            </a:endParaRPr>
          </a:p>
          <a:p>
            <a:endParaRPr lang="en-US" sz="2800"/>
          </a:p>
          <a:p>
            <a:pPr marL="914400" lvl="1" indent="-457200">
              <a:buAutoNum type="arabicPeriod"/>
            </a:pPr>
            <a:r>
              <a:rPr lang="en-US" sz="2800" b="1" err="1" smtClean="0">
                <a:solidFill>
                  <a:srgbClr val="FF0000"/>
                </a:solidFill>
              </a:rPr>
              <a:t>Introducere</a:t>
            </a:r>
            <a:r>
              <a:rPr lang="en-US" sz="2800" b="1" smtClean="0">
                <a:solidFill>
                  <a:srgbClr val="FF0000"/>
                </a:solidFill>
              </a:rPr>
              <a:t> in Python</a:t>
            </a:r>
          </a:p>
          <a:p>
            <a:pPr marL="1371600" lvl="2" indent="-457200">
              <a:buFontTx/>
              <a:buChar char="-"/>
            </a:pPr>
            <a:r>
              <a:rPr lang="en-US" sz="2800" b="1" err="1" smtClean="0">
                <a:solidFill>
                  <a:srgbClr val="FF0000"/>
                </a:solidFill>
              </a:rPr>
              <a:t>Introducere</a:t>
            </a:r>
            <a:r>
              <a:rPr lang="en-US" sz="2800" b="1" smtClean="0">
                <a:solidFill>
                  <a:srgbClr val="FF0000"/>
                </a:solidFill>
              </a:rPr>
              <a:t>;</a:t>
            </a:r>
          </a:p>
          <a:p>
            <a:pPr marL="1371600" lvl="2" indent="-457200">
              <a:buFontTx/>
              <a:buChar char="-"/>
            </a:pPr>
            <a:r>
              <a:rPr lang="en-US" sz="2800" b="1" err="1">
                <a:solidFill>
                  <a:srgbClr val="FF0000"/>
                </a:solidFill>
              </a:rPr>
              <a:t>Instalare</a:t>
            </a:r>
            <a:r>
              <a:rPr lang="en-US" sz="2800" b="1" smtClean="0">
                <a:solidFill>
                  <a:srgbClr val="FF0000"/>
                </a:solidFill>
              </a:rPr>
              <a:t>;</a:t>
            </a:r>
          </a:p>
          <a:p>
            <a:pPr marL="1371600" lvl="2" indent="-457200">
              <a:buFontTx/>
              <a:buChar char="-"/>
            </a:pPr>
            <a:r>
              <a:rPr lang="en-US" sz="2800" b="1" err="1" smtClean="0">
                <a:solidFill>
                  <a:srgbClr val="FF0000"/>
                </a:solidFill>
              </a:rPr>
              <a:t>Tipuri</a:t>
            </a:r>
            <a:r>
              <a:rPr lang="en-US" sz="2800" b="1" smtClean="0">
                <a:solidFill>
                  <a:srgbClr val="FF0000"/>
                </a:solidFill>
              </a:rPr>
              <a:t> de </a:t>
            </a:r>
            <a:r>
              <a:rPr lang="en-US" sz="2800" b="1" err="1" smtClean="0">
                <a:solidFill>
                  <a:srgbClr val="FF0000"/>
                </a:solidFill>
              </a:rPr>
              <a:t>fisiere</a:t>
            </a:r>
            <a:r>
              <a:rPr lang="en-US" sz="2800" b="1" smtClean="0">
                <a:solidFill>
                  <a:srgbClr val="FF0000"/>
                </a:solidFill>
              </a:rPr>
              <a:t>;</a:t>
            </a:r>
          </a:p>
          <a:p>
            <a:pPr marL="1371600" lvl="2" indent="-457200">
              <a:buFontTx/>
              <a:buChar char="-"/>
            </a:pPr>
            <a:r>
              <a:rPr lang="en-US" sz="2800" b="1" smtClean="0">
                <a:solidFill>
                  <a:srgbClr val="FF0000"/>
                </a:solidFill>
              </a:rPr>
              <a:t>Tool-</a:t>
            </a:r>
            <a:r>
              <a:rPr lang="en-US" sz="2800" b="1" err="1" smtClean="0">
                <a:solidFill>
                  <a:srgbClr val="FF0000"/>
                </a:solidFill>
              </a:rPr>
              <a:t>uri</a:t>
            </a:r>
            <a:r>
              <a:rPr lang="en-US" sz="2800" b="1" smtClean="0">
                <a:solidFill>
                  <a:srgbClr val="FF0000"/>
                </a:solidFill>
              </a:rPr>
              <a:t> </a:t>
            </a:r>
            <a:r>
              <a:rPr lang="en-US" sz="2800" b="1" err="1" smtClean="0">
                <a:solidFill>
                  <a:srgbClr val="FF0000"/>
                </a:solidFill>
              </a:rPr>
              <a:t>pentru</a:t>
            </a:r>
            <a:r>
              <a:rPr lang="en-US" sz="2800" b="1" smtClean="0">
                <a:solidFill>
                  <a:srgbClr val="FF0000"/>
                </a:solidFill>
              </a:rPr>
              <a:t> Python</a:t>
            </a:r>
            <a:endParaRPr lang="en-US" sz="2800" b="1">
              <a:solidFill>
                <a:srgbClr val="FF0000"/>
              </a:solidFill>
            </a:endParaRPr>
          </a:p>
          <a:p>
            <a:pPr marL="914400" lvl="1" indent="-457200">
              <a:buAutoNum type="arabicPeriod"/>
            </a:pPr>
            <a:endParaRPr lang="en-US" sz="2800"/>
          </a:p>
          <a:p>
            <a:pPr marL="914400" lvl="1" indent="-457200">
              <a:buAutoNum type="arabicPeriod"/>
            </a:pPr>
            <a:r>
              <a:rPr lang="en-US" sz="2800" err="1" smtClean="0"/>
              <a:t>Primele</a:t>
            </a:r>
            <a:r>
              <a:rPr lang="en-US" sz="2800" smtClean="0"/>
              <a:t> </a:t>
            </a:r>
            <a:r>
              <a:rPr lang="en-US" sz="2800" err="1" smtClean="0"/>
              <a:t>programe</a:t>
            </a:r>
            <a:r>
              <a:rPr lang="en-US" sz="2800" smtClean="0"/>
              <a:t> in Python</a:t>
            </a:r>
          </a:p>
          <a:p>
            <a:pPr marL="1371600" lvl="2" indent="-457200">
              <a:buFontTx/>
              <a:buChar char="-"/>
            </a:pPr>
            <a:r>
              <a:rPr lang="en-US" sz="2800" err="1" smtClean="0"/>
              <a:t>Lucrul</a:t>
            </a:r>
            <a:r>
              <a:rPr lang="en-US" sz="2800" smtClean="0"/>
              <a:t> cu </a:t>
            </a:r>
            <a:r>
              <a:rPr lang="en-US" sz="2800" err="1" smtClean="0"/>
              <a:t>siruri</a:t>
            </a:r>
            <a:r>
              <a:rPr lang="en-US" sz="2800" smtClean="0"/>
              <a:t> de </a:t>
            </a:r>
            <a:r>
              <a:rPr lang="en-US" sz="2800" err="1" smtClean="0"/>
              <a:t>caractere</a:t>
            </a:r>
            <a:r>
              <a:rPr lang="en-US" sz="2800" smtClean="0"/>
              <a:t>;</a:t>
            </a:r>
          </a:p>
          <a:p>
            <a:pPr marL="1371600" lvl="2" indent="-457200">
              <a:buFontTx/>
              <a:buChar char="-"/>
            </a:pPr>
            <a:r>
              <a:rPr lang="en-US" sz="2800" err="1" smtClean="0"/>
              <a:t>Lucrul</a:t>
            </a:r>
            <a:r>
              <a:rPr lang="en-US" sz="2800" smtClean="0"/>
              <a:t> cu </a:t>
            </a:r>
            <a:r>
              <a:rPr lang="en-US" sz="2800" err="1" smtClean="0"/>
              <a:t>numere</a:t>
            </a:r>
            <a:r>
              <a:rPr lang="en-US" sz="2800" smtClean="0"/>
              <a:t>;</a:t>
            </a:r>
          </a:p>
          <a:p>
            <a:pPr marL="1371600" lvl="2" indent="-457200">
              <a:buFontTx/>
              <a:buChar char="-"/>
            </a:pPr>
            <a:r>
              <a:rPr lang="en-US" sz="2800" err="1" smtClean="0"/>
              <a:t>Variabile</a:t>
            </a:r>
            <a:r>
              <a:rPr lang="en-US" sz="2800" smtClean="0"/>
              <a:t>;</a:t>
            </a:r>
          </a:p>
          <a:p>
            <a:pPr marL="1371600" lvl="2" indent="-457200">
              <a:buFontTx/>
              <a:buChar char="-"/>
            </a:pPr>
            <a:r>
              <a:rPr lang="en-US" sz="2800" err="1" smtClean="0"/>
              <a:t>Capturarea</a:t>
            </a:r>
            <a:r>
              <a:rPr lang="en-US" sz="2800" smtClean="0"/>
              <a:t> </a:t>
            </a:r>
            <a:r>
              <a:rPr lang="en-US" sz="2800" err="1" smtClean="0"/>
              <a:t>unui</a:t>
            </a:r>
            <a:r>
              <a:rPr lang="en-US" sz="2800" smtClean="0"/>
              <a:t> sir de </a:t>
            </a:r>
            <a:r>
              <a:rPr lang="en-US" sz="2800" err="1" smtClean="0"/>
              <a:t>caractere</a:t>
            </a:r>
            <a:endParaRPr lang="en-US" sz="2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4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3670" y="119796"/>
            <a:ext cx="1093304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	</a:t>
            </a:r>
            <a:r>
              <a:rPr lang="en-US" sz="2800" smtClean="0"/>
              <a:t>	</a:t>
            </a:r>
            <a:r>
              <a:rPr lang="en-US" sz="2800" b="1" err="1" smtClean="0">
                <a:solidFill>
                  <a:srgbClr val="C00000"/>
                </a:solidFill>
              </a:rPr>
              <a:t>Introducere</a:t>
            </a:r>
            <a:endParaRPr lang="ro-RO" sz="2800">
              <a:solidFill>
                <a:srgbClr val="C00000"/>
              </a:solidFill>
            </a:endParaRPr>
          </a:p>
          <a:p>
            <a:endParaRPr lang="ro-RO" sz="2800"/>
          </a:p>
          <a:p>
            <a:pPr marL="457200" indent="-457200">
              <a:buFontTx/>
              <a:buChar char="-"/>
            </a:pPr>
            <a:r>
              <a:rPr lang="en-US" sz="2800" err="1" smtClean="0"/>
              <a:t>Computerele</a:t>
            </a:r>
            <a:r>
              <a:rPr lang="en-US" sz="2800" smtClean="0"/>
              <a:t> </a:t>
            </a:r>
            <a:r>
              <a:rPr lang="en-US" sz="2800" err="1" smtClean="0"/>
              <a:t>sunt</a:t>
            </a:r>
            <a:r>
              <a:rPr lang="en-US" sz="2800" smtClean="0"/>
              <a:t> </a:t>
            </a:r>
            <a:r>
              <a:rPr lang="en-US" sz="2800" err="1" smtClean="0"/>
              <a:t>destinate</a:t>
            </a:r>
            <a:r>
              <a:rPr lang="en-US" sz="2800" smtClean="0"/>
              <a:t> </a:t>
            </a:r>
            <a:r>
              <a:rPr lang="en-US" sz="2800" err="1" smtClean="0"/>
              <a:t>sa</a:t>
            </a:r>
            <a:r>
              <a:rPr lang="en-US" sz="2800" smtClean="0"/>
              <a:t> </a:t>
            </a:r>
            <a:r>
              <a:rPr lang="en-US" sz="2800" err="1" smtClean="0"/>
              <a:t>faca</a:t>
            </a:r>
            <a:r>
              <a:rPr lang="en-US" sz="2800" smtClean="0"/>
              <a:t> </a:t>
            </a:r>
            <a:r>
              <a:rPr lang="en-US" sz="2800" err="1" smtClean="0"/>
              <a:t>diferite</a:t>
            </a:r>
            <a:r>
              <a:rPr lang="en-US" sz="2800" smtClean="0"/>
              <a:t> </a:t>
            </a:r>
            <a:r>
              <a:rPr lang="en-US" sz="2800" err="1" smtClean="0"/>
              <a:t>lucruri</a:t>
            </a:r>
            <a:r>
              <a:rPr lang="en-US" sz="2800" smtClean="0"/>
              <a:t> </a:t>
            </a:r>
            <a:r>
              <a:rPr lang="en-US" sz="2800" err="1" smtClean="0"/>
              <a:t>pentru</a:t>
            </a:r>
            <a:r>
              <a:rPr lang="en-US" sz="2800" smtClean="0"/>
              <a:t> </a:t>
            </a:r>
            <a:r>
              <a:rPr lang="en-US" sz="2800" err="1" smtClean="0"/>
              <a:t>noi</a:t>
            </a:r>
            <a:r>
              <a:rPr lang="en-US" sz="280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smtClean="0"/>
          </a:p>
          <a:p>
            <a:pPr marL="914400" lvl="1" indent="-457200">
              <a:buFontTx/>
              <a:buChar char="-"/>
            </a:pPr>
            <a:r>
              <a:rPr lang="en-US" sz="2800" b="1" smtClean="0">
                <a:solidFill>
                  <a:srgbClr val="008000"/>
                </a:solidFill>
              </a:rPr>
              <a:t>Computer</a:t>
            </a:r>
            <a:r>
              <a:rPr lang="en-US" sz="2800" smtClean="0"/>
              <a:t> – 	o </a:t>
            </a:r>
            <a:r>
              <a:rPr lang="en-US" sz="2800" b="1" err="1" smtClean="0">
                <a:solidFill>
                  <a:srgbClr val="008000"/>
                </a:solidFill>
              </a:rPr>
              <a:t>masina</a:t>
            </a:r>
            <a:r>
              <a:rPr lang="en-US" sz="2800" smtClean="0"/>
              <a:t> care </a:t>
            </a:r>
            <a:r>
              <a:rPr lang="en-US" sz="2800" err="1" smtClean="0"/>
              <a:t>stocheaza</a:t>
            </a:r>
            <a:r>
              <a:rPr lang="en-US" sz="2800" smtClean="0"/>
              <a:t> </a:t>
            </a:r>
            <a:r>
              <a:rPr lang="en-US" sz="2800" err="1" smtClean="0"/>
              <a:t>si</a:t>
            </a:r>
            <a:r>
              <a:rPr lang="en-US" sz="2800" smtClean="0"/>
              <a:t> </a:t>
            </a:r>
            <a:r>
              <a:rPr lang="en-US" sz="2800" err="1" smtClean="0"/>
              <a:t>manipuleaza</a:t>
            </a:r>
            <a:r>
              <a:rPr lang="en-US" sz="2800" smtClean="0"/>
              <a:t> </a:t>
            </a:r>
            <a:r>
              <a:rPr lang="en-US" sz="2800" err="1" smtClean="0"/>
              <a:t>informatia</a:t>
            </a:r>
            <a:r>
              <a:rPr lang="en-US" sz="2800" smtClean="0"/>
              <a:t> sub 		</a:t>
            </a:r>
            <a:r>
              <a:rPr lang="en-US" sz="2800" err="1" smtClean="0"/>
              <a:t>controlul</a:t>
            </a:r>
            <a:r>
              <a:rPr lang="en-US" sz="2800" smtClean="0"/>
              <a:t> </a:t>
            </a:r>
            <a:r>
              <a:rPr lang="en-US" sz="2800" err="1" smtClean="0"/>
              <a:t>unui</a:t>
            </a:r>
            <a:r>
              <a:rPr lang="en-US" sz="2800" smtClean="0"/>
              <a:t> </a:t>
            </a:r>
            <a:r>
              <a:rPr lang="en-US" sz="2800" b="1" smtClean="0">
                <a:solidFill>
                  <a:srgbClr val="008000"/>
                </a:solidFill>
              </a:rPr>
              <a:t>program</a:t>
            </a:r>
            <a:r>
              <a:rPr lang="en-US" sz="2800" smtClean="0"/>
              <a:t>;</a:t>
            </a:r>
          </a:p>
          <a:p>
            <a:pPr marL="914400" lvl="1" indent="-457200">
              <a:buFontTx/>
              <a:buChar char="-"/>
            </a:pPr>
            <a:r>
              <a:rPr lang="en-US" sz="2800" b="1" err="1" smtClean="0">
                <a:solidFill>
                  <a:srgbClr val="008000"/>
                </a:solidFill>
              </a:rPr>
              <a:t>Informatia</a:t>
            </a:r>
            <a:r>
              <a:rPr lang="en-US" sz="2800" smtClean="0"/>
              <a:t> </a:t>
            </a:r>
            <a:r>
              <a:rPr lang="en-US" sz="2800" smtClean="0">
                <a:sym typeface="Wingdings" panose="05000000000000000000" pitchFamily="2" charset="2"/>
              </a:rPr>
              <a:t> </a:t>
            </a:r>
            <a:r>
              <a:rPr lang="en-US" sz="2800" err="1" smtClean="0">
                <a:sym typeface="Wingdings" panose="05000000000000000000" pitchFamily="2" charset="2"/>
              </a:rPr>
              <a:t>prelucrare</a:t>
            </a:r>
            <a:r>
              <a:rPr lang="en-US" sz="2800" smtClean="0">
                <a:sym typeface="Wingdings" panose="05000000000000000000" pitchFamily="2" charset="2"/>
              </a:rPr>
              <a:t> (</a:t>
            </a:r>
            <a:r>
              <a:rPr lang="en-US" sz="2800" err="1" smtClean="0">
                <a:sym typeface="Wingdings" panose="05000000000000000000" pitchFamily="2" charset="2"/>
              </a:rPr>
              <a:t>manipulare</a:t>
            </a:r>
            <a:r>
              <a:rPr lang="en-US" sz="2800" smtClean="0">
                <a:sym typeface="Wingdings" panose="05000000000000000000" pitchFamily="2" charset="2"/>
              </a:rPr>
              <a:t>)  </a:t>
            </a:r>
            <a:r>
              <a:rPr lang="en-US" sz="2800" err="1" smtClean="0">
                <a:sym typeface="Wingdings" panose="05000000000000000000" pitchFamily="2" charset="2"/>
              </a:rPr>
              <a:t>informatie</a:t>
            </a:r>
            <a:r>
              <a:rPr lang="en-US" sz="2800" smtClean="0">
                <a:sym typeface="Wingdings" panose="05000000000000000000" pitchFamily="2" charset="2"/>
              </a:rPr>
              <a:t> in alt format;</a:t>
            </a:r>
          </a:p>
          <a:p>
            <a:pPr marL="914400" lvl="1" indent="-457200">
              <a:buFontTx/>
              <a:buChar char="-"/>
            </a:pPr>
            <a:r>
              <a:rPr lang="en-US" sz="2800" b="1" smtClean="0">
                <a:solidFill>
                  <a:srgbClr val="008000"/>
                </a:solidFill>
                <a:sym typeface="Wingdings" panose="05000000000000000000" pitchFamily="2" charset="2"/>
              </a:rPr>
              <a:t>Program</a:t>
            </a:r>
            <a:r>
              <a:rPr lang="en-US" sz="2800" smtClean="0">
                <a:sym typeface="Wingdings" panose="05000000000000000000" pitchFamily="2" charset="2"/>
              </a:rPr>
              <a:t> – 	</a:t>
            </a:r>
            <a:r>
              <a:rPr lang="en-US" sz="2800" err="1" smtClean="0">
                <a:sym typeface="Wingdings" panose="05000000000000000000" pitchFamily="2" charset="2"/>
              </a:rPr>
              <a:t>instructiuni</a:t>
            </a:r>
            <a:r>
              <a:rPr lang="en-US" sz="2800" smtClean="0">
                <a:sym typeface="Wingdings" panose="05000000000000000000" pitchFamily="2" charset="2"/>
              </a:rPr>
              <a:t> </a:t>
            </a:r>
            <a:r>
              <a:rPr lang="en-US" sz="2800" err="1" smtClean="0">
                <a:sym typeface="Wingdings" panose="05000000000000000000" pitchFamily="2" charset="2"/>
              </a:rPr>
              <a:t>detaliate</a:t>
            </a:r>
            <a:r>
              <a:rPr lang="en-US" sz="2800" smtClean="0">
                <a:sym typeface="Wingdings" panose="05000000000000000000" pitchFamily="2" charset="2"/>
              </a:rPr>
              <a:t>, pas cu pas, care-</a:t>
            </a:r>
            <a:r>
              <a:rPr lang="en-US" sz="2800" err="1" smtClean="0">
                <a:sym typeface="Wingdings" panose="05000000000000000000" pitchFamily="2" charset="2"/>
              </a:rPr>
              <a:t>i</a:t>
            </a:r>
            <a:r>
              <a:rPr lang="en-US" sz="2800" smtClean="0">
                <a:sym typeface="Wingdings" panose="05000000000000000000" pitchFamily="2" charset="2"/>
              </a:rPr>
              <a:t> spun 				</a:t>
            </a:r>
            <a:r>
              <a:rPr lang="en-US" sz="2800" err="1" smtClean="0">
                <a:sym typeface="Wingdings" panose="05000000000000000000" pitchFamily="2" charset="2"/>
              </a:rPr>
              <a:t>computerului</a:t>
            </a:r>
            <a:r>
              <a:rPr lang="en-US" sz="2800" smtClean="0">
                <a:sym typeface="Wingdings" panose="05000000000000000000" pitchFamily="2" charset="2"/>
              </a:rPr>
              <a:t> </a:t>
            </a:r>
            <a:r>
              <a:rPr lang="en-US" sz="2800" err="1" smtClean="0">
                <a:sym typeface="Wingdings" panose="05000000000000000000" pitchFamily="2" charset="2"/>
              </a:rPr>
              <a:t>ce</a:t>
            </a:r>
            <a:r>
              <a:rPr lang="en-US" sz="2800" smtClean="0">
                <a:sym typeface="Wingdings" panose="05000000000000000000" pitchFamily="2" charset="2"/>
              </a:rPr>
              <a:t> are de </a:t>
            </a:r>
            <a:r>
              <a:rPr lang="en-US" sz="2800" err="1" smtClean="0">
                <a:sym typeface="Wingdings" panose="05000000000000000000" pitchFamily="2" charset="2"/>
              </a:rPr>
              <a:t>facut</a:t>
            </a:r>
            <a:r>
              <a:rPr lang="en-US" sz="2800" smtClean="0">
                <a:sym typeface="Wingdings" panose="05000000000000000000" pitchFamily="2" charset="2"/>
              </a:rPr>
              <a:t>;</a:t>
            </a:r>
          </a:p>
          <a:p>
            <a:pPr lvl="1"/>
            <a:r>
              <a:rPr lang="en-US" sz="2800">
                <a:sym typeface="Wingdings" panose="05000000000000000000" pitchFamily="2" charset="2"/>
              </a:rPr>
              <a:t>	</a:t>
            </a:r>
            <a:r>
              <a:rPr lang="en-US" sz="2800" smtClean="0">
                <a:sym typeface="Wingdings" panose="05000000000000000000" pitchFamily="2" charset="2"/>
              </a:rPr>
              <a:t>		 </a:t>
            </a:r>
            <a:r>
              <a:rPr lang="en-US" sz="2800" smtClean="0"/>
              <a:t> </a:t>
            </a:r>
          </a:p>
          <a:p>
            <a:pPr marL="457200" indent="-457200">
              <a:buFontTx/>
              <a:buChar char="-"/>
            </a:pPr>
            <a:r>
              <a:rPr lang="en-US" sz="2800" err="1"/>
              <a:t>Computerul</a:t>
            </a:r>
            <a:r>
              <a:rPr lang="en-US" sz="2800"/>
              <a:t>: CPU, RAM, HDD, Input, Output</a:t>
            </a:r>
          </a:p>
          <a:p>
            <a:pPr marL="457200" indent="-457200">
              <a:buFontTx/>
              <a:buChar char="-"/>
            </a:pPr>
            <a:endParaRPr lang="en-US" sz="2800"/>
          </a:p>
          <a:p>
            <a:pPr marL="457200" indent="-457200">
              <a:buFontTx/>
              <a:buChar char="-"/>
            </a:pPr>
            <a:r>
              <a:rPr lang="en-US" sz="2800"/>
              <a:t>Cum </a:t>
            </a:r>
            <a:r>
              <a:rPr lang="en-US" sz="2800" err="1"/>
              <a:t>functioneaza</a:t>
            </a:r>
            <a:r>
              <a:rPr lang="en-US" sz="2800"/>
              <a:t>?</a:t>
            </a:r>
          </a:p>
          <a:p>
            <a:pPr marL="914400" lvl="1" indent="-457200">
              <a:buFontTx/>
              <a:buChar char="-"/>
            </a:pPr>
            <a:r>
              <a:rPr lang="en-US" sz="2800" err="1"/>
              <a:t>Programul</a:t>
            </a:r>
            <a:r>
              <a:rPr lang="en-US" sz="2800"/>
              <a:t>, </a:t>
            </a:r>
            <a:r>
              <a:rPr lang="en-US" sz="2800" err="1"/>
              <a:t>pasii</a:t>
            </a:r>
            <a:r>
              <a:rPr lang="en-US" sz="2800"/>
              <a:t> de </a:t>
            </a:r>
            <a:r>
              <a:rPr lang="en-US" sz="2800" err="1" smtClean="0"/>
              <a:t>urmat</a:t>
            </a:r>
            <a:r>
              <a:rPr lang="en-US" sz="2800" smtClean="0"/>
              <a:t> </a:t>
            </a:r>
            <a:r>
              <a:rPr lang="en-US" sz="2800" err="1"/>
              <a:t>sunt</a:t>
            </a:r>
            <a:r>
              <a:rPr lang="en-US" sz="2800"/>
              <a:t> </a:t>
            </a:r>
            <a:r>
              <a:rPr lang="en-US" sz="2800" err="1"/>
              <a:t>copiati</a:t>
            </a:r>
            <a:r>
              <a:rPr lang="en-US" sz="2800"/>
              <a:t> de </a:t>
            </a:r>
            <a:r>
              <a:rPr lang="en-US" sz="2800" err="1"/>
              <a:t>pe</a:t>
            </a:r>
            <a:r>
              <a:rPr lang="en-US" sz="2800"/>
              <a:t> HDD in RAM;</a:t>
            </a:r>
          </a:p>
          <a:p>
            <a:pPr marL="914400" lvl="1" indent="-457200">
              <a:buFontTx/>
              <a:buChar char="-"/>
            </a:pPr>
            <a:r>
              <a:rPr lang="en-US" sz="2800"/>
              <a:t>CPU </a:t>
            </a:r>
            <a:r>
              <a:rPr lang="en-US" sz="2800" err="1"/>
              <a:t>executa</a:t>
            </a:r>
            <a:r>
              <a:rPr lang="en-US" sz="2800"/>
              <a:t> </a:t>
            </a:r>
            <a:r>
              <a:rPr lang="en-US" sz="2800" err="1" smtClean="0"/>
              <a:t>instructiunile</a:t>
            </a:r>
            <a:r>
              <a:rPr lang="en-US" sz="2800" smtClean="0"/>
              <a:t> </a:t>
            </a:r>
            <a:r>
              <a:rPr lang="en-US" sz="2800" err="1" smtClean="0"/>
              <a:t>transmise</a:t>
            </a:r>
            <a:r>
              <a:rPr lang="en-US" sz="2800" smtClean="0"/>
              <a:t> de RAM </a:t>
            </a:r>
            <a:r>
              <a:rPr lang="en-US" sz="2800" err="1" smtClean="0"/>
              <a:t>cronologic</a:t>
            </a:r>
            <a:r>
              <a:rPr lang="en-US" sz="2800" smtClean="0"/>
              <a:t>;</a:t>
            </a:r>
            <a:endParaRPr lang="en-US" sz="2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7785" y="6455513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4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6365" y="489785"/>
            <a:ext cx="1093304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	</a:t>
            </a:r>
            <a:r>
              <a:rPr lang="en-US" sz="2800" smtClean="0"/>
              <a:t>	</a:t>
            </a:r>
            <a:r>
              <a:rPr lang="en-US" sz="2800" b="1" err="1" smtClean="0">
                <a:solidFill>
                  <a:srgbClr val="C00000"/>
                </a:solidFill>
              </a:rPr>
              <a:t>Introducere</a:t>
            </a:r>
            <a:r>
              <a:rPr lang="en-US" sz="2800" b="1" smtClean="0">
                <a:solidFill>
                  <a:srgbClr val="C00000"/>
                </a:solidFill>
              </a:rPr>
              <a:t> (</a:t>
            </a:r>
            <a:r>
              <a:rPr lang="en-US" sz="2800" b="1" err="1" smtClean="0">
                <a:solidFill>
                  <a:srgbClr val="C00000"/>
                </a:solidFill>
              </a:rPr>
              <a:t>continuare</a:t>
            </a:r>
            <a:r>
              <a:rPr lang="en-US" sz="2800" b="1" smtClean="0">
                <a:solidFill>
                  <a:srgbClr val="C00000"/>
                </a:solidFill>
              </a:rPr>
              <a:t>)</a:t>
            </a:r>
            <a:endParaRPr lang="ro-RO" sz="2800">
              <a:solidFill>
                <a:srgbClr val="C00000"/>
              </a:solidFill>
            </a:endParaRPr>
          </a:p>
          <a:p>
            <a:endParaRPr lang="ro-RO" sz="2800"/>
          </a:p>
          <a:p>
            <a:pPr marL="457200" indent="-457200">
              <a:buFontTx/>
              <a:buChar char="-"/>
            </a:pPr>
            <a:r>
              <a:rPr lang="en-US" sz="2800" smtClean="0"/>
              <a:t>Un </a:t>
            </a:r>
            <a:r>
              <a:rPr lang="en-US" sz="2800" err="1" smtClean="0"/>
              <a:t>utilizator</a:t>
            </a:r>
            <a:r>
              <a:rPr lang="en-US" sz="2800" smtClean="0"/>
              <a:t> de computer se </a:t>
            </a:r>
            <a:r>
              <a:rPr lang="en-US" sz="2800" err="1" smtClean="0"/>
              <a:t>asteapta</a:t>
            </a:r>
            <a:r>
              <a:rPr lang="en-US" sz="2800" smtClean="0"/>
              <a:t> </a:t>
            </a:r>
            <a:r>
              <a:rPr lang="en-US" sz="2800" err="1" smtClean="0"/>
              <a:t>sa</a:t>
            </a:r>
            <a:r>
              <a:rPr lang="en-US" sz="2800" smtClean="0"/>
              <a:t> </a:t>
            </a:r>
            <a:r>
              <a:rPr lang="en-US" sz="2800" err="1" smtClean="0"/>
              <a:t>lucreze</a:t>
            </a:r>
            <a:r>
              <a:rPr lang="en-US" sz="2800" smtClean="0"/>
              <a:t> cu un soft </a:t>
            </a:r>
            <a:r>
              <a:rPr lang="en-US" sz="2800" err="1" smtClean="0"/>
              <a:t>prietenos</a:t>
            </a:r>
            <a:r>
              <a:rPr lang="en-US" sz="2800" smtClean="0"/>
              <a:t>;</a:t>
            </a:r>
          </a:p>
          <a:p>
            <a:pPr marL="914400" lvl="1" indent="-457200">
              <a:buFontTx/>
              <a:buChar char="-"/>
            </a:pPr>
            <a:r>
              <a:rPr lang="en-US" sz="2800" b="1" smtClean="0">
                <a:solidFill>
                  <a:srgbClr val="008000"/>
                </a:solidFill>
              </a:rPr>
              <a:t>Software</a:t>
            </a:r>
            <a:r>
              <a:rPr lang="en-US" sz="2800" smtClean="0"/>
              <a:t> – face </a:t>
            </a:r>
            <a:r>
              <a:rPr lang="en-US" sz="2800" err="1" smtClean="0"/>
              <a:t>masina</a:t>
            </a:r>
            <a:r>
              <a:rPr lang="en-US" sz="2800" smtClean="0"/>
              <a:t> </a:t>
            </a:r>
            <a:r>
              <a:rPr lang="en-US" sz="2800" err="1" smtClean="0"/>
              <a:t>sa</a:t>
            </a:r>
            <a:r>
              <a:rPr lang="en-US" sz="2800" smtClean="0"/>
              <a:t> </a:t>
            </a:r>
            <a:r>
              <a:rPr lang="en-US" sz="2800" err="1" smtClean="0"/>
              <a:t>functioneze</a:t>
            </a:r>
            <a:r>
              <a:rPr lang="en-US" sz="2800" smtClean="0"/>
              <a:t>, ii </a:t>
            </a:r>
            <a:r>
              <a:rPr lang="en-US" sz="2800" err="1" smtClean="0"/>
              <a:t>spune</a:t>
            </a:r>
            <a:r>
              <a:rPr lang="en-US" sz="2800" smtClean="0"/>
              <a:t> </a:t>
            </a:r>
            <a:r>
              <a:rPr lang="en-US" sz="2800" err="1" smtClean="0"/>
              <a:t>ce</a:t>
            </a:r>
            <a:r>
              <a:rPr lang="en-US" sz="2800" smtClean="0"/>
              <a:t> </a:t>
            </a:r>
            <a:r>
              <a:rPr lang="en-US" sz="2800" err="1" smtClean="0"/>
              <a:t>sa</a:t>
            </a:r>
            <a:r>
              <a:rPr lang="en-US" sz="2800" smtClean="0"/>
              <a:t> </a:t>
            </a:r>
            <a:r>
              <a:rPr lang="en-US" sz="2800" err="1" smtClean="0"/>
              <a:t>faca</a:t>
            </a:r>
            <a:r>
              <a:rPr lang="en-US" sz="2800" smtClean="0"/>
              <a:t>;</a:t>
            </a:r>
          </a:p>
          <a:p>
            <a:pPr marL="914400" lvl="1" indent="-457200">
              <a:buFontTx/>
              <a:buChar char="-"/>
            </a:pPr>
            <a:endParaRPr lang="en-US" sz="2800" smtClean="0"/>
          </a:p>
          <a:p>
            <a:pPr marL="457200" indent="-457200">
              <a:buFontTx/>
              <a:buChar char="-"/>
            </a:pPr>
            <a:r>
              <a:rPr lang="en-US" sz="2800" smtClean="0"/>
              <a:t>Un </a:t>
            </a:r>
            <a:r>
              <a:rPr lang="en-US" sz="2800" err="1" smtClean="0"/>
              <a:t>programator</a:t>
            </a:r>
            <a:r>
              <a:rPr lang="en-US" sz="2800" smtClean="0"/>
              <a:t> </a:t>
            </a:r>
            <a:r>
              <a:rPr lang="en-US" sz="2800" err="1" smtClean="0"/>
              <a:t>utilizeaza</a:t>
            </a:r>
            <a:r>
              <a:rPr lang="en-US" sz="2800" smtClean="0"/>
              <a:t> </a:t>
            </a:r>
            <a:r>
              <a:rPr lang="en-US" sz="2800" err="1" smtClean="0"/>
              <a:t>diferite</a:t>
            </a:r>
            <a:r>
              <a:rPr lang="en-US" sz="2800" smtClean="0"/>
              <a:t> tool-</a:t>
            </a:r>
            <a:r>
              <a:rPr lang="en-US" sz="2800" err="1" smtClean="0"/>
              <a:t>uri</a:t>
            </a:r>
            <a:r>
              <a:rPr lang="en-US" sz="2800" smtClean="0"/>
              <a:t> </a:t>
            </a:r>
            <a:r>
              <a:rPr lang="en-US" sz="2800" err="1" smtClean="0"/>
              <a:t>pentru</a:t>
            </a:r>
            <a:r>
              <a:rPr lang="en-US" sz="2800" smtClean="0"/>
              <a:t> a </a:t>
            </a:r>
            <a:r>
              <a:rPr lang="en-US" sz="2800" err="1" smtClean="0"/>
              <a:t>crea</a:t>
            </a:r>
            <a:r>
              <a:rPr lang="en-US" sz="2800" smtClean="0"/>
              <a:t> </a:t>
            </a:r>
            <a:r>
              <a:rPr lang="en-US" sz="2800" err="1" smtClean="0"/>
              <a:t>aplicatii</a:t>
            </a:r>
            <a:r>
              <a:rPr lang="en-US" sz="2800" smtClean="0"/>
              <a:t> </a:t>
            </a:r>
            <a:r>
              <a:rPr lang="en-US" sz="2800" err="1" smtClean="0"/>
              <a:t>pentru</a:t>
            </a:r>
            <a:r>
              <a:rPr lang="en-US" sz="2800" smtClean="0"/>
              <a:t> </a:t>
            </a:r>
            <a:r>
              <a:rPr lang="en-US" sz="2800" err="1" smtClean="0"/>
              <a:t>utilizatori</a:t>
            </a:r>
            <a:r>
              <a:rPr lang="en-US" sz="2800" smtClean="0"/>
              <a:t>. </a:t>
            </a:r>
            <a:r>
              <a:rPr lang="en-US" sz="2800" err="1" smtClean="0"/>
              <a:t>Aplicatii</a:t>
            </a:r>
            <a:r>
              <a:rPr lang="en-US" sz="2800" smtClean="0"/>
              <a:t> care </a:t>
            </a:r>
            <a:r>
              <a:rPr lang="en-US" sz="2800" err="1" smtClean="0"/>
              <a:t>sa</a:t>
            </a:r>
            <a:r>
              <a:rPr lang="en-US" sz="2800" smtClean="0"/>
              <a:t> </a:t>
            </a:r>
            <a:r>
              <a:rPr lang="en-US" sz="2800" err="1" smtClean="0"/>
              <a:t>raspunda</a:t>
            </a:r>
            <a:r>
              <a:rPr lang="en-US" sz="2800" smtClean="0"/>
              <a:t> </a:t>
            </a:r>
            <a:r>
              <a:rPr lang="en-US" sz="2800" err="1" smtClean="0"/>
              <a:t>unor</a:t>
            </a:r>
            <a:r>
              <a:rPr lang="en-US" sz="2800" smtClean="0"/>
              <a:t> </a:t>
            </a:r>
            <a:r>
              <a:rPr lang="en-US" sz="2800" err="1" smtClean="0"/>
              <a:t>nevoi</a:t>
            </a:r>
            <a:r>
              <a:rPr lang="en-US" sz="2800" smtClean="0"/>
              <a:t>;</a:t>
            </a:r>
          </a:p>
          <a:p>
            <a:pPr marL="914400" lvl="1" indent="-457200">
              <a:buFontTx/>
              <a:buChar char="-"/>
            </a:pPr>
            <a:r>
              <a:rPr lang="en-US" sz="2800" b="1" err="1" smtClean="0">
                <a:solidFill>
                  <a:srgbClr val="008000"/>
                </a:solidFill>
              </a:rPr>
              <a:t>Programare</a:t>
            </a:r>
            <a:r>
              <a:rPr lang="en-US" sz="2800" smtClean="0"/>
              <a:t> – </a:t>
            </a:r>
            <a:r>
              <a:rPr lang="en-US" sz="2800" err="1" smtClean="0"/>
              <a:t>crearea</a:t>
            </a:r>
            <a:r>
              <a:rPr lang="en-US" sz="2800" smtClean="0"/>
              <a:t> de software, </a:t>
            </a:r>
            <a:r>
              <a:rPr lang="en-US" sz="2800" err="1" smtClean="0"/>
              <a:t>propriu</a:t>
            </a:r>
            <a:r>
              <a:rPr lang="en-US" sz="2800" smtClean="0"/>
              <a:t> </a:t>
            </a:r>
            <a:r>
              <a:rPr lang="en-US" sz="2800" err="1" smtClean="0"/>
              <a:t>sau</a:t>
            </a:r>
            <a:r>
              <a:rPr lang="en-US" sz="2800" smtClean="0"/>
              <a:t> </a:t>
            </a:r>
            <a:r>
              <a:rPr lang="en-US" sz="2800" err="1" smtClean="0"/>
              <a:t>comercial</a:t>
            </a:r>
            <a:r>
              <a:rPr lang="en-US" sz="2800" smtClean="0"/>
              <a:t>;</a:t>
            </a:r>
          </a:p>
          <a:p>
            <a:pPr marL="914400" lvl="1" indent="-457200">
              <a:buFontTx/>
              <a:buChar char="-"/>
            </a:pPr>
            <a:r>
              <a:rPr lang="en-US" sz="2800" b="1" err="1" smtClean="0">
                <a:solidFill>
                  <a:srgbClr val="008000"/>
                </a:solidFill>
              </a:rPr>
              <a:t>Programator</a:t>
            </a:r>
            <a:r>
              <a:rPr lang="en-US" sz="2800" smtClean="0"/>
              <a:t> – </a:t>
            </a:r>
            <a:r>
              <a:rPr lang="en-US" sz="2800" err="1" smtClean="0"/>
              <a:t>trebuie</a:t>
            </a:r>
            <a:r>
              <a:rPr lang="en-US" sz="2800" smtClean="0"/>
              <a:t> </a:t>
            </a:r>
            <a:r>
              <a:rPr lang="en-US" sz="2800" err="1" smtClean="0"/>
              <a:t>sa</a:t>
            </a:r>
            <a:r>
              <a:rPr lang="en-US" sz="2800" smtClean="0"/>
              <a:t> </a:t>
            </a:r>
            <a:r>
              <a:rPr lang="en-US" sz="2800" err="1" smtClean="0"/>
              <a:t>inteleaga</a:t>
            </a:r>
            <a:r>
              <a:rPr lang="en-US" sz="2800" smtClean="0"/>
              <a:t> </a:t>
            </a:r>
            <a:r>
              <a:rPr lang="en-US" sz="2800" err="1" smtClean="0"/>
              <a:t>atat</a:t>
            </a:r>
            <a:r>
              <a:rPr lang="en-US" sz="2800" smtClean="0"/>
              <a:t> </a:t>
            </a:r>
            <a:r>
              <a:rPr lang="en-US" sz="2800" err="1" smtClean="0"/>
              <a:t>intreg</a:t>
            </a:r>
            <a:r>
              <a:rPr lang="en-US" sz="2800" smtClean="0"/>
              <a:t> </a:t>
            </a:r>
            <a:r>
              <a:rPr lang="en-US" sz="2800" err="1" smtClean="0"/>
              <a:t>ansamblul</a:t>
            </a:r>
            <a:r>
              <a:rPr lang="en-US" sz="2800" smtClean="0"/>
              <a:t> cat </a:t>
            </a:r>
            <a:r>
              <a:rPr lang="en-US" sz="2800" err="1" smtClean="0"/>
              <a:t>si</a:t>
            </a:r>
            <a:r>
              <a:rPr lang="en-US" sz="2800" smtClean="0"/>
              <a:t> </a:t>
            </a:r>
            <a:r>
              <a:rPr lang="en-US" sz="2800" err="1" smtClean="0"/>
              <a:t>cele</a:t>
            </a:r>
            <a:r>
              <a:rPr lang="en-US" sz="2800" smtClean="0"/>
              <a:t> 		</a:t>
            </a:r>
            <a:r>
              <a:rPr lang="en-US" sz="2800" err="1" smtClean="0"/>
              <a:t>mai</a:t>
            </a:r>
            <a:r>
              <a:rPr lang="en-US" sz="2800" smtClean="0"/>
              <a:t> </a:t>
            </a:r>
            <a:r>
              <a:rPr lang="en-US" sz="2800" err="1" smtClean="0"/>
              <a:t>mici</a:t>
            </a:r>
            <a:r>
              <a:rPr lang="en-US" sz="2800" smtClean="0"/>
              <a:t> </a:t>
            </a:r>
            <a:r>
              <a:rPr lang="en-US" sz="2800" err="1" smtClean="0"/>
              <a:t>detalii</a:t>
            </a:r>
            <a:r>
              <a:rPr lang="en-US" sz="2800" smtClean="0"/>
              <a:t> ale </a:t>
            </a:r>
            <a:r>
              <a:rPr lang="en-US" sz="2800" err="1" smtClean="0"/>
              <a:t>programului</a:t>
            </a:r>
            <a:r>
              <a:rPr lang="en-US" sz="2800" smtClean="0"/>
              <a:t>;</a:t>
            </a:r>
          </a:p>
          <a:p>
            <a:pPr marL="914400" lvl="1" indent="-457200">
              <a:buFontTx/>
              <a:buChar char="-"/>
            </a:pPr>
            <a:endParaRPr lang="en-US" sz="2800" smtClean="0"/>
          </a:p>
          <a:p>
            <a:pPr marL="457200" indent="-457200">
              <a:buFontTx/>
              <a:buChar char="-"/>
            </a:pPr>
            <a:r>
              <a:rPr lang="en-US" sz="2800" smtClean="0"/>
              <a:t>Un </a:t>
            </a:r>
            <a:r>
              <a:rPr lang="en-US" sz="2800" b="1" smtClean="0"/>
              <a:t>program</a:t>
            </a:r>
            <a:r>
              <a:rPr lang="en-US" sz="2800" smtClean="0"/>
              <a:t> </a:t>
            </a:r>
            <a:r>
              <a:rPr lang="en-US" sz="2800" err="1" smtClean="0"/>
              <a:t>este</a:t>
            </a:r>
            <a:r>
              <a:rPr lang="en-US" sz="2800" smtClean="0"/>
              <a:t> o </a:t>
            </a:r>
            <a:r>
              <a:rPr lang="en-US" sz="2800" err="1" smtClean="0"/>
              <a:t>succesiune</a:t>
            </a:r>
            <a:r>
              <a:rPr lang="en-US" sz="2800" smtClean="0"/>
              <a:t> de </a:t>
            </a:r>
            <a:r>
              <a:rPr lang="en-US" sz="2800" err="1" smtClean="0"/>
              <a:t>instructiuni</a:t>
            </a:r>
            <a:r>
              <a:rPr lang="en-US" sz="2800" smtClean="0"/>
              <a:t> </a:t>
            </a:r>
            <a:r>
              <a:rPr lang="en-US" sz="2800" err="1" smtClean="0"/>
              <a:t>stocate</a:t>
            </a:r>
            <a:r>
              <a:rPr lang="en-US" sz="2800" smtClean="0"/>
              <a:t>, </a:t>
            </a:r>
            <a:r>
              <a:rPr lang="en-US" sz="2800" err="1" smtClean="0"/>
              <a:t>este</a:t>
            </a:r>
            <a:r>
              <a:rPr lang="en-US" sz="2800" smtClean="0"/>
              <a:t> o parte din </a:t>
            </a:r>
            <a:r>
              <a:rPr lang="en-US" sz="2800" err="1" smtClean="0"/>
              <a:t>inteligenta</a:t>
            </a:r>
            <a:r>
              <a:rPr lang="en-US" sz="2800" smtClean="0"/>
              <a:t> </a:t>
            </a:r>
            <a:r>
              <a:rPr lang="en-US" sz="2800" err="1" smtClean="0"/>
              <a:t>creatorului</a:t>
            </a:r>
            <a:r>
              <a:rPr lang="en-US" sz="2800" smtClean="0"/>
              <a:t>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7785" y="6455513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1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30759"/>
            <a:ext cx="1093304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	</a:t>
            </a:r>
            <a:r>
              <a:rPr lang="en-US" sz="2800" smtClean="0"/>
              <a:t>	</a:t>
            </a:r>
            <a:r>
              <a:rPr lang="en-US" sz="2800" b="1" err="1" smtClean="0">
                <a:solidFill>
                  <a:srgbClr val="C00000"/>
                </a:solidFill>
              </a:rPr>
              <a:t>Introducere</a:t>
            </a:r>
            <a:r>
              <a:rPr lang="en-US" sz="2800" b="1" smtClean="0">
                <a:solidFill>
                  <a:srgbClr val="C00000"/>
                </a:solidFill>
              </a:rPr>
              <a:t> (</a:t>
            </a:r>
            <a:r>
              <a:rPr lang="en-US" sz="2800" b="1" err="1" smtClean="0">
                <a:solidFill>
                  <a:srgbClr val="C00000"/>
                </a:solidFill>
              </a:rPr>
              <a:t>continuare</a:t>
            </a:r>
            <a:r>
              <a:rPr lang="en-US" sz="2800" b="1" smtClean="0">
                <a:solidFill>
                  <a:srgbClr val="C00000"/>
                </a:solidFill>
              </a:rPr>
              <a:t>)</a:t>
            </a:r>
            <a:endParaRPr lang="ro-RO" sz="2800">
              <a:solidFill>
                <a:srgbClr val="C00000"/>
              </a:solidFill>
            </a:endParaRPr>
          </a:p>
          <a:p>
            <a:endParaRPr lang="ro-RO" sz="2800"/>
          </a:p>
          <a:p>
            <a:pPr marL="457200" indent="-457200">
              <a:buFontTx/>
              <a:buChar char="-"/>
            </a:pPr>
            <a:r>
              <a:rPr lang="en-US" sz="2800" err="1"/>
              <a:t>Programele</a:t>
            </a:r>
            <a:r>
              <a:rPr lang="en-US" sz="2800"/>
              <a:t> </a:t>
            </a:r>
            <a:r>
              <a:rPr lang="en-US" sz="2800" err="1"/>
              <a:t>controleaza</a:t>
            </a:r>
            <a:r>
              <a:rPr lang="en-US" sz="2800"/>
              <a:t> </a:t>
            </a:r>
            <a:r>
              <a:rPr lang="en-US" sz="2800" err="1"/>
              <a:t>masina</a:t>
            </a:r>
            <a:r>
              <a:rPr lang="en-US" sz="2800"/>
              <a:t>. </a:t>
            </a:r>
            <a:r>
              <a:rPr lang="en-US" sz="2800" err="1"/>
              <a:t>Schimbam</a:t>
            </a:r>
            <a:r>
              <a:rPr lang="en-US" sz="2800"/>
              <a:t> </a:t>
            </a:r>
            <a:r>
              <a:rPr lang="en-US" sz="2800" err="1"/>
              <a:t>programul</a:t>
            </a:r>
            <a:r>
              <a:rPr lang="en-US" sz="2800"/>
              <a:t>, </a:t>
            </a:r>
            <a:r>
              <a:rPr lang="en-US" sz="2800" err="1"/>
              <a:t>masina</a:t>
            </a:r>
            <a:r>
              <a:rPr lang="en-US" sz="2800"/>
              <a:t> face </a:t>
            </a:r>
            <a:r>
              <a:rPr lang="en-US" sz="2800" err="1" smtClean="0"/>
              <a:t>altceva</a:t>
            </a:r>
            <a:r>
              <a:rPr lang="en-US" sz="2800" smtClean="0"/>
              <a:t>. </a:t>
            </a:r>
            <a:r>
              <a:rPr lang="en-US" sz="2800" err="1"/>
              <a:t>Calculatorul</a:t>
            </a:r>
            <a:r>
              <a:rPr lang="en-US" sz="2800"/>
              <a:t> nu are </a:t>
            </a:r>
            <a:r>
              <a:rPr lang="en-US" sz="2800" err="1"/>
              <a:t>inteligenta</a:t>
            </a:r>
            <a:r>
              <a:rPr lang="en-US" sz="2800"/>
              <a:t> </a:t>
            </a:r>
            <a:r>
              <a:rPr lang="en-US" sz="2800" err="1"/>
              <a:t>proprie</a:t>
            </a:r>
            <a:r>
              <a:rPr lang="en-US" sz="2800"/>
              <a:t>, </a:t>
            </a:r>
            <a:r>
              <a:rPr lang="en-US" sz="2800" err="1"/>
              <a:t>programatorul</a:t>
            </a:r>
            <a:r>
              <a:rPr lang="en-US" sz="2800"/>
              <a:t> da. Ce </a:t>
            </a:r>
            <a:r>
              <a:rPr lang="en-US" sz="2800" err="1"/>
              <a:t>urmeaza</a:t>
            </a:r>
            <a:r>
              <a:rPr lang="en-US" sz="2800" smtClean="0"/>
              <a:t>?</a:t>
            </a:r>
            <a:endParaRPr lang="en-US" sz="2800"/>
          </a:p>
          <a:p>
            <a:pPr marL="457200" indent="-457200">
              <a:buFontTx/>
              <a:buChar char="-"/>
            </a:pPr>
            <a:endParaRPr lang="en-US" sz="2800" smtClean="0"/>
          </a:p>
          <a:p>
            <a:pPr marL="457200" indent="-457200">
              <a:buFontTx/>
              <a:buChar char="-"/>
            </a:pPr>
            <a:r>
              <a:rPr lang="en-US" sz="2800" err="1"/>
              <a:t>Treaba</a:t>
            </a:r>
            <a:r>
              <a:rPr lang="en-US" sz="2800"/>
              <a:t> </a:t>
            </a:r>
            <a:r>
              <a:rPr lang="en-US" sz="2800" err="1"/>
              <a:t>programatorului</a:t>
            </a:r>
            <a:r>
              <a:rPr lang="en-US" sz="2800"/>
              <a:t> </a:t>
            </a:r>
            <a:r>
              <a:rPr lang="en-US" sz="2800" err="1"/>
              <a:t>este</a:t>
            </a:r>
            <a:r>
              <a:rPr lang="en-US" sz="2800"/>
              <a:t> </a:t>
            </a:r>
            <a:r>
              <a:rPr lang="en-US" sz="2800" err="1"/>
              <a:t>sa</a:t>
            </a:r>
            <a:r>
              <a:rPr lang="en-US" sz="2800"/>
              <a:t> </a:t>
            </a:r>
            <a:r>
              <a:rPr lang="en-US" sz="2800" err="1"/>
              <a:t>puna</a:t>
            </a:r>
            <a:r>
              <a:rPr lang="en-US" sz="2800"/>
              <a:t> </a:t>
            </a:r>
            <a:r>
              <a:rPr lang="en-US" sz="2800" err="1"/>
              <a:t>instructiunile</a:t>
            </a:r>
            <a:r>
              <a:rPr lang="en-US" sz="2800"/>
              <a:t> simple in </a:t>
            </a:r>
            <a:r>
              <a:rPr lang="en-US" sz="2800" err="1"/>
              <a:t>ordinea</a:t>
            </a:r>
            <a:r>
              <a:rPr lang="en-US" sz="2800"/>
              <a:t> </a:t>
            </a:r>
            <a:r>
              <a:rPr lang="en-US" sz="2800" err="1"/>
              <a:t>corecta</a:t>
            </a:r>
            <a:r>
              <a:rPr lang="en-US" sz="2800"/>
              <a:t>. </a:t>
            </a:r>
            <a:r>
              <a:rPr lang="en-US" sz="2800" err="1"/>
              <a:t>Masina</a:t>
            </a:r>
            <a:r>
              <a:rPr lang="en-US" sz="2800"/>
              <a:t> face </a:t>
            </a:r>
            <a:r>
              <a:rPr lang="en-US" sz="2800" err="1"/>
              <a:t>restul</a:t>
            </a:r>
            <a:r>
              <a:rPr lang="en-US" sz="2800"/>
              <a:t>;</a:t>
            </a:r>
          </a:p>
          <a:p>
            <a:pPr marL="457200" indent="-457200">
              <a:buFontTx/>
              <a:buChar char="-"/>
            </a:pPr>
            <a:endParaRPr lang="en-US" sz="2800" smtClean="0"/>
          </a:p>
          <a:p>
            <a:pPr marL="457200" indent="-457200">
              <a:buFontTx/>
              <a:buChar char="-"/>
            </a:pPr>
            <a:r>
              <a:rPr lang="en-US" sz="2800" err="1" smtClean="0"/>
              <a:t>Limbajul</a:t>
            </a:r>
            <a:r>
              <a:rPr lang="en-US" sz="2800" smtClean="0"/>
              <a:t> </a:t>
            </a:r>
            <a:r>
              <a:rPr lang="en-US" sz="2800" err="1" smtClean="0"/>
              <a:t>uman</a:t>
            </a:r>
            <a:r>
              <a:rPr lang="en-US" sz="2800" smtClean="0"/>
              <a:t> </a:t>
            </a:r>
            <a:r>
              <a:rPr lang="en-US" sz="2800" err="1" smtClean="0"/>
              <a:t>este</a:t>
            </a:r>
            <a:r>
              <a:rPr lang="en-US" sz="2800" smtClean="0"/>
              <a:t> </a:t>
            </a:r>
            <a:r>
              <a:rPr lang="en-US" sz="2800" err="1" smtClean="0"/>
              <a:t>ambiguu</a:t>
            </a:r>
            <a:r>
              <a:rPr lang="en-US" sz="2800" smtClean="0"/>
              <a:t> </a:t>
            </a:r>
            <a:r>
              <a:rPr lang="en-US" sz="2800" err="1" smtClean="0"/>
              <a:t>si</a:t>
            </a:r>
            <a:r>
              <a:rPr lang="en-US" sz="2800" smtClean="0"/>
              <a:t> </a:t>
            </a:r>
            <a:r>
              <a:rPr lang="en-US" sz="2800" err="1" smtClean="0"/>
              <a:t>interpretabil</a:t>
            </a:r>
            <a:r>
              <a:rPr lang="en-US" sz="2800" smtClean="0"/>
              <a:t>. </a:t>
            </a:r>
            <a:r>
              <a:rPr lang="en-US" sz="2800" err="1" smtClean="0"/>
              <a:t>Utilizam</a:t>
            </a:r>
            <a:r>
              <a:rPr lang="en-US" sz="2800" smtClean="0"/>
              <a:t> </a:t>
            </a:r>
            <a:r>
              <a:rPr lang="en-US" sz="2800" err="1"/>
              <a:t>limbajul</a:t>
            </a:r>
            <a:r>
              <a:rPr lang="en-US" sz="2800"/>
              <a:t> </a:t>
            </a:r>
            <a:r>
              <a:rPr lang="en-US" sz="2800" err="1"/>
              <a:t>masinii</a:t>
            </a:r>
            <a:r>
              <a:rPr lang="en-US" sz="2800"/>
              <a:t> </a:t>
            </a:r>
            <a:r>
              <a:rPr lang="en-US" sz="2800" err="1"/>
              <a:t>pentru</a:t>
            </a:r>
            <a:r>
              <a:rPr lang="en-US" sz="2800"/>
              <a:t> a </a:t>
            </a:r>
            <a:r>
              <a:rPr lang="en-US" sz="2800" err="1"/>
              <a:t>descrie</a:t>
            </a:r>
            <a:r>
              <a:rPr lang="en-US" sz="2800"/>
              <a:t> </a:t>
            </a:r>
            <a:r>
              <a:rPr lang="en-US" sz="2800" err="1"/>
              <a:t>ce</a:t>
            </a:r>
            <a:r>
              <a:rPr lang="en-US" sz="2800"/>
              <a:t> </a:t>
            </a:r>
            <a:r>
              <a:rPr lang="en-US" sz="2800" err="1" smtClean="0"/>
              <a:t>dorim</a:t>
            </a:r>
            <a:r>
              <a:rPr lang="en-US" sz="2800" smtClean="0"/>
              <a:t> ;</a:t>
            </a:r>
            <a:endParaRPr lang="en-US" sz="2800"/>
          </a:p>
          <a:p>
            <a:pPr marL="457200" indent="-457200">
              <a:buFontTx/>
              <a:buChar char="-"/>
            </a:pPr>
            <a:endParaRPr lang="en-US" sz="2800"/>
          </a:p>
          <a:p>
            <a:pPr marL="457200" indent="-457200">
              <a:buFontTx/>
              <a:buChar char="-"/>
            </a:pPr>
            <a:r>
              <a:rPr lang="en-US" sz="2800" err="1" smtClean="0"/>
              <a:t>Limbajul</a:t>
            </a:r>
            <a:r>
              <a:rPr lang="en-US" sz="2800" smtClean="0"/>
              <a:t> de </a:t>
            </a:r>
            <a:r>
              <a:rPr lang="en-US" sz="2800" err="1" smtClean="0"/>
              <a:t>programare</a:t>
            </a:r>
            <a:r>
              <a:rPr lang="en-US" sz="2800" smtClean="0"/>
              <a:t> </a:t>
            </a:r>
            <a:r>
              <a:rPr lang="en-US" sz="2800" err="1" smtClean="0"/>
              <a:t>este</a:t>
            </a:r>
            <a:r>
              <a:rPr lang="en-US" sz="2800" smtClean="0"/>
              <a:t> </a:t>
            </a:r>
            <a:r>
              <a:rPr lang="en-US" sz="2800" err="1" smtClean="0"/>
              <a:t>limbajul</a:t>
            </a:r>
            <a:r>
              <a:rPr lang="en-US" sz="2800" smtClean="0"/>
              <a:t> </a:t>
            </a:r>
            <a:r>
              <a:rPr lang="en-US" sz="2800" err="1" smtClean="0"/>
              <a:t>utilizat</a:t>
            </a:r>
            <a:r>
              <a:rPr lang="en-US" sz="2800" smtClean="0"/>
              <a:t> de computer. </a:t>
            </a:r>
            <a:r>
              <a:rPr lang="en-US" sz="2800" err="1" smtClean="0"/>
              <a:t>Acesta</a:t>
            </a:r>
            <a:r>
              <a:rPr lang="en-US" sz="2800" smtClean="0"/>
              <a:t> </a:t>
            </a:r>
            <a:r>
              <a:rPr lang="en-US" sz="2800" err="1" smtClean="0"/>
              <a:t>rezolva</a:t>
            </a:r>
            <a:r>
              <a:rPr lang="en-US" sz="2800" smtClean="0"/>
              <a:t> </a:t>
            </a:r>
            <a:r>
              <a:rPr lang="en-US" sz="2800" err="1" smtClean="0"/>
              <a:t>ambiguitatile</a:t>
            </a:r>
            <a:r>
              <a:rPr lang="en-US" sz="2800" smtClean="0"/>
              <a:t>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7785" y="6455513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0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30759"/>
            <a:ext cx="1093304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	</a:t>
            </a:r>
            <a:r>
              <a:rPr lang="en-US" sz="2800" smtClean="0"/>
              <a:t>	</a:t>
            </a:r>
            <a:r>
              <a:rPr lang="en-US" sz="2800" b="1" err="1" smtClean="0">
                <a:solidFill>
                  <a:srgbClr val="C00000"/>
                </a:solidFill>
              </a:rPr>
              <a:t>Introducere</a:t>
            </a:r>
            <a:r>
              <a:rPr lang="en-US" sz="2800" b="1" smtClean="0">
                <a:solidFill>
                  <a:srgbClr val="C00000"/>
                </a:solidFill>
              </a:rPr>
              <a:t> (</a:t>
            </a:r>
            <a:r>
              <a:rPr lang="en-US" sz="2800" b="1" err="1" smtClean="0">
                <a:solidFill>
                  <a:srgbClr val="C00000"/>
                </a:solidFill>
              </a:rPr>
              <a:t>continuare</a:t>
            </a:r>
            <a:r>
              <a:rPr lang="en-US" sz="2800" b="1" smtClean="0">
                <a:solidFill>
                  <a:srgbClr val="C00000"/>
                </a:solidFill>
              </a:rPr>
              <a:t>)</a:t>
            </a:r>
            <a:endParaRPr lang="ro-RO" sz="2800">
              <a:solidFill>
                <a:srgbClr val="C00000"/>
              </a:solidFill>
            </a:endParaRPr>
          </a:p>
          <a:p>
            <a:endParaRPr lang="ro-RO" sz="2800"/>
          </a:p>
          <a:p>
            <a:pPr marL="457200" indent="-457200">
              <a:buFontTx/>
              <a:buChar char="-"/>
            </a:pPr>
            <a:r>
              <a:rPr lang="en-US" sz="2800" err="1" smtClean="0"/>
              <a:t>Limbajul</a:t>
            </a:r>
            <a:r>
              <a:rPr lang="en-US" sz="2800" smtClean="0"/>
              <a:t> de </a:t>
            </a:r>
            <a:r>
              <a:rPr lang="en-US" sz="2800" err="1" smtClean="0"/>
              <a:t>programare</a:t>
            </a:r>
            <a:r>
              <a:rPr lang="en-US" sz="2800" smtClean="0"/>
              <a:t> are </a:t>
            </a:r>
            <a:r>
              <a:rPr lang="en-US" sz="2800" err="1" smtClean="0"/>
              <a:t>doua</a:t>
            </a:r>
            <a:r>
              <a:rPr lang="en-US" sz="2800" smtClean="0"/>
              <a:t> </a:t>
            </a:r>
            <a:r>
              <a:rPr lang="en-US" sz="2800" err="1" smtClean="0"/>
              <a:t>componente</a:t>
            </a:r>
            <a:r>
              <a:rPr lang="en-US" sz="2800" smtClean="0"/>
              <a:t> </a:t>
            </a:r>
            <a:r>
              <a:rPr lang="en-US" sz="2800" err="1" smtClean="0"/>
              <a:t>fundamentale</a:t>
            </a:r>
            <a:r>
              <a:rPr lang="en-US" sz="2800" smtClean="0"/>
              <a:t>: </a:t>
            </a:r>
          </a:p>
          <a:p>
            <a:pPr marL="914400" lvl="1" indent="-457200">
              <a:buFontTx/>
              <a:buChar char="-"/>
            </a:pPr>
            <a:r>
              <a:rPr lang="en-US" sz="2800" b="1" err="1" smtClean="0">
                <a:solidFill>
                  <a:srgbClr val="008000"/>
                </a:solidFill>
              </a:rPr>
              <a:t>Sintaxa</a:t>
            </a:r>
            <a:r>
              <a:rPr lang="en-US" sz="2800" b="1" smtClean="0">
                <a:solidFill>
                  <a:srgbClr val="008000"/>
                </a:solidFill>
              </a:rPr>
              <a:t> </a:t>
            </a:r>
            <a:r>
              <a:rPr lang="en-US" sz="2800" smtClean="0"/>
              <a:t>– forma in care </a:t>
            </a:r>
            <a:r>
              <a:rPr lang="en-US" sz="2800" err="1" smtClean="0"/>
              <a:t>este</a:t>
            </a:r>
            <a:r>
              <a:rPr lang="en-US" sz="2800" smtClean="0"/>
              <a:t> </a:t>
            </a:r>
            <a:r>
              <a:rPr lang="en-US" sz="2800" err="1" smtClean="0"/>
              <a:t>scris</a:t>
            </a:r>
            <a:r>
              <a:rPr lang="en-US" sz="2800" smtClean="0"/>
              <a:t> </a:t>
            </a:r>
            <a:r>
              <a:rPr lang="en-US" sz="2800" err="1" smtClean="0"/>
              <a:t>codul</a:t>
            </a:r>
            <a:r>
              <a:rPr lang="en-US" sz="2800" smtClean="0"/>
              <a:t> – </a:t>
            </a:r>
            <a:r>
              <a:rPr lang="en-US" sz="2800" err="1" smtClean="0"/>
              <a:t>erori</a:t>
            </a:r>
            <a:r>
              <a:rPr lang="en-US" sz="2800" smtClean="0"/>
              <a:t> </a:t>
            </a:r>
            <a:r>
              <a:rPr lang="en-US" sz="2800" err="1" smtClean="0"/>
              <a:t>depistabile</a:t>
            </a:r>
            <a:r>
              <a:rPr lang="en-US" sz="2800" smtClean="0"/>
              <a:t>;</a:t>
            </a:r>
          </a:p>
          <a:p>
            <a:pPr marL="914400" lvl="1" indent="-457200">
              <a:buFontTx/>
              <a:buChar char="-"/>
            </a:pPr>
            <a:r>
              <a:rPr lang="en-US" sz="2800" b="1" err="1" smtClean="0">
                <a:solidFill>
                  <a:srgbClr val="008000"/>
                </a:solidFill>
              </a:rPr>
              <a:t>Semantica</a:t>
            </a:r>
            <a:r>
              <a:rPr lang="en-US" sz="2800" b="1" smtClean="0">
                <a:solidFill>
                  <a:srgbClr val="008000"/>
                </a:solidFill>
              </a:rPr>
              <a:t> </a:t>
            </a:r>
            <a:r>
              <a:rPr lang="en-US" sz="2800"/>
              <a:t>– </a:t>
            </a:r>
            <a:r>
              <a:rPr lang="en-US" sz="2800" err="1" smtClean="0"/>
              <a:t>intelesul</a:t>
            </a:r>
            <a:r>
              <a:rPr lang="en-US" sz="2800" smtClean="0"/>
              <a:t> – </a:t>
            </a:r>
            <a:r>
              <a:rPr lang="en-US" sz="2800" err="1" smtClean="0"/>
              <a:t>erori</a:t>
            </a:r>
            <a:r>
              <a:rPr lang="en-US" sz="2800" smtClean="0"/>
              <a:t> </a:t>
            </a:r>
            <a:r>
              <a:rPr lang="en-US" sz="2800" err="1" smtClean="0"/>
              <a:t>foarte</a:t>
            </a:r>
            <a:r>
              <a:rPr lang="en-US" sz="2800" smtClean="0"/>
              <a:t> </a:t>
            </a:r>
            <a:r>
              <a:rPr lang="en-US" sz="2800" err="1" smtClean="0"/>
              <a:t>greu</a:t>
            </a:r>
            <a:r>
              <a:rPr lang="en-US" sz="2800" smtClean="0"/>
              <a:t> de </a:t>
            </a:r>
            <a:r>
              <a:rPr lang="en-US" sz="2800" err="1" smtClean="0"/>
              <a:t>depistat</a:t>
            </a:r>
            <a:r>
              <a:rPr lang="en-US" sz="280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smtClean="0"/>
          </a:p>
          <a:p>
            <a:pPr marL="457200" indent="-457200">
              <a:buFontTx/>
              <a:buChar char="-"/>
            </a:pPr>
            <a:r>
              <a:rPr lang="en-US" sz="2800" err="1" smtClean="0"/>
              <a:t>Limbajul</a:t>
            </a:r>
            <a:r>
              <a:rPr lang="en-US" sz="2800" smtClean="0"/>
              <a:t> de </a:t>
            </a:r>
            <a:r>
              <a:rPr lang="en-US" sz="2800" err="1" smtClean="0"/>
              <a:t>programare</a:t>
            </a:r>
            <a:r>
              <a:rPr lang="en-US" sz="2800" smtClean="0"/>
              <a:t> – </a:t>
            </a:r>
            <a:r>
              <a:rPr lang="en-US" sz="2800" err="1" smtClean="0"/>
              <a:t>limbajul</a:t>
            </a:r>
            <a:r>
              <a:rPr lang="en-US" sz="2800" smtClean="0"/>
              <a:t> in care </a:t>
            </a:r>
            <a:r>
              <a:rPr lang="en-US" sz="2800" err="1" smtClean="0"/>
              <a:t>scriem</a:t>
            </a:r>
            <a:r>
              <a:rPr lang="en-US" sz="2800" smtClean="0"/>
              <a:t> </a:t>
            </a:r>
            <a:r>
              <a:rPr lang="en-US" sz="2800" err="1" smtClean="0"/>
              <a:t>instructiunile</a:t>
            </a:r>
            <a:r>
              <a:rPr lang="en-US" sz="2800" smtClean="0"/>
              <a:t> (</a:t>
            </a:r>
            <a:r>
              <a:rPr lang="en-US" sz="2800" err="1" smtClean="0"/>
              <a:t>codare</a:t>
            </a:r>
            <a:r>
              <a:rPr lang="en-US" sz="2800" smtClean="0"/>
              <a:t>);</a:t>
            </a:r>
          </a:p>
          <a:p>
            <a:pPr marL="914400" lvl="1" indent="-457200">
              <a:buFontTx/>
              <a:buChar char="-"/>
            </a:pPr>
            <a:r>
              <a:rPr lang="en-US" sz="2800" smtClean="0"/>
              <a:t>Este un </a:t>
            </a:r>
            <a:r>
              <a:rPr lang="en-US" sz="2800" err="1" smtClean="0"/>
              <a:t>limbaj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008000"/>
                </a:solidFill>
              </a:rPr>
              <a:t>HIGH-LEVEL</a:t>
            </a:r>
            <a:r>
              <a:rPr lang="en-US" sz="2800" smtClean="0"/>
              <a:t>, </a:t>
            </a:r>
            <a:r>
              <a:rPr lang="en-US" sz="2800" err="1" smtClean="0"/>
              <a:t>creat</a:t>
            </a:r>
            <a:r>
              <a:rPr lang="en-US" sz="2800" smtClean="0"/>
              <a:t> </a:t>
            </a:r>
            <a:r>
              <a:rPr lang="en-US" sz="2800" err="1" smtClean="0"/>
              <a:t>si</a:t>
            </a:r>
            <a:r>
              <a:rPr lang="en-US" sz="2800" smtClean="0"/>
              <a:t> </a:t>
            </a:r>
            <a:r>
              <a:rPr lang="en-US" sz="2800" err="1" smtClean="0"/>
              <a:t>inteles</a:t>
            </a:r>
            <a:r>
              <a:rPr lang="en-US" sz="2800" smtClean="0"/>
              <a:t> de OM;</a:t>
            </a:r>
          </a:p>
          <a:p>
            <a:pPr marL="914400" lvl="1" indent="-457200">
              <a:buFontTx/>
              <a:buChar char="-"/>
            </a:pPr>
            <a:r>
              <a:rPr lang="en-US" sz="2800" smtClean="0"/>
              <a:t>Nu </a:t>
            </a:r>
            <a:r>
              <a:rPr lang="en-US" sz="2800" err="1" smtClean="0"/>
              <a:t>este</a:t>
            </a:r>
            <a:r>
              <a:rPr lang="en-US" sz="2800" smtClean="0"/>
              <a:t> </a:t>
            </a:r>
            <a:r>
              <a:rPr lang="en-US" sz="2800" err="1" smtClean="0"/>
              <a:t>inteles</a:t>
            </a:r>
            <a:r>
              <a:rPr lang="en-US" sz="2800" smtClean="0"/>
              <a:t> </a:t>
            </a:r>
            <a:r>
              <a:rPr lang="en-US" sz="2800" err="1" smtClean="0"/>
              <a:t>si</a:t>
            </a:r>
            <a:r>
              <a:rPr lang="en-US" sz="2800" smtClean="0"/>
              <a:t> de computer;</a:t>
            </a:r>
          </a:p>
          <a:p>
            <a:pPr marL="457200" indent="-457200">
              <a:buFontTx/>
              <a:buChar char="-"/>
            </a:pPr>
            <a:endParaRPr lang="en-US" sz="2800" smtClean="0"/>
          </a:p>
          <a:p>
            <a:pPr marL="457200" indent="-457200">
              <a:buFontTx/>
              <a:buChar char="-"/>
            </a:pPr>
            <a:r>
              <a:rPr lang="en-US" sz="2800" err="1" smtClean="0"/>
              <a:t>Computerul</a:t>
            </a:r>
            <a:r>
              <a:rPr lang="en-US" sz="2800" smtClean="0"/>
              <a:t> </a:t>
            </a:r>
            <a:r>
              <a:rPr lang="en-US" sz="2800" err="1" smtClean="0"/>
              <a:t>intelege</a:t>
            </a:r>
            <a:r>
              <a:rPr lang="en-US" sz="2800" smtClean="0"/>
              <a:t> </a:t>
            </a:r>
            <a:r>
              <a:rPr lang="en-US" sz="2800" err="1" smtClean="0"/>
              <a:t>limbajul</a:t>
            </a:r>
            <a:r>
              <a:rPr lang="en-US" sz="2800" smtClean="0"/>
              <a:t> </a:t>
            </a:r>
            <a:r>
              <a:rPr lang="en-US" sz="2800" err="1" smtClean="0"/>
              <a:t>masina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008000"/>
                </a:solidFill>
              </a:rPr>
              <a:t>LOW-LEVEL</a:t>
            </a:r>
            <a:r>
              <a:rPr lang="en-US" sz="2800" smtClean="0"/>
              <a:t> ;</a:t>
            </a:r>
            <a:endParaRPr lang="en-US" sz="2800"/>
          </a:p>
          <a:p>
            <a:pPr marL="457200" indent="-457200">
              <a:buFontTx/>
              <a:buChar char="-"/>
            </a:pPr>
            <a:endParaRPr lang="en-US" sz="2800" smtClean="0"/>
          </a:p>
          <a:p>
            <a:pPr marL="457200" indent="-457200">
              <a:buFontTx/>
              <a:buChar char="-"/>
            </a:pPr>
            <a:r>
              <a:rPr lang="en-US" sz="2800" err="1" smtClean="0"/>
              <a:t>Limbaj</a:t>
            </a:r>
            <a:r>
              <a:rPr lang="en-US" sz="2800" smtClean="0"/>
              <a:t> </a:t>
            </a:r>
            <a:r>
              <a:rPr lang="en-US" sz="2800" b="1" err="1" smtClean="0">
                <a:solidFill>
                  <a:srgbClr val="008000"/>
                </a:solidFill>
              </a:rPr>
              <a:t>copilabil</a:t>
            </a:r>
            <a:r>
              <a:rPr lang="en-US" sz="2800" smtClean="0"/>
              <a:t> – </a:t>
            </a:r>
            <a:r>
              <a:rPr lang="en-US" sz="2800" err="1" smtClean="0"/>
              <a:t>compilare</a:t>
            </a:r>
            <a:r>
              <a:rPr lang="en-US" sz="2800" smtClean="0"/>
              <a:t> </a:t>
            </a:r>
            <a:r>
              <a:rPr lang="en-US" sz="2800" smtClean="0">
                <a:sym typeface="Wingdings" panose="05000000000000000000" pitchFamily="2" charset="2"/>
              </a:rPr>
              <a:t> cod </a:t>
            </a:r>
            <a:r>
              <a:rPr lang="en-US" sz="2800" err="1" smtClean="0">
                <a:sym typeface="Wingdings" panose="05000000000000000000" pitchFamily="2" charset="2"/>
              </a:rPr>
              <a:t>masina</a:t>
            </a:r>
            <a:r>
              <a:rPr lang="en-US" sz="2800" smtClean="0">
                <a:sym typeface="Wingdings" panose="05000000000000000000" pitchFamily="2" charset="2"/>
              </a:rPr>
              <a:t> – </a:t>
            </a:r>
            <a:r>
              <a:rPr lang="en-US" sz="2800" err="1" smtClean="0">
                <a:sym typeface="Wingdings" panose="05000000000000000000" pitchFamily="2" charset="2"/>
              </a:rPr>
              <a:t>viteza</a:t>
            </a:r>
            <a:r>
              <a:rPr lang="en-US" sz="2800" smtClean="0">
                <a:sym typeface="Wingdings" panose="05000000000000000000" pitchFamily="2" charset="2"/>
              </a:rPr>
              <a:t> </a:t>
            </a:r>
            <a:r>
              <a:rPr lang="en-US" sz="2800" err="1" smtClean="0">
                <a:sym typeface="Wingdings" panose="05000000000000000000" pitchFamily="2" charset="2"/>
              </a:rPr>
              <a:t>mai</a:t>
            </a:r>
            <a:r>
              <a:rPr lang="en-US" sz="2800" smtClean="0">
                <a:sym typeface="Wingdings" panose="05000000000000000000" pitchFamily="2" charset="2"/>
              </a:rPr>
              <a:t> mare;</a:t>
            </a:r>
          </a:p>
          <a:p>
            <a:pPr marL="914400" lvl="1" indent="-457200">
              <a:buFontTx/>
              <a:buChar char="-"/>
            </a:pPr>
            <a:endParaRPr lang="en-US" sz="2800" smtClean="0"/>
          </a:p>
          <a:p>
            <a:pPr marL="457200" indent="-457200">
              <a:buFontTx/>
              <a:buChar char="-"/>
            </a:pPr>
            <a:r>
              <a:rPr lang="en-US" sz="2800" err="1" smtClean="0"/>
              <a:t>Limbaj</a:t>
            </a:r>
            <a:r>
              <a:rPr lang="en-US" sz="2800" smtClean="0"/>
              <a:t> </a:t>
            </a:r>
            <a:r>
              <a:rPr lang="en-US" sz="2800" b="1" err="1" smtClean="0">
                <a:solidFill>
                  <a:srgbClr val="008000"/>
                </a:solidFill>
              </a:rPr>
              <a:t>interpretabil</a:t>
            </a:r>
            <a:r>
              <a:rPr lang="en-US" sz="2800" smtClean="0"/>
              <a:t> – nu </a:t>
            </a:r>
            <a:r>
              <a:rPr lang="en-US" sz="2800" err="1" smtClean="0"/>
              <a:t>necesita</a:t>
            </a:r>
            <a:r>
              <a:rPr lang="en-US" sz="2800" smtClean="0"/>
              <a:t> </a:t>
            </a:r>
            <a:r>
              <a:rPr lang="en-US" sz="2800" err="1" smtClean="0"/>
              <a:t>compilare</a:t>
            </a:r>
            <a:r>
              <a:rPr lang="en-US" sz="2800" smtClean="0"/>
              <a:t> – </a:t>
            </a:r>
            <a:r>
              <a:rPr lang="en-US" sz="2800" err="1" smtClean="0"/>
              <a:t>viteza</a:t>
            </a:r>
            <a:r>
              <a:rPr lang="en-US" sz="2800" smtClean="0"/>
              <a:t> </a:t>
            </a:r>
            <a:r>
              <a:rPr lang="en-US" sz="2800" err="1" smtClean="0"/>
              <a:t>mai</a:t>
            </a:r>
            <a:r>
              <a:rPr lang="en-US" sz="2800" smtClean="0"/>
              <a:t> </a:t>
            </a:r>
            <a:r>
              <a:rPr lang="en-US" sz="2800" err="1" smtClean="0"/>
              <a:t>scazuta</a:t>
            </a:r>
            <a:r>
              <a:rPr lang="en-US" sz="2800" smtClean="0"/>
              <a:t>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7785" y="6455513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5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6365" y="556046"/>
            <a:ext cx="1093304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	</a:t>
            </a:r>
            <a:r>
              <a:rPr lang="en-US" sz="2800" smtClean="0"/>
              <a:t>	</a:t>
            </a:r>
            <a:r>
              <a:rPr lang="en-US" sz="2800" b="1" err="1" smtClean="0">
                <a:solidFill>
                  <a:srgbClr val="C00000"/>
                </a:solidFill>
              </a:rPr>
              <a:t>Introducere</a:t>
            </a:r>
            <a:r>
              <a:rPr lang="en-US" sz="2800" b="1" smtClean="0">
                <a:solidFill>
                  <a:srgbClr val="C00000"/>
                </a:solidFill>
              </a:rPr>
              <a:t> (</a:t>
            </a:r>
            <a:r>
              <a:rPr lang="en-US" sz="2800" b="1" err="1" smtClean="0">
                <a:solidFill>
                  <a:srgbClr val="C00000"/>
                </a:solidFill>
              </a:rPr>
              <a:t>continuare</a:t>
            </a:r>
            <a:r>
              <a:rPr lang="en-US" sz="2800" b="1" smtClean="0">
                <a:solidFill>
                  <a:srgbClr val="C00000"/>
                </a:solidFill>
              </a:rPr>
              <a:t>)</a:t>
            </a:r>
            <a:endParaRPr lang="ro-RO" sz="2800">
              <a:solidFill>
                <a:srgbClr val="C00000"/>
              </a:solidFill>
            </a:endParaRPr>
          </a:p>
          <a:p>
            <a:endParaRPr lang="ro-RO" sz="2800"/>
          </a:p>
          <a:p>
            <a:pPr marL="457200" indent="-457200">
              <a:buFontTx/>
              <a:buChar char="-"/>
            </a:pPr>
            <a:r>
              <a:rPr lang="en-US" sz="2800" err="1" smtClean="0"/>
              <a:t>Pasii</a:t>
            </a:r>
            <a:r>
              <a:rPr lang="en-US" sz="2800" smtClean="0"/>
              <a:t> de </a:t>
            </a:r>
            <a:r>
              <a:rPr lang="en-US" sz="2800" err="1" smtClean="0"/>
              <a:t>urmat</a:t>
            </a:r>
            <a:r>
              <a:rPr lang="en-US" sz="2800" smtClean="0"/>
              <a:t> in </a:t>
            </a:r>
            <a:r>
              <a:rPr lang="en-US" sz="2800" err="1" smtClean="0"/>
              <a:t>programare</a:t>
            </a:r>
            <a:r>
              <a:rPr lang="en-US" sz="2800" smtClean="0"/>
              <a:t>:</a:t>
            </a:r>
            <a:endParaRPr lang="en-US" sz="2800"/>
          </a:p>
          <a:p>
            <a:pPr marL="457200" indent="-457200">
              <a:buFontTx/>
              <a:buChar char="-"/>
            </a:pPr>
            <a:endParaRPr lang="en-US" sz="2800" smtClean="0"/>
          </a:p>
          <a:p>
            <a:pPr marL="457200" indent="-457200">
              <a:buFontTx/>
              <a:buChar char="-"/>
            </a:pPr>
            <a:r>
              <a:rPr lang="en-US" sz="2800" b="1" err="1" smtClean="0"/>
              <a:t>Analiza</a:t>
            </a:r>
            <a:r>
              <a:rPr lang="en-US" sz="2800" b="1" smtClean="0"/>
              <a:t> </a:t>
            </a:r>
            <a:r>
              <a:rPr lang="en-US" sz="2800" b="1" err="1" smtClean="0"/>
              <a:t>problemei</a:t>
            </a:r>
            <a:r>
              <a:rPr lang="en-US" sz="2800" b="1" smtClean="0"/>
              <a:t> </a:t>
            </a:r>
            <a:r>
              <a:rPr lang="en-US" sz="2800" smtClean="0"/>
              <a:t>– </a:t>
            </a:r>
            <a:r>
              <a:rPr lang="en-US" sz="2800" err="1" smtClean="0"/>
              <a:t>intelegerea</a:t>
            </a:r>
            <a:r>
              <a:rPr lang="en-US" sz="2800" smtClean="0"/>
              <a:t> cat </a:t>
            </a:r>
            <a:r>
              <a:rPr lang="en-US" sz="2800" err="1" smtClean="0"/>
              <a:t>mai</a:t>
            </a:r>
            <a:r>
              <a:rPr lang="en-US" sz="2800" smtClean="0"/>
              <a:t> exacta a </a:t>
            </a:r>
            <a:r>
              <a:rPr lang="en-US" sz="2800" err="1" smtClean="0"/>
              <a:t>scopului</a:t>
            </a:r>
            <a:r>
              <a:rPr lang="en-US" sz="2800" smtClean="0"/>
              <a:t> </a:t>
            </a:r>
            <a:r>
              <a:rPr lang="en-US" sz="2800" err="1" smtClean="0"/>
              <a:t>programului</a:t>
            </a:r>
            <a:r>
              <a:rPr lang="en-US" sz="280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/>
          </a:p>
          <a:p>
            <a:pPr marL="457200" indent="-457200">
              <a:buFontTx/>
              <a:buChar char="-"/>
            </a:pPr>
            <a:r>
              <a:rPr lang="en-US" sz="2800" b="1" err="1" smtClean="0"/>
              <a:t>Determinam</a:t>
            </a:r>
            <a:r>
              <a:rPr lang="en-US" sz="2800" b="1" smtClean="0"/>
              <a:t> </a:t>
            </a:r>
            <a:r>
              <a:rPr lang="en-US" sz="2800" b="1" err="1" smtClean="0"/>
              <a:t>specificatiile</a:t>
            </a:r>
            <a:r>
              <a:rPr lang="en-US" sz="2800" smtClean="0"/>
              <a:t> </a:t>
            </a:r>
            <a:r>
              <a:rPr lang="en-US" sz="2800"/>
              <a:t>– </a:t>
            </a:r>
            <a:r>
              <a:rPr lang="en-US" sz="2800" smtClean="0"/>
              <a:t>CE </a:t>
            </a:r>
            <a:r>
              <a:rPr lang="en-US" sz="2800" err="1" smtClean="0"/>
              <a:t>trebuie</a:t>
            </a:r>
            <a:r>
              <a:rPr lang="en-US" sz="2800" smtClean="0"/>
              <a:t> </a:t>
            </a:r>
            <a:r>
              <a:rPr lang="en-US" sz="2800" err="1" smtClean="0"/>
              <a:t>sa</a:t>
            </a:r>
            <a:r>
              <a:rPr lang="en-US" sz="2800" smtClean="0"/>
              <a:t> </a:t>
            </a:r>
            <a:r>
              <a:rPr lang="en-US" sz="2800" err="1" smtClean="0"/>
              <a:t>faca</a:t>
            </a:r>
            <a:r>
              <a:rPr lang="en-US" sz="2800" smtClean="0"/>
              <a:t> </a:t>
            </a:r>
            <a:r>
              <a:rPr lang="en-US" sz="2800" err="1" smtClean="0"/>
              <a:t>programul</a:t>
            </a:r>
            <a:r>
              <a:rPr lang="en-US" sz="2800" smtClean="0"/>
              <a:t>, NU cum </a:t>
            </a:r>
            <a:r>
              <a:rPr lang="en-US" sz="2800" err="1" smtClean="0"/>
              <a:t>sa</a:t>
            </a:r>
            <a:r>
              <a:rPr lang="en-US" sz="2800" smtClean="0"/>
              <a:t> </a:t>
            </a:r>
            <a:r>
              <a:rPr lang="en-US" sz="2800" err="1" smtClean="0"/>
              <a:t>faca</a:t>
            </a:r>
            <a:r>
              <a:rPr lang="en-US" sz="2800" smtClean="0"/>
              <a:t> (</a:t>
            </a:r>
            <a:r>
              <a:rPr lang="en-US" sz="2800" err="1" smtClean="0"/>
              <a:t>intrari</a:t>
            </a:r>
            <a:r>
              <a:rPr lang="en-US" sz="2800" smtClean="0"/>
              <a:t>, </a:t>
            </a:r>
            <a:r>
              <a:rPr lang="en-US" sz="2800" err="1" smtClean="0"/>
              <a:t>iesiri</a:t>
            </a:r>
            <a:r>
              <a:rPr lang="en-US" sz="2800" smtClean="0"/>
              <a:t>, </a:t>
            </a:r>
            <a:r>
              <a:rPr lang="en-US" sz="2800" err="1" smtClean="0"/>
              <a:t>relatii</a:t>
            </a:r>
            <a:r>
              <a:rPr lang="en-US" sz="2800" smtClean="0"/>
              <a:t>);</a:t>
            </a:r>
            <a:endParaRPr lang="en-US" sz="2800"/>
          </a:p>
          <a:p>
            <a:pPr marL="457200" indent="-457200">
              <a:buFontTx/>
              <a:buChar char="-"/>
            </a:pPr>
            <a:endParaRPr lang="en-US" sz="2800" smtClean="0"/>
          </a:p>
          <a:p>
            <a:pPr marL="457200" indent="-457200">
              <a:buFontTx/>
              <a:buChar char="-"/>
            </a:pPr>
            <a:r>
              <a:rPr lang="en-US" sz="2800" b="1" err="1" smtClean="0"/>
              <a:t>Algoritmul</a:t>
            </a:r>
            <a:r>
              <a:rPr lang="en-US" sz="2800"/>
              <a:t> </a:t>
            </a:r>
            <a:r>
              <a:rPr lang="en-US" sz="2800" b="1" smtClean="0"/>
              <a:t>(design)</a:t>
            </a:r>
            <a:r>
              <a:rPr lang="en-US" sz="2800" smtClean="0"/>
              <a:t>– </a:t>
            </a:r>
            <a:r>
              <a:rPr lang="en-US" sz="2800" err="1" smtClean="0"/>
              <a:t>incercam</a:t>
            </a:r>
            <a:r>
              <a:rPr lang="en-US" sz="2800" smtClean="0"/>
              <a:t> </a:t>
            </a:r>
            <a:r>
              <a:rPr lang="en-US" sz="2800" err="1" smtClean="0"/>
              <a:t>sa</a:t>
            </a:r>
            <a:r>
              <a:rPr lang="en-US" sz="2800" smtClean="0"/>
              <a:t> </a:t>
            </a:r>
            <a:r>
              <a:rPr lang="en-US" sz="2800" err="1" smtClean="0"/>
              <a:t>definim</a:t>
            </a:r>
            <a:r>
              <a:rPr lang="en-US" sz="2800" smtClean="0"/>
              <a:t> o </a:t>
            </a:r>
            <a:r>
              <a:rPr lang="en-US" sz="2800" err="1" smtClean="0"/>
              <a:t>solutie</a:t>
            </a:r>
            <a:r>
              <a:rPr lang="en-US" sz="2800" smtClean="0"/>
              <a:t> care </a:t>
            </a:r>
            <a:r>
              <a:rPr lang="en-US" sz="2800" err="1" smtClean="0"/>
              <a:t>sa</a:t>
            </a:r>
            <a:r>
              <a:rPr lang="en-US" sz="2800" smtClean="0"/>
              <a:t> </a:t>
            </a:r>
            <a:r>
              <a:rPr lang="en-US" sz="2800" err="1" smtClean="0"/>
              <a:t>corespunda</a:t>
            </a:r>
            <a:r>
              <a:rPr lang="en-US" sz="2800" smtClean="0"/>
              <a:t> </a:t>
            </a:r>
            <a:r>
              <a:rPr lang="en-US" sz="2800" err="1" smtClean="0"/>
              <a:t>specificatiilor</a:t>
            </a:r>
            <a:r>
              <a:rPr lang="en-US" sz="2800" smtClean="0"/>
              <a:t>, pas cu pas, in </a:t>
            </a:r>
            <a:r>
              <a:rPr lang="en-US" sz="2800" err="1" smtClean="0"/>
              <a:t>preudocod</a:t>
            </a:r>
            <a:r>
              <a:rPr lang="en-US" sz="2800" smtClean="0"/>
              <a:t>.</a:t>
            </a:r>
          </a:p>
          <a:p>
            <a:pPr marL="914400" lvl="1" indent="-457200">
              <a:buFontTx/>
              <a:buChar char="-"/>
            </a:pPr>
            <a:r>
              <a:rPr lang="en-US" sz="2800" err="1" smtClean="0"/>
              <a:t>Daca</a:t>
            </a:r>
            <a:r>
              <a:rPr lang="en-US" sz="2800" smtClean="0"/>
              <a:t> am </a:t>
            </a:r>
            <a:r>
              <a:rPr lang="en-US" sz="2800" err="1" smtClean="0"/>
              <a:t>creat</a:t>
            </a:r>
            <a:r>
              <a:rPr lang="en-US" sz="2800" smtClean="0"/>
              <a:t> </a:t>
            </a:r>
            <a:r>
              <a:rPr lang="en-US" sz="2800" err="1" smtClean="0"/>
              <a:t>algoritmul</a:t>
            </a:r>
            <a:r>
              <a:rPr lang="en-US" sz="2800" smtClean="0"/>
              <a:t> </a:t>
            </a:r>
            <a:r>
              <a:rPr lang="en-US" sz="2800" err="1" smtClean="0"/>
              <a:t>problema</a:t>
            </a:r>
            <a:r>
              <a:rPr lang="en-US" sz="2800" smtClean="0"/>
              <a:t> </a:t>
            </a:r>
            <a:r>
              <a:rPr lang="en-US" sz="2800" err="1" smtClean="0"/>
              <a:t>este</a:t>
            </a:r>
            <a:r>
              <a:rPr lang="en-US" sz="2800" smtClean="0"/>
              <a:t> ca </a:t>
            </a:r>
            <a:r>
              <a:rPr lang="en-US" sz="2800" err="1" smtClean="0"/>
              <a:t>si</a:t>
            </a:r>
            <a:r>
              <a:rPr lang="en-US" sz="2800" smtClean="0"/>
              <a:t> </a:t>
            </a:r>
            <a:r>
              <a:rPr lang="en-US" sz="2800" err="1" smtClean="0"/>
              <a:t>rezolvata</a:t>
            </a:r>
            <a:endParaRPr lang="en-US" sz="2800" smtClean="0"/>
          </a:p>
          <a:p>
            <a:pPr marL="914400" lvl="1" indent="-457200">
              <a:buFontTx/>
              <a:buChar char="-"/>
            </a:pPr>
            <a:r>
              <a:rPr lang="en-US" sz="2800" err="1" smtClean="0"/>
              <a:t>Daca</a:t>
            </a:r>
            <a:r>
              <a:rPr lang="en-US" sz="2800" smtClean="0"/>
              <a:t> nu l-am </a:t>
            </a:r>
            <a:r>
              <a:rPr lang="en-US" sz="2800" err="1" smtClean="0"/>
              <a:t>putut</a:t>
            </a:r>
            <a:r>
              <a:rPr lang="en-US" sz="2800" smtClean="0"/>
              <a:t> </a:t>
            </a:r>
            <a:r>
              <a:rPr lang="en-US" sz="2800" err="1" smtClean="0"/>
              <a:t>crea</a:t>
            </a:r>
            <a:r>
              <a:rPr lang="en-US" sz="2800" smtClean="0"/>
              <a:t> nu </a:t>
            </a:r>
            <a:r>
              <a:rPr lang="en-US" sz="2800" err="1" smtClean="0"/>
              <a:t>inseamna</a:t>
            </a:r>
            <a:r>
              <a:rPr lang="en-US" sz="2800" smtClean="0"/>
              <a:t> </a:t>
            </a:r>
            <a:r>
              <a:rPr lang="en-US" sz="2800" err="1" smtClean="0"/>
              <a:t>neaparat</a:t>
            </a:r>
            <a:r>
              <a:rPr lang="en-US" sz="2800" smtClean="0"/>
              <a:t> ca nu are </a:t>
            </a:r>
            <a:r>
              <a:rPr lang="en-US" sz="2800" err="1" smtClean="0"/>
              <a:t>solutie</a:t>
            </a:r>
            <a:r>
              <a:rPr lang="en-US" sz="2800" smtClean="0"/>
              <a:t>;</a:t>
            </a:r>
            <a:endParaRPr lang="en-US" sz="2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7785" y="6455513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4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6365" y="1086133"/>
            <a:ext cx="1093304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	</a:t>
            </a:r>
            <a:r>
              <a:rPr lang="en-US" sz="2800" smtClean="0"/>
              <a:t>	</a:t>
            </a:r>
            <a:r>
              <a:rPr lang="en-US" sz="2800" b="1" err="1" smtClean="0">
                <a:solidFill>
                  <a:srgbClr val="C00000"/>
                </a:solidFill>
              </a:rPr>
              <a:t>Introducere</a:t>
            </a:r>
            <a:r>
              <a:rPr lang="en-US" sz="2800" b="1" smtClean="0">
                <a:solidFill>
                  <a:srgbClr val="C00000"/>
                </a:solidFill>
              </a:rPr>
              <a:t> (</a:t>
            </a:r>
            <a:r>
              <a:rPr lang="en-US" sz="2800" b="1" err="1" smtClean="0">
                <a:solidFill>
                  <a:srgbClr val="C00000"/>
                </a:solidFill>
              </a:rPr>
              <a:t>continuare</a:t>
            </a:r>
            <a:r>
              <a:rPr lang="en-US" sz="2800" b="1" smtClean="0">
                <a:solidFill>
                  <a:srgbClr val="C00000"/>
                </a:solidFill>
              </a:rPr>
              <a:t>)</a:t>
            </a:r>
            <a:endParaRPr lang="ro-RO" sz="2800">
              <a:solidFill>
                <a:srgbClr val="C00000"/>
              </a:solidFill>
            </a:endParaRPr>
          </a:p>
          <a:p>
            <a:endParaRPr lang="ro-RO" sz="2800"/>
          </a:p>
          <a:p>
            <a:pPr marL="457200" indent="-457200">
              <a:buFontTx/>
              <a:buChar char="-"/>
            </a:pPr>
            <a:r>
              <a:rPr lang="en-US" sz="2800" b="1" err="1" smtClean="0"/>
              <a:t>Implementarea</a:t>
            </a:r>
            <a:r>
              <a:rPr lang="en-US" sz="2800" smtClean="0"/>
              <a:t> </a:t>
            </a:r>
            <a:r>
              <a:rPr lang="en-US" sz="2800"/>
              <a:t>– </a:t>
            </a:r>
            <a:r>
              <a:rPr lang="en-US" sz="2800" err="1" smtClean="0"/>
              <a:t>traducerea</a:t>
            </a:r>
            <a:r>
              <a:rPr lang="en-US" sz="2800" smtClean="0"/>
              <a:t> in </a:t>
            </a:r>
            <a:r>
              <a:rPr lang="en-US" sz="2800" err="1" smtClean="0"/>
              <a:t>limbaj</a:t>
            </a:r>
            <a:r>
              <a:rPr lang="en-US" sz="2800" smtClean="0"/>
              <a:t> </a:t>
            </a:r>
            <a:r>
              <a:rPr lang="en-US" sz="2800" err="1" smtClean="0"/>
              <a:t>masina</a:t>
            </a:r>
            <a:r>
              <a:rPr lang="en-US" sz="2800" smtClean="0"/>
              <a:t>, </a:t>
            </a:r>
            <a:r>
              <a:rPr lang="en-US" sz="2800" err="1" smtClean="0"/>
              <a:t>scrierea</a:t>
            </a:r>
            <a:r>
              <a:rPr lang="en-US" sz="2800" smtClean="0"/>
              <a:t> </a:t>
            </a:r>
            <a:r>
              <a:rPr lang="en-US" sz="2800" err="1" smtClean="0"/>
              <a:t>codului</a:t>
            </a:r>
            <a:r>
              <a:rPr lang="en-US" sz="280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/>
          </a:p>
          <a:p>
            <a:pPr marL="457200" indent="-457200">
              <a:buFontTx/>
              <a:buChar char="-"/>
            </a:pPr>
            <a:r>
              <a:rPr lang="en-US" sz="2800" b="1" err="1" smtClean="0"/>
              <a:t>Testare</a:t>
            </a:r>
            <a:r>
              <a:rPr lang="en-US" sz="2800" b="1" smtClean="0"/>
              <a:t>/Debug</a:t>
            </a:r>
            <a:r>
              <a:rPr lang="en-US" sz="2800" smtClean="0"/>
              <a:t> </a:t>
            </a:r>
            <a:r>
              <a:rPr lang="en-US" sz="2800"/>
              <a:t>– </a:t>
            </a:r>
            <a:r>
              <a:rPr lang="en-US" sz="2800" err="1" smtClean="0"/>
              <a:t>cautam</a:t>
            </a:r>
            <a:r>
              <a:rPr lang="en-US" sz="2800" smtClean="0"/>
              <a:t> tot </a:t>
            </a:r>
            <a:r>
              <a:rPr lang="en-US" sz="2800" err="1" smtClean="0"/>
              <a:t>ce</a:t>
            </a:r>
            <a:r>
              <a:rPr lang="en-US" sz="2800" smtClean="0"/>
              <a:t> </a:t>
            </a:r>
            <a:r>
              <a:rPr lang="en-US" sz="2800" err="1" smtClean="0"/>
              <a:t>ar</a:t>
            </a:r>
            <a:r>
              <a:rPr lang="en-US" sz="2800" smtClean="0"/>
              <a:t> </a:t>
            </a:r>
            <a:r>
              <a:rPr lang="en-US" sz="2800" err="1" smtClean="0"/>
              <a:t>putea</a:t>
            </a:r>
            <a:r>
              <a:rPr lang="en-US" sz="2800" smtClean="0"/>
              <a:t> face ca </a:t>
            </a:r>
            <a:r>
              <a:rPr lang="en-US" sz="2800" err="1" smtClean="0"/>
              <a:t>programul</a:t>
            </a:r>
            <a:r>
              <a:rPr lang="en-US" sz="2800" smtClean="0"/>
              <a:t> </a:t>
            </a:r>
            <a:r>
              <a:rPr lang="en-US" sz="2800" err="1" smtClean="0"/>
              <a:t>sa</a:t>
            </a:r>
            <a:r>
              <a:rPr lang="en-US" sz="2800" smtClean="0"/>
              <a:t> </a:t>
            </a:r>
            <a:r>
              <a:rPr lang="en-US" sz="2800" err="1" smtClean="0"/>
              <a:t>su</a:t>
            </a:r>
            <a:r>
              <a:rPr lang="en-US" sz="2800" smtClean="0"/>
              <a:t> </a:t>
            </a:r>
            <a:r>
              <a:rPr lang="en-US" sz="2800" err="1" smtClean="0"/>
              <a:t>functioneze</a:t>
            </a:r>
            <a:r>
              <a:rPr lang="en-US" sz="2800" smtClean="0"/>
              <a:t> </a:t>
            </a:r>
            <a:r>
              <a:rPr lang="en-US" sz="2800" err="1" smtClean="0"/>
              <a:t>sau</a:t>
            </a:r>
            <a:r>
              <a:rPr lang="en-US" sz="2800" smtClean="0"/>
              <a:t> </a:t>
            </a:r>
            <a:r>
              <a:rPr lang="en-US" sz="2800" err="1" smtClean="0"/>
              <a:t>sa</a:t>
            </a:r>
            <a:r>
              <a:rPr lang="en-US" sz="2800" smtClean="0"/>
              <a:t> se </a:t>
            </a:r>
            <a:r>
              <a:rPr lang="en-US" sz="2800" err="1" smtClean="0"/>
              <a:t>blocheze</a:t>
            </a:r>
            <a:r>
              <a:rPr lang="en-US" sz="280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/>
          </a:p>
          <a:p>
            <a:pPr marL="457200" indent="-457200">
              <a:buFontTx/>
              <a:buChar char="-"/>
            </a:pPr>
            <a:r>
              <a:rPr lang="en-US" sz="2800" b="1" err="1" smtClean="0"/>
              <a:t>Mentenanta</a:t>
            </a:r>
            <a:r>
              <a:rPr lang="en-US" sz="2800" smtClean="0"/>
              <a:t> </a:t>
            </a:r>
            <a:r>
              <a:rPr lang="en-US" sz="2800"/>
              <a:t>– </a:t>
            </a:r>
            <a:r>
              <a:rPr lang="en-US" sz="2800" smtClean="0"/>
              <a:t>de </a:t>
            </a:r>
            <a:r>
              <a:rPr lang="en-US" sz="2800" err="1" smtClean="0"/>
              <a:t>regula</a:t>
            </a:r>
            <a:r>
              <a:rPr lang="en-US" sz="2800" smtClean="0"/>
              <a:t>, </a:t>
            </a:r>
            <a:r>
              <a:rPr lang="en-US" sz="2800" err="1" smtClean="0"/>
              <a:t>programele</a:t>
            </a:r>
            <a:r>
              <a:rPr lang="en-US" sz="2800" smtClean="0"/>
              <a:t> </a:t>
            </a:r>
            <a:r>
              <a:rPr lang="en-US" sz="2800" err="1" smtClean="0"/>
              <a:t>sunt</a:t>
            </a:r>
            <a:r>
              <a:rPr lang="en-US" sz="2800" smtClean="0"/>
              <a:t> </a:t>
            </a:r>
            <a:r>
              <a:rPr lang="en-US" sz="2800" err="1" smtClean="0"/>
              <a:t>dezvoltate</a:t>
            </a:r>
            <a:r>
              <a:rPr lang="en-US" sz="2800" smtClean="0"/>
              <a:t> </a:t>
            </a:r>
            <a:r>
              <a:rPr lang="en-US" sz="2800" err="1" smtClean="0"/>
              <a:t>continuu</a:t>
            </a:r>
            <a:r>
              <a:rPr lang="en-US" sz="2800" smtClean="0"/>
              <a:t>, </a:t>
            </a:r>
            <a:r>
              <a:rPr lang="en-US" sz="2800" err="1" smtClean="0"/>
              <a:t>mapate</a:t>
            </a:r>
            <a:r>
              <a:rPr lang="en-US" sz="2800" smtClean="0"/>
              <a:t> </a:t>
            </a:r>
            <a:r>
              <a:rPr lang="en-US" sz="2800" err="1" smtClean="0"/>
              <a:t>pe</a:t>
            </a:r>
            <a:r>
              <a:rPr lang="en-US" sz="2800" smtClean="0"/>
              <a:t> </a:t>
            </a:r>
            <a:r>
              <a:rPr lang="en-US" sz="2800" err="1" smtClean="0"/>
              <a:t>nevoile</a:t>
            </a:r>
            <a:r>
              <a:rPr lang="en-US" sz="2800" smtClean="0"/>
              <a:t> </a:t>
            </a:r>
            <a:r>
              <a:rPr lang="en-US" sz="2800" err="1" smtClean="0"/>
              <a:t>clientilor</a:t>
            </a:r>
            <a:r>
              <a:rPr lang="en-US" sz="2800" smtClean="0"/>
              <a:t>;</a:t>
            </a:r>
            <a:endParaRPr lang="en-US" sz="2800"/>
          </a:p>
          <a:p>
            <a:pPr marL="457200" indent="-457200">
              <a:buFontTx/>
              <a:buChar char="-"/>
            </a:pPr>
            <a:endParaRPr lang="en-US" sz="2800"/>
          </a:p>
          <a:p>
            <a:r>
              <a:rPr lang="en-US" sz="2800" smtClean="0"/>
              <a:t>	</a:t>
            </a:r>
            <a:r>
              <a:rPr lang="en-US" sz="2800" err="1" smtClean="0"/>
              <a:t>Intreg</a:t>
            </a:r>
            <a:r>
              <a:rPr lang="en-US" sz="2800" smtClean="0"/>
              <a:t> </a:t>
            </a:r>
            <a:r>
              <a:rPr lang="en-US" sz="2800" err="1" smtClean="0"/>
              <a:t>procesul</a:t>
            </a:r>
            <a:r>
              <a:rPr lang="en-US" sz="2800" smtClean="0"/>
              <a:t> </a:t>
            </a:r>
            <a:r>
              <a:rPr lang="en-US" sz="2800" err="1" smtClean="0"/>
              <a:t>este</a:t>
            </a:r>
            <a:r>
              <a:rPr lang="en-US" sz="2800" smtClean="0"/>
              <a:t> </a:t>
            </a:r>
            <a:r>
              <a:rPr lang="en-US" sz="2800" err="1" smtClean="0"/>
              <a:t>unul</a:t>
            </a:r>
            <a:r>
              <a:rPr lang="en-US" sz="2800" smtClean="0"/>
              <a:t> </a:t>
            </a:r>
            <a:r>
              <a:rPr lang="en-US" sz="2800" err="1" smtClean="0"/>
              <a:t>iterativ</a:t>
            </a:r>
            <a:r>
              <a:rPr lang="en-US" sz="2800" smtClean="0"/>
              <a:t>, </a:t>
            </a:r>
            <a:r>
              <a:rPr lang="en-US" sz="2800" err="1" smtClean="0"/>
              <a:t>anumite</a:t>
            </a:r>
            <a:r>
              <a:rPr lang="en-US" sz="2800" smtClean="0"/>
              <a:t> </a:t>
            </a:r>
            <a:r>
              <a:rPr lang="en-US" sz="2800" err="1" smtClean="0"/>
              <a:t>etape</a:t>
            </a:r>
            <a:r>
              <a:rPr lang="en-US" sz="2800" smtClean="0"/>
              <a:t> </a:t>
            </a:r>
            <a:r>
              <a:rPr lang="en-US" sz="2800" err="1" smtClean="0"/>
              <a:t>sau</a:t>
            </a:r>
            <a:r>
              <a:rPr lang="en-US" sz="2800" smtClean="0"/>
              <a:t> </a:t>
            </a:r>
            <a:r>
              <a:rPr lang="en-US" sz="2800" err="1" smtClean="0"/>
              <a:t>toate</a:t>
            </a:r>
            <a:r>
              <a:rPr lang="en-US" sz="2800" smtClean="0"/>
              <a:t> </a:t>
            </a:r>
            <a:r>
              <a:rPr lang="en-US" sz="2800" err="1" smtClean="0"/>
              <a:t>fiind</a:t>
            </a:r>
            <a:r>
              <a:rPr lang="en-US" sz="2800" smtClean="0"/>
              <a:t> </a:t>
            </a:r>
            <a:r>
              <a:rPr lang="en-US" sz="2800" err="1" smtClean="0"/>
              <a:t>reluate</a:t>
            </a:r>
            <a:r>
              <a:rPr lang="en-US" sz="2800" smtClean="0"/>
              <a:t> </a:t>
            </a:r>
            <a:r>
              <a:rPr lang="en-US" sz="2800" err="1" smtClean="0"/>
              <a:t>pana</a:t>
            </a:r>
            <a:r>
              <a:rPr lang="en-US" sz="2800" smtClean="0"/>
              <a:t> la </a:t>
            </a:r>
            <a:r>
              <a:rPr lang="en-US" sz="2800" err="1" smtClean="0"/>
              <a:t>elaborarea</a:t>
            </a:r>
            <a:r>
              <a:rPr lang="en-US" sz="2800" smtClean="0"/>
              <a:t> </a:t>
            </a:r>
            <a:r>
              <a:rPr lang="en-US" sz="2800" err="1" smtClean="0"/>
              <a:t>unei</a:t>
            </a:r>
            <a:r>
              <a:rPr lang="en-US" sz="2800" smtClean="0"/>
              <a:t> </a:t>
            </a:r>
            <a:r>
              <a:rPr lang="en-US" sz="2800" err="1" smtClean="0"/>
              <a:t>solutii</a:t>
            </a:r>
            <a:r>
              <a:rPr lang="en-US" sz="2800" smtClean="0"/>
              <a:t> </a:t>
            </a:r>
            <a:r>
              <a:rPr lang="en-US" sz="2800" err="1" smtClean="0"/>
              <a:t>convenabile</a:t>
            </a:r>
            <a:r>
              <a:rPr lang="en-US" sz="2800" smtClean="0"/>
              <a:t>.</a:t>
            </a:r>
            <a:endParaRPr lang="en-US" sz="2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7785" y="6455513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8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6365" y="1231902"/>
            <a:ext cx="1093304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	</a:t>
            </a:r>
            <a:r>
              <a:rPr lang="en-US" sz="2800" smtClean="0"/>
              <a:t>	</a:t>
            </a:r>
            <a:r>
              <a:rPr lang="en-US" sz="2800" b="1" err="1" smtClean="0">
                <a:solidFill>
                  <a:srgbClr val="C00000"/>
                </a:solidFill>
              </a:rPr>
              <a:t>Instalare</a:t>
            </a:r>
            <a:r>
              <a:rPr lang="en-US" sz="2800" b="1" smtClean="0">
                <a:solidFill>
                  <a:srgbClr val="C00000"/>
                </a:solidFill>
              </a:rPr>
              <a:t> Python</a:t>
            </a:r>
            <a:endParaRPr lang="ro-RO" sz="2800">
              <a:solidFill>
                <a:srgbClr val="C00000"/>
              </a:solidFill>
            </a:endParaRPr>
          </a:p>
          <a:p>
            <a:endParaRPr lang="ro-RO" sz="2800"/>
          </a:p>
          <a:p>
            <a:r>
              <a:rPr lang="en-US" sz="2800" err="1" smtClean="0"/>
              <a:t>Adresa</a:t>
            </a:r>
            <a:r>
              <a:rPr lang="en-US" sz="2800" smtClean="0"/>
              <a:t> de </a:t>
            </a:r>
            <a:r>
              <a:rPr lang="en-US" sz="2800" err="1" smtClean="0"/>
              <a:t>descarcare</a:t>
            </a:r>
            <a:r>
              <a:rPr lang="en-US" sz="2800" smtClean="0"/>
              <a:t> a </a:t>
            </a:r>
            <a:r>
              <a:rPr lang="en-US" sz="2800" err="1" smtClean="0"/>
              <a:t>pachetului</a:t>
            </a:r>
            <a:r>
              <a:rPr lang="en-US" sz="2800" smtClean="0"/>
              <a:t> de </a:t>
            </a:r>
            <a:r>
              <a:rPr lang="en-US" sz="2800" err="1" smtClean="0"/>
              <a:t>instalare</a:t>
            </a:r>
            <a:r>
              <a:rPr lang="en-US" sz="2800" smtClean="0"/>
              <a:t>: </a:t>
            </a:r>
            <a:r>
              <a:rPr lang="en-US" sz="2800">
                <a:solidFill>
                  <a:srgbClr val="0070C0"/>
                </a:solidFill>
                <a:hlinkClick r:id="rId2"/>
              </a:rPr>
              <a:t>https://www.python.org/downloads</a:t>
            </a:r>
            <a:r>
              <a:rPr lang="en-US" sz="2800" smtClean="0">
                <a:solidFill>
                  <a:srgbClr val="0070C0"/>
                </a:solidFill>
                <a:hlinkClick r:id="rId2"/>
              </a:rPr>
              <a:t>/</a:t>
            </a:r>
            <a:r>
              <a:rPr lang="en-US" sz="2800" smtClean="0">
                <a:solidFill>
                  <a:srgbClr val="0070C0"/>
                </a:solidFill>
              </a:rPr>
              <a:t> </a:t>
            </a:r>
          </a:p>
          <a:p>
            <a:endParaRPr lang="en-US" sz="2800">
              <a:solidFill>
                <a:srgbClr val="0070C0"/>
              </a:solidFill>
            </a:endParaRPr>
          </a:p>
          <a:p>
            <a:r>
              <a:rPr lang="en-US" sz="2800" err="1" smtClean="0"/>
              <a:t>Cursul</a:t>
            </a:r>
            <a:r>
              <a:rPr lang="en-US" sz="2800" smtClean="0"/>
              <a:t> e </a:t>
            </a:r>
            <a:r>
              <a:rPr lang="en-US" sz="2800" err="1" smtClean="0"/>
              <a:t>structurat</a:t>
            </a:r>
            <a:r>
              <a:rPr lang="en-US" sz="2800" smtClean="0"/>
              <a:t> </a:t>
            </a:r>
            <a:r>
              <a:rPr lang="en-US" sz="2800" err="1" smtClean="0"/>
              <a:t>pe</a:t>
            </a:r>
            <a:r>
              <a:rPr lang="en-US" sz="2800" smtClean="0"/>
              <a:t> </a:t>
            </a:r>
            <a:r>
              <a:rPr lang="en-US" sz="2800" err="1" smtClean="0"/>
              <a:t>versiunea</a:t>
            </a:r>
            <a:r>
              <a:rPr lang="en-US" sz="2800" smtClean="0"/>
              <a:t> 3.5.2. </a:t>
            </a:r>
            <a:r>
              <a:rPr lang="en-US" sz="2800" err="1" smtClean="0"/>
              <a:t>pe</a:t>
            </a:r>
            <a:r>
              <a:rPr lang="en-US" sz="2800" smtClean="0"/>
              <a:t> </a:t>
            </a:r>
            <a:r>
              <a:rPr lang="en-US" sz="2800" err="1" smtClean="0"/>
              <a:t>sistemul</a:t>
            </a:r>
            <a:r>
              <a:rPr lang="en-US" sz="2800" smtClean="0"/>
              <a:t> de </a:t>
            </a:r>
            <a:r>
              <a:rPr lang="en-US" sz="2800" err="1" smtClean="0"/>
              <a:t>operare</a:t>
            </a:r>
            <a:r>
              <a:rPr lang="en-US" sz="2800" smtClean="0"/>
              <a:t> Windows.</a:t>
            </a:r>
          </a:p>
          <a:p>
            <a:endParaRPr lang="en-US" sz="2800"/>
          </a:p>
          <a:p>
            <a:r>
              <a:rPr lang="en-US" sz="2800" err="1" smtClean="0"/>
              <a:t>Poate</a:t>
            </a:r>
            <a:r>
              <a:rPr lang="en-US" sz="2800" smtClean="0"/>
              <a:t> fi </a:t>
            </a:r>
            <a:r>
              <a:rPr lang="en-US" sz="2800" err="1" smtClean="0"/>
              <a:t>instalat</a:t>
            </a:r>
            <a:r>
              <a:rPr lang="en-US" sz="2800" smtClean="0"/>
              <a:t> </a:t>
            </a:r>
            <a:r>
              <a:rPr lang="en-US" sz="2800" err="1" smtClean="0"/>
              <a:t>pe</a:t>
            </a:r>
            <a:r>
              <a:rPr lang="en-US" sz="2800" smtClean="0"/>
              <a:t> </a:t>
            </a:r>
            <a:r>
              <a:rPr lang="en-US" sz="2800" err="1" smtClean="0"/>
              <a:t>platfome</a:t>
            </a:r>
            <a:r>
              <a:rPr lang="en-US" sz="2800" smtClean="0"/>
              <a:t> </a:t>
            </a:r>
            <a:r>
              <a:rPr lang="en-US" sz="2800" err="1" smtClean="0"/>
              <a:t>diferite</a:t>
            </a:r>
            <a:r>
              <a:rPr lang="en-US" sz="2800" smtClean="0"/>
              <a:t> (Linux, OS, Android, Solaris, Symbian). </a:t>
            </a:r>
            <a:r>
              <a:rPr lang="en-US" sz="2800" err="1" smtClean="0"/>
              <a:t>Pe</a:t>
            </a:r>
            <a:r>
              <a:rPr lang="en-US" sz="2800"/>
              <a:t> </a:t>
            </a:r>
            <a:r>
              <a:rPr lang="en-US" sz="2800" err="1" smtClean="0"/>
              <a:t>unele</a:t>
            </a:r>
            <a:r>
              <a:rPr lang="en-US" sz="2800" smtClean="0"/>
              <a:t> </a:t>
            </a:r>
            <a:r>
              <a:rPr lang="en-US" sz="2800" err="1" smtClean="0"/>
              <a:t>dintre</a:t>
            </a:r>
            <a:r>
              <a:rPr lang="en-US" sz="2800" smtClean="0"/>
              <a:t> </a:t>
            </a:r>
            <a:r>
              <a:rPr lang="en-US" sz="2800" err="1" smtClean="0"/>
              <a:t>acestea</a:t>
            </a:r>
            <a:r>
              <a:rPr lang="en-US" sz="2800" smtClean="0"/>
              <a:t> vine </a:t>
            </a:r>
            <a:r>
              <a:rPr lang="en-US" sz="2800" err="1" smtClean="0"/>
              <a:t>deja</a:t>
            </a:r>
            <a:r>
              <a:rPr lang="en-US" sz="2800" smtClean="0"/>
              <a:t> </a:t>
            </a:r>
            <a:r>
              <a:rPr lang="en-US" sz="2800" err="1" smtClean="0"/>
              <a:t>preinstalat</a:t>
            </a:r>
            <a:r>
              <a:rPr lang="en-US" sz="2800" smtClean="0"/>
              <a:t>.</a:t>
            </a:r>
          </a:p>
          <a:p>
            <a:endParaRPr lang="en-US" sz="2800"/>
          </a:p>
          <a:p>
            <a:endParaRPr lang="en-US" sz="2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7785" y="649255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7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92873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</a:t>
            </a:r>
            <a:r>
              <a:rPr lang="en-US" smtClean="0"/>
              <a:t>2017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00918" y="1285462"/>
            <a:ext cx="1050897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smtClean="0">
                <a:solidFill>
                  <a:srgbClr val="7030A0"/>
                </a:solidFill>
                <a:ea typeface="Times New Roman" panose="02020603050405020304" pitchFamily="18" charset="0"/>
              </a:rPr>
              <a:t>			</a:t>
            </a:r>
            <a:r>
              <a:rPr lang="en-US" sz="2600" b="1" u="sng" smtClean="0">
                <a:solidFill>
                  <a:srgbClr val="7030A0"/>
                </a:solidFill>
                <a:ea typeface="Times New Roman" panose="02020603050405020304" pitchFamily="18" charset="0"/>
              </a:rPr>
              <a:t>Administrative</a:t>
            </a:r>
            <a:endParaRPr lang="en-US" sz="2600" b="1" u="sng">
              <a:solidFill>
                <a:srgbClr val="7030A0"/>
              </a:solidFill>
              <a:ea typeface="Times New Roman" panose="02020603050405020304" pitchFamily="18" charset="0"/>
            </a:endParaRPr>
          </a:p>
          <a:p>
            <a:endParaRPr lang="en-US" sz="2600"/>
          </a:p>
          <a:p>
            <a:pPr marL="914400" lvl="1" indent="-457200">
              <a:buAutoNum type="arabicPeriod"/>
            </a:pPr>
            <a:r>
              <a:rPr lang="en-US" sz="2600" smtClean="0"/>
              <a:t>Contact: 			</a:t>
            </a:r>
            <a:r>
              <a:rPr lang="en-US" sz="2600" err="1" smtClean="0">
                <a:hlinkClick r:id="rId3"/>
              </a:rPr>
              <a:t>paul@infoacademy.net</a:t>
            </a:r>
            <a:r>
              <a:rPr lang="en-US" sz="2600" smtClean="0"/>
              <a:t> ; 0721 259 520</a:t>
            </a:r>
          </a:p>
          <a:p>
            <a:pPr marL="914400" lvl="1" indent="-457200">
              <a:buAutoNum type="arabicPeriod"/>
            </a:pPr>
            <a:endParaRPr lang="en-US" sz="2600" smtClean="0"/>
          </a:p>
          <a:p>
            <a:pPr marL="914400" lvl="1" indent="-457200">
              <a:buAutoNum type="arabicPeriod"/>
            </a:pPr>
            <a:r>
              <a:rPr lang="en-US" sz="2600" err="1" smtClean="0"/>
              <a:t>Prezenta</a:t>
            </a:r>
            <a:r>
              <a:rPr lang="en-US" sz="2600" smtClean="0"/>
              <a:t>, </a:t>
            </a:r>
            <a:r>
              <a:rPr lang="en-US" sz="2600" err="1" smtClean="0"/>
              <a:t>confirmare</a:t>
            </a:r>
            <a:r>
              <a:rPr lang="en-US" sz="2600" smtClean="0"/>
              <a:t> </a:t>
            </a:r>
            <a:r>
              <a:rPr lang="en-US" sz="2600" err="1" smtClean="0"/>
              <a:t>informatii</a:t>
            </a:r>
            <a:r>
              <a:rPr lang="en-US" sz="2600" smtClean="0"/>
              <a:t> </a:t>
            </a:r>
            <a:r>
              <a:rPr lang="en-US" sz="2600" err="1" smtClean="0"/>
              <a:t>personale</a:t>
            </a:r>
            <a:r>
              <a:rPr lang="en-US" sz="2600" smtClean="0"/>
              <a:t>, </a:t>
            </a:r>
            <a:r>
              <a:rPr lang="en-US" sz="2600" err="1" smtClean="0"/>
              <a:t>acces</a:t>
            </a:r>
            <a:r>
              <a:rPr lang="en-US" sz="2600" smtClean="0"/>
              <a:t>, </a:t>
            </a:r>
            <a:r>
              <a:rPr lang="en-US" sz="2600" err="1" smtClean="0"/>
              <a:t>fumat</a:t>
            </a:r>
            <a:r>
              <a:rPr lang="en-US" sz="2600" smtClean="0"/>
              <a:t>;</a:t>
            </a:r>
            <a:endParaRPr lang="en-US" sz="2600">
              <a:solidFill>
                <a:srgbClr val="FF0000"/>
              </a:solidFill>
            </a:endParaRPr>
          </a:p>
          <a:p>
            <a:pPr marL="914400" lvl="1" indent="-457200">
              <a:buAutoNum type="arabicPeriod"/>
            </a:pPr>
            <a:endParaRPr lang="en-US" sz="2600"/>
          </a:p>
          <a:p>
            <a:pPr marL="914400" lvl="1" indent="-457200">
              <a:buAutoNum type="arabicPeriod"/>
            </a:pPr>
            <a:r>
              <a:rPr lang="en-US" sz="2600" err="1" smtClean="0"/>
              <a:t>Structura</a:t>
            </a:r>
            <a:r>
              <a:rPr lang="en-US" sz="2600" smtClean="0"/>
              <a:t> </a:t>
            </a:r>
            <a:r>
              <a:rPr lang="en-US" sz="2600" err="1" smtClean="0"/>
              <a:t>cursului</a:t>
            </a:r>
            <a:r>
              <a:rPr lang="en-US" sz="2600" smtClean="0"/>
              <a:t>;</a:t>
            </a:r>
          </a:p>
          <a:p>
            <a:pPr marL="914400" lvl="1" indent="-457200">
              <a:buAutoNum type="arabicPeriod"/>
            </a:pPr>
            <a:endParaRPr lang="en-US" sz="2600" smtClean="0"/>
          </a:p>
          <a:p>
            <a:pPr marL="914400" lvl="1" indent="-457200">
              <a:buAutoNum type="arabicPeriod"/>
            </a:pPr>
            <a:r>
              <a:rPr lang="en-US" sz="2600" err="1" smtClean="0"/>
              <a:t>Examenele</a:t>
            </a:r>
            <a:r>
              <a:rPr lang="en-US" sz="2600" smtClean="0"/>
              <a:t>, </a:t>
            </a:r>
            <a:r>
              <a:rPr lang="en-US" sz="2600" err="1" smtClean="0"/>
              <a:t>activare</a:t>
            </a:r>
            <a:r>
              <a:rPr lang="en-US" sz="2600" smtClean="0"/>
              <a:t>; 			</a:t>
            </a:r>
            <a:r>
              <a:rPr lang="en-US" sz="2600" smtClean="0">
                <a:hlinkClick r:id="rId4"/>
              </a:rPr>
              <a:t>www.infoacademy.net</a:t>
            </a:r>
            <a:r>
              <a:rPr lang="en-US" sz="2600" smtClean="0"/>
              <a:t> </a:t>
            </a:r>
          </a:p>
          <a:p>
            <a:pPr marL="914400" lvl="1" indent="-457200">
              <a:buAutoNum type="arabicPeriod"/>
            </a:pPr>
            <a:endParaRPr lang="en-US" sz="2600"/>
          </a:p>
          <a:p>
            <a:pPr marL="914400" lvl="1" indent="-457200">
              <a:buAutoNum type="arabicPeriod"/>
            </a:pPr>
            <a:r>
              <a:rPr lang="en-US" sz="2600" smtClean="0"/>
              <a:t>Sustine </a:t>
            </a:r>
            <a:r>
              <a:rPr lang="en-US" sz="2600" err="1" smtClean="0"/>
              <a:t>performanta</a:t>
            </a:r>
            <a:r>
              <a:rPr lang="en-US" sz="2600" smtClean="0"/>
              <a:t>;</a:t>
            </a:r>
            <a:r>
              <a:rPr lang="en-US" sz="2600"/>
              <a:t>	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27785" y="6492874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6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73" y="168631"/>
            <a:ext cx="7952509" cy="575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248" y="748145"/>
            <a:ext cx="8310801" cy="5135130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>
          <a:xfrm>
            <a:off x="7765773" y="4820597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6851373" y="3757919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9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667" y="443345"/>
            <a:ext cx="8944987" cy="5545017"/>
          </a:xfrm>
          <a:prstGeom prst="rect">
            <a:avLst/>
          </a:prstGeom>
        </p:spPr>
      </p:pic>
      <p:sp>
        <p:nvSpPr>
          <p:cNvPr id="5" name="5-Point Star 4"/>
          <p:cNvSpPr/>
          <p:nvPr/>
        </p:nvSpPr>
        <p:spPr>
          <a:xfrm>
            <a:off x="7712765" y="1245704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1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953" y="512618"/>
            <a:ext cx="8845835" cy="5472546"/>
          </a:xfrm>
          <a:prstGeom prst="rect">
            <a:avLst/>
          </a:prstGeom>
        </p:spPr>
      </p:pic>
      <p:sp>
        <p:nvSpPr>
          <p:cNvPr id="5" name="5-Point Star 4"/>
          <p:cNvSpPr/>
          <p:nvPr/>
        </p:nvSpPr>
        <p:spPr>
          <a:xfrm>
            <a:off x="6109252" y="3988904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560904" y="1444487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6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804" y="807155"/>
            <a:ext cx="9984979" cy="323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3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568" y="845127"/>
            <a:ext cx="9919468" cy="399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2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41" y="845127"/>
            <a:ext cx="8324848" cy="318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8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17500"/>
            <a:ext cx="1093304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	</a:t>
            </a:r>
            <a:r>
              <a:rPr lang="en-US" sz="2800" smtClean="0"/>
              <a:t>	</a:t>
            </a:r>
            <a:r>
              <a:rPr lang="en-US" sz="2800" b="1" err="1" smtClean="0">
                <a:solidFill>
                  <a:srgbClr val="C00000"/>
                </a:solidFill>
              </a:rPr>
              <a:t>Executabile</a:t>
            </a:r>
            <a:r>
              <a:rPr lang="en-US" sz="2800" b="1" smtClean="0">
                <a:solidFill>
                  <a:srgbClr val="C00000"/>
                </a:solidFill>
              </a:rPr>
              <a:t> in </a:t>
            </a:r>
            <a:r>
              <a:rPr lang="en-US" sz="2800" b="1" err="1" smtClean="0">
                <a:solidFill>
                  <a:srgbClr val="C00000"/>
                </a:solidFill>
              </a:rPr>
              <a:t>fisierul</a:t>
            </a:r>
            <a:r>
              <a:rPr lang="en-US" sz="2800" b="1" smtClean="0">
                <a:solidFill>
                  <a:srgbClr val="C00000"/>
                </a:solidFill>
              </a:rPr>
              <a:t> </a:t>
            </a:r>
            <a:r>
              <a:rPr lang="en-US" sz="2800" b="1" err="1" smtClean="0">
                <a:solidFill>
                  <a:srgbClr val="C00000"/>
                </a:solidFill>
              </a:rPr>
              <a:t>sursa</a:t>
            </a:r>
            <a:r>
              <a:rPr lang="en-US" sz="2800" b="1" smtClean="0">
                <a:solidFill>
                  <a:srgbClr val="C00000"/>
                </a:solidFill>
              </a:rPr>
              <a:t> Python</a:t>
            </a:r>
            <a:endParaRPr lang="ro-RO" sz="2800">
              <a:solidFill>
                <a:srgbClr val="C00000"/>
              </a:solidFill>
            </a:endParaRPr>
          </a:p>
          <a:p>
            <a:endParaRPr lang="ro-RO" sz="2800"/>
          </a:p>
          <a:p>
            <a:r>
              <a:rPr lang="en-US" sz="2800" b="1" smtClean="0">
                <a:solidFill>
                  <a:srgbClr val="008000"/>
                </a:solidFill>
              </a:rPr>
              <a:t>python.exe</a:t>
            </a:r>
            <a:r>
              <a:rPr lang="en-US" sz="2800" smtClean="0"/>
              <a:t>	- </a:t>
            </a:r>
            <a:r>
              <a:rPr lang="en-US" sz="2800" err="1" smtClean="0"/>
              <a:t>Programul</a:t>
            </a:r>
            <a:r>
              <a:rPr lang="en-US" sz="2800" smtClean="0"/>
              <a:t> </a:t>
            </a:r>
            <a:r>
              <a:rPr lang="en-US" sz="2800"/>
              <a:t>Python </a:t>
            </a:r>
            <a:r>
              <a:rPr lang="en-US" sz="2800" err="1"/>
              <a:t>ce</a:t>
            </a:r>
            <a:r>
              <a:rPr lang="en-US" sz="2800"/>
              <a:t> </a:t>
            </a:r>
            <a:r>
              <a:rPr lang="en-US" sz="2800" err="1"/>
              <a:t>rulează</a:t>
            </a:r>
            <a:r>
              <a:rPr lang="en-US" sz="2800"/>
              <a:t> </a:t>
            </a:r>
            <a:r>
              <a:rPr lang="en-US" sz="2800" err="1"/>
              <a:t>în</a:t>
            </a:r>
            <a:r>
              <a:rPr lang="en-US" sz="2800"/>
              <a:t> </a:t>
            </a:r>
            <a:r>
              <a:rPr lang="en-US" sz="2800" err="1"/>
              <a:t>modul</a:t>
            </a:r>
            <a:r>
              <a:rPr lang="en-US" sz="2800"/>
              <a:t> </a:t>
            </a:r>
            <a:r>
              <a:rPr lang="en-US" sz="2800" err="1"/>
              <a:t>consola</a:t>
            </a:r>
            <a:r>
              <a:rPr lang="en-US" sz="2800"/>
              <a:t>. </a:t>
            </a:r>
          </a:p>
          <a:p>
            <a:endParaRPr lang="en-US" sz="2800"/>
          </a:p>
          <a:p>
            <a:r>
              <a:rPr lang="en-US" sz="2800" b="1" smtClean="0">
                <a:solidFill>
                  <a:srgbClr val="008000"/>
                </a:solidFill>
              </a:rPr>
              <a:t>pythonw.exe</a:t>
            </a:r>
            <a:r>
              <a:rPr lang="en-US" sz="2800" smtClean="0"/>
              <a:t>- </a:t>
            </a:r>
            <a:r>
              <a:rPr lang="en-US" sz="2800" err="1" smtClean="0"/>
              <a:t>Programul</a:t>
            </a:r>
            <a:r>
              <a:rPr lang="en-US" sz="2800" smtClean="0"/>
              <a:t> </a:t>
            </a:r>
            <a:r>
              <a:rPr lang="en-US" sz="2800"/>
              <a:t>Python </a:t>
            </a:r>
            <a:r>
              <a:rPr lang="en-US" sz="2800" err="1"/>
              <a:t>ce</a:t>
            </a:r>
            <a:r>
              <a:rPr lang="en-US" sz="2800"/>
              <a:t> </a:t>
            </a:r>
            <a:r>
              <a:rPr lang="en-US" sz="2800" err="1"/>
              <a:t>rulează</a:t>
            </a:r>
            <a:r>
              <a:rPr lang="en-US" sz="2800"/>
              <a:t> </a:t>
            </a:r>
            <a:r>
              <a:rPr lang="en-US" sz="2800" err="1"/>
              <a:t>în</a:t>
            </a:r>
            <a:r>
              <a:rPr lang="en-US" sz="2800"/>
              <a:t> </a:t>
            </a:r>
            <a:r>
              <a:rPr lang="en-US" sz="2800" err="1"/>
              <a:t>modul</a:t>
            </a:r>
            <a:r>
              <a:rPr lang="en-US" sz="2800"/>
              <a:t> non-</a:t>
            </a:r>
            <a:r>
              <a:rPr lang="en-US" sz="2800" err="1"/>
              <a:t>consola</a:t>
            </a:r>
            <a:r>
              <a:rPr lang="en-US" sz="2800"/>
              <a:t> </a:t>
            </a:r>
            <a:r>
              <a:rPr lang="en-US" sz="2800" smtClean="0"/>
              <a:t>			(</a:t>
            </a:r>
            <a:r>
              <a:rPr lang="en-US" sz="2800" err="1" smtClean="0"/>
              <a:t>preferabil</a:t>
            </a:r>
            <a:r>
              <a:rPr lang="en-US" sz="2800" smtClean="0"/>
              <a:t> </a:t>
            </a:r>
            <a:r>
              <a:rPr lang="en-US" sz="2800" err="1" smtClean="0"/>
              <a:t>pentru</a:t>
            </a:r>
            <a:r>
              <a:rPr lang="en-US" sz="2800" smtClean="0"/>
              <a:t> </a:t>
            </a:r>
            <a:r>
              <a:rPr lang="en-US" sz="2800" err="1" smtClean="0"/>
              <a:t>interfete</a:t>
            </a:r>
            <a:r>
              <a:rPr lang="en-US" sz="2800" smtClean="0"/>
              <a:t> </a:t>
            </a:r>
            <a:r>
              <a:rPr lang="en-US" sz="2800" err="1" smtClean="0"/>
              <a:t>grafice</a:t>
            </a:r>
            <a:r>
              <a:rPr lang="en-US" sz="2800" smtClean="0"/>
              <a:t>, Servicii, etc.)</a:t>
            </a:r>
          </a:p>
          <a:p>
            <a:endParaRPr lang="en-US" sz="2800"/>
          </a:p>
          <a:p>
            <a:r>
              <a:rPr lang="en-US" sz="2800" smtClean="0"/>
              <a:t>		</a:t>
            </a:r>
            <a:r>
              <a:rPr lang="en-US" sz="2800" b="1">
                <a:solidFill>
                  <a:srgbClr val="C00000"/>
                </a:solidFill>
              </a:rPr>
              <a:t> </a:t>
            </a:r>
            <a:r>
              <a:rPr lang="en-US" sz="2800" b="1" err="1" smtClean="0">
                <a:solidFill>
                  <a:srgbClr val="C00000"/>
                </a:solidFill>
              </a:rPr>
              <a:t>Tipuri</a:t>
            </a:r>
            <a:r>
              <a:rPr lang="en-US" sz="2800" b="1" smtClean="0">
                <a:solidFill>
                  <a:srgbClr val="C00000"/>
                </a:solidFill>
              </a:rPr>
              <a:t> de </a:t>
            </a:r>
            <a:r>
              <a:rPr lang="en-US" sz="2800" b="1" err="1" smtClean="0">
                <a:solidFill>
                  <a:srgbClr val="C00000"/>
                </a:solidFill>
              </a:rPr>
              <a:t>fisiere</a:t>
            </a:r>
            <a:r>
              <a:rPr lang="en-US" sz="2800" b="1" smtClean="0">
                <a:solidFill>
                  <a:srgbClr val="C00000"/>
                </a:solidFill>
              </a:rPr>
              <a:t> </a:t>
            </a:r>
            <a:r>
              <a:rPr lang="en-US" sz="2800" b="1">
                <a:solidFill>
                  <a:srgbClr val="C00000"/>
                </a:solidFill>
              </a:rPr>
              <a:t>Python</a:t>
            </a:r>
            <a:endParaRPr lang="en-US" sz="2800" smtClean="0"/>
          </a:p>
          <a:p>
            <a:endParaRPr lang="en-US" sz="2800" smtClean="0"/>
          </a:p>
          <a:p>
            <a:pPr marL="457200" indent="-457200">
              <a:buFontTx/>
              <a:buChar char="-"/>
            </a:pPr>
            <a:r>
              <a:rPr lang="en-US" sz="2800" b="1" smtClean="0">
                <a:solidFill>
                  <a:srgbClr val="008000"/>
                </a:solidFill>
              </a:rPr>
              <a:t>.</a:t>
            </a:r>
            <a:r>
              <a:rPr lang="en-US" sz="2800" b="1" err="1" smtClean="0">
                <a:solidFill>
                  <a:srgbClr val="008000"/>
                </a:solidFill>
              </a:rPr>
              <a:t>py</a:t>
            </a:r>
            <a:r>
              <a:rPr lang="en-US" sz="2800" smtClean="0"/>
              <a:t>	- </a:t>
            </a:r>
            <a:r>
              <a:rPr lang="en-US" sz="2800" err="1" smtClean="0"/>
              <a:t>fisier</a:t>
            </a:r>
            <a:r>
              <a:rPr lang="en-US" sz="2800" smtClean="0"/>
              <a:t> cod </a:t>
            </a:r>
            <a:r>
              <a:rPr lang="en-US" sz="2800" err="1" smtClean="0"/>
              <a:t>sursa</a:t>
            </a:r>
            <a:endParaRPr lang="en-US" sz="2800" smtClean="0"/>
          </a:p>
          <a:p>
            <a:pPr marL="457200" indent="-457200">
              <a:buFontTx/>
              <a:buChar char="-"/>
            </a:pPr>
            <a:r>
              <a:rPr lang="en-US" sz="2800" b="1" smtClean="0">
                <a:solidFill>
                  <a:srgbClr val="008000"/>
                </a:solidFill>
              </a:rPr>
              <a:t>.</a:t>
            </a:r>
            <a:r>
              <a:rPr lang="en-US" sz="2800" b="1" err="1">
                <a:solidFill>
                  <a:srgbClr val="008000"/>
                </a:solidFill>
              </a:rPr>
              <a:t>pyw</a:t>
            </a:r>
            <a:r>
              <a:rPr lang="en-US" sz="2800"/>
              <a:t>	- </a:t>
            </a:r>
            <a:r>
              <a:rPr lang="en-US" sz="2800" err="1"/>
              <a:t>fisier</a:t>
            </a:r>
            <a:r>
              <a:rPr lang="en-US" sz="2800"/>
              <a:t> cod </a:t>
            </a:r>
            <a:r>
              <a:rPr lang="en-US" sz="2800" err="1" smtClean="0"/>
              <a:t>sursa</a:t>
            </a:r>
            <a:endParaRPr lang="en-US" sz="2800" smtClean="0"/>
          </a:p>
          <a:p>
            <a:pPr marL="457200" indent="-457200">
              <a:buFontTx/>
              <a:buChar char="-"/>
            </a:pPr>
            <a:r>
              <a:rPr lang="en-US" sz="2800" b="1" smtClean="0">
                <a:solidFill>
                  <a:srgbClr val="008000"/>
                </a:solidFill>
              </a:rPr>
              <a:t>.</a:t>
            </a:r>
            <a:r>
              <a:rPr lang="en-US" sz="2800" b="1" err="1">
                <a:solidFill>
                  <a:srgbClr val="008000"/>
                </a:solidFill>
              </a:rPr>
              <a:t>pyc</a:t>
            </a:r>
            <a:r>
              <a:rPr lang="en-US" sz="2800"/>
              <a:t>	- </a:t>
            </a:r>
            <a:r>
              <a:rPr lang="en-US" sz="2800" err="1"/>
              <a:t>fisier</a:t>
            </a:r>
            <a:r>
              <a:rPr lang="en-US" sz="2800"/>
              <a:t> cod </a:t>
            </a:r>
            <a:r>
              <a:rPr lang="en-US" sz="2800" err="1" smtClean="0"/>
              <a:t>sursa</a:t>
            </a:r>
            <a:r>
              <a:rPr lang="en-US" sz="2800" smtClean="0"/>
              <a:t>, byte-compiled</a:t>
            </a:r>
          </a:p>
          <a:p>
            <a:pPr marL="457200" indent="-457200">
              <a:buFontTx/>
              <a:buChar char="-"/>
            </a:pPr>
            <a:r>
              <a:rPr lang="en-US" sz="2800" b="1" smtClean="0">
                <a:solidFill>
                  <a:srgbClr val="008000"/>
                </a:solidFill>
              </a:rPr>
              <a:t>.</a:t>
            </a:r>
            <a:r>
              <a:rPr lang="en-US" sz="2800" b="1" err="1">
                <a:solidFill>
                  <a:srgbClr val="008000"/>
                </a:solidFill>
              </a:rPr>
              <a:t>pyd</a:t>
            </a:r>
            <a:r>
              <a:rPr lang="en-US" sz="2800"/>
              <a:t>	- </a:t>
            </a:r>
            <a:r>
              <a:rPr lang="en-US" sz="2800" smtClean="0"/>
              <a:t>un </a:t>
            </a:r>
            <a:r>
              <a:rPr lang="en-US" sz="2800" err="1" smtClean="0"/>
              <a:t>fisier</a:t>
            </a:r>
            <a:r>
              <a:rPr lang="en-US" sz="2800" smtClean="0"/>
              <a:t> .</a:t>
            </a:r>
            <a:r>
              <a:rPr lang="en-US" sz="2800" err="1" smtClean="0"/>
              <a:t>dll</a:t>
            </a:r>
            <a:r>
              <a:rPr lang="en-US" sz="2800" smtClean="0"/>
              <a:t> (</a:t>
            </a:r>
            <a:r>
              <a:rPr lang="en-US" sz="2800"/>
              <a:t>Dynamic-link </a:t>
            </a:r>
            <a:r>
              <a:rPr lang="en-US" sz="2800" smtClean="0"/>
              <a:t>library) </a:t>
            </a:r>
            <a:r>
              <a:rPr lang="en-US" sz="2800" err="1" smtClean="0"/>
              <a:t>redenumit</a:t>
            </a:r>
            <a:r>
              <a:rPr lang="en-US" sz="2800" smtClean="0"/>
              <a:t> </a:t>
            </a:r>
            <a:endParaRPr lang="en-US" sz="2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1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17500"/>
            <a:ext cx="1093304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	</a:t>
            </a:r>
            <a:r>
              <a:rPr lang="en-US" sz="2800" smtClean="0"/>
              <a:t>	</a:t>
            </a:r>
            <a:r>
              <a:rPr lang="en-US" sz="2800" b="1" err="1" smtClean="0">
                <a:solidFill>
                  <a:srgbClr val="C00000"/>
                </a:solidFill>
              </a:rPr>
              <a:t>Executabile</a:t>
            </a:r>
            <a:r>
              <a:rPr lang="en-US" sz="2800" b="1" smtClean="0">
                <a:solidFill>
                  <a:srgbClr val="C00000"/>
                </a:solidFill>
              </a:rPr>
              <a:t> in </a:t>
            </a:r>
            <a:r>
              <a:rPr lang="en-US" sz="2800" b="1" err="1" smtClean="0">
                <a:solidFill>
                  <a:srgbClr val="C00000"/>
                </a:solidFill>
              </a:rPr>
              <a:t>fisierul</a:t>
            </a:r>
            <a:r>
              <a:rPr lang="en-US" sz="2800" b="1" smtClean="0">
                <a:solidFill>
                  <a:srgbClr val="C00000"/>
                </a:solidFill>
              </a:rPr>
              <a:t> </a:t>
            </a:r>
            <a:r>
              <a:rPr lang="en-US" sz="2800" b="1" err="1" smtClean="0">
                <a:solidFill>
                  <a:srgbClr val="C00000"/>
                </a:solidFill>
              </a:rPr>
              <a:t>sursa</a:t>
            </a:r>
            <a:r>
              <a:rPr lang="en-US" sz="2800" b="1" smtClean="0">
                <a:solidFill>
                  <a:srgbClr val="C00000"/>
                </a:solidFill>
              </a:rPr>
              <a:t> Python</a:t>
            </a:r>
            <a:endParaRPr lang="ro-RO" sz="2800">
              <a:solidFill>
                <a:srgbClr val="C00000"/>
              </a:solidFill>
            </a:endParaRPr>
          </a:p>
          <a:p>
            <a:endParaRPr lang="ro-RO" sz="2800"/>
          </a:p>
          <a:p>
            <a:r>
              <a:rPr lang="en-US" sz="2800"/>
              <a:t>Python </a:t>
            </a:r>
            <a:r>
              <a:rPr lang="en-US" sz="2800" err="1"/>
              <a:t>este</a:t>
            </a:r>
            <a:r>
              <a:rPr lang="en-US" sz="2800"/>
              <a:t> </a:t>
            </a:r>
            <a:r>
              <a:rPr lang="en-US" sz="2800" smtClean="0"/>
              <a:t>"</a:t>
            </a:r>
            <a:r>
              <a:rPr lang="en-US" sz="2800" err="1" smtClean="0"/>
              <a:t>interpretat</a:t>
            </a:r>
            <a:r>
              <a:rPr lang="en-US" sz="2800" smtClean="0"/>
              <a:t>" la </a:t>
            </a:r>
            <a:r>
              <a:rPr lang="en-US" sz="2800" err="1" smtClean="0"/>
              <a:t>fel</a:t>
            </a:r>
            <a:r>
              <a:rPr lang="en-US" sz="2800" smtClean="0"/>
              <a:t> ca </a:t>
            </a:r>
            <a:r>
              <a:rPr lang="en-US" sz="2800"/>
              <a:t>Java: </a:t>
            </a:r>
            <a:r>
              <a:rPr lang="en-US" sz="2800" err="1"/>
              <a:t>codul</a:t>
            </a:r>
            <a:r>
              <a:rPr lang="en-US" sz="2800"/>
              <a:t> </a:t>
            </a:r>
            <a:r>
              <a:rPr lang="en-US" sz="2800" err="1"/>
              <a:t>sursa</a:t>
            </a:r>
            <a:r>
              <a:rPr lang="en-US" sz="2800"/>
              <a:t> python </a:t>
            </a:r>
            <a:r>
              <a:rPr lang="en-US" sz="2800" smtClean="0"/>
              <a:t>care </a:t>
            </a:r>
            <a:r>
              <a:rPr lang="en-US" sz="2800"/>
              <a:t>se </a:t>
            </a:r>
            <a:r>
              <a:rPr lang="en-US" sz="2800" err="1" smtClean="0"/>
              <a:t>gaseste</a:t>
            </a:r>
            <a:r>
              <a:rPr lang="en-US" sz="2800" smtClean="0"/>
              <a:t> in </a:t>
            </a:r>
            <a:r>
              <a:rPr lang="en-US" sz="2800" err="1" smtClean="0"/>
              <a:t>fisierele</a:t>
            </a:r>
            <a:r>
              <a:rPr lang="en-US" sz="2800" smtClean="0"/>
              <a:t> </a:t>
            </a:r>
            <a:r>
              <a:rPr lang="en-US" sz="2800"/>
              <a:t>*.</a:t>
            </a:r>
            <a:r>
              <a:rPr lang="en-US" sz="2800" err="1"/>
              <a:t>py</a:t>
            </a:r>
            <a:r>
              <a:rPr lang="en-US" sz="2800"/>
              <a:t> </a:t>
            </a:r>
            <a:r>
              <a:rPr lang="en-US" sz="2800" err="1"/>
              <a:t>sau</a:t>
            </a:r>
            <a:r>
              <a:rPr lang="en-US" sz="2800"/>
              <a:t> *.</a:t>
            </a:r>
            <a:r>
              <a:rPr lang="en-US" sz="2800" err="1"/>
              <a:t>pyw</a:t>
            </a:r>
            <a:r>
              <a:rPr lang="en-US" sz="2800"/>
              <a:t> </a:t>
            </a:r>
            <a:r>
              <a:rPr lang="en-US" sz="2800" err="1" smtClean="0"/>
              <a:t>este</a:t>
            </a:r>
            <a:r>
              <a:rPr lang="en-US" sz="2800" smtClean="0"/>
              <a:t> </a:t>
            </a:r>
            <a:r>
              <a:rPr lang="en-US" sz="2800" err="1" smtClean="0"/>
              <a:t>transmis</a:t>
            </a:r>
            <a:r>
              <a:rPr lang="en-US" sz="2800" smtClean="0"/>
              <a:t> la </a:t>
            </a:r>
            <a:r>
              <a:rPr lang="en-US" sz="2800" err="1"/>
              <a:t>interpretor</a:t>
            </a:r>
            <a:r>
              <a:rPr lang="en-US" sz="2800"/>
              <a:t> </a:t>
            </a:r>
            <a:r>
              <a:rPr lang="en-US" sz="2800" err="1" smtClean="0"/>
              <a:t>intr</a:t>
            </a:r>
            <a:r>
              <a:rPr lang="en-US" sz="2800" smtClean="0"/>
              <a:t>-o </a:t>
            </a:r>
            <a:r>
              <a:rPr lang="en-US" sz="2800"/>
              <a:t>forma </a:t>
            </a:r>
            <a:r>
              <a:rPr lang="en-US" sz="2800" err="1" smtClean="0"/>
              <a:t>intermediara</a:t>
            </a:r>
            <a:r>
              <a:rPr lang="en-US" sz="2800" smtClean="0"/>
              <a:t>, </a:t>
            </a:r>
            <a:r>
              <a:rPr lang="en-US" sz="2800" err="1" smtClean="0"/>
              <a:t>independenta</a:t>
            </a:r>
            <a:r>
              <a:rPr lang="en-US" sz="2800" smtClean="0"/>
              <a:t> </a:t>
            </a:r>
            <a:r>
              <a:rPr lang="en-US" sz="2800"/>
              <a:t>de </a:t>
            </a:r>
            <a:r>
              <a:rPr lang="en-US" sz="2800" err="1"/>
              <a:t>platforma</a:t>
            </a:r>
            <a:r>
              <a:rPr lang="en-US" sz="2800"/>
              <a:t>, care ulterior </a:t>
            </a:r>
            <a:r>
              <a:rPr lang="en-US" sz="2800" err="1"/>
              <a:t>este</a:t>
            </a:r>
            <a:r>
              <a:rPr lang="en-US" sz="2800"/>
              <a:t> </a:t>
            </a:r>
            <a:r>
              <a:rPr lang="en-US" sz="2800" err="1"/>
              <a:t>executata</a:t>
            </a:r>
            <a:r>
              <a:rPr lang="en-US" sz="2800"/>
              <a:t> de Python virtual machine. </a:t>
            </a:r>
            <a:endParaRPr lang="en-US" sz="2800" smtClean="0"/>
          </a:p>
          <a:p>
            <a:endParaRPr lang="en-US" sz="2800"/>
          </a:p>
          <a:p>
            <a:r>
              <a:rPr lang="en-US" sz="2800" b="1" smtClean="0"/>
              <a:t>Python </a:t>
            </a:r>
            <a:r>
              <a:rPr lang="en-US" sz="2800" b="1"/>
              <a:t>virtual machine </a:t>
            </a:r>
            <a:r>
              <a:rPr lang="en-US" sz="2800" err="1"/>
              <a:t>este</a:t>
            </a:r>
            <a:r>
              <a:rPr lang="en-US" sz="2800"/>
              <a:t> </a:t>
            </a:r>
            <a:r>
              <a:rPr lang="en-US" sz="2800" err="1"/>
              <a:t>sistemul</a:t>
            </a:r>
            <a:r>
              <a:rPr lang="en-US" sz="2800"/>
              <a:t> de </a:t>
            </a:r>
            <a:r>
              <a:rPr lang="en-US" sz="2800" err="1" smtClean="0"/>
              <a:t>executie</a:t>
            </a:r>
            <a:r>
              <a:rPr lang="en-US" sz="2800" smtClean="0"/>
              <a:t> </a:t>
            </a:r>
            <a:r>
              <a:rPr lang="en-US" sz="2800"/>
              <a:t>python </a:t>
            </a:r>
            <a:r>
              <a:rPr lang="en-US" sz="2800" err="1"/>
              <a:t>sau</a:t>
            </a:r>
            <a:r>
              <a:rPr lang="en-US" sz="2800"/>
              <a:t> </a:t>
            </a:r>
            <a:r>
              <a:rPr lang="en-US" sz="2800" err="1"/>
              <a:t>motorul</a:t>
            </a:r>
            <a:r>
              <a:rPr lang="en-US" sz="2800"/>
              <a:t> de </a:t>
            </a:r>
            <a:r>
              <a:rPr lang="en-US" sz="2800" err="1"/>
              <a:t>rulare</a:t>
            </a:r>
            <a:r>
              <a:rPr lang="en-US" sz="2800"/>
              <a:t> al </a:t>
            </a:r>
            <a:r>
              <a:rPr lang="en-US" sz="2800" err="1"/>
              <a:t>limbajului</a:t>
            </a:r>
            <a:r>
              <a:rPr lang="en-US" sz="2800"/>
              <a:t>. Python virtual machine </a:t>
            </a:r>
            <a:r>
              <a:rPr lang="en-US" sz="2800" err="1"/>
              <a:t>mai</a:t>
            </a:r>
            <a:r>
              <a:rPr lang="en-US" sz="2800"/>
              <a:t> </a:t>
            </a:r>
            <a:r>
              <a:rPr lang="en-US" sz="2800" err="1"/>
              <a:t>poarta</a:t>
            </a:r>
            <a:r>
              <a:rPr lang="en-US" sz="2800"/>
              <a:t> </a:t>
            </a:r>
            <a:r>
              <a:rPr lang="en-US" sz="2800" err="1"/>
              <a:t>si</a:t>
            </a:r>
            <a:r>
              <a:rPr lang="en-US" sz="2800"/>
              <a:t> </a:t>
            </a:r>
            <a:r>
              <a:rPr lang="en-US" sz="2800" err="1"/>
              <a:t>numele</a:t>
            </a:r>
            <a:r>
              <a:rPr lang="en-US" sz="2800"/>
              <a:t> de </a:t>
            </a:r>
            <a:r>
              <a:rPr lang="en-US" sz="2800" b="1" err="1">
                <a:solidFill>
                  <a:srgbClr val="008000"/>
                </a:solidFill>
              </a:rPr>
              <a:t>interpretor</a:t>
            </a:r>
            <a:r>
              <a:rPr lang="en-US" sz="2800"/>
              <a:t>. </a:t>
            </a:r>
            <a:endParaRPr lang="en-US" sz="2800" smtClean="0"/>
          </a:p>
          <a:p>
            <a:endParaRPr lang="en-US" sz="2800"/>
          </a:p>
          <a:p>
            <a:r>
              <a:rPr lang="en-US" sz="2800" err="1" smtClean="0"/>
              <a:t>Traducerea</a:t>
            </a:r>
            <a:r>
              <a:rPr lang="en-US" sz="2800" smtClean="0"/>
              <a:t> in “byte-code” </a:t>
            </a:r>
            <a:r>
              <a:rPr lang="en-US" sz="2800"/>
              <a:t>se </a:t>
            </a:r>
            <a:r>
              <a:rPr lang="en-US" sz="2800" err="1" smtClean="0"/>
              <a:t>realizeaza</a:t>
            </a:r>
            <a:r>
              <a:rPr lang="en-US" sz="2800" smtClean="0"/>
              <a:t> </a:t>
            </a:r>
            <a:r>
              <a:rPr lang="en-US" sz="2800" err="1" smtClean="0"/>
              <a:t>cand</a:t>
            </a:r>
            <a:r>
              <a:rPr lang="en-US" sz="2800" smtClean="0"/>
              <a:t> </a:t>
            </a:r>
            <a:r>
              <a:rPr lang="en-US" sz="2800" err="1" smtClean="0"/>
              <a:t>rulam</a:t>
            </a:r>
            <a:r>
              <a:rPr lang="en-US" sz="2800" smtClean="0"/>
              <a:t> </a:t>
            </a:r>
            <a:r>
              <a:rPr lang="en-US" sz="2800" err="1" smtClean="0"/>
              <a:t>programul</a:t>
            </a:r>
            <a:r>
              <a:rPr lang="en-US" sz="2800" smtClean="0"/>
              <a:t>. Byte-code </a:t>
            </a:r>
            <a:r>
              <a:rPr lang="en-US" sz="2800"/>
              <a:t>nu </a:t>
            </a:r>
            <a:r>
              <a:rPr lang="en-US" sz="2800" err="1"/>
              <a:t>este</a:t>
            </a:r>
            <a:r>
              <a:rPr lang="en-US" sz="2800"/>
              <a:t> cod </a:t>
            </a:r>
            <a:r>
              <a:rPr lang="en-US" sz="2800" err="1" smtClean="0"/>
              <a:t>masina</a:t>
            </a:r>
            <a:r>
              <a:rPr lang="en-US" sz="2800" smtClean="0"/>
              <a:t>. Este </a:t>
            </a:r>
            <a:r>
              <a:rPr lang="en-US" sz="2800" err="1" smtClean="0"/>
              <a:t>executat</a:t>
            </a:r>
            <a:r>
              <a:rPr lang="en-US" sz="2800" smtClean="0"/>
              <a:t> </a:t>
            </a:r>
            <a:r>
              <a:rPr lang="en-US" sz="2800" err="1"/>
              <a:t>prin</a:t>
            </a:r>
            <a:r>
              <a:rPr lang="en-US" sz="2800"/>
              <a:t> </a:t>
            </a:r>
            <a:r>
              <a:rPr lang="en-US" sz="2800" err="1"/>
              <a:t>platforme</a:t>
            </a:r>
            <a:r>
              <a:rPr lang="en-US" sz="2800"/>
              <a:t> de tip Python virtual machine, nu direct de </a:t>
            </a:r>
            <a:r>
              <a:rPr lang="en-US" sz="2800" err="1"/>
              <a:t>către</a:t>
            </a:r>
            <a:r>
              <a:rPr lang="en-US" sz="2800"/>
              <a:t> hardware-</a:t>
            </a:r>
            <a:r>
              <a:rPr lang="en-US" sz="2800" err="1"/>
              <a:t>ul</a:t>
            </a:r>
            <a:r>
              <a:rPr lang="en-US" sz="2800"/>
              <a:t> </a:t>
            </a:r>
            <a:r>
              <a:rPr lang="en-US" sz="2800" err="1"/>
              <a:t>computerului</a:t>
            </a:r>
            <a:r>
              <a:rPr lang="en-US" sz="2800"/>
              <a:t>. </a:t>
            </a:r>
            <a:r>
              <a:rPr lang="en-US" sz="2800" smtClean="0"/>
              <a:t> </a:t>
            </a:r>
            <a:endParaRPr lang="en-US" sz="2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7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17500"/>
            <a:ext cx="1093304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	</a:t>
            </a:r>
            <a:r>
              <a:rPr lang="en-US" sz="2800" smtClean="0"/>
              <a:t>	</a:t>
            </a:r>
            <a:r>
              <a:rPr lang="en-US" sz="2800" b="1" err="1" smtClean="0">
                <a:solidFill>
                  <a:srgbClr val="C00000"/>
                </a:solidFill>
              </a:rPr>
              <a:t>Executabile</a:t>
            </a:r>
            <a:r>
              <a:rPr lang="en-US" sz="2800" b="1" smtClean="0">
                <a:solidFill>
                  <a:srgbClr val="C00000"/>
                </a:solidFill>
              </a:rPr>
              <a:t> in </a:t>
            </a:r>
            <a:r>
              <a:rPr lang="en-US" sz="2800" b="1" err="1" smtClean="0">
                <a:solidFill>
                  <a:srgbClr val="C00000"/>
                </a:solidFill>
              </a:rPr>
              <a:t>fisierul</a:t>
            </a:r>
            <a:r>
              <a:rPr lang="en-US" sz="2800" b="1" smtClean="0">
                <a:solidFill>
                  <a:srgbClr val="C00000"/>
                </a:solidFill>
              </a:rPr>
              <a:t> </a:t>
            </a:r>
            <a:r>
              <a:rPr lang="en-US" sz="2800" b="1" err="1" smtClean="0">
                <a:solidFill>
                  <a:srgbClr val="C00000"/>
                </a:solidFill>
              </a:rPr>
              <a:t>sursa</a:t>
            </a:r>
            <a:r>
              <a:rPr lang="en-US" sz="2800" b="1" smtClean="0">
                <a:solidFill>
                  <a:srgbClr val="C00000"/>
                </a:solidFill>
              </a:rPr>
              <a:t> Python</a:t>
            </a:r>
            <a:endParaRPr lang="ro-RO" sz="2800">
              <a:solidFill>
                <a:srgbClr val="C00000"/>
              </a:solidFill>
            </a:endParaRPr>
          </a:p>
          <a:p>
            <a:endParaRPr lang="ro-RO" sz="2800"/>
          </a:p>
          <a:p>
            <a:pPr marL="457200" indent="-457200">
              <a:buFontTx/>
              <a:buChar char="-"/>
            </a:pPr>
            <a:r>
              <a:rPr lang="en-US" sz="2800" smtClean="0"/>
              <a:t>O </a:t>
            </a:r>
            <a:r>
              <a:rPr lang="en-US" sz="2800" err="1"/>
              <a:t>modalitate</a:t>
            </a:r>
            <a:r>
              <a:rPr lang="en-US" sz="2800"/>
              <a:t> </a:t>
            </a:r>
            <a:r>
              <a:rPr lang="en-US" sz="2800" err="1"/>
              <a:t>importanta</a:t>
            </a:r>
            <a:r>
              <a:rPr lang="en-US" sz="2800"/>
              <a:t> de </a:t>
            </a:r>
            <a:r>
              <a:rPr lang="en-US" sz="2800" err="1"/>
              <a:t>accelerare</a:t>
            </a:r>
            <a:r>
              <a:rPr lang="en-US" sz="2800"/>
              <a:t> a </a:t>
            </a:r>
            <a:r>
              <a:rPr lang="en-US" sz="2800" err="1"/>
              <a:t>timpului</a:t>
            </a:r>
            <a:r>
              <a:rPr lang="en-US" sz="2800"/>
              <a:t> de </a:t>
            </a:r>
            <a:r>
              <a:rPr lang="en-US" sz="2800" err="1"/>
              <a:t>pornire</a:t>
            </a:r>
            <a:r>
              <a:rPr lang="en-US" sz="2800"/>
              <a:t> </a:t>
            </a:r>
            <a:r>
              <a:rPr lang="en-US" sz="2800" err="1"/>
              <a:t>pentru</a:t>
            </a:r>
            <a:r>
              <a:rPr lang="en-US" sz="2800"/>
              <a:t> </a:t>
            </a:r>
            <a:r>
              <a:rPr lang="en-US" sz="2800" err="1"/>
              <a:t>programele</a:t>
            </a:r>
            <a:r>
              <a:rPr lang="en-US" sz="2800"/>
              <a:t> Python </a:t>
            </a:r>
            <a:r>
              <a:rPr lang="en-US" sz="2800" err="1"/>
              <a:t>ce</a:t>
            </a:r>
            <a:r>
              <a:rPr lang="en-US" sz="2800"/>
              <a:t> </a:t>
            </a:r>
            <a:r>
              <a:rPr lang="en-US" sz="2800" err="1" smtClean="0"/>
              <a:t>utilizeaza</a:t>
            </a:r>
            <a:r>
              <a:rPr lang="en-US" sz="2800" smtClean="0"/>
              <a:t> </a:t>
            </a:r>
            <a:r>
              <a:rPr lang="en-US" sz="2800"/>
              <a:t>module </a:t>
            </a:r>
            <a:r>
              <a:rPr lang="en-US" sz="2800" err="1"/>
              <a:t>este</a:t>
            </a:r>
            <a:r>
              <a:rPr lang="en-US" sz="2800"/>
              <a:t> </a:t>
            </a:r>
            <a:r>
              <a:rPr lang="en-US" sz="2800" err="1"/>
              <a:t>fișierul</a:t>
            </a:r>
            <a:r>
              <a:rPr lang="en-US" sz="2800"/>
              <a:t> </a:t>
            </a:r>
            <a:r>
              <a:rPr lang="en-US" sz="2800" smtClean="0"/>
              <a:t>*.</a:t>
            </a:r>
            <a:r>
              <a:rPr lang="en-US" sz="2800" err="1" smtClean="0"/>
              <a:t>pyc</a:t>
            </a:r>
            <a:r>
              <a:rPr lang="en-US" sz="2800"/>
              <a:t>. </a:t>
            </a:r>
            <a:r>
              <a:rPr lang="en-US" sz="2800" err="1" smtClean="0"/>
              <a:t>Fisierul</a:t>
            </a:r>
            <a:r>
              <a:rPr lang="en-US" sz="2800" smtClean="0"/>
              <a:t> *.</a:t>
            </a:r>
            <a:r>
              <a:rPr lang="en-US" sz="2800" err="1"/>
              <a:t>pyc</a:t>
            </a:r>
            <a:r>
              <a:rPr lang="en-US" sz="2800"/>
              <a:t> </a:t>
            </a:r>
            <a:r>
              <a:rPr lang="en-US" sz="2800" err="1"/>
              <a:t>reprezinta</a:t>
            </a:r>
            <a:r>
              <a:rPr lang="en-US" sz="2800"/>
              <a:t> o </a:t>
            </a:r>
            <a:r>
              <a:rPr lang="en-US" sz="2800" err="1"/>
              <a:t>versiune</a:t>
            </a:r>
            <a:r>
              <a:rPr lang="en-US" sz="2800"/>
              <a:t> </a:t>
            </a:r>
            <a:r>
              <a:rPr lang="en-US" sz="2800" smtClean="0"/>
              <a:t>"byte-</a:t>
            </a:r>
            <a:r>
              <a:rPr lang="en-US" sz="2800" err="1" smtClean="0"/>
              <a:t>compilate</a:t>
            </a:r>
            <a:r>
              <a:rPr lang="en-US" sz="2800" smtClean="0"/>
              <a:t> " </a:t>
            </a:r>
            <a:r>
              <a:rPr lang="en-US" sz="2800"/>
              <a:t>(</a:t>
            </a:r>
            <a:r>
              <a:rPr lang="en-US" sz="2800" smtClean="0"/>
              <a:t>already-"byte-compiled") </a:t>
            </a:r>
            <a:r>
              <a:rPr lang="en-US" sz="2800"/>
              <a:t>a </a:t>
            </a:r>
            <a:r>
              <a:rPr lang="en-US" sz="2800" err="1" smtClean="0"/>
              <a:t>unui</a:t>
            </a:r>
            <a:r>
              <a:rPr lang="en-US" sz="2800" smtClean="0"/>
              <a:t> </a:t>
            </a:r>
            <a:r>
              <a:rPr lang="en-US" sz="2800" err="1" smtClean="0"/>
              <a:t>modul</a:t>
            </a:r>
            <a:r>
              <a:rPr lang="en-US" sz="2800" smtClean="0"/>
              <a:t>. Data </a:t>
            </a:r>
            <a:r>
              <a:rPr lang="en-US" sz="2800" err="1" smtClean="0"/>
              <a:t>crearii</a:t>
            </a:r>
            <a:r>
              <a:rPr lang="en-US" sz="2800" smtClean="0"/>
              <a:t> </a:t>
            </a:r>
            <a:r>
              <a:rPr lang="en-US" sz="2800" err="1" smtClean="0"/>
              <a:t>versiunii</a:t>
            </a:r>
            <a:r>
              <a:rPr lang="en-US" sz="2800" smtClean="0"/>
              <a:t> </a:t>
            </a:r>
            <a:r>
              <a:rPr lang="en-US" sz="2800" err="1" smtClean="0"/>
              <a:t>compilate</a:t>
            </a:r>
            <a:r>
              <a:rPr lang="en-US" sz="2800" smtClean="0"/>
              <a:t> </a:t>
            </a:r>
            <a:r>
              <a:rPr lang="en-US" sz="2800" err="1"/>
              <a:t>este</a:t>
            </a:r>
            <a:r>
              <a:rPr lang="en-US" sz="2800"/>
              <a:t> </a:t>
            </a:r>
            <a:r>
              <a:rPr lang="en-US" sz="2800" err="1" smtClean="0"/>
              <a:t>inregistrata</a:t>
            </a:r>
            <a:r>
              <a:rPr lang="en-US" sz="2800" smtClean="0"/>
              <a:t> in *.</a:t>
            </a:r>
            <a:r>
              <a:rPr lang="en-US" sz="2800" err="1"/>
              <a:t>pyc</a:t>
            </a:r>
            <a:r>
              <a:rPr lang="en-US" sz="2800"/>
              <a:t>. </a:t>
            </a:r>
            <a:r>
              <a:rPr lang="en-US" sz="2800" err="1" smtClean="0"/>
              <a:t>Aceasta</a:t>
            </a:r>
            <a:r>
              <a:rPr lang="en-US" sz="2800" smtClean="0"/>
              <a:t> </a:t>
            </a:r>
            <a:r>
              <a:rPr lang="en-US" sz="2800" err="1" smtClean="0"/>
              <a:t>trebuie</a:t>
            </a:r>
            <a:r>
              <a:rPr lang="en-US" sz="2800" smtClean="0"/>
              <a:t> </a:t>
            </a:r>
            <a:r>
              <a:rPr lang="en-US" sz="2800" err="1" smtClean="0"/>
              <a:t>sa</a:t>
            </a:r>
            <a:r>
              <a:rPr lang="en-US" sz="2800" smtClean="0"/>
              <a:t> fie </a:t>
            </a:r>
            <a:r>
              <a:rPr lang="en-US" sz="2800" err="1" smtClean="0"/>
              <a:t>aceeasi</a:t>
            </a:r>
            <a:r>
              <a:rPr lang="en-US" sz="2800" smtClean="0"/>
              <a:t> cu a </a:t>
            </a:r>
            <a:r>
              <a:rPr lang="en-US" sz="2800" err="1" smtClean="0"/>
              <a:t>fisierului</a:t>
            </a:r>
            <a:r>
              <a:rPr lang="en-US" sz="2800" smtClean="0"/>
              <a:t> </a:t>
            </a:r>
            <a:r>
              <a:rPr lang="en-US" sz="2800"/>
              <a:t>*.</a:t>
            </a:r>
            <a:r>
              <a:rPr lang="en-US" sz="2800" err="1" smtClean="0"/>
              <a:t>py</a:t>
            </a:r>
            <a:r>
              <a:rPr lang="en-US" sz="2800" smtClean="0"/>
              <a:t>, in </a:t>
            </a:r>
            <a:r>
              <a:rPr lang="en-US" sz="2800" err="1" smtClean="0"/>
              <a:t>caz</a:t>
            </a:r>
            <a:r>
              <a:rPr lang="en-US" sz="2800" smtClean="0"/>
              <a:t> </a:t>
            </a:r>
            <a:r>
              <a:rPr lang="en-US" sz="2800" err="1" smtClean="0"/>
              <a:t>contrar</a:t>
            </a:r>
            <a:r>
              <a:rPr lang="en-US" sz="2800" smtClean="0"/>
              <a:t> </a:t>
            </a:r>
            <a:r>
              <a:rPr lang="en-US" sz="2800" err="1" smtClean="0"/>
              <a:t>fisierul</a:t>
            </a:r>
            <a:r>
              <a:rPr lang="en-US" sz="2800" smtClean="0"/>
              <a:t> *.</a:t>
            </a:r>
            <a:r>
              <a:rPr lang="en-US" sz="2800" err="1" smtClean="0"/>
              <a:t>pyc</a:t>
            </a:r>
            <a:r>
              <a:rPr lang="en-US" sz="2800" smtClean="0"/>
              <a:t> </a:t>
            </a:r>
            <a:r>
              <a:rPr lang="en-US" sz="2800" err="1"/>
              <a:t>este</a:t>
            </a:r>
            <a:r>
              <a:rPr lang="en-US" sz="2800"/>
              <a:t> </a:t>
            </a:r>
            <a:r>
              <a:rPr lang="en-US" sz="2800" err="1"/>
              <a:t>ignorat</a:t>
            </a:r>
            <a:r>
              <a:rPr lang="en-US" sz="2800"/>
              <a:t> </a:t>
            </a:r>
            <a:r>
              <a:rPr lang="en-US" sz="2800" err="1"/>
              <a:t>si</a:t>
            </a:r>
            <a:r>
              <a:rPr lang="en-US" sz="2800"/>
              <a:t> </a:t>
            </a:r>
            <a:r>
              <a:rPr lang="en-US" sz="2800" err="1"/>
              <a:t>apoi</a:t>
            </a:r>
            <a:r>
              <a:rPr lang="en-US" sz="2800"/>
              <a:t> </a:t>
            </a:r>
            <a:r>
              <a:rPr lang="en-US" sz="2800" err="1"/>
              <a:t>rescris</a:t>
            </a:r>
            <a:r>
              <a:rPr lang="en-US" sz="2800"/>
              <a:t>. </a:t>
            </a:r>
            <a:endParaRPr lang="en-US" sz="2800" smtClean="0"/>
          </a:p>
          <a:p>
            <a:endParaRPr lang="en-US" sz="2800"/>
          </a:p>
          <a:p>
            <a:pPr marL="457200" indent="-457200">
              <a:buFontTx/>
              <a:buChar char="-"/>
            </a:pPr>
            <a:r>
              <a:rPr lang="en-US" sz="2800" err="1" smtClean="0"/>
              <a:t>Fisierul</a:t>
            </a:r>
            <a:r>
              <a:rPr lang="en-US" sz="2800" smtClean="0"/>
              <a:t> *.</a:t>
            </a:r>
            <a:r>
              <a:rPr lang="en-US" sz="2800" err="1" smtClean="0"/>
              <a:t>pyc</a:t>
            </a:r>
            <a:r>
              <a:rPr lang="en-US" sz="2800" smtClean="0"/>
              <a:t> </a:t>
            </a:r>
            <a:r>
              <a:rPr lang="en-US" sz="2800" err="1"/>
              <a:t>este</a:t>
            </a:r>
            <a:r>
              <a:rPr lang="en-US" sz="2800"/>
              <a:t> </a:t>
            </a:r>
            <a:r>
              <a:rPr lang="en-US" sz="2800" err="1"/>
              <a:t>creat</a:t>
            </a:r>
            <a:r>
              <a:rPr lang="en-US" sz="2800"/>
              <a:t> automat la prima </a:t>
            </a:r>
            <a:r>
              <a:rPr lang="en-US" sz="2800" err="1"/>
              <a:t>rulare</a:t>
            </a:r>
            <a:r>
              <a:rPr lang="en-US" sz="2800"/>
              <a:t> a </a:t>
            </a:r>
            <a:r>
              <a:rPr lang="en-US" sz="2800" err="1"/>
              <a:t>programului</a:t>
            </a:r>
            <a:r>
              <a:rPr lang="en-US" sz="2800"/>
              <a:t> </a:t>
            </a:r>
            <a:r>
              <a:rPr lang="en-US" sz="2800" err="1"/>
              <a:t>si</a:t>
            </a:r>
            <a:r>
              <a:rPr lang="en-US" sz="2800"/>
              <a:t> se </a:t>
            </a:r>
            <a:r>
              <a:rPr lang="en-US" sz="2800" err="1"/>
              <a:t>updateaza</a:t>
            </a:r>
            <a:r>
              <a:rPr lang="en-US" sz="2800"/>
              <a:t> </a:t>
            </a:r>
            <a:r>
              <a:rPr lang="en-US" sz="2800" err="1"/>
              <a:t>fara</a:t>
            </a:r>
            <a:r>
              <a:rPr lang="en-US" sz="2800"/>
              <a:t> ca </a:t>
            </a:r>
            <a:r>
              <a:rPr lang="en-US" sz="2800" err="1"/>
              <a:t>noi</a:t>
            </a:r>
            <a:r>
              <a:rPr lang="en-US" sz="2800"/>
              <a:t> </a:t>
            </a:r>
            <a:r>
              <a:rPr lang="en-US" sz="2800" err="1"/>
              <a:t>sa</a:t>
            </a:r>
            <a:r>
              <a:rPr lang="en-US" sz="2800"/>
              <a:t> </a:t>
            </a:r>
            <a:r>
              <a:rPr lang="en-US" sz="2800" err="1"/>
              <a:t>intervenim</a:t>
            </a:r>
            <a:r>
              <a:rPr lang="en-US" sz="2800"/>
              <a:t> in </a:t>
            </a:r>
            <a:r>
              <a:rPr lang="en-US" sz="2800" err="1"/>
              <a:t>acest</a:t>
            </a:r>
            <a:r>
              <a:rPr lang="en-US" sz="2800"/>
              <a:t> </a:t>
            </a:r>
            <a:r>
              <a:rPr lang="en-US" sz="2800" err="1"/>
              <a:t>proces</a:t>
            </a:r>
            <a:r>
              <a:rPr lang="en-US" sz="2800"/>
              <a:t>. </a:t>
            </a:r>
            <a:endParaRPr lang="en-US" sz="2800" smtClean="0"/>
          </a:p>
          <a:p>
            <a:pPr marL="457200" indent="-457200">
              <a:buFontTx/>
              <a:buChar char="-"/>
            </a:pPr>
            <a:endParaRPr lang="en-US" sz="2800"/>
          </a:p>
          <a:p>
            <a:pPr marL="457200" indent="-457200">
              <a:buFontTx/>
              <a:buChar char="-"/>
            </a:pPr>
            <a:r>
              <a:rPr lang="en-US" sz="2800" smtClean="0"/>
              <a:t>Un </a:t>
            </a:r>
            <a:r>
              <a:rPr lang="en-US" sz="2800"/>
              <a:t>program </a:t>
            </a:r>
            <a:r>
              <a:rPr lang="en-US" sz="2800" b="1"/>
              <a:t>nu </a:t>
            </a:r>
            <a:r>
              <a:rPr lang="en-US" sz="2800" b="1" err="1"/>
              <a:t>rulează</a:t>
            </a:r>
            <a:r>
              <a:rPr lang="en-US" sz="2800" b="1"/>
              <a:t> </a:t>
            </a:r>
            <a:r>
              <a:rPr lang="en-US" sz="2800" b="1" err="1"/>
              <a:t>mai</a:t>
            </a:r>
            <a:r>
              <a:rPr lang="en-US" sz="2800" b="1"/>
              <a:t> </a:t>
            </a:r>
            <a:r>
              <a:rPr lang="en-US" sz="2800" b="1" err="1"/>
              <a:t>repede</a:t>
            </a:r>
            <a:r>
              <a:rPr lang="en-US" sz="2800" b="1"/>
              <a:t> </a:t>
            </a:r>
            <a:r>
              <a:rPr lang="en-US" sz="2800" err="1"/>
              <a:t>atunci</a:t>
            </a:r>
            <a:r>
              <a:rPr lang="en-US" sz="2800"/>
              <a:t> </a:t>
            </a:r>
            <a:r>
              <a:rPr lang="en-US" sz="2800" err="1"/>
              <a:t>când</a:t>
            </a:r>
            <a:r>
              <a:rPr lang="en-US" sz="2800"/>
              <a:t> </a:t>
            </a:r>
            <a:r>
              <a:rPr lang="en-US" sz="2800" err="1"/>
              <a:t>este</a:t>
            </a:r>
            <a:r>
              <a:rPr lang="en-US" sz="2800"/>
              <a:t> </a:t>
            </a:r>
            <a:r>
              <a:rPr lang="en-US" sz="2800" err="1"/>
              <a:t>citit</a:t>
            </a:r>
            <a:r>
              <a:rPr lang="en-US" sz="2800"/>
              <a:t> </a:t>
            </a:r>
            <a:r>
              <a:rPr lang="en-US" sz="2800" err="1"/>
              <a:t>dintr</a:t>
            </a:r>
            <a:r>
              <a:rPr lang="en-US" sz="2800"/>
              <a:t>-un </a:t>
            </a:r>
            <a:r>
              <a:rPr lang="en-US" sz="2800" err="1"/>
              <a:t>fișier</a:t>
            </a:r>
            <a:r>
              <a:rPr lang="en-US" sz="2800"/>
              <a:t> </a:t>
            </a:r>
            <a:r>
              <a:rPr lang="en-US" sz="2800" smtClean="0"/>
              <a:t>*.</a:t>
            </a:r>
            <a:r>
              <a:rPr lang="en-US" sz="2800" err="1" smtClean="0"/>
              <a:t>pyc</a:t>
            </a:r>
            <a:r>
              <a:rPr lang="en-US" sz="2800" smtClean="0"/>
              <a:t>. El </a:t>
            </a:r>
            <a:r>
              <a:rPr lang="en-US" sz="2800" err="1" smtClean="0"/>
              <a:t>este</a:t>
            </a:r>
            <a:r>
              <a:rPr lang="en-US" sz="2800" smtClean="0"/>
              <a:t> </a:t>
            </a:r>
            <a:r>
              <a:rPr lang="en-US" sz="2800" err="1" smtClean="0"/>
              <a:t>doar</a:t>
            </a:r>
            <a:r>
              <a:rPr lang="en-US" sz="2800" smtClean="0"/>
              <a:t> </a:t>
            </a:r>
            <a:r>
              <a:rPr lang="en-US" sz="2800" err="1" smtClean="0"/>
              <a:t>incarcat</a:t>
            </a:r>
            <a:r>
              <a:rPr lang="en-US" sz="2800" smtClean="0"/>
              <a:t> </a:t>
            </a:r>
            <a:r>
              <a:rPr lang="en-US" sz="2800" err="1" smtClean="0"/>
              <a:t>mai</a:t>
            </a:r>
            <a:r>
              <a:rPr lang="en-US" sz="2800" smtClean="0"/>
              <a:t> </a:t>
            </a:r>
            <a:r>
              <a:rPr lang="en-US" sz="2800" err="1" smtClean="0"/>
              <a:t>repede</a:t>
            </a:r>
            <a:r>
              <a:rPr lang="en-US" sz="2800" smtClean="0"/>
              <a:t> (</a:t>
            </a:r>
            <a:r>
              <a:rPr lang="en-US" sz="2800" err="1" smtClean="0"/>
              <a:t>disponibilitate</a:t>
            </a:r>
            <a:r>
              <a:rPr lang="en-US" sz="2800" smtClean="0"/>
              <a:t>).</a:t>
            </a:r>
            <a:endParaRPr lang="en-US" sz="2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8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05949" y="424070"/>
            <a:ext cx="1050897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mtClean="0">
                <a:solidFill>
                  <a:srgbClr val="7030A0"/>
                </a:solidFill>
                <a:ea typeface="Times New Roman" panose="02020603050405020304" pitchFamily="18" charset="0"/>
              </a:rPr>
              <a:t>			</a:t>
            </a:r>
            <a:r>
              <a:rPr lang="en-US" sz="2800" b="1" u="sng" smtClean="0">
                <a:solidFill>
                  <a:srgbClr val="7030A0"/>
                </a:solidFill>
                <a:ea typeface="Times New Roman" panose="02020603050405020304" pitchFamily="18" charset="0"/>
              </a:rPr>
              <a:t>De </a:t>
            </a:r>
            <a:r>
              <a:rPr lang="en-US" sz="2800" b="1" u="sng" err="1" smtClean="0">
                <a:solidFill>
                  <a:srgbClr val="7030A0"/>
                </a:solidFill>
                <a:ea typeface="Times New Roman" panose="02020603050405020304" pitchFamily="18" charset="0"/>
              </a:rPr>
              <a:t>ce</a:t>
            </a:r>
            <a:r>
              <a:rPr lang="en-US" sz="2800" b="1" u="sng" smtClean="0">
                <a:solidFill>
                  <a:srgbClr val="7030A0"/>
                </a:solidFill>
                <a:ea typeface="Times New Roman" panose="02020603050405020304" pitchFamily="18" charset="0"/>
              </a:rPr>
              <a:t> MySQL</a:t>
            </a:r>
            <a:endParaRPr lang="en-US" sz="2800" b="1" u="sng">
              <a:solidFill>
                <a:srgbClr val="7030A0"/>
              </a:solidFill>
              <a:ea typeface="Times New Roman" panose="02020603050405020304" pitchFamily="18" charset="0"/>
            </a:endParaRPr>
          </a:p>
          <a:p>
            <a:endParaRPr lang="en-US" sz="2800"/>
          </a:p>
          <a:p>
            <a:pPr marL="914400" lvl="1" indent="-457200">
              <a:buAutoNum type="arabicPeriod"/>
            </a:pPr>
            <a:r>
              <a:rPr lang="en-US" sz="2800" smtClean="0"/>
              <a:t>Este </a:t>
            </a:r>
            <a:r>
              <a:rPr lang="en-US" sz="2800" err="1" smtClean="0"/>
              <a:t>printre</a:t>
            </a:r>
            <a:r>
              <a:rPr lang="en-US" sz="2800" smtClean="0"/>
              <a:t> </a:t>
            </a:r>
            <a:r>
              <a:rPr lang="en-US" sz="2800" err="1" smtClean="0"/>
              <a:t>cele</a:t>
            </a:r>
            <a:r>
              <a:rPr lang="en-US" sz="2800" smtClean="0"/>
              <a:t> </a:t>
            </a:r>
            <a:r>
              <a:rPr lang="en-US" sz="2800" err="1" smtClean="0"/>
              <a:t>mai</a:t>
            </a:r>
            <a:r>
              <a:rPr lang="en-US" sz="2800" smtClean="0"/>
              <a:t> </a:t>
            </a:r>
            <a:r>
              <a:rPr lang="en-US" sz="2800" err="1" smtClean="0"/>
              <a:t>rapide</a:t>
            </a:r>
            <a:r>
              <a:rPr lang="en-US" sz="2800" smtClean="0"/>
              <a:t> </a:t>
            </a:r>
            <a:r>
              <a:rPr lang="en-US" sz="2800" err="1" smtClean="0"/>
              <a:t>SGBD</a:t>
            </a:r>
            <a:r>
              <a:rPr lang="en-US" sz="2800" smtClean="0"/>
              <a:t>;</a:t>
            </a:r>
          </a:p>
          <a:p>
            <a:pPr marL="914400" lvl="1" indent="-457200">
              <a:buAutoNum type="arabicPeriod"/>
            </a:pPr>
            <a:r>
              <a:rPr lang="en-US" sz="2800" err="1" smtClean="0"/>
              <a:t>Usor</a:t>
            </a:r>
            <a:r>
              <a:rPr lang="en-US" sz="2800" smtClean="0"/>
              <a:t> de </a:t>
            </a:r>
            <a:r>
              <a:rPr lang="en-US" sz="2800" err="1" smtClean="0"/>
              <a:t>utilizat</a:t>
            </a:r>
            <a:r>
              <a:rPr lang="en-US" sz="2800" smtClean="0"/>
              <a:t>. </a:t>
            </a:r>
            <a:r>
              <a:rPr lang="en-US" sz="2800" err="1" smtClean="0"/>
              <a:t>Performante</a:t>
            </a:r>
            <a:r>
              <a:rPr lang="en-US" sz="2800" smtClean="0"/>
              <a:t> </a:t>
            </a:r>
            <a:r>
              <a:rPr lang="en-US" sz="2800" err="1" smtClean="0"/>
              <a:t>inalte</a:t>
            </a:r>
            <a:r>
              <a:rPr lang="en-US" sz="2800" smtClean="0"/>
              <a:t>, </a:t>
            </a:r>
            <a:r>
              <a:rPr lang="en-US" sz="2800" err="1" smtClean="0"/>
              <a:t>administrare</a:t>
            </a:r>
            <a:r>
              <a:rPr lang="en-US" sz="2800" smtClean="0"/>
              <a:t> </a:t>
            </a:r>
            <a:r>
              <a:rPr lang="en-US" sz="2800" err="1" smtClean="0"/>
              <a:t>relativ</a:t>
            </a:r>
            <a:r>
              <a:rPr lang="en-US" sz="2800" smtClean="0"/>
              <a:t> </a:t>
            </a:r>
            <a:r>
              <a:rPr lang="en-US" sz="2800" err="1" smtClean="0"/>
              <a:t>simpla</a:t>
            </a:r>
            <a:r>
              <a:rPr lang="en-US" sz="2800" smtClean="0"/>
              <a:t>;</a:t>
            </a:r>
          </a:p>
          <a:p>
            <a:pPr marL="914400" lvl="1" indent="-457200">
              <a:buAutoNum type="arabicPeriod"/>
            </a:pPr>
            <a:r>
              <a:rPr lang="en-US" sz="2800" err="1" smtClean="0"/>
              <a:t>Utilizeaza</a:t>
            </a:r>
            <a:r>
              <a:rPr lang="en-US" sz="2800" smtClean="0"/>
              <a:t> </a:t>
            </a:r>
            <a:r>
              <a:rPr lang="en-US" sz="2800" err="1" smtClean="0"/>
              <a:t>standardul</a:t>
            </a:r>
            <a:r>
              <a:rPr lang="en-US" sz="2800" smtClean="0"/>
              <a:t> SQL – </a:t>
            </a:r>
            <a:r>
              <a:rPr lang="en-US" sz="2800" err="1" smtClean="0"/>
              <a:t>cel</a:t>
            </a:r>
            <a:r>
              <a:rPr lang="en-US" sz="2800" smtClean="0"/>
              <a:t> </a:t>
            </a:r>
            <a:r>
              <a:rPr lang="en-US" sz="2800" err="1" smtClean="0"/>
              <a:t>mai</a:t>
            </a:r>
            <a:r>
              <a:rPr lang="en-US" sz="2800" smtClean="0"/>
              <a:t> modern in </a:t>
            </a:r>
            <a:r>
              <a:rPr lang="en-US" sz="2800" err="1" smtClean="0"/>
              <a:t>domeniul</a:t>
            </a:r>
            <a:r>
              <a:rPr lang="en-US" sz="2800" smtClean="0"/>
              <a:t> DB;</a:t>
            </a:r>
          </a:p>
          <a:p>
            <a:pPr marL="914400" lvl="1" indent="-457200">
              <a:buAutoNum type="arabicPeriod"/>
            </a:pPr>
            <a:r>
              <a:rPr lang="en-US" sz="2800" smtClean="0"/>
              <a:t>Multi client, </a:t>
            </a:r>
            <a:r>
              <a:rPr lang="en-US" sz="2800" err="1" smtClean="0"/>
              <a:t>multibaze</a:t>
            </a:r>
            <a:r>
              <a:rPr lang="en-US" sz="2800" smtClean="0"/>
              <a:t> de date;</a:t>
            </a:r>
          </a:p>
          <a:p>
            <a:pPr marL="914400" lvl="1" indent="-457200">
              <a:buAutoNum type="arabicPeriod"/>
            </a:pPr>
            <a:r>
              <a:rPr lang="en-US" sz="2800" err="1" smtClean="0"/>
              <a:t>Acces</a:t>
            </a:r>
            <a:r>
              <a:rPr lang="en-US" sz="2800" smtClean="0"/>
              <a:t> GUI, WEB, </a:t>
            </a:r>
            <a:r>
              <a:rPr lang="en-US" sz="2800" err="1" smtClean="0"/>
              <a:t>comand</a:t>
            </a:r>
            <a:r>
              <a:rPr lang="en-US" sz="2800" smtClean="0"/>
              <a:t> line;</a:t>
            </a:r>
          </a:p>
          <a:p>
            <a:pPr marL="914400" lvl="1" indent="-457200">
              <a:buAutoNum type="arabicPeriod"/>
            </a:pPr>
            <a:r>
              <a:rPr lang="en-US" sz="2800" err="1" smtClean="0"/>
              <a:t>Portabilitate</a:t>
            </a:r>
            <a:r>
              <a:rPr lang="en-US" sz="2800" smtClean="0"/>
              <a:t>: Win, Lin, Unix, de la un mic PC/laptop --&gt; </a:t>
            </a:r>
            <a:r>
              <a:rPr lang="en-US" sz="2800" err="1" smtClean="0"/>
              <a:t>servere</a:t>
            </a:r>
            <a:r>
              <a:rPr lang="en-US" sz="2800" smtClean="0"/>
              <a:t>;</a:t>
            </a:r>
          </a:p>
          <a:p>
            <a:pPr marL="914400" lvl="1" indent="-457200">
              <a:buAutoNum type="arabicPeriod"/>
            </a:pPr>
            <a:r>
              <a:rPr lang="en-US" sz="2800" err="1" smtClean="0"/>
              <a:t>Interfata</a:t>
            </a:r>
            <a:r>
              <a:rPr lang="en-US" sz="2800" smtClean="0"/>
              <a:t> in </a:t>
            </a:r>
            <a:r>
              <a:rPr lang="en-US" sz="2800" err="1" smtClean="0"/>
              <a:t>mai</a:t>
            </a:r>
            <a:r>
              <a:rPr lang="en-US" sz="2800" smtClean="0"/>
              <a:t> </a:t>
            </a:r>
            <a:r>
              <a:rPr lang="en-US" sz="2800" err="1" smtClean="0"/>
              <a:t>multe</a:t>
            </a:r>
            <a:r>
              <a:rPr lang="en-US" sz="2800" smtClean="0"/>
              <a:t> </a:t>
            </a:r>
            <a:r>
              <a:rPr lang="en-US" sz="2800" err="1" smtClean="0"/>
              <a:t>limbaje</a:t>
            </a:r>
            <a:r>
              <a:rPr lang="en-US" sz="2800" smtClean="0"/>
              <a:t>: C, Pearl, Java, </a:t>
            </a:r>
            <a:r>
              <a:rPr lang="en-US" sz="2800" err="1" smtClean="0"/>
              <a:t>Python,Ruby</a:t>
            </a:r>
            <a:r>
              <a:rPr lang="en-US" sz="2800" smtClean="0"/>
              <a:t>, PHP;</a:t>
            </a:r>
          </a:p>
          <a:p>
            <a:pPr marL="914400" lvl="1" indent="-457200">
              <a:buAutoNum type="arabicPeriod"/>
            </a:pPr>
            <a:r>
              <a:rPr lang="en-US" sz="2800" err="1" smtClean="0"/>
              <a:t>Conectivitate</a:t>
            </a:r>
            <a:r>
              <a:rPr lang="en-US" sz="2800" smtClean="0"/>
              <a:t> </a:t>
            </a:r>
            <a:r>
              <a:rPr lang="en-US" sz="2800" err="1" smtClean="0"/>
              <a:t>si</a:t>
            </a:r>
            <a:r>
              <a:rPr lang="en-US" sz="2800" smtClean="0"/>
              <a:t> </a:t>
            </a:r>
            <a:r>
              <a:rPr lang="en-US" sz="2800" err="1" smtClean="0"/>
              <a:t>securitate</a:t>
            </a:r>
            <a:r>
              <a:rPr lang="en-US" sz="2800" smtClean="0"/>
              <a:t>. </a:t>
            </a:r>
            <a:r>
              <a:rPr lang="en-US" sz="2800" err="1" smtClean="0"/>
              <a:t>Suporta</a:t>
            </a:r>
            <a:r>
              <a:rPr lang="en-US" sz="2800" smtClean="0"/>
              <a:t> SSL (Secure Sockets Layer);</a:t>
            </a:r>
          </a:p>
          <a:p>
            <a:pPr marL="914400" lvl="1" indent="-457200">
              <a:buAutoNum type="arabicPeriod"/>
            </a:pPr>
            <a:r>
              <a:rPr lang="en-US" sz="2800" err="1" smtClean="0"/>
              <a:t>Disponibilitate</a:t>
            </a:r>
            <a:r>
              <a:rPr lang="en-US" sz="2800" smtClean="0"/>
              <a:t>: open source GPL </a:t>
            </a:r>
            <a:r>
              <a:rPr lang="en-US" sz="2800" err="1" smtClean="0"/>
              <a:t>sau</a:t>
            </a:r>
            <a:r>
              <a:rPr lang="en-US" sz="2800" smtClean="0"/>
              <a:t> </a:t>
            </a:r>
            <a:r>
              <a:rPr lang="en-US" sz="2800" err="1" smtClean="0"/>
              <a:t>licentiere</a:t>
            </a:r>
            <a:r>
              <a:rPr lang="en-US" sz="2800" smtClean="0"/>
              <a:t> </a:t>
            </a:r>
            <a:r>
              <a:rPr lang="en-US" sz="2800" err="1" smtClean="0"/>
              <a:t>comerciala</a:t>
            </a:r>
            <a:r>
              <a:rPr lang="en-US" sz="2800" smtClean="0"/>
              <a:t>;</a:t>
            </a:r>
          </a:p>
          <a:p>
            <a:pPr marL="914400" lvl="1" indent="-457200">
              <a:buAutoNum type="arabicPeriod"/>
            </a:pPr>
            <a:r>
              <a:rPr lang="en-US" sz="2800" err="1" smtClean="0"/>
              <a:t>Codul</a:t>
            </a:r>
            <a:r>
              <a:rPr lang="en-US" sz="2800" smtClean="0"/>
              <a:t> MySQL </a:t>
            </a:r>
            <a:r>
              <a:rPr lang="en-US" sz="2800" err="1" smtClean="0"/>
              <a:t>este</a:t>
            </a:r>
            <a:r>
              <a:rPr lang="en-US" sz="2800" smtClean="0"/>
              <a:t> open source </a:t>
            </a:r>
            <a:r>
              <a:rPr lang="en-US" sz="2800" err="1" smtClean="0"/>
              <a:t>si</a:t>
            </a:r>
            <a:r>
              <a:rPr lang="en-US" sz="2800" smtClean="0"/>
              <a:t> </a:t>
            </a:r>
            <a:r>
              <a:rPr lang="en-US" sz="2800" err="1" smtClean="0"/>
              <a:t>poate</a:t>
            </a:r>
            <a:r>
              <a:rPr lang="en-US" sz="2800" smtClean="0"/>
              <a:t> fi </a:t>
            </a:r>
            <a:r>
              <a:rPr lang="en-US" sz="2800" err="1" smtClean="0"/>
              <a:t>testat</a:t>
            </a:r>
            <a:r>
              <a:rPr lang="en-US" sz="280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7175" y="-76200"/>
            <a:ext cx="13011150" cy="73152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398106" y="3339084"/>
            <a:ext cx="978408" cy="484632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809892" y="64928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7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17500"/>
            <a:ext cx="1093304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	</a:t>
            </a:r>
            <a:r>
              <a:rPr lang="en-US" sz="2800" smtClean="0"/>
              <a:t>	</a:t>
            </a:r>
            <a:r>
              <a:rPr lang="en-US" sz="2800" b="1" smtClean="0">
                <a:solidFill>
                  <a:srgbClr val="C00000"/>
                </a:solidFill>
              </a:rPr>
              <a:t>Tool –</a:t>
            </a:r>
            <a:r>
              <a:rPr lang="en-US" sz="2800" b="1" err="1" smtClean="0">
                <a:solidFill>
                  <a:srgbClr val="C00000"/>
                </a:solidFill>
              </a:rPr>
              <a:t>uri</a:t>
            </a:r>
            <a:r>
              <a:rPr lang="en-US" sz="2800" b="1" smtClean="0">
                <a:solidFill>
                  <a:srgbClr val="C00000"/>
                </a:solidFill>
              </a:rPr>
              <a:t> </a:t>
            </a:r>
            <a:r>
              <a:rPr lang="en-US" sz="2800" b="1" err="1" smtClean="0">
                <a:solidFill>
                  <a:srgbClr val="C00000"/>
                </a:solidFill>
              </a:rPr>
              <a:t>pentru</a:t>
            </a:r>
            <a:r>
              <a:rPr lang="en-US" sz="2800" b="1" smtClean="0">
                <a:solidFill>
                  <a:srgbClr val="C00000"/>
                </a:solidFill>
              </a:rPr>
              <a:t> Python</a:t>
            </a:r>
            <a:endParaRPr lang="ro-RO" sz="2800">
              <a:solidFill>
                <a:srgbClr val="C00000"/>
              </a:solidFill>
            </a:endParaRPr>
          </a:p>
          <a:p>
            <a:endParaRPr lang="ro-RO" sz="2800"/>
          </a:p>
          <a:p>
            <a:r>
              <a:rPr lang="en-US" sz="2800" smtClean="0"/>
              <a:t>IDE (Integrated Development Environment)</a:t>
            </a:r>
          </a:p>
          <a:p>
            <a:endParaRPr lang="en-US" sz="2800"/>
          </a:p>
          <a:p>
            <a:r>
              <a:rPr lang="en-US" sz="2800" err="1" smtClean="0"/>
              <a:t>Solutii</a:t>
            </a:r>
            <a:r>
              <a:rPr lang="en-US" sz="2800" smtClean="0"/>
              <a:t> </a:t>
            </a:r>
            <a:r>
              <a:rPr lang="en-US" sz="2800" err="1" smtClean="0"/>
              <a:t>posibile</a:t>
            </a:r>
            <a:r>
              <a:rPr lang="en-US" sz="2800" smtClean="0"/>
              <a:t>:</a:t>
            </a:r>
          </a:p>
          <a:p>
            <a:pPr marL="457200" indent="-457200">
              <a:buFontTx/>
              <a:buChar char="-"/>
            </a:pPr>
            <a:r>
              <a:rPr lang="en-US" sz="2800" smtClean="0"/>
              <a:t>IDLE </a:t>
            </a:r>
            <a:r>
              <a:rPr lang="en-US" sz="2800"/>
              <a:t>(</a:t>
            </a:r>
            <a:r>
              <a:rPr lang="en-US" sz="2800" smtClean="0"/>
              <a:t>Integrated </a:t>
            </a:r>
            <a:r>
              <a:rPr lang="en-US" sz="2800"/>
              <a:t>Development and Learning </a:t>
            </a:r>
            <a:r>
              <a:rPr lang="en-US" sz="2800" smtClean="0"/>
              <a:t>Environment) - </a:t>
            </a:r>
            <a:r>
              <a:rPr lang="en-US" sz="2800" err="1" smtClean="0"/>
              <a:t>integrat</a:t>
            </a:r>
            <a:r>
              <a:rPr lang="en-US" sz="2800" smtClean="0"/>
              <a:t> in </a:t>
            </a:r>
            <a:r>
              <a:rPr lang="en-US" sz="2800" err="1" smtClean="0"/>
              <a:t>pachetul</a:t>
            </a:r>
            <a:r>
              <a:rPr lang="en-US" sz="2800" smtClean="0"/>
              <a:t> de </a:t>
            </a:r>
            <a:r>
              <a:rPr lang="en-US" sz="2800" err="1" smtClean="0"/>
              <a:t>instalare</a:t>
            </a:r>
            <a:r>
              <a:rPr lang="en-US" sz="2800" smtClean="0"/>
              <a:t> Python;</a:t>
            </a:r>
          </a:p>
          <a:p>
            <a:pPr marL="914400" lvl="1" indent="-457200">
              <a:buFontTx/>
              <a:buChar char="-"/>
            </a:pPr>
            <a:r>
              <a:rPr lang="en-US" sz="2800" err="1" smtClean="0"/>
              <a:t>Interactiv</a:t>
            </a:r>
            <a:r>
              <a:rPr lang="en-US" sz="2800" smtClean="0"/>
              <a:t> – </a:t>
            </a:r>
            <a:r>
              <a:rPr lang="en-US" sz="2800" err="1" smtClean="0"/>
              <a:t>scriem</a:t>
            </a:r>
            <a:r>
              <a:rPr lang="en-US" sz="2800" smtClean="0"/>
              <a:t> o </a:t>
            </a:r>
            <a:r>
              <a:rPr lang="en-US" sz="2800" err="1" smtClean="0"/>
              <a:t>comanda</a:t>
            </a:r>
            <a:r>
              <a:rPr lang="en-US" sz="2800" smtClean="0"/>
              <a:t>, de </a:t>
            </a:r>
            <a:r>
              <a:rPr lang="en-US" sz="2800" err="1" smtClean="0"/>
              <a:t>regula</a:t>
            </a:r>
            <a:r>
              <a:rPr lang="en-US" sz="2800" smtClean="0"/>
              <a:t> </a:t>
            </a:r>
            <a:r>
              <a:rPr lang="en-US" sz="2800" err="1" smtClean="0"/>
              <a:t>pe</a:t>
            </a:r>
            <a:r>
              <a:rPr lang="en-US" sz="2800" smtClean="0"/>
              <a:t> o </a:t>
            </a:r>
            <a:r>
              <a:rPr lang="en-US" sz="2800" err="1" smtClean="0"/>
              <a:t>linie</a:t>
            </a:r>
            <a:r>
              <a:rPr lang="en-US" sz="2800" smtClean="0"/>
              <a:t>, ENTER;</a:t>
            </a:r>
          </a:p>
          <a:p>
            <a:pPr marL="914400" lvl="1" indent="-457200">
              <a:buFontTx/>
              <a:buChar char="-"/>
            </a:pPr>
            <a:r>
              <a:rPr lang="en-US" sz="2800" smtClean="0"/>
              <a:t>Script – </a:t>
            </a:r>
            <a:r>
              <a:rPr lang="en-US" sz="2800" err="1" smtClean="0"/>
              <a:t>scriem</a:t>
            </a:r>
            <a:r>
              <a:rPr lang="en-US" sz="2800" smtClean="0"/>
              <a:t> un set de </a:t>
            </a:r>
            <a:r>
              <a:rPr lang="en-US" sz="2800" err="1" smtClean="0"/>
              <a:t>comenzi</a:t>
            </a:r>
            <a:r>
              <a:rPr lang="en-US" sz="2800" smtClean="0"/>
              <a:t>, </a:t>
            </a:r>
            <a:r>
              <a:rPr lang="en-US" sz="2800" err="1" smtClean="0"/>
              <a:t>intr</a:t>
            </a:r>
            <a:r>
              <a:rPr lang="en-US" sz="2800" smtClean="0"/>
              <a:t>-un </a:t>
            </a:r>
            <a:r>
              <a:rPr lang="en-US" sz="2800" err="1" smtClean="0"/>
              <a:t>fisier</a:t>
            </a:r>
            <a:r>
              <a:rPr lang="en-US" sz="2800" smtClean="0"/>
              <a:t>, Python </a:t>
            </a:r>
            <a:r>
              <a:rPr lang="en-US" sz="2800" err="1" smtClean="0"/>
              <a:t>il</a:t>
            </a:r>
            <a:r>
              <a:rPr lang="en-US" sz="2800" smtClean="0"/>
              <a:t> </a:t>
            </a:r>
            <a:r>
              <a:rPr lang="en-US" sz="2800" err="1" smtClean="0"/>
              <a:t>executa</a:t>
            </a:r>
            <a:r>
              <a:rPr lang="en-US" sz="2800" smtClean="0"/>
              <a:t>;</a:t>
            </a:r>
          </a:p>
          <a:p>
            <a:pPr lvl="1"/>
            <a:endParaRPr lang="en-US" sz="2800" smtClean="0"/>
          </a:p>
          <a:p>
            <a:pPr marL="457200" indent="-457200">
              <a:buFontTx/>
              <a:buChar char="-"/>
            </a:pPr>
            <a:r>
              <a:rPr lang="en-US" sz="2800" err="1"/>
              <a:t>PyCharm</a:t>
            </a:r>
            <a:r>
              <a:rPr lang="en-US" sz="2800"/>
              <a:t> - </a:t>
            </a:r>
            <a:r>
              <a:rPr lang="en-US" sz="2800">
                <a:hlinkClick r:id="rId2"/>
              </a:rPr>
              <a:t>https://www.jetbrains.com/pycharm/download</a:t>
            </a:r>
            <a:r>
              <a:rPr lang="en-US" sz="2800"/>
              <a:t>  </a:t>
            </a:r>
            <a:endParaRPr lang="en-US" sz="2800" smtClean="0"/>
          </a:p>
          <a:p>
            <a:pPr marL="457200" indent="-457200">
              <a:buFontTx/>
              <a:buChar char="-"/>
            </a:pPr>
            <a:endParaRPr lang="en-US" sz="2800"/>
          </a:p>
          <a:p>
            <a:pPr marL="457200" indent="-457200">
              <a:buFontTx/>
              <a:buChar char="-"/>
            </a:pPr>
            <a:r>
              <a:rPr lang="en-US" sz="2800" smtClean="0"/>
              <a:t>Eclipse – </a:t>
            </a:r>
            <a:r>
              <a:rPr lang="en-US" sz="2800" err="1" smtClean="0"/>
              <a:t>instalare</a:t>
            </a:r>
            <a:r>
              <a:rPr lang="en-US" sz="2800" smtClean="0"/>
              <a:t> </a:t>
            </a:r>
            <a:r>
              <a:rPr lang="en-US" sz="2800" err="1" smtClean="0"/>
              <a:t>separata</a:t>
            </a:r>
            <a:r>
              <a:rPr lang="en-US" sz="2800" smtClean="0"/>
              <a:t> </a:t>
            </a:r>
            <a:r>
              <a:rPr lang="en-US" sz="2800" smtClean="0">
                <a:hlinkClick r:id="rId3"/>
              </a:rPr>
              <a:t>www.eclipse.org/downloads/</a:t>
            </a:r>
            <a:r>
              <a:rPr lang="en-US" sz="2800" smtClean="0"/>
              <a:t> .</a:t>
            </a:r>
          </a:p>
          <a:p>
            <a:pPr marL="457200" indent="-457200">
              <a:buFontTx/>
              <a:buChar char="-"/>
            </a:pPr>
            <a:endParaRPr lang="en-US" sz="2800"/>
          </a:p>
          <a:p>
            <a:pPr marL="457200" indent="-457200">
              <a:buFontTx/>
              <a:buChar char="-"/>
            </a:pPr>
            <a:r>
              <a:rPr lang="en-US" sz="2800" smtClean="0"/>
              <a:t>Multiple </a:t>
            </a:r>
            <a:r>
              <a:rPr lang="en-US" sz="2800" err="1" smtClean="0"/>
              <a:t>solutii</a:t>
            </a:r>
            <a:r>
              <a:rPr lang="en-US" sz="2800" smtClean="0"/>
              <a:t> online: </a:t>
            </a:r>
            <a:r>
              <a:rPr lang="en-US" sz="2800" smtClean="0">
                <a:hlinkClick r:id="rId4"/>
              </a:rPr>
              <a:t>http://pythonfiddle.com/</a:t>
            </a:r>
            <a:r>
              <a:rPr lang="en-US" sz="2800" smtClean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0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6065" y="1417984"/>
            <a:ext cx="1095957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smtClean="0">
                <a:solidFill>
                  <a:srgbClr val="7030A0"/>
                </a:solidFill>
                <a:ea typeface="Times New Roman" panose="02020603050405020304" pitchFamily="18" charset="0"/>
              </a:rPr>
              <a:t>			</a:t>
            </a:r>
            <a:r>
              <a:rPr lang="en-US" sz="2600" b="1" u="sng" smtClean="0">
                <a:solidFill>
                  <a:srgbClr val="7030A0"/>
                </a:solidFill>
                <a:ea typeface="Times New Roman" panose="02020603050405020304" pitchFamily="18" charset="0"/>
              </a:rPr>
              <a:t>Python Enhancement Proposals</a:t>
            </a:r>
            <a:endParaRPr lang="en-US" sz="2600" b="1" u="sng">
              <a:solidFill>
                <a:srgbClr val="7030A0"/>
              </a:solidFill>
              <a:ea typeface="Times New Roman" panose="02020603050405020304" pitchFamily="18" charset="0"/>
            </a:endParaRPr>
          </a:p>
          <a:p>
            <a:pPr lvl="1"/>
            <a:endParaRPr lang="en-US" sz="2600" smtClean="0"/>
          </a:p>
          <a:p>
            <a:pPr marL="914400" lvl="1" indent="-457200">
              <a:buFontTx/>
              <a:buChar char="-"/>
            </a:pPr>
            <a:r>
              <a:rPr lang="en-US" sz="2600" err="1" smtClean="0"/>
              <a:t>Exista</a:t>
            </a:r>
            <a:r>
              <a:rPr lang="en-US" sz="2600" smtClean="0"/>
              <a:t> un standard, optional, de </a:t>
            </a:r>
            <a:r>
              <a:rPr lang="en-US" sz="2600" err="1" smtClean="0"/>
              <a:t>pentru</a:t>
            </a:r>
            <a:r>
              <a:rPr lang="en-US" sz="2600" smtClean="0"/>
              <a:t> </a:t>
            </a:r>
            <a:r>
              <a:rPr lang="en-US" sz="2600" err="1" smtClean="0"/>
              <a:t>editarea</a:t>
            </a:r>
            <a:r>
              <a:rPr lang="en-US" sz="2600" smtClean="0"/>
              <a:t> </a:t>
            </a:r>
            <a:r>
              <a:rPr lang="en-US" sz="2600" err="1" smtClean="0"/>
              <a:t>codului</a:t>
            </a:r>
            <a:r>
              <a:rPr lang="en-US" sz="2600" smtClean="0"/>
              <a:t> Python. </a:t>
            </a:r>
            <a:r>
              <a:rPr lang="en-US" sz="2600" err="1" smtClean="0"/>
              <a:t>Cursul</a:t>
            </a:r>
            <a:r>
              <a:rPr lang="en-US" sz="2600" smtClean="0"/>
              <a:t> nu </a:t>
            </a:r>
            <a:r>
              <a:rPr lang="en-US" sz="2600" err="1" smtClean="0"/>
              <a:t>utilizeaza</a:t>
            </a:r>
            <a:r>
              <a:rPr lang="en-US" sz="2600" smtClean="0"/>
              <a:t> PEP8. </a:t>
            </a:r>
          </a:p>
          <a:p>
            <a:pPr marL="914400" lvl="1" indent="-457200">
              <a:buFontTx/>
              <a:buChar char="-"/>
            </a:pPr>
            <a:endParaRPr lang="en-US" sz="2600" smtClean="0"/>
          </a:p>
          <a:p>
            <a:pPr marL="914400" lvl="1" indent="-457200">
              <a:buFontTx/>
              <a:buChar char="-"/>
            </a:pPr>
            <a:r>
              <a:rPr lang="en-US" sz="2600" smtClean="0"/>
              <a:t>PEP8 </a:t>
            </a:r>
            <a:r>
              <a:rPr lang="en-US" sz="2600" err="1" smtClean="0"/>
              <a:t>este</a:t>
            </a:r>
            <a:r>
              <a:rPr lang="en-US" sz="2600" smtClean="0"/>
              <a:t> </a:t>
            </a:r>
            <a:r>
              <a:rPr lang="en-US" sz="2600" err="1" smtClean="0"/>
              <a:t>mult</a:t>
            </a:r>
            <a:r>
              <a:rPr lang="en-US" sz="2600" smtClean="0"/>
              <a:t> </a:t>
            </a:r>
            <a:r>
              <a:rPr lang="en-US" sz="2600" err="1" smtClean="0"/>
              <a:t>mai</a:t>
            </a:r>
            <a:r>
              <a:rPr lang="en-US" sz="2600" smtClean="0"/>
              <a:t> </a:t>
            </a:r>
            <a:r>
              <a:rPr lang="en-US" sz="2600" err="1" smtClean="0"/>
              <a:t>usor</a:t>
            </a:r>
            <a:r>
              <a:rPr lang="en-US" sz="2600" smtClean="0"/>
              <a:t> de </a:t>
            </a:r>
            <a:r>
              <a:rPr lang="en-US" sz="2600" err="1" smtClean="0"/>
              <a:t>studiat</a:t>
            </a:r>
            <a:r>
              <a:rPr lang="en-US" sz="2600" smtClean="0"/>
              <a:t> </a:t>
            </a:r>
            <a:r>
              <a:rPr lang="en-US" sz="2600" err="1" smtClean="0"/>
              <a:t>dupa</a:t>
            </a:r>
            <a:r>
              <a:rPr lang="en-US" sz="2600" smtClean="0"/>
              <a:t> </a:t>
            </a:r>
            <a:r>
              <a:rPr lang="en-US" sz="2600" err="1" smtClean="0"/>
              <a:t>ce</a:t>
            </a:r>
            <a:r>
              <a:rPr lang="en-US" sz="2600" smtClean="0"/>
              <a:t> </a:t>
            </a:r>
            <a:r>
              <a:rPr lang="en-US" sz="2600" err="1" smtClean="0"/>
              <a:t>ati</a:t>
            </a:r>
            <a:r>
              <a:rPr lang="en-US" sz="2600" smtClean="0"/>
              <a:t> </a:t>
            </a:r>
            <a:r>
              <a:rPr lang="en-US" sz="2600" err="1" smtClean="0"/>
              <a:t>invatat</a:t>
            </a:r>
            <a:r>
              <a:rPr lang="en-US" sz="2600" smtClean="0"/>
              <a:t> Python;</a:t>
            </a:r>
          </a:p>
          <a:p>
            <a:pPr marL="914400" lvl="1" indent="-457200">
              <a:buFontTx/>
              <a:buChar char="-"/>
            </a:pPr>
            <a:endParaRPr lang="en-US" sz="2600" smtClean="0"/>
          </a:p>
          <a:p>
            <a:pPr marL="914400" lvl="1" indent="-457200">
              <a:buFontTx/>
              <a:buChar char="-"/>
            </a:pPr>
            <a:r>
              <a:rPr lang="en-US" sz="2600" err="1" smtClean="0"/>
              <a:t>Daca</a:t>
            </a:r>
            <a:r>
              <a:rPr lang="en-US" sz="2600" smtClean="0"/>
              <a:t> </a:t>
            </a:r>
            <a:r>
              <a:rPr lang="en-US" sz="2600" err="1" smtClean="0"/>
              <a:t>doriti</a:t>
            </a:r>
            <a:r>
              <a:rPr lang="en-US" sz="2600" smtClean="0"/>
              <a:t> </a:t>
            </a:r>
            <a:r>
              <a:rPr lang="en-US" sz="2600" err="1" smtClean="0"/>
              <a:t>sa</a:t>
            </a:r>
            <a:r>
              <a:rPr lang="en-US" sz="2600" smtClean="0"/>
              <a:t> </a:t>
            </a:r>
            <a:r>
              <a:rPr lang="en-US" sz="2600" err="1" smtClean="0"/>
              <a:t>utilizati</a:t>
            </a:r>
            <a:r>
              <a:rPr lang="en-US" sz="2600" smtClean="0"/>
              <a:t> PEP8 </a:t>
            </a:r>
            <a:r>
              <a:rPr lang="en-US" sz="2600" err="1" smtClean="0"/>
              <a:t>aveti</a:t>
            </a:r>
            <a:r>
              <a:rPr lang="en-US" sz="2600" smtClean="0"/>
              <a:t> </a:t>
            </a:r>
            <a:r>
              <a:rPr lang="en-US" sz="2600" err="1" smtClean="0"/>
              <a:t>toate</a:t>
            </a:r>
            <a:r>
              <a:rPr lang="en-US" sz="2600" smtClean="0"/>
              <a:t> </a:t>
            </a:r>
            <a:r>
              <a:rPr lang="en-US" sz="2600" err="1" smtClean="0"/>
              <a:t>informatiile</a:t>
            </a:r>
            <a:r>
              <a:rPr lang="en-US" sz="2600" smtClean="0"/>
              <a:t> </a:t>
            </a:r>
            <a:r>
              <a:rPr lang="en-US" sz="2600" err="1" smtClean="0"/>
              <a:t>necesare</a:t>
            </a:r>
            <a:r>
              <a:rPr lang="en-US" sz="2600" smtClean="0"/>
              <a:t> la:</a:t>
            </a:r>
          </a:p>
          <a:p>
            <a:pPr lvl="2"/>
            <a:r>
              <a:rPr lang="en-US" sz="2600" b="1">
                <a:hlinkClick r:id="rId2"/>
              </a:rPr>
              <a:t>https://www.python.org/dev/peps/pep-0008</a:t>
            </a:r>
            <a:r>
              <a:rPr lang="en-US" sz="2600" b="1" smtClean="0">
                <a:hlinkClick r:id="rId2"/>
              </a:rPr>
              <a:t>/</a:t>
            </a:r>
            <a:r>
              <a:rPr lang="en-US" sz="2600" b="1" smtClean="0"/>
              <a:t> </a:t>
            </a:r>
            <a:endParaRPr lang="en-US" sz="2600" b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9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461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69774" y="424070"/>
            <a:ext cx="100451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mtClean="0">
                <a:solidFill>
                  <a:srgbClr val="7030A0"/>
                </a:solidFill>
                <a:ea typeface="Times New Roman" panose="02020603050405020304" pitchFamily="18" charset="0"/>
              </a:rPr>
              <a:t>			</a:t>
            </a:r>
            <a:r>
              <a:rPr lang="en-US" sz="2800" b="1" u="sng" err="1" smtClean="0">
                <a:solidFill>
                  <a:srgbClr val="7030A0"/>
                </a:solidFill>
                <a:ea typeface="Times New Roman" panose="02020603050405020304" pitchFamily="18" charset="0"/>
              </a:rPr>
              <a:t>Introducere</a:t>
            </a:r>
            <a:r>
              <a:rPr lang="en-US" sz="2800" b="1" u="sng" smtClean="0">
                <a:solidFill>
                  <a:srgbClr val="7030A0"/>
                </a:solidFill>
                <a:ea typeface="Times New Roman" panose="02020603050405020304" pitchFamily="18" charset="0"/>
              </a:rPr>
              <a:t> in Python</a:t>
            </a:r>
            <a:endParaRPr lang="en-US" sz="2800" b="1" u="sng">
              <a:solidFill>
                <a:srgbClr val="7030A0"/>
              </a:solidFill>
              <a:ea typeface="Times New Roman" panose="02020603050405020304" pitchFamily="18" charset="0"/>
            </a:endParaRPr>
          </a:p>
          <a:p>
            <a:endParaRPr lang="en-US" sz="2800"/>
          </a:p>
          <a:p>
            <a:pPr marL="914400" lvl="1" indent="-457200">
              <a:buAutoNum type="arabicPeriod"/>
            </a:pPr>
            <a:r>
              <a:rPr lang="en-US" sz="2800" err="1" smtClean="0"/>
              <a:t>Introducere</a:t>
            </a:r>
            <a:r>
              <a:rPr lang="en-US" sz="2800" smtClean="0"/>
              <a:t> in Python</a:t>
            </a:r>
          </a:p>
          <a:p>
            <a:pPr marL="1371600" lvl="2" indent="-457200">
              <a:buFontTx/>
              <a:buChar char="-"/>
            </a:pPr>
            <a:r>
              <a:rPr lang="en-US" sz="2800" err="1" smtClean="0"/>
              <a:t>Instalare</a:t>
            </a:r>
            <a:r>
              <a:rPr lang="en-US" sz="2800" smtClean="0"/>
              <a:t>;</a:t>
            </a:r>
          </a:p>
          <a:p>
            <a:pPr marL="1371600" lvl="2" indent="-457200">
              <a:buFontTx/>
              <a:buChar char="-"/>
            </a:pPr>
            <a:r>
              <a:rPr lang="en-US" sz="2800" err="1" smtClean="0"/>
              <a:t>Tipuri</a:t>
            </a:r>
            <a:r>
              <a:rPr lang="en-US" sz="2800" smtClean="0"/>
              <a:t> de </a:t>
            </a:r>
            <a:r>
              <a:rPr lang="en-US" sz="2800" err="1" smtClean="0"/>
              <a:t>fisiere</a:t>
            </a:r>
            <a:r>
              <a:rPr lang="en-US" sz="2800" smtClean="0"/>
              <a:t>;</a:t>
            </a:r>
          </a:p>
          <a:p>
            <a:pPr marL="1371600" lvl="2" indent="-457200">
              <a:buFontTx/>
              <a:buChar char="-"/>
            </a:pPr>
            <a:r>
              <a:rPr lang="en-US" sz="2800" smtClean="0"/>
              <a:t>Tool-</a:t>
            </a:r>
            <a:r>
              <a:rPr lang="en-US" sz="2800" err="1" smtClean="0"/>
              <a:t>uri</a:t>
            </a:r>
            <a:r>
              <a:rPr lang="en-US" sz="2800" smtClean="0"/>
              <a:t> </a:t>
            </a:r>
            <a:r>
              <a:rPr lang="en-US" sz="2800" err="1" smtClean="0"/>
              <a:t>pentru</a:t>
            </a:r>
            <a:r>
              <a:rPr lang="en-US" sz="2800" smtClean="0"/>
              <a:t> Python</a:t>
            </a:r>
            <a:endParaRPr lang="en-US" sz="2800"/>
          </a:p>
          <a:p>
            <a:pPr marL="914400" lvl="1" indent="-457200">
              <a:buAutoNum type="arabicPeriod"/>
            </a:pPr>
            <a:endParaRPr lang="en-US" sz="2800"/>
          </a:p>
          <a:p>
            <a:pPr marL="914400" lvl="1" indent="-457200">
              <a:buAutoNum type="arabicPeriod"/>
            </a:pPr>
            <a:r>
              <a:rPr lang="en-US" sz="2800" b="1" err="1" smtClean="0">
                <a:solidFill>
                  <a:srgbClr val="FF0000"/>
                </a:solidFill>
              </a:rPr>
              <a:t>Primele</a:t>
            </a:r>
            <a:r>
              <a:rPr lang="en-US" sz="2800" b="1" smtClean="0">
                <a:solidFill>
                  <a:srgbClr val="FF0000"/>
                </a:solidFill>
              </a:rPr>
              <a:t> </a:t>
            </a:r>
            <a:r>
              <a:rPr lang="en-US" sz="2800" b="1" err="1" smtClean="0">
                <a:solidFill>
                  <a:srgbClr val="FF0000"/>
                </a:solidFill>
              </a:rPr>
              <a:t>programe</a:t>
            </a:r>
            <a:r>
              <a:rPr lang="en-US" sz="2800" b="1" smtClean="0">
                <a:solidFill>
                  <a:srgbClr val="FF0000"/>
                </a:solidFill>
              </a:rPr>
              <a:t> in Python</a:t>
            </a:r>
          </a:p>
          <a:p>
            <a:pPr marL="1371600" lvl="2" indent="-457200">
              <a:buFontTx/>
              <a:buChar char="-"/>
            </a:pPr>
            <a:r>
              <a:rPr lang="en-US" sz="2800" b="1" err="1" smtClean="0">
                <a:solidFill>
                  <a:srgbClr val="FF0000"/>
                </a:solidFill>
              </a:rPr>
              <a:t>Lucrul</a:t>
            </a:r>
            <a:r>
              <a:rPr lang="en-US" sz="2800" b="1" smtClean="0">
                <a:solidFill>
                  <a:srgbClr val="FF0000"/>
                </a:solidFill>
              </a:rPr>
              <a:t> cu </a:t>
            </a:r>
            <a:r>
              <a:rPr lang="en-US" sz="2800" b="1" err="1" smtClean="0">
                <a:solidFill>
                  <a:srgbClr val="FF0000"/>
                </a:solidFill>
              </a:rPr>
              <a:t>siruri</a:t>
            </a:r>
            <a:r>
              <a:rPr lang="en-US" sz="2800" b="1" smtClean="0">
                <a:solidFill>
                  <a:srgbClr val="FF0000"/>
                </a:solidFill>
              </a:rPr>
              <a:t> de </a:t>
            </a:r>
            <a:r>
              <a:rPr lang="en-US" sz="2800" b="1" err="1" smtClean="0">
                <a:solidFill>
                  <a:srgbClr val="FF0000"/>
                </a:solidFill>
              </a:rPr>
              <a:t>caractere</a:t>
            </a:r>
            <a:r>
              <a:rPr lang="en-US" sz="2800" b="1" smtClean="0">
                <a:solidFill>
                  <a:srgbClr val="FF0000"/>
                </a:solidFill>
              </a:rPr>
              <a:t>(string);</a:t>
            </a:r>
          </a:p>
          <a:p>
            <a:pPr marL="1371600" lvl="2" indent="-457200">
              <a:buFontTx/>
              <a:buChar char="-"/>
            </a:pPr>
            <a:r>
              <a:rPr lang="en-US" sz="2800" b="1" err="1" smtClean="0">
                <a:solidFill>
                  <a:srgbClr val="FF0000"/>
                </a:solidFill>
              </a:rPr>
              <a:t>Lucrul</a:t>
            </a:r>
            <a:r>
              <a:rPr lang="en-US" sz="2800" b="1" smtClean="0">
                <a:solidFill>
                  <a:srgbClr val="FF0000"/>
                </a:solidFill>
              </a:rPr>
              <a:t> cu </a:t>
            </a:r>
            <a:r>
              <a:rPr lang="en-US" sz="2800" b="1" err="1" smtClean="0">
                <a:solidFill>
                  <a:srgbClr val="FF0000"/>
                </a:solidFill>
              </a:rPr>
              <a:t>numere</a:t>
            </a:r>
            <a:r>
              <a:rPr lang="en-US" sz="2800" b="1" smtClean="0">
                <a:solidFill>
                  <a:srgbClr val="FF0000"/>
                </a:solidFill>
              </a:rPr>
              <a:t>;</a:t>
            </a:r>
          </a:p>
          <a:p>
            <a:pPr marL="1371600" lvl="2" indent="-457200">
              <a:buFontTx/>
              <a:buChar char="-"/>
            </a:pPr>
            <a:r>
              <a:rPr lang="en-US" sz="2800" b="1" err="1" smtClean="0">
                <a:solidFill>
                  <a:srgbClr val="FF0000"/>
                </a:solidFill>
              </a:rPr>
              <a:t>Variabile</a:t>
            </a:r>
            <a:r>
              <a:rPr lang="en-US" sz="2800" b="1" smtClean="0">
                <a:solidFill>
                  <a:srgbClr val="FF0000"/>
                </a:solidFill>
              </a:rPr>
              <a:t>;</a:t>
            </a:r>
          </a:p>
          <a:p>
            <a:pPr marL="1371600" lvl="2" indent="-457200">
              <a:buFontTx/>
              <a:buChar char="-"/>
            </a:pPr>
            <a:r>
              <a:rPr lang="en-US" sz="2800" b="1" err="1" smtClean="0">
                <a:solidFill>
                  <a:srgbClr val="FF0000"/>
                </a:solidFill>
              </a:rPr>
              <a:t>Capturarea</a:t>
            </a:r>
            <a:r>
              <a:rPr lang="en-US" sz="2800" b="1" smtClean="0">
                <a:solidFill>
                  <a:srgbClr val="FF0000"/>
                </a:solidFill>
              </a:rPr>
              <a:t> </a:t>
            </a:r>
            <a:r>
              <a:rPr lang="en-US" sz="2800" b="1" err="1" smtClean="0">
                <a:solidFill>
                  <a:srgbClr val="FF0000"/>
                </a:solidFill>
              </a:rPr>
              <a:t>unui</a:t>
            </a:r>
            <a:r>
              <a:rPr lang="en-US" sz="2800" b="1" smtClean="0">
                <a:solidFill>
                  <a:srgbClr val="FF0000"/>
                </a:solidFill>
              </a:rPr>
              <a:t> sir de </a:t>
            </a:r>
            <a:r>
              <a:rPr lang="en-US" sz="2800" b="1" err="1" smtClean="0">
                <a:solidFill>
                  <a:srgbClr val="FF0000"/>
                </a:solidFill>
              </a:rPr>
              <a:t>caractere</a:t>
            </a:r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27785" y="6492874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2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6849" y="118718"/>
            <a:ext cx="1093304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	</a:t>
            </a:r>
            <a:r>
              <a:rPr lang="en-US" sz="2800" smtClean="0"/>
              <a:t>	</a:t>
            </a:r>
            <a:r>
              <a:rPr lang="en-US" sz="2800" b="1" err="1" smtClean="0">
                <a:solidFill>
                  <a:srgbClr val="C00000"/>
                </a:solidFill>
              </a:rPr>
              <a:t>Lucrul</a:t>
            </a:r>
            <a:r>
              <a:rPr lang="en-US" sz="2800" b="1" smtClean="0">
                <a:solidFill>
                  <a:srgbClr val="C00000"/>
                </a:solidFill>
              </a:rPr>
              <a:t> cu </a:t>
            </a:r>
            <a:r>
              <a:rPr lang="en-US" sz="2800" b="1" err="1" smtClean="0">
                <a:solidFill>
                  <a:srgbClr val="C00000"/>
                </a:solidFill>
              </a:rPr>
              <a:t>siruri</a:t>
            </a:r>
            <a:r>
              <a:rPr lang="en-US" sz="2800" b="1" smtClean="0">
                <a:solidFill>
                  <a:srgbClr val="C00000"/>
                </a:solidFill>
              </a:rPr>
              <a:t> de </a:t>
            </a:r>
            <a:r>
              <a:rPr lang="en-US" sz="2800" b="1" err="1" smtClean="0">
                <a:solidFill>
                  <a:srgbClr val="C00000"/>
                </a:solidFill>
              </a:rPr>
              <a:t>caractere</a:t>
            </a:r>
            <a:r>
              <a:rPr lang="en-US" sz="2800" b="1" smtClean="0">
                <a:solidFill>
                  <a:srgbClr val="C00000"/>
                </a:solidFill>
              </a:rPr>
              <a:t> – </a:t>
            </a:r>
            <a:r>
              <a:rPr lang="en-US" sz="2800" b="1" err="1" smtClean="0">
                <a:solidFill>
                  <a:srgbClr val="C00000"/>
                </a:solidFill>
              </a:rPr>
              <a:t>notiuni</a:t>
            </a:r>
            <a:r>
              <a:rPr lang="en-US" sz="2800" b="1" smtClean="0">
                <a:solidFill>
                  <a:srgbClr val="C00000"/>
                </a:solidFill>
              </a:rPr>
              <a:t> introductive</a:t>
            </a:r>
            <a:endParaRPr lang="ro-RO" sz="2800">
              <a:solidFill>
                <a:srgbClr val="C00000"/>
              </a:solidFill>
            </a:endParaRPr>
          </a:p>
          <a:p>
            <a:endParaRPr lang="en-US" sz="2800" smtClean="0"/>
          </a:p>
          <a:p>
            <a:r>
              <a:rPr lang="en-US" sz="2800"/>
              <a:t>	</a:t>
            </a:r>
            <a:r>
              <a:rPr lang="en-US" sz="2800" b="1">
                <a:solidFill>
                  <a:srgbClr val="C00000"/>
                </a:solidFill>
              </a:rPr>
              <a:t> </a:t>
            </a:r>
            <a:r>
              <a:rPr lang="en-US" sz="2800" b="1" err="1" smtClean="0"/>
              <a:t>Comentarii</a:t>
            </a:r>
            <a:r>
              <a:rPr lang="en-US" sz="2800" b="1" smtClean="0"/>
              <a:t>: </a:t>
            </a:r>
            <a:r>
              <a:rPr lang="en-US" sz="2800" smtClean="0"/>
              <a:t>o </a:t>
            </a:r>
            <a:r>
              <a:rPr lang="en-US" sz="2800" err="1" smtClean="0"/>
              <a:t>linie</a:t>
            </a:r>
            <a:r>
              <a:rPr lang="en-US" sz="2800" smtClean="0"/>
              <a:t>, </a:t>
            </a:r>
            <a:r>
              <a:rPr lang="en-US" sz="2800" err="1" smtClean="0"/>
              <a:t>mai</a:t>
            </a:r>
            <a:r>
              <a:rPr lang="en-US" sz="2800" smtClean="0"/>
              <a:t> </a:t>
            </a:r>
            <a:r>
              <a:rPr lang="en-US" sz="2800" err="1" smtClean="0"/>
              <a:t>multe</a:t>
            </a:r>
            <a:r>
              <a:rPr lang="en-US" sz="2800" smtClean="0"/>
              <a:t> </a:t>
            </a:r>
            <a:r>
              <a:rPr lang="en-US" sz="2800" err="1" smtClean="0"/>
              <a:t>linii</a:t>
            </a:r>
            <a:endParaRPr lang="en-US" sz="2800" smtClean="0"/>
          </a:p>
          <a:p>
            <a:endParaRPr lang="en-US" sz="2800" b="1">
              <a:solidFill>
                <a:srgbClr val="C00000"/>
              </a:solidFill>
            </a:endParaRPr>
          </a:p>
          <a:p>
            <a:r>
              <a:rPr lang="en-US" sz="2800" err="1" smtClean="0"/>
              <a:t>Primele</a:t>
            </a:r>
            <a:r>
              <a:rPr lang="en-US" sz="2800" smtClean="0"/>
              <a:t> “</a:t>
            </a:r>
            <a:r>
              <a:rPr lang="en-US" sz="2800" err="1" smtClean="0"/>
              <a:t>trei</a:t>
            </a:r>
            <a:r>
              <a:rPr lang="en-US" sz="2800" smtClean="0"/>
              <a:t>” </a:t>
            </a:r>
            <a:r>
              <a:rPr lang="en-US" sz="2800" err="1" smtClean="0"/>
              <a:t>linii</a:t>
            </a:r>
            <a:r>
              <a:rPr lang="en-US" sz="2800" smtClean="0"/>
              <a:t> ale </a:t>
            </a:r>
            <a:r>
              <a:rPr lang="en-US" sz="2800" err="1" smtClean="0"/>
              <a:t>unui</a:t>
            </a:r>
            <a:r>
              <a:rPr lang="en-US" sz="2800" smtClean="0"/>
              <a:t> program:</a:t>
            </a:r>
          </a:p>
          <a:p>
            <a:endParaRPr lang="en-US" sz="2800"/>
          </a:p>
          <a:p>
            <a:r>
              <a:rPr lang="pt-BR" sz="2800">
                <a:solidFill>
                  <a:srgbClr val="C00000"/>
                </a:solidFill>
              </a:rPr>
              <a:t># Nume program</a:t>
            </a:r>
          </a:p>
          <a:p>
            <a:r>
              <a:rPr lang="pt-BR" sz="2800">
                <a:solidFill>
                  <a:srgbClr val="C00000"/>
                </a:solidFill>
              </a:rPr>
              <a:t># Acest program este despre ...</a:t>
            </a:r>
          </a:p>
          <a:p>
            <a:r>
              <a:rPr lang="pt-BR" sz="2800">
                <a:solidFill>
                  <a:srgbClr val="C00000"/>
                </a:solidFill>
              </a:rPr>
              <a:t># Creator – Data – </a:t>
            </a:r>
            <a:r>
              <a:rPr lang="pt-BR" sz="2800" smtClean="0">
                <a:solidFill>
                  <a:srgbClr val="C00000"/>
                </a:solidFill>
              </a:rPr>
              <a:t>Versiune</a:t>
            </a:r>
          </a:p>
          <a:p>
            <a:endParaRPr lang="pt-BR" sz="2800">
              <a:solidFill>
                <a:srgbClr val="C00000"/>
              </a:solidFill>
            </a:endParaRPr>
          </a:p>
          <a:p>
            <a:r>
              <a:rPr lang="en-US" sz="2800" b="1" smtClean="0">
                <a:solidFill>
                  <a:srgbClr val="CC00CC"/>
                </a:solidFill>
              </a:rPr>
              <a:t>print</a:t>
            </a:r>
            <a:r>
              <a:rPr lang="en-US" sz="2800" b="1" smtClean="0"/>
              <a:t> (</a:t>
            </a:r>
            <a:r>
              <a:rPr lang="en-US" sz="2800" b="1" smtClean="0">
                <a:solidFill>
                  <a:srgbClr val="00B050"/>
                </a:solidFill>
                <a:cs typeface="Times New Roman" panose="02020603050405020304" pitchFamily="18" charset="0"/>
              </a:rPr>
              <a:t>'Hello World'</a:t>
            </a:r>
            <a:r>
              <a:rPr lang="en-US" sz="2800" b="1" smtClean="0">
                <a:cs typeface="Times New Roman" panose="02020603050405020304" pitchFamily="18" charset="0"/>
              </a:rPr>
              <a:t>)</a:t>
            </a:r>
            <a:r>
              <a:rPr lang="en-US" sz="2800" b="1" smtClean="0">
                <a:solidFill>
                  <a:schemeClr val="accent3"/>
                </a:solidFill>
                <a:cs typeface="Times New Roman" panose="02020603050405020304" pitchFamily="18" charset="0"/>
              </a:rPr>
              <a:t> </a:t>
            </a:r>
          </a:p>
          <a:p>
            <a:r>
              <a:rPr lang="en-US" sz="2800" b="1">
                <a:solidFill>
                  <a:schemeClr val="accent3"/>
                </a:solidFill>
                <a:cs typeface="Times New Roman" panose="02020603050405020304" pitchFamily="18" charset="0"/>
              </a:rPr>
              <a:t>	</a:t>
            </a:r>
            <a:r>
              <a:rPr lang="en-US" sz="2800" smtClean="0">
                <a:cs typeface="Times New Roman" panose="02020603050405020304" pitchFamily="18" charset="0"/>
              </a:rPr>
              <a:t>- </a:t>
            </a:r>
            <a:r>
              <a:rPr lang="en-US" sz="2800" err="1" smtClean="0">
                <a:cs typeface="Times New Roman" panose="02020603050405020304" pitchFamily="18" charset="0"/>
              </a:rPr>
              <a:t>functia</a:t>
            </a:r>
            <a:r>
              <a:rPr lang="en-US" sz="2800" smtClean="0">
                <a:cs typeface="Times New Roman" panose="02020603050405020304" pitchFamily="18" charset="0"/>
              </a:rPr>
              <a:t> print </a:t>
            </a:r>
            <a:r>
              <a:rPr lang="en-US" sz="2800" err="1" smtClean="0">
                <a:cs typeface="Times New Roman" panose="02020603050405020304" pitchFamily="18" charset="0"/>
              </a:rPr>
              <a:t>este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utilizata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pentru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vizualizare</a:t>
            </a:r>
            <a:r>
              <a:rPr lang="en-US" sz="2800" smtClean="0">
                <a:cs typeface="Times New Roman" panose="02020603050405020304" pitchFamily="18" charset="0"/>
              </a:rPr>
              <a:t>;</a:t>
            </a:r>
          </a:p>
          <a:p>
            <a:r>
              <a:rPr lang="en-US" sz="2800">
                <a:cs typeface="Times New Roman" panose="02020603050405020304" pitchFamily="18" charset="0"/>
              </a:rPr>
              <a:t>	</a:t>
            </a:r>
            <a:r>
              <a:rPr lang="en-US" sz="2800" smtClean="0">
                <a:cs typeface="Times New Roman" panose="02020603050405020304" pitchFamily="18" charset="0"/>
              </a:rPr>
              <a:t>- </a:t>
            </a:r>
            <a:r>
              <a:rPr lang="en-US" sz="2800" err="1" smtClean="0">
                <a:cs typeface="Times New Roman" panose="02020603050405020304" pitchFamily="18" charset="0"/>
              </a:rPr>
              <a:t>este</a:t>
            </a:r>
            <a:r>
              <a:rPr lang="en-US" sz="2800" smtClean="0">
                <a:cs typeface="Times New Roman" panose="02020603050405020304" pitchFamily="18" charset="0"/>
              </a:rPr>
              <a:t> case sensitive. </a:t>
            </a:r>
            <a:r>
              <a:rPr lang="en-US" sz="2800" err="1" smtClean="0">
                <a:cs typeface="Times New Roman" panose="02020603050405020304" pitchFamily="18" charset="0"/>
              </a:rPr>
              <a:t>Daca</a:t>
            </a:r>
            <a:r>
              <a:rPr lang="en-US" sz="2800" smtClean="0">
                <a:cs typeface="Times New Roman" panose="02020603050405020304" pitchFamily="18" charset="0"/>
              </a:rPr>
              <a:t> nu </a:t>
            </a:r>
            <a:r>
              <a:rPr lang="en-US" sz="2800" err="1" smtClean="0">
                <a:cs typeface="Times New Roman" panose="02020603050405020304" pitchFamily="18" charset="0"/>
              </a:rPr>
              <a:t>respectam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sintaxa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smtClean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eroare</a:t>
            </a:r>
            <a:r>
              <a:rPr lang="en-US" sz="2800" smtClean="0">
                <a:cs typeface="Times New Roman" panose="02020603050405020304" pitchFamily="18" charset="0"/>
              </a:rPr>
              <a:t>;</a:t>
            </a:r>
          </a:p>
          <a:p>
            <a:r>
              <a:rPr lang="en-US" sz="2800">
                <a:cs typeface="Times New Roman" panose="02020603050405020304" pitchFamily="18" charset="0"/>
              </a:rPr>
              <a:t>	</a:t>
            </a:r>
            <a:r>
              <a:rPr lang="en-US" sz="2800" smtClean="0">
                <a:cs typeface="Times New Roman" panose="02020603050405020304" pitchFamily="18" charset="0"/>
              </a:rPr>
              <a:t>- </a:t>
            </a:r>
            <a:r>
              <a:rPr lang="en-US" sz="2800" err="1" smtClean="0">
                <a:cs typeface="Times New Roman" panose="02020603050405020304" pitchFamily="18" charset="0"/>
              </a:rPr>
              <a:t>erorile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sunt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afisate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foarte</a:t>
            </a:r>
            <a:r>
              <a:rPr lang="en-US" sz="2800" smtClean="0">
                <a:cs typeface="Times New Roman" panose="02020603050405020304" pitchFamily="18" charset="0"/>
              </a:rPr>
              <a:t> exact </a:t>
            </a:r>
            <a:r>
              <a:rPr lang="en-US" sz="2800" err="1" smtClean="0">
                <a:cs typeface="Times New Roman" panose="02020603050405020304" pitchFamily="18" charset="0"/>
              </a:rPr>
              <a:t>pe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liniile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pe</a:t>
            </a:r>
            <a:r>
              <a:rPr lang="en-US" sz="2800" smtClean="0">
                <a:cs typeface="Times New Roman" panose="02020603050405020304" pitchFamily="18" charset="0"/>
              </a:rPr>
              <a:t> care </a:t>
            </a:r>
            <a:r>
              <a:rPr lang="en-US" sz="2800" err="1" smtClean="0">
                <a:cs typeface="Times New Roman" panose="02020603050405020304" pitchFamily="18" charset="0"/>
              </a:rPr>
              <a:t>apar</a:t>
            </a:r>
            <a:r>
              <a:rPr lang="en-US" sz="2800" smtClean="0">
                <a:cs typeface="Times New Roman" panose="02020603050405020304" pitchFamily="18" charset="0"/>
              </a:rPr>
              <a:t>;</a:t>
            </a:r>
          </a:p>
          <a:p>
            <a:r>
              <a:rPr lang="en-US" sz="2800">
                <a:cs typeface="Times New Roman" panose="02020603050405020304" pitchFamily="18" charset="0"/>
              </a:rPr>
              <a:t>	</a:t>
            </a:r>
            <a:r>
              <a:rPr lang="en-US" sz="2800" smtClean="0">
                <a:cs typeface="Times New Roman" panose="02020603050405020304" pitchFamily="18" charset="0"/>
              </a:rPr>
              <a:t>- </a:t>
            </a:r>
            <a:r>
              <a:rPr lang="en-US" sz="2800" err="1" smtClean="0">
                <a:cs typeface="Times New Roman" panose="02020603050405020304" pitchFamily="18" charset="0"/>
              </a:rPr>
              <a:t>culori</a:t>
            </a:r>
            <a:r>
              <a:rPr lang="en-US" sz="2800" smtClean="0">
                <a:cs typeface="Times New Roman" panose="02020603050405020304" pitchFamily="18" charset="0"/>
              </a:rPr>
              <a:t> default </a:t>
            </a:r>
            <a:r>
              <a:rPr lang="en-US" sz="2800" err="1" smtClean="0">
                <a:cs typeface="Times New Roman" panose="02020603050405020304" pitchFamily="18" charset="0"/>
              </a:rPr>
              <a:t>pentru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cuvinte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cheie</a:t>
            </a:r>
            <a:r>
              <a:rPr lang="en-US" sz="2800" smtClean="0">
                <a:cs typeface="Times New Roman" panose="02020603050405020304" pitchFamily="18" charset="0"/>
              </a:rPr>
              <a:t>/</a:t>
            </a:r>
            <a:r>
              <a:rPr lang="en-US" sz="2800" err="1" smtClean="0">
                <a:cs typeface="Times New Roman" panose="02020603050405020304" pitchFamily="18" charset="0"/>
              </a:rPr>
              <a:t>rezervate</a:t>
            </a:r>
            <a:r>
              <a:rPr lang="en-US" sz="2800" smtClean="0">
                <a:cs typeface="Times New Roman" panose="02020603050405020304" pitchFamily="18" charset="0"/>
              </a:rPr>
              <a:t>;</a:t>
            </a:r>
            <a:r>
              <a:rPr lang="en-US" sz="2800" smtClean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4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6365" y="467704"/>
            <a:ext cx="1093304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cs typeface="Times New Roman" panose="02020603050405020304" pitchFamily="18" charset="0"/>
              </a:rPr>
              <a:t>	</a:t>
            </a:r>
            <a:r>
              <a:rPr lang="en-US" sz="2800" smtClean="0">
                <a:cs typeface="Times New Roman" panose="02020603050405020304" pitchFamily="18" charset="0"/>
              </a:rPr>
              <a:t>	</a:t>
            </a:r>
            <a:r>
              <a:rPr lang="en-US" sz="2800" b="1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Lucrul</a:t>
            </a:r>
            <a:r>
              <a:rPr lang="en-US" sz="2800" b="1" smtClean="0">
                <a:solidFill>
                  <a:srgbClr val="C00000"/>
                </a:solidFill>
                <a:cs typeface="Times New Roman" panose="02020603050405020304" pitchFamily="18" charset="0"/>
              </a:rPr>
              <a:t> cu </a:t>
            </a:r>
            <a:r>
              <a:rPr lang="en-US" sz="2800" b="1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siruri</a:t>
            </a:r>
            <a:r>
              <a:rPr lang="en-US" sz="2800" b="1" smtClean="0">
                <a:solidFill>
                  <a:srgbClr val="C00000"/>
                </a:solidFill>
                <a:cs typeface="Times New Roman" panose="02020603050405020304" pitchFamily="18" charset="0"/>
              </a:rPr>
              <a:t> de </a:t>
            </a:r>
            <a:r>
              <a:rPr lang="en-US" sz="2800" b="1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caractere</a:t>
            </a:r>
            <a:r>
              <a:rPr lang="en-US" sz="2800" b="1" smtClean="0">
                <a:solidFill>
                  <a:srgbClr val="C00000"/>
                </a:solidFill>
                <a:cs typeface="Times New Roman" panose="02020603050405020304" pitchFamily="18" charset="0"/>
              </a:rPr>
              <a:t> – </a:t>
            </a:r>
            <a:r>
              <a:rPr lang="en-US" sz="2800" b="1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continuare</a:t>
            </a:r>
            <a:endParaRPr lang="ro-RO" sz="280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endParaRPr lang="en-US" sz="2800" b="1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err="1" smtClean="0">
                <a:cs typeface="Times New Roman" panose="02020603050405020304" pitchFamily="18" charset="0"/>
              </a:rPr>
              <a:t>Ghilimele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smtClean="0">
                <a:solidFill>
                  <a:srgbClr val="00B050"/>
                </a:solidFill>
                <a:cs typeface="Times New Roman" panose="02020603050405020304" pitchFamily="18" charset="0"/>
              </a:rPr>
              <a:t>"... "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sau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apostroafe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smtClean="0">
                <a:solidFill>
                  <a:srgbClr val="00B050"/>
                </a:solidFill>
                <a:cs typeface="Times New Roman" panose="02020603050405020304" pitchFamily="18" charset="0"/>
              </a:rPr>
              <a:t>'...'</a:t>
            </a:r>
            <a:r>
              <a:rPr lang="en-US" sz="2800" smtClean="0">
                <a:solidFill>
                  <a:schemeClr val="accent3"/>
                </a:solidFill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utilizate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pentru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stringuri</a:t>
            </a:r>
            <a:r>
              <a:rPr lang="en-US" sz="2800" smtClean="0"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Tx/>
              <a:buChar char="-"/>
            </a:pPr>
            <a:endParaRPr lang="en-US" sz="2800" smtClean="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err="1" smtClean="0">
                <a:cs typeface="Times New Roman" panose="02020603050405020304" pitchFamily="18" charset="0"/>
              </a:rPr>
              <a:t>Ghilimele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intr</a:t>
            </a:r>
            <a:r>
              <a:rPr lang="en-US" sz="2800" smtClean="0">
                <a:cs typeface="Times New Roman" panose="02020603050405020304" pitchFamily="18" charset="0"/>
              </a:rPr>
              <a:t>-un string: </a:t>
            </a:r>
            <a:r>
              <a:rPr lang="en-US" sz="2800" smtClean="0">
                <a:solidFill>
                  <a:srgbClr val="00B050"/>
                </a:solidFill>
                <a:cs typeface="Times New Roman" panose="02020603050405020304" pitchFamily="18" charset="0"/>
              </a:rPr>
              <a:t>'</a:t>
            </a:r>
            <a:r>
              <a:rPr lang="en-US" sz="2800" err="1" smtClean="0">
                <a:solidFill>
                  <a:srgbClr val="00B050"/>
                </a:solidFill>
                <a:cs typeface="Times New Roman" panose="02020603050405020304" pitchFamily="18" charset="0"/>
              </a:rPr>
              <a:t>Ruleaza</a:t>
            </a:r>
            <a:r>
              <a:rPr lang="en-US" sz="2800" smtClean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solidFill>
                  <a:srgbClr val="00B050"/>
                </a:solidFill>
                <a:cs typeface="Times New Roman" panose="02020603050405020304" pitchFamily="18" charset="0"/>
              </a:rPr>
              <a:t>filmul</a:t>
            </a:r>
            <a:r>
              <a:rPr lang="en-US" sz="2800" smtClean="0">
                <a:solidFill>
                  <a:srgbClr val="00B050"/>
                </a:solidFill>
                <a:cs typeface="Times New Roman" panose="02020603050405020304" pitchFamily="18" charset="0"/>
              </a:rPr>
              <a:t> "Catch me if you can</a:t>
            </a:r>
            <a:r>
              <a:rPr lang="en-US" sz="280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sz="2800" smtClean="0">
                <a:solidFill>
                  <a:srgbClr val="00B050"/>
                </a:solidFill>
                <a:cs typeface="Times New Roman" panose="02020603050405020304" pitchFamily="18" charset="0"/>
              </a:rPr>
              <a:t>" !'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>
                <a:cs typeface="Times New Roman" panose="02020603050405020304" pitchFamily="18" charset="0"/>
              </a:rPr>
              <a:t>;</a:t>
            </a:r>
            <a:endParaRPr lang="en-US" sz="2800" smtClean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en-US" sz="2800" smtClean="0">
              <a:solidFill>
                <a:schemeClr val="accent3"/>
              </a:solidFill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smtClean="0">
                <a:cs typeface="Times New Roman" panose="02020603050405020304" pitchFamily="18" charset="0"/>
              </a:rPr>
              <a:t>Cu care </a:t>
            </a:r>
            <a:r>
              <a:rPr lang="en-US" sz="2800" err="1" smtClean="0">
                <a:cs typeface="Times New Roman" panose="02020603050405020304" pitchFamily="18" charset="0"/>
              </a:rPr>
              <a:t>incepem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trebuie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sa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si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terminam</a:t>
            </a:r>
            <a:r>
              <a:rPr lang="en-US" sz="2800" smtClean="0"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Tx/>
              <a:buChar char="-"/>
            </a:pPr>
            <a:endParaRPr lang="en-US" sz="2800" smtClean="0">
              <a:solidFill>
                <a:schemeClr val="accent3"/>
              </a:solidFill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err="1" smtClean="0">
                <a:cs typeface="Times New Roman" panose="02020603050405020304" pitchFamily="18" charset="0"/>
              </a:rPr>
              <a:t>Exista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notiunea</a:t>
            </a:r>
            <a:r>
              <a:rPr lang="en-US" sz="2800" smtClean="0">
                <a:cs typeface="Times New Roman" panose="02020603050405020304" pitchFamily="18" charset="0"/>
              </a:rPr>
              <a:t> de </a:t>
            </a:r>
            <a:r>
              <a:rPr lang="en-US" sz="2800" err="1" smtClean="0">
                <a:cs typeface="Times New Roman" panose="02020603050405020304" pitchFamily="18" charset="0"/>
              </a:rPr>
              <a:t>linie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fizica</a:t>
            </a:r>
            <a:r>
              <a:rPr lang="en-US" sz="2800" smtClean="0">
                <a:cs typeface="Times New Roman" panose="02020603050405020304" pitchFamily="18" charset="0"/>
              </a:rPr>
              <a:t> (</a:t>
            </a:r>
            <a:r>
              <a:rPr lang="en-US" sz="2800" err="1" smtClean="0">
                <a:cs typeface="Times New Roman" panose="02020603050405020304" pitchFamily="18" charset="0"/>
              </a:rPr>
              <a:t>ce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vedem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cand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scriem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pe</a:t>
            </a:r>
            <a:r>
              <a:rPr lang="en-US" sz="2800" smtClean="0">
                <a:cs typeface="Times New Roman" panose="02020603050405020304" pitchFamily="18" charset="0"/>
              </a:rPr>
              <a:t> o </a:t>
            </a:r>
            <a:r>
              <a:rPr lang="en-US" sz="2800" err="1" smtClean="0">
                <a:cs typeface="Times New Roman" panose="02020603050405020304" pitchFamily="18" charset="0"/>
              </a:rPr>
              <a:t>linie</a:t>
            </a:r>
            <a:r>
              <a:rPr lang="en-US" sz="2800" smtClean="0">
                <a:cs typeface="Times New Roman" panose="02020603050405020304" pitchFamily="18" charset="0"/>
              </a:rPr>
              <a:t>) </a:t>
            </a:r>
            <a:r>
              <a:rPr lang="en-US" sz="2800" err="1" smtClean="0">
                <a:cs typeface="Times New Roman" panose="02020603050405020304" pitchFamily="18" charset="0"/>
              </a:rPr>
              <a:t>si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linie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logica</a:t>
            </a:r>
            <a:r>
              <a:rPr lang="en-US" sz="2800" smtClean="0">
                <a:cs typeface="Times New Roman" panose="02020603050405020304" pitchFamily="18" charset="0"/>
              </a:rPr>
              <a:t>, o </a:t>
            </a:r>
            <a:r>
              <a:rPr lang="en-US" sz="2800" err="1" smtClean="0">
                <a:cs typeface="Times New Roman" panose="02020603050405020304" pitchFamily="18" charset="0"/>
              </a:rPr>
              <a:t>instructiune</a:t>
            </a:r>
            <a:r>
              <a:rPr lang="en-US" sz="2800" smtClean="0">
                <a:cs typeface="Times New Roman" panose="02020603050405020304" pitchFamily="18" charset="0"/>
              </a:rPr>
              <a:t> Python(statement); </a:t>
            </a:r>
            <a:endParaRPr lang="en-US" sz="280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en-US" sz="2800">
              <a:solidFill>
                <a:schemeClr val="accent3"/>
              </a:solidFill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err="1">
                <a:cs typeface="Times New Roman" panose="02020603050405020304" pitchFamily="18" charset="0"/>
              </a:rPr>
              <a:t>Ghilimele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smtClean="0">
                <a:cs typeface="Times New Roman" panose="02020603050405020304" pitchFamily="18" charset="0"/>
              </a:rPr>
              <a:t>triple, cu print, ne permit </a:t>
            </a:r>
            <a:r>
              <a:rPr lang="en-US" sz="2800" err="1" smtClean="0">
                <a:cs typeface="Times New Roman" panose="02020603050405020304" pitchFamily="18" charset="0"/>
              </a:rPr>
              <a:t>sa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scriem</a:t>
            </a:r>
            <a:r>
              <a:rPr lang="en-US" sz="2800" smtClean="0">
                <a:cs typeface="Times New Roman" panose="02020603050405020304" pitchFamily="18" charset="0"/>
              </a:rPr>
              <a:t> un string </a:t>
            </a:r>
            <a:r>
              <a:rPr lang="en-US" sz="2800" err="1" smtClean="0">
                <a:cs typeface="Times New Roman" panose="02020603050405020304" pitchFamily="18" charset="0"/>
              </a:rPr>
              <a:t>pe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mai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multe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linii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fizice</a:t>
            </a:r>
            <a:r>
              <a:rPr lang="en-US" sz="2800" smtClean="0">
                <a:cs typeface="Times New Roman" panose="02020603050405020304" pitchFamily="18" charset="0"/>
              </a:rPr>
              <a:t>, </a:t>
            </a:r>
            <a:r>
              <a:rPr lang="en-US" sz="2800" err="1" smtClean="0">
                <a:cs typeface="Times New Roman" panose="02020603050405020304" pitchFamily="18" charset="0"/>
              </a:rPr>
              <a:t>fiind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vizualizat</a:t>
            </a:r>
            <a:r>
              <a:rPr lang="en-US" sz="2800" smtClean="0">
                <a:cs typeface="Times New Roman" panose="02020603050405020304" pitchFamily="18" charset="0"/>
              </a:rPr>
              <a:t> exact cum </a:t>
            </a:r>
            <a:r>
              <a:rPr lang="en-US" sz="2800" err="1" smtClean="0">
                <a:cs typeface="Times New Roman" panose="02020603050405020304" pitchFamily="18" charset="0"/>
              </a:rPr>
              <a:t>il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scriem</a:t>
            </a:r>
            <a:r>
              <a:rPr lang="en-US" sz="2800" smtClean="0">
                <a:cs typeface="Times New Roman" panose="02020603050405020304" pitchFamily="18" charset="0"/>
              </a:rPr>
              <a:t>.</a:t>
            </a:r>
            <a:endParaRPr lang="ro-RO" sz="2800"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4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6365" y="759252"/>
            <a:ext cx="1093304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cs typeface="Times New Roman" panose="02020603050405020304" pitchFamily="18" charset="0"/>
              </a:rPr>
              <a:t>	</a:t>
            </a:r>
            <a:r>
              <a:rPr lang="en-US" sz="2800" smtClean="0">
                <a:cs typeface="Times New Roman" panose="02020603050405020304" pitchFamily="18" charset="0"/>
              </a:rPr>
              <a:t>	</a:t>
            </a:r>
            <a:r>
              <a:rPr lang="en-US" sz="2800" b="1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Lucrul</a:t>
            </a:r>
            <a:r>
              <a:rPr lang="en-US" sz="2800" b="1" smtClean="0">
                <a:solidFill>
                  <a:srgbClr val="C00000"/>
                </a:solidFill>
                <a:cs typeface="Times New Roman" panose="02020603050405020304" pitchFamily="18" charset="0"/>
              </a:rPr>
              <a:t> cu </a:t>
            </a:r>
            <a:r>
              <a:rPr lang="en-US" sz="2800" b="1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siruri</a:t>
            </a:r>
            <a:r>
              <a:rPr lang="en-US" sz="2800" b="1" smtClean="0">
                <a:solidFill>
                  <a:srgbClr val="C00000"/>
                </a:solidFill>
                <a:cs typeface="Times New Roman" panose="02020603050405020304" pitchFamily="18" charset="0"/>
              </a:rPr>
              <a:t> de </a:t>
            </a:r>
            <a:r>
              <a:rPr lang="en-US" sz="2800" b="1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caractere</a:t>
            </a:r>
            <a:r>
              <a:rPr lang="en-US" sz="2800" b="1" smtClean="0">
                <a:solidFill>
                  <a:srgbClr val="C00000"/>
                </a:solidFill>
                <a:cs typeface="Times New Roman" panose="02020603050405020304" pitchFamily="18" charset="0"/>
              </a:rPr>
              <a:t> – </a:t>
            </a:r>
            <a:r>
              <a:rPr lang="en-US" sz="2800" b="1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continuare</a:t>
            </a:r>
            <a:endParaRPr lang="ro-RO" sz="280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endParaRPr lang="en-US" sz="2800" b="1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err="1" smtClean="0">
                <a:cs typeface="Times New Roman" panose="02020603050405020304" pitchFamily="18" charset="0"/>
              </a:rPr>
              <a:t>Caracterul</a:t>
            </a:r>
            <a:r>
              <a:rPr lang="en-US" sz="2800" smtClean="0">
                <a:cs typeface="Times New Roman" panose="02020603050405020304" pitchFamily="18" charset="0"/>
              </a:rPr>
              <a:t>  “\”  ne </a:t>
            </a:r>
            <a:r>
              <a:rPr lang="en-US" sz="2800" err="1" smtClean="0">
                <a:cs typeface="Times New Roman" panose="02020603050405020304" pitchFamily="18" charset="0"/>
              </a:rPr>
              <a:t>permite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sa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continuam</a:t>
            </a:r>
            <a:r>
              <a:rPr lang="en-US" sz="2800" smtClean="0">
                <a:cs typeface="Times New Roman" panose="02020603050405020304" pitchFamily="18" charset="0"/>
              </a:rPr>
              <a:t> o </a:t>
            </a:r>
            <a:r>
              <a:rPr lang="en-US" sz="2800" err="1" smtClean="0">
                <a:cs typeface="Times New Roman" panose="02020603050405020304" pitchFamily="18" charset="0"/>
              </a:rPr>
              <a:t>instructiune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pe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randul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urmator</a:t>
            </a:r>
            <a:r>
              <a:rPr lang="en-US" sz="2800" smtClean="0"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Tx/>
              <a:buChar char="-"/>
            </a:pPr>
            <a:endParaRPr lang="en-US" sz="2800" smtClean="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err="1" smtClean="0">
                <a:cs typeface="Times New Roman" panose="02020603050405020304" pitchFamily="18" charset="0"/>
              </a:rPr>
              <a:t>Caracterul</a:t>
            </a:r>
            <a:r>
              <a:rPr lang="en-US" sz="2800" smtClean="0">
                <a:cs typeface="Times New Roman" panose="02020603050405020304" pitchFamily="18" charset="0"/>
              </a:rPr>
              <a:t>  “ ; “ </a:t>
            </a:r>
            <a:r>
              <a:rPr lang="en-US" sz="2800" err="1" smtClean="0">
                <a:cs typeface="Times New Roman" panose="02020603050405020304" pitchFamily="18" charset="0"/>
              </a:rPr>
              <a:t>permite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sa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scriem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doua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instructiuni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pe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acelasi</a:t>
            </a:r>
            <a:r>
              <a:rPr lang="en-US" sz="2800" smtClean="0">
                <a:cs typeface="Times New Roman" panose="02020603050405020304" pitchFamily="18" charset="0"/>
              </a:rPr>
              <a:t> rand. </a:t>
            </a:r>
            <a:r>
              <a:rPr lang="en-US" sz="2800" err="1" smtClean="0">
                <a:cs typeface="Times New Roman" panose="02020603050405020304" pitchFamily="18" charset="0"/>
              </a:rPr>
              <a:t>Rezultatul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va</a:t>
            </a:r>
            <a:r>
              <a:rPr lang="en-US" sz="2800" smtClean="0">
                <a:cs typeface="Times New Roman" panose="02020603050405020304" pitchFamily="18" charset="0"/>
              </a:rPr>
              <a:t> fi </a:t>
            </a:r>
            <a:r>
              <a:rPr lang="en-US" sz="2800" err="1" smtClean="0">
                <a:cs typeface="Times New Roman" panose="02020603050405020304" pitchFamily="18" charset="0"/>
              </a:rPr>
              <a:t>afisat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pe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linii</a:t>
            </a:r>
            <a:r>
              <a:rPr lang="en-US" sz="2800" smtClean="0">
                <a:cs typeface="Times New Roman" panose="02020603050405020304" pitchFamily="18" charset="0"/>
              </a:rPr>
              <a:t> separate;</a:t>
            </a:r>
          </a:p>
          <a:p>
            <a:pPr marL="457200" indent="-457200">
              <a:buFontTx/>
              <a:buChar char="-"/>
            </a:pPr>
            <a:endParaRPr lang="en-US" sz="2800">
              <a:cs typeface="Times New Roman" panose="02020603050405020304" pitchFamily="18" charset="0"/>
            </a:endParaRPr>
          </a:p>
          <a:p>
            <a:r>
              <a:rPr lang="en-US" sz="2800" b="1" smtClean="0">
                <a:solidFill>
                  <a:srgbClr val="FF6600"/>
                </a:solidFill>
              </a:rPr>
              <a:t>	</a:t>
            </a:r>
            <a:r>
              <a:rPr lang="en-US" sz="2800" b="1" smtClean="0">
                <a:solidFill>
                  <a:srgbClr val="CC00CC"/>
                </a:solidFill>
              </a:rPr>
              <a:t>print</a:t>
            </a:r>
            <a:r>
              <a:rPr lang="en-US" sz="2800" b="1" smtClean="0"/>
              <a:t> (</a:t>
            </a:r>
            <a:r>
              <a:rPr lang="en-US" sz="2800" b="1" smtClean="0">
                <a:solidFill>
                  <a:srgbClr val="00B050"/>
                </a:solidFill>
                <a:cs typeface="Times New Roman" panose="02020603050405020304" pitchFamily="18" charset="0"/>
              </a:rPr>
              <a:t>'Hello World!'</a:t>
            </a:r>
            <a:r>
              <a:rPr lang="en-US" sz="2800" b="1" smtClean="0">
                <a:cs typeface="Times New Roman" panose="02020603050405020304" pitchFamily="18" charset="0"/>
              </a:rPr>
              <a:t>);</a:t>
            </a:r>
            <a:r>
              <a:rPr lang="en-US" sz="2800" b="1">
                <a:solidFill>
                  <a:schemeClr val="accent3"/>
                </a:solidFill>
                <a:cs typeface="Times New Roman" panose="02020603050405020304" pitchFamily="18" charset="0"/>
              </a:rPr>
              <a:t>	</a:t>
            </a:r>
            <a:r>
              <a:rPr lang="en-US" sz="2800" b="1">
                <a:solidFill>
                  <a:srgbClr val="CC00CC"/>
                </a:solidFill>
              </a:rPr>
              <a:t>print </a:t>
            </a:r>
            <a:r>
              <a:rPr lang="en-US" sz="2800" b="1" smtClean="0"/>
              <a:t>(</a:t>
            </a:r>
            <a:r>
              <a:rPr lang="en-US" sz="2800" b="1" smtClean="0">
                <a:solidFill>
                  <a:srgbClr val="00B050"/>
                </a:solidFill>
                <a:cs typeface="Times New Roman" panose="02020603050405020304" pitchFamily="18" charset="0"/>
              </a:rPr>
              <a:t>'</a:t>
            </a:r>
            <a:r>
              <a:rPr lang="en-US" sz="2800" b="1" err="1" smtClean="0">
                <a:solidFill>
                  <a:srgbClr val="00B050"/>
                </a:solidFill>
                <a:cs typeface="Times New Roman" panose="02020603050405020304" pitchFamily="18" charset="0"/>
              </a:rPr>
              <a:t>Salut</a:t>
            </a:r>
            <a:r>
              <a:rPr lang="en-US" sz="2800" b="1" smtClean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solidFill>
                  <a:srgbClr val="00B050"/>
                </a:solidFill>
                <a:cs typeface="Times New Roman" panose="02020603050405020304" pitchFamily="18" charset="0"/>
              </a:rPr>
              <a:t>prieteni</a:t>
            </a:r>
            <a:r>
              <a:rPr lang="en-US" sz="2800" b="1" smtClean="0">
                <a:solidFill>
                  <a:srgbClr val="00B050"/>
                </a:solidFill>
                <a:cs typeface="Times New Roman" panose="02020603050405020304" pitchFamily="18" charset="0"/>
              </a:rPr>
              <a:t>!'</a:t>
            </a:r>
            <a:r>
              <a:rPr lang="en-US" sz="2800" b="1" smtClean="0">
                <a:cs typeface="Times New Roman" panose="02020603050405020304" pitchFamily="18" charset="0"/>
              </a:rPr>
              <a:t>)</a:t>
            </a:r>
            <a:endParaRPr lang="en-US" sz="2800" b="1">
              <a:solidFill>
                <a:schemeClr val="accent3"/>
              </a:solidFill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en-US" sz="2800" b="1">
              <a:solidFill>
                <a:schemeClr val="accent3"/>
              </a:solidFill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err="1">
                <a:cs typeface="Times New Roman" panose="02020603050405020304" pitchFamily="18" charset="0"/>
              </a:rPr>
              <a:t>Caracterul</a:t>
            </a:r>
            <a:r>
              <a:rPr lang="en-US" sz="2800">
                <a:cs typeface="Times New Roman" panose="02020603050405020304" pitchFamily="18" charset="0"/>
              </a:rPr>
              <a:t>  </a:t>
            </a:r>
            <a:r>
              <a:rPr lang="en-US" sz="2800" smtClean="0">
                <a:cs typeface="Times New Roman" panose="02020603050405020304" pitchFamily="18" charset="0"/>
              </a:rPr>
              <a:t>“ , “ </a:t>
            </a:r>
            <a:r>
              <a:rPr lang="en-US" sz="2800" err="1">
                <a:cs typeface="Times New Roman" panose="02020603050405020304" pitchFamily="18" charset="0"/>
              </a:rPr>
              <a:t>permite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sa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scriem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doua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sau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mai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multe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expresii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pe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acelasi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smtClean="0">
                <a:cs typeface="Times New Roman" panose="02020603050405020304" pitchFamily="18" charset="0"/>
              </a:rPr>
              <a:t>rand (in </a:t>
            </a:r>
            <a:r>
              <a:rPr lang="en-US" sz="2800" err="1" smtClean="0">
                <a:cs typeface="Times New Roman" panose="02020603050405020304" pitchFamily="18" charset="0"/>
              </a:rPr>
              <a:t>aceeasi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instructiune</a:t>
            </a:r>
            <a:r>
              <a:rPr lang="en-US" sz="2800" smtClean="0">
                <a:cs typeface="Times New Roman" panose="02020603050405020304" pitchFamily="18" charset="0"/>
              </a:rPr>
              <a:t> print);</a:t>
            </a:r>
          </a:p>
          <a:p>
            <a:pPr marL="457200" indent="-457200">
              <a:buFontTx/>
              <a:buChar char="-"/>
            </a:pPr>
            <a:endParaRPr lang="en-US" sz="2800">
              <a:cs typeface="Times New Roman" panose="02020603050405020304" pitchFamily="18" charset="0"/>
            </a:endParaRPr>
          </a:p>
          <a:p>
            <a:r>
              <a:rPr lang="en-US" sz="2800" b="1">
                <a:solidFill>
                  <a:srgbClr val="FF6600"/>
                </a:solidFill>
              </a:rPr>
              <a:t>	</a:t>
            </a:r>
            <a:r>
              <a:rPr lang="en-US" sz="2800" b="1">
                <a:solidFill>
                  <a:srgbClr val="CC00CC"/>
                </a:solidFill>
              </a:rPr>
              <a:t>print</a:t>
            </a:r>
            <a:r>
              <a:rPr lang="en-US" sz="2800" b="1"/>
              <a:t> </a:t>
            </a:r>
            <a:r>
              <a:rPr lang="en-US" sz="2800" b="1" smtClean="0"/>
              <a:t>(</a:t>
            </a:r>
            <a:r>
              <a:rPr lang="en-US" sz="2800" b="1" smtClean="0">
                <a:solidFill>
                  <a:srgbClr val="00B050"/>
                </a:solidFill>
                <a:cs typeface="Times New Roman" panose="02020603050405020304" pitchFamily="18" charset="0"/>
              </a:rPr>
              <a:t>'Hello World!'</a:t>
            </a:r>
            <a:r>
              <a:rPr lang="en-US" sz="2800" b="1" smtClean="0">
                <a:cs typeface="Times New Roman" panose="02020603050405020304" pitchFamily="18" charset="0"/>
              </a:rPr>
              <a:t>,</a:t>
            </a:r>
            <a:r>
              <a:rPr lang="en-US" sz="2800" b="1" smtClean="0"/>
              <a:t> </a:t>
            </a:r>
            <a:r>
              <a:rPr lang="en-US" sz="2800" b="1" smtClean="0">
                <a:solidFill>
                  <a:srgbClr val="00B050"/>
                </a:solidFill>
                <a:cs typeface="Times New Roman" panose="02020603050405020304" pitchFamily="18" charset="0"/>
              </a:rPr>
              <a:t>'</a:t>
            </a:r>
            <a:r>
              <a:rPr lang="en-US" sz="2800" b="1" err="1" smtClean="0">
                <a:solidFill>
                  <a:srgbClr val="00B050"/>
                </a:solidFill>
                <a:cs typeface="Times New Roman" panose="02020603050405020304" pitchFamily="18" charset="0"/>
              </a:rPr>
              <a:t>Salut</a:t>
            </a:r>
            <a:r>
              <a:rPr lang="en-US" sz="2800" b="1" smtClean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solidFill>
                  <a:srgbClr val="00B050"/>
                </a:solidFill>
                <a:cs typeface="Times New Roman" panose="02020603050405020304" pitchFamily="18" charset="0"/>
              </a:rPr>
              <a:t>prieteni</a:t>
            </a:r>
            <a:r>
              <a:rPr lang="en-US" sz="2800" b="1" smtClean="0">
                <a:solidFill>
                  <a:srgbClr val="00B050"/>
                </a:solidFill>
                <a:cs typeface="Times New Roman" panose="02020603050405020304" pitchFamily="18" charset="0"/>
              </a:rPr>
              <a:t>!'</a:t>
            </a:r>
            <a:r>
              <a:rPr lang="en-US" sz="2800" b="1" smtClean="0">
                <a:cs typeface="Times New Roman" panose="02020603050405020304" pitchFamily="18" charset="0"/>
              </a:rPr>
              <a:t>)</a:t>
            </a:r>
            <a:r>
              <a:rPr lang="en-US" sz="2800" b="1" smtClean="0">
                <a:solidFill>
                  <a:schemeClr val="accent3"/>
                </a:solidFill>
                <a:cs typeface="Times New Roman" panose="02020603050405020304" pitchFamily="18" charset="0"/>
              </a:rPr>
              <a:t> </a:t>
            </a:r>
            <a:endParaRPr lang="en-US" sz="2800" b="1">
              <a:solidFill>
                <a:schemeClr val="accent3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17500"/>
            <a:ext cx="1093304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cs typeface="Times New Roman" panose="02020603050405020304" pitchFamily="18" charset="0"/>
              </a:rPr>
              <a:t>	</a:t>
            </a:r>
            <a:r>
              <a:rPr lang="en-US" sz="2800" smtClean="0">
                <a:cs typeface="Times New Roman" panose="02020603050405020304" pitchFamily="18" charset="0"/>
              </a:rPr>
              <a:t>	</a:t>
            </a:r>
            <a:r>
              <a:rPr lang="en-US" sz="2800" b="1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Lucrul</a:t>
            </a:r>
            <a:r>
              <a:rPr lang="en-US" sz="2800" b="1" smtClean="0">
                <a:solidFill>
                  <a:srgbClr val="C00000"/>
                </a:solidFill>
                <a:cs typeface="Times New Roman" panose="02020603050405020304" pitchFamily="18" charset="0"/>
              </a:rPr>
              <a:t> cu </a:t>
            </a:r>
            <a:r>
              <a:rPr lang="en-US" sz="2800" b="1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siruri</a:t>
            </a:r>
            <a:r>
              <a:rPr lang="en-US" sz="2800" b="1" smtClean="0">
                <a:solidFill>
                  <a:srgbClr val="C00000"/>
                </a:solidFill>
                <a:cs typeface="Times New Roman" panose="02020603050405020304" pitchFamily="18" charset="0"/>
              </a:rPr>
              <a:t> de </a:t>
            </a:r>
            <a:r>
              <a:rPr lang="en-US" sz="2800" b="1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caractere</a:t>
            </a:r>
            <a:r>
              <a:rPr lang="en-US" sz="2800" b="1" smtClean="0">
                <a:solidFill>
                  <a:srgbClr val="C00000"/>
                </a:solidFill>
                <a:cs typeface="Times New Roman" panose="02020603050405020304" pitchFamily="18" charset="0"/>
              </a:rPr>
              <a:t> – </a:t>
            </a:r>
            <a:r>
              <a:rPr lang="en-US" sz="2800" b="1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continuare</a:t>
            </a:r>
            <a:endParaRPr lang="ro-RO" sz="280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endParaRPr lang="en-US" sz="2800" smtClean="0">
              <a:cs typeface="Times New Roman" panose="02020603050405020304" pitchFamily="18" charset="0"/>
            </a:endParaRPr>
          </a:p>
          <a:p>
            <a:r>
              <a:rPr lang="en-US" sz="2800">
                <a:cs typeface="Times New Roman" panose="02020603050405020304" pitchFamily="18" charset="0"/>
              </a:rPr>
              <a:t>	</a:t>
            </a:r>
            <a:r>
              <a:rPr lang="en-US" sz="2800" b="1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Concatenarea</a:t>
            </a:r>
            <a:r>
              <a:rPr lang="en-US" sz="2800" b="1" smtClean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si</a:t>
            </a:r>
            <a:r>
              <a:rPr lang="en-US" sz="2800" b="1" smtClean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repetitia</a:t>
            </a:r>
            <a:r>
              <a:rPr lang="en-US" sz="2800" b="1" smtClean="0">
                <a:solidFill>
                  <a:srgbClr val="C00000"/>
                </a:solidFill>
                <a:cs typeface="Times New Roman" panose="02020603050405020304" pitchFamily="18" charset="0"/>
              </a:rPr>
              <a:t>:</a:t>
            </a:r>
          </a:p>
          <a:p>
            <a:endParaRPr lang="en-US" sz="2800" b="1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err="1" smtClean="0">
                <a:cs typeface="Times New Roman" panose="02020603050405020304" pitchFamily="18" charset="0"/>
              </a:rPr>
              <a:t>Putem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concatena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doua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siruri</a:t>
            </a:r>
            <a:r>
              <a:rPr lang="en-US" sz="2800" smtClean="0">
                <a:cs typeface="Times New Roman" panose="02020603050405020304" pitchFamily="18" charset="0"/>
              </a:rPr>
              <a:t> de </a:t>
            </a:r>
            <a:r>
              <a:rPr lang="en-US" sz="2800" err="1" smtClean="0">
                <a:cs typeface="Times New Roman" panose="02020603050405020304" pitchFamily="18" charset="0"/>
              </a:rPr>
              <a:t>caractere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utilizand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operatorul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smtClean="0">
                <a:solidFill>
                  <a:srgbClr val="00B050"/>
                </a:solidFill>
                <a:cs typeface="Times New Roman" panose="02020603050405020304" pitchFamily="18" charset="0"/>
              </a:rPr>
              <a:t>' </a:t>
            </a:r>
            <a:r>
              <a:rPr lang="en-US" sz="2800" smtClean="0">
                <a:cs typeface="Times New Roman" panose="02020603050405020304" pitchFamily="18" charset="0"/>
              </a:rPr>
              <a:t>+</a:t>
            </a:r>
            <a:r>
              <a:rPr lang="en-US" sz="280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sz="2800" smtClean="0">
                <a:solidFill>
                  <a:srgbClr val="00B050"/>
                </a:solidFill>
                <a:cs typeface="Times New Roman" panose="02020603050405020304" pitchFamily="18" charset="0"/>
              </a:rPr>
              <a:t>'</a:t>
            </a:r>
            <a:r>
              <a:rPr lang="en-US" sz="2800" smtClean="0"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Tx/>
              <a:buChar char="-"/>
            </a:pPr>
            <a:endParaRPr lang="en-US" sz="2800" smtClean="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smtClean="0">
                <a:solidFill>
                  <a:srgbClr val="CC00CC"/>
                </a:solidFill>
                <a:cs typeface="Times New Roman" panose="02020603050405020304" pitchFamily="18" charset="0"/>
              </a:rPr>
              <a:t>print</a:t>
            </a:r>
            <a:r>
              <a:rPr lang="en-US" sz="2800" smtClean="0">
                <a:cs typeface="Times New Roman" panose="02020603050405020304" pitchFamily="18" charset="0"/>
              </a:rPr>
              <a:t> (</a:t>
            </a:r>
            <a:r>
              <a:rPr lang="en-US" sz="2800" smtClean="0">
                <a:solidFill>
                  <a:srgbClr val="00B050"/>
                </a:solidFill>
                <a:cs typeface="Times New Roman" panose="02020603050405020304" pitchFamily="18" charset="0"/>
              </a:rPr>
              <a:t>'Alina'</a:t>
            </a:r>
            <a:r>
              <a:rPr lang="en-US" sz="2800" smtClean="0">
                <a:solidFill>
                  <a:srgbClr val="92D050"/>
                </a:solidFill>
                <a:cs typeface="Times New Roman" panose="02020603050405020304" pitchFamily="18" charset="0"/>
              </a:rPr>
              <a:t>  </a:t>
            </a:r>
            <a:r>
              <a:rPr lang="en-US" sz="2800" smtClean="0">
                <a:cs typeface="Times New Roman" panose="02020603050405020304" pitchFamily="18" charset="0"/>
              </a:rPr>
              <a:t>+</a:t>
            </a:r>
            <a:r>
              <a:rPr lang="en-US" sz="2800" smtClean="0">
                <a:solidFill>
                  <a:srgbClr val="92D050"/>
                </a:solidFill>
                <a:cs typeface="Times New Roman" panose="02020603050405020304" pitchFamily="18" charset="0"/>
              </a:rPr>
              <a:t>  </a:t>
            </a:r>
            <a:r>
              <a:rPr lang="en-US" sz="2800" smtClean="0">
                <a:solidFill>
                  <a:srgbClr val="00B050"/>
                </a:solidFill>
                <a:cs typeface="Times New Roman" panose="02020603050405020304" pitchFamily="18" charset="0"/>
              </a:rPr>
              <a:t>'  '</a:t>
            </a:r>
            <a:r>
              <a:rPr lang="en-US" sz="2800" smtClean="0">
                <a:solidFill>
                  <a:schemeClr val="accent3"/>
                </a:solidFill>
                <a:cs typeface="Times New Roman" panose="02020603050405020304" pitchFamily="18" charset="0"/>
              </a:rPr>
              <a:t> </a:t>
            </a:r>
            <a:r>
              <a:rPr lang="en-US" sz="2800" smtClean="0">
                <a:cs typeface="Times New Roman" panose="02020603050405020304" pitchFamily="18" charset="0"/>
              </a:rPr>
              <a:t>+</a:t>
            </a:r>
            <a:r>
              <a:rPr lang="en-US" sz="2800" smtClean="0">
                <a:solidFill>
                  <a:schemeClr val="accent3"/>
                </a:solidFill>
                <a:cs typeface="Times New Roman" panose="02020603050405020304" pitchFamily="18" charset="0"/>
              </a:rPr>
              <a:t> </a:t>
            </a:r>
            <a:r>
              <a:rPr lang="en-US" sz="2800" smtClean="0">
                <a:solidFill>
                  <a:srgbClr val="00B050"/>
                </a:solidFill>
                <a:cs typeface="Times New Roman" panose="02020603050405020304" pitchFamily="18" charset="0"/>
              </a:rPr>
              <a:t>'</a:t>
            </a:r>
            <a:r>
              <a:rPr lang="en-US" sz="2800" err="1" smtClean="0">
                <a:solidFill>
                  <a:srgbClr val="00B050"/>
                </a:solidFill>
                <a:cs typeface="Times New Roman" panose="02020603050405020304" pitchFamily="18" charset="0"/>
              </a:rPr>
              <a:t>viseaza</a:t>
            </a:r>
            <a:r>
              <a:rPr lang="en-US" sz="2800" smtClean="0">
                <a:solidFill>
                  <a:srgbClr val="00B050"/>
                </a:solidFill>
                <a:cs typeface="Times New Roman" panose="02020603050405020304" pitchFamily="18" charset="0"/>
              </a:rPr>
              <a:t>!</a:t>
            </a:r>
            <a:r>
              <a:rPr lang="en-US" sz="280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sz="2800" smtClean="0">
                <a:solidFill>
                  <a:srgbClr val="00B050"/>
                </a:solidFill>
                <a:cs typeface="Times New Roman" panose="02020603050405020304" pitchFamily="18" charset="0"/>
              </a:rPr>
              <a:t>'</a:t>
            </a:r>
            <a:r>
              <a:rPr lang="en-US" sz="2800" smtClean="0">
                <a:cs typeface="Times New Roman" panose="02020603050405020304" pitchFamily="18" charset="0"/>
              </a:rPr>
              <a:t>)	</a:t>
            </a:r>
            <a:r>
              <a:rPr lang="en-US" sz="2800" smtClean="0">
                <a:solidFill>
                  <a:srgbClr val="0070C0"/>
                </a:solidFill>
                <a:cs typeface="Times New Roman" panose="02020603050405020304" pitchFamily="18" charset="0"/>
              </a:rPr>
              <a:t>Alina </a:t>
            </a:r>
            <a:r>
              <a:rPr lang="en-US" sz="2800" err="1" smtClean="0">
                <a:solidFill>
                  <a:srgbClr val="0070C0"/>
                </a:solidFill>
                <a:cs typeface="Times New Roman" panose="02020603050405020304" pitchFamily="18" charset="0"/>
              </a:rPr>
              <a:t>viseaza</a:t>
            </a:r>
            <a:r>
              <a:rPr lang="en-US" sz="2800" smtClean="0">
                <a:solidFill>
                  <a:schemeClr val="accent3"/>
                </a:solidFill>
                <a:cs typeface="Times New Roman" panose="02020603050405020304" pitchFamily="18" charset="0"/>
              </a:rPr>
              <a:t>	</a:t>
            </a:r>
            <a:endParaRPr lang="en-US" sz="2800" smtClean="0">
              <a:solidFill>
                <a:srgbClr val="92D050"/>
              </a:solidFill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en-US" sz="2800" smtClean="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err="1">
                <a:cs typeface="Times New Roman" panose="02020603050405020304" pitchFamily="18" charset="0"/>
              </a:rPr>
              <a:t>Putem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repeta</a:t>
            </a:r>
            <a:r>
              <a:rPr lang="en-US" sz="2800" smtClean="0">
                <a:cs typeface="Times New Roman" panose="02020603050405020304" pitchFamily="18" charset="0"/>
              </a:rPr>
              <a:t> un sir </a:t>
            </a:r>
            <a:r>
              <a:rPr lang="en-US" sz="2800">
                <a:cs typeface="Times New Roman" panose="02020603050405020304" pitchFamily="18" charset="0"/>
              </a:rPr>
              <a:t>de </a:t>
            </a:r>
            <a:r>
              <a:rPr lang="en-US" sz="2800" err="1">
                <a:cs typeface="Times New Roman" panose="02020603050405020304" pitchFamily="18" charset="0"/>
              </a:rPr>
              <a:t>caractere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utilizand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operatorul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smtClean="0">
                <a:solidFill>
                  <a:srgbClr val="00B050"/>
                </a:solidFill>
                <a:cs typeface="Times New Roman" panose="02020603050405020304" pitchFamily="18" charset="0"/>
              </a:rPr>
              <a:t>' </a:t>
            </a:r>
            <a:r>
              <a:rPr lang="en-US" sz="2800" smtClean="0">
                <a:cs typeface="Times New Roman" panose="02020603050405020304" pitchFamily="18" charset="0"/>
              </a:rPr>
              <a:t>*</a:t>
            </a:r>
            <a:r>
              <a:rPr lang="en-US" sz="2800" smtClean="0">
                <a:solidFill>
                  <a:srgbClr val="00B050"/>
                </a:solidFill>
                <a:cs typeface="Times New Roman" panose="02020603050405020304" pitchFamily="18" charset="0"/>
              </a:rPr>
              <a:t> '</a:t>
            </a:r>
            <a:r>
              <a:rPr lang="en-US" sz="2800" smtClean="0"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Tx/>
              <a:buChar char="-"/>
            </a:pPr>
            <a:endParaRPr lang="en-US" sz="2800" smtClean="0">
              <a:solidFill>
                <a:srgbClr val="FF6600"/>
              </a:solidFill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>
                <a:solidFill>
                  <a:srgbClr val="CC00CC"/>
                </a:solidFill>
                <a:cs typeface="Times New Roman" panose="02020603050405020304" pitchFamily="18" charset="0"/>
              </a:rPr>
              <a:t>print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smtClean="0">
                <a:cs typeface="Times New Roman" panose="02020603050405020304" pitchFamily="18" charset="0"/>
              </a:rPr>
              <a:t> (</a:t>
            </a:r>
            <a:r>
              <a:rPr lang="en-US" sz="2800" smtClean="0">
                <a:solidFill>
                  <a:srgbClr val="0070C0"/>
                </a:solidFill>
                <a:cs typeface="Times New Roman" panose="02020603050405020304" pitchFamily="18" charset="0"/>
              </a:rPr>
              <a:t>3</a:t>
            </a:r>
            <a:r>
              <a:rPr lang="en-US" sz="2800" smtClean="0">
                <a:cs typeface="Times New Roman" panose="02020603050405020304" pitchFamily="18" charset="0"/>
              </a:rPr>
              <a:t> * </a:t>
            </a:r>
            <a:r>
              <a:rPr lang="en-US" sz="2800" smtClean="0">
                <a:solidFill>
                  <a:srgbClr val="00B050"/>
                </a:solidFill>
                <a:cs typeface="Times New Roman" panose="02020603050405020304" pitchFamily="18" charset="0"/>
              </a:rPr>
              <a:t>'</a:t>
            </a:r>
            <a:r>
              <a:rPr lang="en-US" sz="2800" err="1" smtClean="0">
                <a:solidFill>
                  <a:srgbClr val="00B050"/>
                </a:solidFill>
                <a:cs typeface="Times New Roman" panose="02020603050405020304" pitchFamily="18" charset="0"/>
              </a:rPr>
              <a:t>Goool</a:t>
            </a:r>
            <a:r>
              <a:rPr lang="en-US" sz="2800" smtClean="0">
                <a:solidFill>
                  <a:srgbClr val="00B050"/>
                </a:solidFill>
                <a:cs typeface="Times New Roman" panose="02020603050405020304" pitchFamily="18" charset="0"/>
              </a:rPr>
              <a:t> ! '</a:t>
            </a:r>
            <a:r>
              <a:rPr lang="en-US" sz="2800" smtClean="0">
                <a:cs typeface="Times New Roman" panose="02020603050405020304" pitchFamily="18" charset="0"/>
              </a:rPr>
              <a:t>)</a:t>
            </a:r>
            <a:r>
              <a:rPr lang="en-US" sz="2800" smtClean="0">
                <a:solidFill>
                  <a:schemeClr val="accent3"/>
                </a:solidFill>
                <a:cs typeface="Times New Roman" panose="02020603050405020304" pitchFamily="18" charset="0"/>
              </a:rPr>
              <a:t>			</a:t>
            </a:r>
            <a:r>
              <a:rPr lang="en-US" sz="280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solidFill>
                  <a:srgbClr val="0070C0"/>
                </a:solidFill>
                <a:cs typeface="Times New Roman" panose="02020603050405020304" pitchFamily="18" charset="0"/>
              </a:rPr>
              <a:t>Goool</a:t>
            </a:r>
            <a:r>
              <a:rPr lang="en-US" sz="2800" smtClean="0">
                <a:solidFill>
                  <a:srgbClr val="0070C0"/>
                </a:solidFill>
                <a:cs typeface="Times New Roman" panose="02020603050405020304" pitchFamily="18" charset="0"/>
              </a:rPr>
              <a:t> ! </a:t>
            </a:r>
            <a:r>
              <a:rPr lang="en-US" sz="2800" err="1">
                <a:solidFill>
                  <a:srgbClr val="0070C0"/>
                </a:solidFill>
                <a:cs typeface="Times New Roman" panose="02020603050405020304" pitchFamily="18" charset="0"/>
              </a:rPr>
              <a:t>Goool</a:t>
            </a:r>
            <a:r>
              <a:rPr lang="en-US" sz="280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sz="2800" smtClean="0">
                <a:solidFill>
                  <a:srgbClr val="0070C0"/>
                </a:solidFill>
                <a:cs typeface="Times New Roman" panose="02020603050405020304" pitchFamily="18" charset="0"/>
              </a:rPr>
              <a:t>! </a:t>
            </a:r>
            <a:r>
              <a:rPr lang="en-US" sz="2800" err="1">
                <a:solidFill>
                  <a:srgbClr val="0070C0"/>
                </a:solidFill>
                <a:cs typeface="Times New Roman" panose="02020603050405020304" pitchFamily="18" charset="0"/>
              </a:rPr>
              <a:t>Goool</a:t>
            </a:r>
            <a:r>
              <a:rPr lang="en-US" sz="2800">
                <a:solidFill>
                  <a:srgbClr val="0070C0"/>
                </a:solidFill>
                <a:cs typeface="Times New Roman" panose="02020603050405020304" pitchFamily="18" charset="0"/>
              </a:rPr>
              <a:t> !</a:t>
            </a:r>
            <a:endParaRPr lang="en-US" sz="280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en-US" sz="2800">
              <a:solidFill>
                <a:schemeClr val="accent3"/>
              </a:solidFill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>
                <a:solidFill>
                  <a:srgbClr val="CC00CC"/>
                </a:solidFill>
                <a:cs typeface="Times New Roman" panose="02020603050405020304" pitchFamily="18" charset="0"/>
              </a:rPr>
              <a:t>print</a:t>
            </a:r>
            <a:r>
              <a:rPr lang="en-US" sz="2800">
                <a:cs typeface="Times New Roman" panose="02020603050405020304" pitchFamily="18" charset="0"/>
              </a:rPr>
              <a:t>  (</a:t>
            </a:r>
            <a:r>
              <a:rPr lang="en-US" sz="2800" smtClean="0">
                <a:solidFill>
                  <a:srgbClr val="00B050"/>
                </a:solidFill>
                <a:cs typeface="Times New Roman" panose="02020603050405020304" pitchFamily="18" charset="0"/>
              </a:rPr>
              <a:t>'</a:t>
            </a:r>
            <a:r>
              <a:rPr lang="en-US" sz="2800" err="1" smtClean="0">
                <a:solidFill>
                  <a:srgbClr val="00B050"/>
                </a:solidFill>
                <a:cs typeface="Times New Roman" panose="02020603050405020304" pitchFamily="18" charset="0"/>
              </a:rPr>
              <a:t>Sunati</a:t>
            </a:r>
            <a:r>
              <a:rPr lang="en-US" sz="2800" smtClean="0">
                <a:solidFill>
                  <a:srgbClr val="00B050"/>
                </a:solidFill>
                <a:cs typeface="Times New Roman" panose="02020603050405020304" pitchFamily="18" charset="0"/>
              </a:rPr>
              <a:t> la: 07'</a:t>
            </a:r>
            <a:r>
              <a:rPr lang="en-US" sz="2800" smtClean="0">
                <a:solidFill>
                  <a:schemeClr val="accent3"/>
                </a:solidFill>
                <a:cs typeface="Times New Roman" panose="02020603050405020304" pitchFamily="18" charset="0"/>
              </a:rPr>
              <a:t> 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>
                <a:cs typeface="Times New Roman" panose="02020603050405020304" pitchFamily="18" charset="0"/>
              </a:rPr>
              <a:t>+ </a:t>
            </a:r>
            <a:r>
              <a:rPr lang="en-US" sz="2800" smtClean="0">
                <a:solidFill>
                  <a:srgbClr val="0070C0"/>
                </a:solidFill>
                <a:cs typeface="Times New Roman" panose="02020603050405020304" pitchFamily="18" charset="0"/>
              </a:rPr>
              <a:t>4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>
                <a:cs typeface="Times New Roman" panose="02020603050405020304" pitchFamily="18" charset="0"/>
              </a:rPr>
              <a:t>* </a:t>
            </a:r>
            <a:r>
              <a:rPr lang="en-US" sz="2800" smtClean="0">
                <a:solidFill>
                  <a:srgbClr val="00B050"/>
                </a:solidFill>
                <a:cs typeface="Times New Roman" panose="02020603050405020304" pitchFamily="18" charset="0"/>
              </a:rPr>
              <a:t>'25'</a:t>
            </a:r>
            <a:r>
              <a:rPr lang="en-US" sz="2800" smtClean="0">
                <a:cs typeface="Times New Roman" panose="02020603050405020304" pitchFamily="18" charset="0"/>
              </a:rPr>
              <a:t>)</a:t>
            </a:r>
            <a:r>
              <a:rPr lang="en-US" sz="2800" smtClean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sz="2800">
                <a:solidFill>
                  <a:schemeClr val="accent3"/>
                </a:solidFill>
                <a:cs typeface="Times New Roman" panose="02020603050405020304" pitchFamily="18" charset="0"/>
              </a:rPr>
              <a:t>	</a:t>
            </a:r>
            <a:r>
              <a:rPr lang="en-US" sz="2800" err="1" smtClean="0">
                <a:solidFill>
                  <a:srgbClr val="0070C0"/>
                </a:solidFill>
                <a:cs typeface="Times New Roman" panose="02020603050405020304" pitchFamily="18" charset="0"/>
              </a:rPr>
              <a:t>Sunati</a:t>
            </a:r>
            <a:r>
              <a:rPr lang="en-US" sz="2800" smtClean="0">
                <a:solidFill>
                  <a:srgbClr val="0070C0"/>
                </a:solidFill>
                <a:cs typeface="Times New Roman" panose="02020603050405020304" pitchFamily="18" charset="0"/>
              </a:rPr>
              <a:t> la: 0725252525</a:t>
            </a:r>
            <a:endParaRPr lang="en-US" sz="2800">
              <a:cs typeface="Times New Roman" panose="02020603050405020304" pitchFamily="18" charset="0"/>
            </a:endParaRPr>
          </a:p>
          <a:p>
            <a:endParaRPr lang="en-US" sz="2800" smtClean="0"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9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17500"/>
            <a:ext cx="1093304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cs typeface="Times New Roman" panose="02020603050405020304" pitchFamily="18" charset="0"/>
              </a:rPr>
              <a:t>	</a:t>
            </a:r>
            <a:r>
              <a:rPr lang="en-US" sz="2800" smtClean="0">
                <a:cs typeface="Times New Roman" panose="02020603050405020304" pitchFamily="18" charset="0"/>
              </a:rPr>
              <a:t>	</a:t>
            </a:r>
            <a:r>
              <a:rPr lang="en-US" sz="2800" b="1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Lucrul</a:t>
            </a:r>
            <a:r>
              <a:rPr lang="en-US" sz="2800" b="1" smtClean="0">
                <a:solidFill>
                  <a:srgbClr val="C00000"/>
                </a:solidFill>
                <a:cs typeface="Times New Roman" panose="02020603050405020304" pitchFamily="18" charset="0"/>
              </a:rPr>
              <a:t> cu </a:t>
            </a:r>
            <a:r>
              <a:rPr lang="en-US" sz="2800" b="1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siruri</a:t>
            </a:r>
            <a:r>
              <a:rPr lang="en-US" sz="2800" b="1" smtClean="0">
                <a:solidFill>
                  <a:srgbClr val="C00000"/>
                </a:solidFill>
                <a:cs typeface="Times New Roman" panose="02020603050405020304" pitchFamily="18" charset="0"/>
              </a:rPr>
              <a:t> de </a:t>
            </a:r>
            <a:r>
              <a:rPr lang="en-US" sz="2800" b="1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caractere</a:t>
            </a:r>
            <a:r>
              <a:rPr lang="en-US" sz="2800" b="1" smtClean="0">
                <a:solidFill>
                  <a:srgbClr val="C00000"/>
                </a:solidFill>
                <a:cs typeface="Times New Roman" panose="02020603050405020304" pitchFamily="18" charset="0"/>
              </a:rPr>
              <a:t> – </a:t>
            </a:r>
            <a:r>
              <a:rPr lang="en-US" sz="2800" b="1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continuare</a:t>
            </a:r>
            <a:endParaRPr lang="ro-RO" sz="280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endParaRPr lang="en-US" sz="2800" smtClean="0">
              <a:cs typeface="Times New Roman" panose="02020603050405020304" pitchFamily="18" charset="0"/>
            </a:endParaRPr>
          </a:p>
          <a:p>
            <a:r>
              <a:rPr lang="en-US" sz="2800">
                <a:cs typeface="Times New Roman" panose="02020603050405020304" pitchFamily="18" charset="0"/>
              </a:rPr>
              <a:t>	</a:t>
            </a:r>
            <a:r>
              <a:rPr lang="en-US" sz="2800" b="1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Secvente</a:t>
            </a:r>
            <a:r>
              <a:rPr lang="en-US" sz="2800" b="1" smtClean="0">
                <a:solidFill>
                  <a:srgbClr val="C00000"/>
                </a:solidFill>
                <a:cs typeface="Times New Roman" panose="02020603050405020304" pitchFamily="18" charset="0"/>
              </a:rPr>
              <a:t> de </a:t>
            </a:r>
            <a:r>
              <a:rPr lang="en-US" sz="2800" b="1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evadare</a:t>
            </a:r>
            <a:r>
              <a:rPr lang="en-US" sz="2800" b="1" smtClean="0">
                <a:solidFill>
                  <a:srgbClr val="C00000"/>
                </a:solidFill>
                <a:cs typeface="Times New Roman" panose="02020603050405020304" pitchFamily="18" charset="0"/>
              </a:rPr>
              <a:t>:</a:t>
            </a:r>
          </a:p>
          <a:p>
            <a:endParaRPr lang="en-US" sz="2800" b="1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b="1" smtClean="0">
                <a:solidFill>
                  <a:srgbClr val="00B050"/>
                </a:solidFill>
                <a:cs typeface="Times New Roman" panose="02020603050405020304" pitchFamily="18" charset="0"/>
              </a:rPr>
              <a:t>\a</a:t>
            </a:r>
            <a:r>
              <a:rPr lang="en-US" sz="2800" smtClean="0">
                <a:cs typeface="Times New Roman" panose="02020603050405020304" pitchFamily="18" charset="0"/>
              </a:rPr>
              <a:t> 	– </a:t>
            </a:r>
            <a:r>
              <a:rPr lang="en-US" sz="2800" err="1" smtClean="0">
                <a:cs typeface="Times New Roman" panose="02020603050405020304" pitchFamily="18" charset="0"/>
              </a:rPr>
              <a:t>bip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sau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caracter</a:t>
            </a:r>
            <a:r>
              <a:rPr lang="en-US" sz="2800" smtClean="0">
                <a:cs typeface="Times New Roman" panose="02020603050405020304" pitchFamily="18" charset="0"/>
              </a:rPr>
              <a:t> special;</a:t>
            </a:r>
          </a:p>
          <a:p>
            <a:pPr marL="457200" indent="-457200">
              <a:buFontTx/>
              <a:buChar char="-"/>
            </a:pPr>
            <a:endParaRPr lang="en-US" sz="2800" smtClean="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b="1" smtClean="0">
                <a:solidFill>
                  <a:srgbClr val="00B050"/>
                </a:solidFill>
                <a:cs typeface="Times New Roman" panose="02020603050405020304" pitchFamily="18" charset="0"/>
              </a:rPr>
              <a:t>\t</a:t>
            </a:r>
            <a:r>
              <a:rPr lang="en-US" sz="2800" smtClean="0">
                <a:cs typeface="Times New Roman" panose="02020603050405020304" pitchFamily="18" charset="0"/>
              </a:rPr>
              <a:t> 	– tab;</a:t>
            </a:r>
          </a:p>
          <a:p>
            <a:pPr marL="457200" indent="-457200">
              <a:buFontTx/>
              <a:buChar char="-"/>
            </a:pPr>
            <a:endParaRPr lang="en-US" sz="2800" smtClean="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b="1" smtClean="0">
                <a:solidFill>
                  <a:srgbClr val="00B050"/>
                </a:solidFill>
                <a:cs typeface="Times New Roman" panose="02020603050405020304" pitchFamily="18" charset="0"/>
              </a:rPr>
              <a:t>\</a:t>
            </a:r>
            <a:r>
              <a:rPr lang="en-US" sz="2800" b="1" err="1" smtClean="0">
                <a:solidFill>
                  <a:srgbClr val="00B050"/>
                </a:solidFill>
                <a:cs typeface="Times New Roman" panose="02020603050405020304" pitchFamily="18" charset="0"/>
              </a:rPr>
              <a:t>caracter</a:t>
            </a:r>
            <a:r>
              <a:rPr lang="en-US" sz="2800" smtClean="0">
                <a:cs typeface="Times New Roman" panose="02020603050405020304" pitchFamily="18" charset="0"/>
              </a:rPr>
              <a:t> – </a:t>
            </a:r>
            <a:r>
              <a:rPr lang="en-US" sz="2800" err="1" smtClean="0">
                <a:cs typeface="Times New Roman" panose="02020603050405020304" pitchFamily="18" charset="0"/>
              </a:rPr>
              <a:t>va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tipari</a:t>
            </a:r>
            <a:r>
              <a:rPr lang="en-US" sz="2800" smtClean="0">
                <a:cs typeface="Times New Roman" panose="02020603050405020304" pitchFamily="18" charset="0"/>
              </a:rPr>
              <a:t> "caracter";</a:t>
            </a:r>
          </a:p>
          <a:p>
            <a:pPr marL="457200" indent="-457200">
              <a:buFontTx/>
              <a:buChar char="-"/>
            </a:pPr>
            <a:endParaRPr lang="en-US" sz="2800" smtClean="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b="1" smtClean="0">
                <a:solidFill>
                  <a:srgbClr val="00B050"/>
                </a:solidFill>
                <a:cs typeface="Times New Roman" panose="02020603050405020304" pitchFamily="18" charset="0"/>
              </a:rPr>
              <a:t>\n</a:t>
            </a:r>
            <a:r>
              <a:rPr lang="en-US" sz="2800" smtClean="0">
                <a:cs typeface="Times New Roman" panose="02020603050405020304" pitchFamily="18" charset="0"/>
              </a:rPr>
              <a:t> 	– </a:t>
            </a:r>
            <a:r>
              <a:rPr lang="en-US" sz="2800" err="1" smtClean="0">
                <a:cs typeface="Times New Roman" panose="02020603050405020304" pitchFamily="18" charset="0"/>
              </a:rPr>
              <a:t>sare</a:t>
            </a:r>
            <a:r>
              <a:rPr lang="en-US" sz="2800" smtClean="0">
                <a:cs typeface="Times New Roman" panose="02020603050405020304" pitchFamily="18" charset="0"/>
              </a:rPr>
              <a:t> la </a:t>
            </a:r>
            <a:r>
              <a:rPr lang="en-US" sz="2800" err="1" smtClean="0">
                <a:cs typeface="Times New Roman" panose="02020603050405020304" pitchFamily="18" charset="0"/>
              </a:rPr>
              <a:t>randul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urmator</a:t>
            </a:r>
            <a:r>
              <a:rPr lang="en-US" sz="2800" smtClean="0">
                <a:cs typeface="Times New Roman" panose="02020603050405020304" pitchFamily="18" charset="0"/>
              </a:rPr>
              <a:t>;</a:t>
            </a:r>
          </a:p>
          <a:p>
            <a:endParaRPr lang="en-US" sz="280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b="1" smtClean="0">
                <a:solidFill>
                  <a:srgbClr val="00B050"/>
                </a:solidFill>
                <a:cs typeface="Times New Roman" panose="02020603050405020304" pitchFamily="18" charset="0"/>
              </a:rPr>
              <a:t>,</a:t>
            </a:r>
            <a:r>
              <a:rPr lang="en-US" sz="2800" b="1" smtClean="0">
                <a:cs typeface="Times New Roman" panose="02020603050405020304" pitchFamily="18" charset="0"/>
              </a:rPr>
              <a:t> 	</a:t>
            </a:r>
            <a:r>
              <a:rPr lang="en-US" sz="2800" smtClean="0">
                <a:cs typeface="Times New Roman" panose="02020603050405020304" pitchFamily="18" charset="0"/>
              </a:rPr>
              <a:t>– </a:t>
            </a:r>
            <a:r>
              <a:rPr lang="en-US" sz="2800" err="1" smtClean="0">
                <a:cs typeface="Times New Roman" panose="02020603050405020304" pitchFamily="18" charset="0"/>
              </a:rPr>
              <a:t>desparte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doua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sau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mai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multe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expresii</a:t>
            </a:r>
            <a:r>
              <a:rPr lang="en-US" sz="2800" smtClean="0">
                <a:cs typeface="Times New Roman" panose="02020603050405020304" pitchFamily="18" charset="0"/>
              </a:rPr>
              <a:t> de </a:t>
            </a:r>
            <a:r>
              <a:rPr lang="en-US" sz="2800" err="1" smtClean="0">
                <a:cs typeface="Times New Roman" panose="02020603050405020304" pitchFamily="18" charset="0"/>
              </a:rPr>
              <a:t>printat</a:t>
            </a:r>
            <a:r>
              <a:rPr lang="en-US" sz="2800" smtClean="0">
                <a:cs typeface="Times New Roman" panose="02020603050405020304" pitchFamily="18" charset="0"/>
              </a:rPr>
              <a:t>.</a:t>
            </a:r>
          </a:p>
          <a:p>
            <a:endParaRPr lang="en-US" sz="2800">
              <a:cs typeface="Times New Roman" panose="02020603050405020304" pitchFamily="18" charset="0"/>
            </a:endParaRPr>
          </a:p>
          <a:p>
            <a:r>
              <a:rPr lang="en-US" sz="2800" smtClean="0">
                <a:cs typeface="Times New Roman" panose="02020603050405020304" pitchFamily="18" charset="0"/>
              </a:rPr>
              <a:t>		</a:t>
            </a:r>
            <a:r>
              <a:rPr lang="en-US" sz="2800">
                <a:solidFill>
                  <a:srgbClr val="0070C0"/>
                </a:solidFill>
              </a:rPr>
              <a:t> </a:t>
            </a:r>
            <a:r>
              <a:rPr lang="en-US" sz="2800" err="1">
                <a:solidFill>
                  <a:srgbClr val="0070C0"/>
                </a:solidFill>
              </a:rPr>
              <a:t>Exemplul</a:t>
            </a:r>
            <a:r>
              <a:rPr lang="en-US" sz="2800">
                <a:solidFill>
                  <a:srgbClr val="0070C0"/>
                </a:solidFill>
              </a:rPr>
              <a:t> </a:t>
            </a:r>
            <a:r>
              <a:rPr lang="en-US" sz="2800" smtClean="0">
                <a:solidFill>
                  <a:srgbClr val="0070C0"/>
                </a:solidFill>
              </a:rPr>
              <a:t>101</a:t>
            </a:r>
            <a:endParaRPr lang="ro-RO" sz="2800"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7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17500"/>
            <a:ext cx="1093304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cs typeface="Times New Roman" panose="02020603050405020304" pitchFamily="18" charset="0"/>
              </a:rPr>
              <a:t>	</a:t>
            </a:r>
            <a:r>
              <a:rPr lang="en-US" sz="2800" smtClean="0">
                <a:cs typeface="Times New Roman" panose="02020603050405020304" pitchFamily="18" charset="0"/>
              </a:rPr>
              <a:t>	</a:t>
            </a:r>
            <a:r>
              <a:rPr lang="en-US" sz="2800" b="1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Lucrul</a:t>
            </a:r>
            <a:r>
              <a:rPr lang="en-US" sz="2800" b="1" smtClean="0">
                <a:solidFill>
                  <a:srgbClr val="C00000"/>
                </a:solidFill>
                <a:cs typeface="Times New Roman" panose="02020603050405020304" pitchFamily="18" charset="0"/>
              </a:rPr>
              <a:t> cu </a:t>
            </a:r>
            <a:r>
              <a:rPr lang="en-US" sz="2800" b="1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numere</a:t>
            </a:r>
            <a:endParaRPr lang="ro-RO" sz="280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endParaRPr lang="en-US" sz="2800" smtClean="0">
              <a:cs typeface="Times New Roman" panose="02020603050405020304" pitchFamily="18" charset="0"/>
            </a:endParaRPr>
          </a:p>
          <a:p>
            <a:r>
              <a:rPr lang="en-US" sz="2800">
                <a:cs typeface="Times New Roman" panose="02020603050405020304" pitchFamily="18" charset="0"/>
              </a:rPr>
              <a:t>	</a:t>
            </a:r>
            <a:r>
              <a:rPr lang="en-US" sz="2800" b="1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sz="2800" b="1" smtClean="0">
                <a:solidFill>
                  <a:srgbClr val="C00000"/>
                </a:solidFill>
                <a:cs typeface="Times New Roman" panose="02020603050405020304" pitchFamily="18" charset="0"/>
              </a:rPr>
              <a:t>Integer (</a:t>
            </a:r>
            <a:r>
              <a:rPr lang="en-US" sz="2800" b="1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int</a:t>
            </a:r>
            <a:r>
              <a:rPr lang="en-US" sz="2800" b="1" smtClean="0">
                <a:solidFill>
                  <a:srgbClr val="C00000"/>
                </a:solidFill>
                <a:cs typeface="Times New Roman" panose="02020603050405020304" pitchFamily="18" charset="0"/>
              </a:rPr>
              <a:t>), float, </a:t>
            </a:r>
            <a:r>
              <a:rPr lang="en-US" sz="2800" b="1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numere</a:t>
            </a:r>
            <a:r>
              <a:rPr lang="en-US" sz="2800" b="1" smtClean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complexe</a:t>
            </a:r>
            <a:r>
              <a:rPr lang="en-US" sz="2800" b="1" smtClean="0">
                <a:solidFill>
                  <a:srgbClr val="C00000"/>
                </a:solidFill>
                <a:cs typeface="Times New Roman" panose="02020603050405020304" pitchFamily="18" charset="0"/>
              </a:rPr>
              <a:t>:</a:t>
            </a:r>
          </a:p>
          <a:p>
            <a:endParaRPr lang="en-US" sz="2800" b="1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smtClean="0">
                <a:solidFill>
                  <a:srgbClr val="CC00CC"/>
                </a:solidFill>
                <a:cs typeface="Times New Roman" panose="02020603050405020304" pitchFamily="18" charset="0"/>
              </a:rPr>
              <a:t>print</a:t>
            </a:r>
            <a:r>
              <a:rPr lang="en-US" sz="2800" smtClean="0">
                <a:cs typeface="Times New Roman" panose="02020603050405020304" pitchFamily="18" charset="0"/>
              </a:rPr>
              <a:t> (4 + 3)</a:t>
            </a:r>
            <a:r>
              <a:rPr lang="en-US" sz="2800" smtClean="0">
                <a:solidFill>
                  <a:schemeClr val="accent3"/>
                </a:solidFill>
                <a:cs typeface="Times New Roman" panose="02020603050405020304" pitchFamily="18" charset="0"/>
              </a:rPr>
              <a:t>		</a:t>
            </a:r>
            <a:r>
              <a:rPr lang="en-US" sz="2800" smtClean="0">
                <a:solidFill>
                  <a:srgbClr val="0070C0"/>
                </a:solidFill>
                <a:cs typeface="Times New Roman" panose="02020603050405020304" pitchFamily="18" charset="0"/>
              </a:rPr>
              <a:t>7		</a:t>
            </a:r>
            <a:r>
              <a:rPr lang="en-US" sz="2800" err="1" smtClean="0">
                <a:cs typeface="Times New Roman" panose="02020603050405020304" pitchFamily="18" charset="0"/>
              </a:rPr>
              <a:t>adunare</a:t>
            </a:r>
            <a:endParaRPr lang="en-US" sz="2800" smtClean="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en-US" sz="2800" smtClean="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>
                <a:solidFill>
                  <a:srgbClr val="CC00CC"/>
                </a:solidFill>
                <a:cs typeface="Times New Roman" panose="02020603050405020304" pitchFamily="18" charset="0"/>
              </a:rPr>
              <a:t>print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smtClean="0">
                <a:cs typeface="Times New Roman" panose="02020603050405020304" pitchFamily="18" charset="0"/>
              </a:rPr>
              <a:t>(5 – 2)</a:t>
            </a:r>
            <a:r>
              <a:rPr lang="en-US" sz="2800">
                <a:solidFill>
                  <a:schemeClr val="accent3"/>
                </a:solidFill>
                <a:cs typeface="Times New Roman" panose="02020603050405020304" pitchFamily="18" charset="0"/>
              </a:rPr>
              <a:t>		</a:t>
            </a:r>
            <a:r>
              <a:rPr lang="en-US" sz="2800" smtClean="0">
                <a:solidFill>
                  <a:srgbClr val="0070C0"/>
                </a:solidFill>
                <a:cs typeface="Times New Roman" panose="02020603050405020304" pitchFamily="18" charset="0"/>
              </a:rPr>
              <a:t>3 		</a:t>
            </a:r>
            <a:r>
              <a:rPr lang="en-US" sz="2800" err="1" smtClean="0">
                <a:cs typeface="Times New Roman" panose="02020603050405020304" pitchFamily="18" charset="0"/>
              </a:rPr>
              <a:t>scadere</a:t>
            </a:r>
            <a:endParaRPr lang="en-US" sz="2800" smtClean="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en-US" sz="2800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>
                <a:solidFill>
                  <a:srgbClr val="CC00CC"/>
                </a:solidFill>
                <a:cs typeface="Times New Roman" panose="02020603050405020304" pitchFamily="18" charset="0"/>
              </a:rPr>
              <a:t>print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smtClean="0">
                <a:cs typeface="Times New Roman" panose="02020603050405020304" pitchFamily="18" charset="0"/>
              </a:rPr>
              <a:t>(5 * 2)</a:t>
            </a:r>
            <a:r>
              <a:rPr lang="en-US" sz="2800">
                <a:solidFill>
                  <a:schemeClr val="accent3"/>
                </a:solidFill>
                <a:cs typeface="Times New Roman" panose="02020603050405020304" pitchFamily="18" charset="0"/>
              </a:rPr>
              <a:t>		</a:t>
            </a:r>
            <a:r>
              <a:rPr lang="en-US" sz="2800" smtClean="0">
                <a:solidFill>
                  <a:srgbClr val="0070C0"/>
                </a:solidFill>
                <a:cs typeface="Times New Roman" panose="02020603050405020304" pitchFamily="18" charset="0"/>
              </a:rPr>
              <a:t>10 		</a:t>
            </a:r>
            <a:r>
              <a:rPr lang="en-US" sz="2800" err="1" smtClean="0">
                <a:cs typeface="Times New Roman" panose="02020603050405020304" pitchFamily="18" charset="0"/>
              </a:rPr>
              <a:t>inmultire</a:t>
            </a:r>
            <a:endParaRPr lang="en-US" sz="2800" smtClean="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en-US" sz="2800" smtClean="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>
                <a:solidFill>
                  <a:srgbClr val="CC00CC"/>
                </a:solidFill>
                <a:cs typeface="Times New Roman" panose="02020603050405020304" pitchFamily="18" charset="0"/>
              </a:rPr>
              <a:t>print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smtClean="0">
                <a:cs typeface="Times New Roman" panose="02020603050405020304" pitchFamily="18" charset="0"/>
              </a:rPr>
              <a:t>(8 / 2)</a:t>
            </a:r>
            <a:r>
              <a:rPr lang="en-US" sz="2800">
                <a:solidFill>
                  <a:schemeClr val="accent3"/>
                </a:solidFill>
                <a:cs typeface="Times New Roman" panose="02020603050405020304" pitchFamily="18" charset="0"/>
              </a:rPr>
              <a:t>		</a:t>
            </a:r>
            <a:r>
              <a:rPr lang="en-US" sz="2800" smtClean="0">
                <a:solidFill>
                  <a:srgbClr val="0070C0"/>
                </a:solidFill>
                <a:cs typeface="Times New Roman" panose="02020603050405020304" pitchFamily="18" charset="0"/>
              </a:rPr>
              <a:t>4 		</a:t>
            </a:r>
            <a:r>
              <a:rPr lang="en-US" sz="2800" smtClean="0">
                <a:cs typeface="Times New Roman" panose="02020603050405020304" pitchFamily="18" charset="0"/>
              </a:rPr>
              <a:t>impartire, rezultat float</a:t>
            </a:r>
          </a:p>
          <a:p>
            <a:pPr marL="457200" indent="-457200">
              <a:buFontTx/>
              <a:buChar char="-"/>
            </a:pPr>
            <a:endParaRPr lang="en-US" sz="2800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>
                <a:solidFill>
                  <a:srgbClr val="CC00CC"/>
                </a:solidFill>
                <a:cs typeface="Times New Roman" panose="02020603050405020304" pitchFamily="18" charset="0"/>
              </a:rPr>
              <a:t>print</a:t>
            </a:r>
            <a:r>
              <a:rPr lang="en-US" sz="2800">
                <a:cs typeface="Times New Roman" panose="02020603050405020304" pitchFamily="18" charset="0"/>
              </a:rPr>
              <a:t> (</a:t>
            </a:r>
            <a:r>
              <a:rPr lang="en-US" sz="2800" smtClean="0">
                <a:cs typeface="Times New Roman" panose="02020603050405020304" pitchFamily="18" charset="0"/>
              </a:rPr>
              <a:t>8 / 3)</a:t>
            </a:r>
            <a:r>
              <a:rPr lang="en-US" sz="2800">
                <a:solidFill>
                  <a:schemeClr val="accent3"/>
                </a:solidFill>
                <a:cs typeface="Times New Roman" panose="02020603050405020304" pitchFamily="18" charset="0"/>
              </a:rPr>
              <a:t>		</a:t>
            </a:r>
            <a:r>
              <a:rPr lang="en-US" sz="2800" smtClean="0">
                <a:solidFill>
                  <a:srgbClr val="0070C0"/>
                </a:solidFill>
                <a:cs typeface="Times New Roman" panose="02020603050405020304" pitchFamily="18" charset="0"/>
              </a:rPr>
              <a:t>2.666...7</a:t>
            </a:r>
            <a:r>
              <a:rPr lang="en-US" sz="2800" smtClean="0">
                <a:solidFill>
                  <a:schemeClr val="accent3"/>
                </a:solidFill>
                <a:cs typeface="Times New Roman" panose="02020603050405020304" pitchFamily="18" charset="0"/>
              </a:rPr>
              <a:t>	</a:t>
            </a:r>
            <a:r>
              <a:rPr lang="en-US" sz="2800">
                <a:cs typeface="Times New Roman" panose="02020603050405020304" pitchFamily="18" charset="0"/>
              </a:rPr>
              <a:t>impartire, rezultat float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7785" y="6492874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17500"/>
            <a:ext cx="1093304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cs typeface="Times New Roman" panose="02020603050405020304" pitchFamily="18" charset="0"/>
              </a:rPr>
              <a:t>	</a:t>
            </a:r>
            <a:r>
              <a:rPr lang="en-US" sz="2800" smtClean="0">
                <a:cs typeface="Times New Roman" panose="02020603050405020304" pitchFamily="18" charset="0"/>
              </a:rPr>
              <a:t>	</a:t>
            </a:r>
            <a:r>
              <a:rPr lang="en-US" sz="2800" b="1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Lucrul</a:t>
            </a:r>
            <a:r>
              <a:rPr lang="en-US" sz="2800" b="1" smtClean="0">
                <a:solidFill>
                  <a:srgbClr val="C00000"/>
                </a:solidFill>
                <a:cs typeface="Times New Roman" panose="02020603050405020304" pitchFamily="18" charset="0"/>
              </a:rPr>
              <a:t> cu </a:t>
            </a:r>
            <a:r>
              <a:rPr lang="en-US" sz="2800" b="1" err="1">
                <a:solidFill>
                  <a:srgbClr val="C00000"/>
                </a:solidFill>
                <a:cs typeface="Times New Roman" panose="02020603050405020304" pitchFamily="18" charset="0"/>
              </a:rPr>
              <a:t>numere</a:t>
            </a:r>
            <a:r>
              <a:rPr lang="en-US" sz="2800" b="1">
                <a:solidFill>
                  <a:srgbClr val="C00000"/>
                </a:solidFill>
                <a:cs typeface="Times New Roman" panose="02020603050405020304" pitchFamily="18" charset="0"/>
              </a:rPr>
              <a:t> - </a:t>
            </a:r>
            <a:r>
              <a:rPr lang="en-US" sz="2800" b="1" err="1">
                <a:solidFill>
                  <a:srgbClr val="C00000"/>
                </a:solidFill>
                <a:cs typeface="Times New Roman" panose="02020603050405020304" pitchFamily="18" charset="0"/>
              </a:rPr>
              <a:t>continuare</a:t>
            </a:r>
            <a:endParaRPr lang="ro-RO" sz="280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endParaRPr lang="en-US" sz="2800" smtClean="0">
              <a:cs typeface="Times New Roman" panose="02020603050405020304" pitchFamily="18" charset="0"/>
            </a:endParaRPr>
          </a:p>
          <a:p>
            <a:r>
              <a:rPr lang="en-US" sz="2800">
                <a:cs typeface="Times New Roman" panose="02020603050405020304" pitchFamily="18" charset="0"/>
              </a:rPr>
              <a:t>	</a:t>
            </a:r>
            <a:r>
              <a:rPr lang="en-US" sz="2800" b="1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sz="2800" b="1" smtClean="0">
                <a:solidFill>
                  <a:srgbClr val="C00000"/>
                </a:solidFill>
                <a:cs typeface="Times New Roman" panose="02020603050405020304" pitchFamily="18" charset="0"/>
              </a:rPr>
              <a:t>Integer (</a:t>
            </a:r>
            <a:r>
              <a:rPr lang="en-US" sz="2800" b="1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int</a:t>
            </a:r>
            <a:r>
              <a:rPr lang="en-US" sz="2800" b="1" smtClean="0">
                <a:solidFill>
                  <a:srgbClr val="C00000"/>
                </a:solidFill>
                <a:cs typeface="Times New Roman" panose="02020603050405020304" pitchFamily="18" charset="0"/>
              </a:rPr>
              <a:t>), float, </a:t>
            </a:r>
            <a:r>
              <a:rPr lang="en-US" sz="2800" b="1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numere</a:t>
            </a:r>
            <a:r>
              <a:rPr lang="en-US" sz="2800" b="1" smtClean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complexe</a:t>
            </a:r>
            <a:r>
              <a:rPr lang="en-US" sz="2800" b="1" smtClean="0">
                <a:solidFill>
                  <a:srgbClr val="C00000"/>
                </a:solidFill>
                <a:cs typeface="Times New Roman" panose="02020603050405020304" pitchFamily="18" charset="0"/>
              </a:rPr>
              <a:t>:</a:t>
            </a:r>
          </a:p>
          <a:p>
            <a:endParaRPr lang="en-US" sz="2800" b="1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smtClean="0">
                <a:solidFill>
                  <a:srgbClr val="CC00CC"/>
                </a:solidFill>
                <a:cs typeface="Times New Roman" panose="02020603050405020304" pitchFamily="18" charset="0"/>
              </a:rPr>
              <a:t>print</a:t>
            </a:r>
            <a:r>
              <a:rPr lang="en-US" sz="2800" smtClean="0">
                <a:cs typeface="Times New Roman" panose="02020603050405020304" pitchFamily="18" charset="0"/>
              </a:rPr>
              <a:t> (8 // 3)</a:t>
            </a:r>
            <a:r>
              <a:rPr lang="en-US" sz="2800">
                <a:solidFill>
                  <a:schemeClr val="accent3"/>
                </a:solidFill>
                <a:cs typeface="Times New Roman" panose="02020603050405020304" pitchFamily="18" charset="0"/>
              </a:rPr>
              <a:t>	</a:t>
            </a:r>
            <a:r>
              <a:rPr lang="en-US" sz="2800" smtClean="0">
                <a:solidFill>
                  <a:schemeClr val="accent3"/>
                </a:solidFill>
                <a:cs typeface="Times New Roman" panose="02020603050405020304" pitchFamily="18" charset="0"/>
              </a:rPr>
              <a:t>	</a:t>
            </a:r>
            <a:r>
              <a:rPr lang="en-US" sz="2800" smtClean="0">
                <a:solidFill>
                  <a:srgbClr val="0070C0"/>
                </a:solidFill>
                <a:cs typeface="Times New Roman" panose="02020603050405020304" pitchFamily="18" charset="0"/>
              </a:rPr>
              <a:t>2 </a:t>
            </a:r>
            <a:r>
              <a:rPr lang="en-US" sz="2800">
                <a:solidFill>
                  <a:schemeClr val="accent3"/>
                </a:solidFill>
                <a:cs typeface="Times New Roman" panose="02020603050405020304" pitchFamily="18" charset="0"/>
              </a:rPr>
              <a:t>	</a:t>
            </a:r>
            <a:r>
              <a:rPr lang="en-US" sz="2800" smtClean="0">
                <a:solidFill>
                  <a:schemeClr val="accent3"/>
                </a:solidFill>
                <a:cs typeface="Times New Roman" panose="02020603050405020304" pitchFamily="18" charset="0"/>
              </a:rPr>
              <a:t>	</a:t>
            </a:r>
            <a:r>
              <a:rPr lang="en-US" sz="2800" err="1" smtClean="0">
                <a:cs typeface="Times New Roman" panose="02020603050405020304" pitchFamily="18" charset="0"/>
              </a:rPr>
              <a:t>impartire</a:t>
            </a:r>
            <a:r>
              <a:rPr lang="en-US" sz="2800" smtClean="0">
                <a:cs typeface="Times New Roman" panose="02020603050405020304" pitchFamily="18" charset="0"/>
              </a:rPr>
              <a:t> (doar cat-ul)</a:t>
            </a:r>
          </a:p>
          <a:p>
            <a:pPr marL="457200" indent="-457200">
              <a:buFontTx/>
              <a:buChar char="-"/>
            </a:pPr>
            <a:endParaRPr lang="en-US" sz="2800" smtClean="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>
                <a:solidFill>
                  <a:srgbClr val="CC00CC"/>
                </a:solidFill>
                <a:cs typeface="Times New Roman" panose="02020603050405020304" pitchFamily="18" charset="0"/>
              </a:rPr>
              <a:t>print </a:t>
            </a:r>
            <a:r>
              <a:rPr lang="en-US" sz="2800" smtClean="0">
                <a:solidFill>
                  <a:srgbClr val="CC00CC"/>
                </a:solidFill>
                <a:cs typeface="Times New Roman" panose="02020603050405020304" pitchFamily="18" charset="0"/>
              </a:rPr>
              <a:t>(</a:t>
            </a:r>
            <a:r>
              <a:rPr lang="en-US" sz="2800" smtClean="0">
                <a:cs typeface="Times New Roman" panose="02020603050405020304" pitchFamily="18" charset="0"/>
              </a:rPr>
              <a:t>8 % 5)</a:t>
            </a:r>
            <a:r>
              <a:rPr lang="en-US" sz="2800">
                <a:solidFill>
                  <a:schemeClr val="accent3"/>
                </a:solidFill>
                <a:cs typeface="Times New Roman" panose="02020603050405020304" pitchFamily="18" charset="0"/>
              </a:rPr>
              <a:t>		</a:t>
            </a:r>
            <a:r>
              <a:rPr lang="en-US" sz="2800" smtClean="0">
                <a:solidFill>
                  <a:srgbClr val="0070C0"/>
                </a:solidFill>
                <a:cs typeface="Times New Roman" panose="02020603050405020304" pitchFamily="18" charset="0"/>
              </a:rPr>
              <a:t>3 </a:t>
            </a:r>
            <a:r>
              <a:rPr lang="en-US" sz="2800">
                <a:solidFill>
                  <a:schemeClr val="accent3"/>
                </a:solidFill>
                <a:cs typeface="Times New Roman" panose="02020603050405020304" pitchFamily="18" charset="0"/>
              </a:rPr>
              <a:t>		</a:t>
            </a:r>
            <a:r>
              <a:rPr lang="en-US" sz="2800" smtClean="0">
                <a:cs typeface="Times New Roman" panose="02020603050405020304" pitchFamily="18" charset="0"/>
              </a:rPr>
              <a:t>modulo (doar restul)</a:t>
            </a:r>
          </a:p>
          <a:p>
            <a:pPr marL="457200" indent="-457200">
              <a:buFontTx/>
              <a:buChar char="-"/>
            </a:pPr>
            <a:endParaRPr lang="en-US" sz="280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>
                <a:solidFill>
                  <a:srgbClr val="CC00CC"/>
                </a:solidFill>
                <a:cs typeface="Times New Roman" panose="02020603050405020304" pitchFamily="18" charset="0"/>
              </a:rPr>
              <a:t>print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smtClean="0">
                <a:cs typeface="Times New Roman" panose="02020603050405020304" pitchFamily="18" charset="0"/>
              </a:rPr>
              <a:t>(((7+3) * 2) / 4) </a:t>
            </a:r>
            <a:r>
              <a:rPr lang="en-US" sz="2800">
                <a:solidFill>
                  <a:schemeClr val="accent3"/>
                </a:solidFill>
                <a:cs typeface="Times New Roman" panose="02020603050405020304" pitchFamily="18" charset="0"/>
              </a:rPr>
              <a:t>	</a:t>
            </a:r>
            <a:r>
              <a:rPr lang="en-US" sz="2800" smtClean="0">
                <a:solidFill>
                  <a:srgbClr val="0070C0"/>
                </a:solidFill>
                <a:cs typeface="Times New Roman" panose="02020603050405020304" pitchFamily="18" charset="0"/>
              </a:rPr>
              <a:t>5 </a:t>
            </a:r>
            <a:r>
              <a:rPr lang="en-US" sz="2800">
                <a:solidFill>
                  <a:schemeClr val="accent3"/>
                </a:solidFill>
                <a:cs typeface="Times New Roman" panose="02020603050405020304" pitchFamily="18" charset="0"/>
              </a:rPr>
              <a:t>		</a:t>
            </a:r>
            <a:r>
              <a:rPr lang="en-US" sz="2800" err="1" smtClean="0">
                <a:cs typeface="Times New Roman" panose="02020603050405020304" pitchFamily="18" charset="0"/>
              </a:rPr>
              <a:t>operatii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smtClean="0">
                <a:cs typeface="Times New Roman" panose="02020603050405020304" pitchFamily="18" charset="0"/>
              </a:rPr>
              <a:t>cu </a:t>
            </a:r>
            <a:r>
              <a:rPr lang="en-US" sz="2800" err="1" smtClean="0">
                <a:cs typeface="Times New Roman" panose="02020603050405020304" pitchFamily="18" charset="0"/>
              </a:rPr>
              <a:t>mai</a:t>
            </a:r>
            <a:r>
              <a:rPr lang="en-US" sz="2800" smtClean="0">
                <a:cs typeface="Times New Roman" panose="02020603050405020304" pitchFamily="18" charset="0"/>
              </a:rPr>
              <a:t> multi </a:t>
            </a:r>
            <a:r>
              <a:rPr lang="en-US" sz="2800" err="1" smtClean="0">
                <a:cs typeface="Times New Roman" panose="02020603050405020304" pitchFamily="18" charset="0"/>
              </a:rPr>
              <a:t>operatori</a:t>
            </a:r>
            <a:endParaRPr lang="en-US" sz="2800" smtClean="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en-US" sz="2800" smtClean="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>
                <a:solidFill>
                  <a:srgbClr val="CC00CC"/>
                </a:solidFill>
                <a:cs typeface="Times New Roman" panose="02020603050405020304" pitchFamily="18" charset="0"/>
              </a:rPr>
              <a:t>print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smtClean="0">
                <a:cs typeface="Times New Roman" panose="02020603050405020304" pitchFamily="18" charset="0"/>
              </a:rPr>
              <a:t>(</a:t>
            </a:r>
            <a:r>
              <a:rPr lang="en-US" sz="2400" smtClean="0">
                <a:cs typeface="Times New Roman" panose="02020603050405020304" pitchFamily="18" charset="0"/>
              </a:rPr>
              <a:t>(2 + 2j) / (2 + 1j))</a:t>
            </a:r>
            <a:r>
              <a:rPr lang="en-US" sz="2800">
                <a:solidFill>
                  <a:schemeClr val="accent3"/>
                </a:solidFill>
                <a:cs typeface="Times New Roman" panose="02020603050405020304" pitchFamily="18" charset="0"/>
              </a:rPr>
              <a:t>	</a:t>
            </a:r>
            <a:r>
              <a:rPr lang="en-US" sz="2800" smtClean="0">
                <a:solidFill>
                  <a:srgbClr val="0070C0"/>
                </a:solidFill>
                <a:cs typeface="Times New Roman" panose="02020603050405020304" pitchFamily="18" charset="0"/>
              </a:rPr>
              <a:t>(</a:t>
            </a:r>
            <a:r>
              <a:rPr lang="en-US" sz="2800">
                <a:solidFill>
                  <a:srgbClr val="0070C0"/>
                </a:solidFill>
                <a:cs typeface="Times New Roman" panose="02020603050405020304" pitchFamily="18" charset="0"/>
              </a:rPr>
              <a:t>1.2+0.4j) </a:t>
            </a:r>
            <a:r>
              <a:rPr lang="en-US" sz="2800">
                <a:solidFill>
                  <a:schemeClr val="accent3"/>
                </a:solidFill>
                <a:cs typeface="Times New Roman" panose="02020603050405020304" pitchFamily="18" charset="0"/>
              </a:rPr>
              <a:t>	</a:t>
            </a:r>
            <a:r>
              <a:rPr lang="en-US" sz="2800" err="1" smtClean="0">
                <a:cs typeface="Times New Roman" panose="02020603050405020304" pitchFamily="18" charset="0"/>
              </a:rPr>
              <a:t>operatii</a:t>
            </a:r>
            <a:r>
              <a:rPr lang="en-US" sz="2800" smtClean="0">
                <a:cs typeface="Times New Roman" panose="02020603050405020304" pitchFamily="18" charset="0"/>
              </a:rPr>
              <a:t> cu </a:t>
            </a:r>
            <a:r>
              <a:rPr lang="en-US" sz="2800" err="1" smtClean="0">
                <a:cs typeface="Times New Roman" panose="02020603050405020304" pitchFamily="18" charset="0"/>
              </a:rPr>
              <a:t>numere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complexe</a:t>
            </a:r>
            <a:endParaRPr lang="en-US" sz="2800" smtClean="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en-US" sz="280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>
                <a:solidFill>
                  <a:srgbClr val="CC00CC"/>
                </a:solidFill>
                <a:cs typeface="Times New Roman" panose="02020603050405020304" pitchFamily="18" charset="0"/>
              </a:rPr>
              <a:t>print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smtClean="0">
                <a:cs typeface="Times New Roman" panose="02020603050405020304" pitchFamily="18" charset="0"/>
              </a:rPr>
              <a:t>(5 ** 2)</a:t>
            </a:r>
            <a:r>
              <a:rPr lang="en-US" sz="2800">
                <a:solidFill>
                  <a:schemeClr val="accent3"/>
                </a:solidFill>
                <a:cs typeface="Times New Roman" panose="02020603050405020304" pitchFamily="18" charset="0"/>
              </a:rPr>
              <a:t>		</a:t>
            </a:r>
            <a:r>
              <a:rPr lang="en-US" sz="2800" smtClean="0">
                <a:solidFill>
                  <a:srgbClr val="0070C0"/>
                </a:solidFill>
                <a:cs typeface="Times New Roman" panose="02020603050405020304" pitchFamily="18" charset="0"/>
              </a:rPr>
              <a:t>25 </a:t>
            </a:r>
            <a:r>
              <a:rPr lang="en-US" sz="2800">
                <a:solidFill>
                  <a:srgbClr val="0070C0"/>
                </a:solidFill>
                <a:cs typeface="Times New Roman" panose="02020603050405020304" pitchFamily="18" charset="0"/>
              </a:rPr>
              <a:t>		</a:t>
            </a:r>
            <a:r>
              <a:rPr lang="en-US" sz="2800" err="1" smtClean="0">
                <a:cs typeface="Times New Roman" panose="02020603050405020304" pitchFamily="18" charset="0"/>
              </a:rPr>
              <a:t>ridicarea</a:t>
            </a:r>
            <a:r>
              <a:rPr lang="en-US" sz="2800" smtClean="0">
                <a:cs typeface="Times New Roman" panose="02020603050405020304" pitchFamily="18" charset="0"/>
              </a:rPr>
              <a:t> la </a:t>
            </a:r>
            <a:r>
              <a:rPr lang="en-US" sz="2800" err="1" smtClean="0">
                <a:cs typeface="Times New Roman" panose="02020603050405020304" pitchFamily="18" charset="0"/>
              </a:rPr>
              <a:t>putere</a:t>
            </a:r>
            <a:endParaRPr lang="en-US" sz="2800"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7785" y="6492874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113183" y="5444733"/>
            <a:ext cx="978408" cy="484632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-228600"/>
            <a:ext cx="12954000" cy="73152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470245" y="4960101"/>
            <a:ext cx="978408" cy="484632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666950" y="6248400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5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3183" y="550683"/>
            <a:ext cx="1093304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cs typeface="Times New Roman" panose="02020603050405020304" pitchFamily="18" charset="0"/>
              </a:rPr>
              <a:t>	</a:t>
            </a:r>
            <a:r>
              <a:rPr lang="en-US" sz="2800" smtClean="0">
                <a:cs typeface="Times New Roman" panose="02020603050405020304" pitchFamily="18" charset="0"/>
              </a:rPr>
              <a:t>	</a:t>
            </a:r>
            <a:r>
              <a:rPr lang="en-US" sz="2800" b="1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Lucrul</a:t>
            </a:r>
            <a:r>
              <a:rPr lang="en-US" sz="2800" b="1" smtClean="0">
                <a:solidFill>
                  <a:srgbClr val="C00000"/>
                </a:solidFill>
                <a:cs typeface="Times New Roman" panose="02020603050405020304" pitchFamily="18" charset="0"/>
              </a:rPr>
              <a:t> cu </a:t>
            </a:r>
            <a:r>
              <a:rPr lang="en-US" sz="2800" b="1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numere</a:t>
            </a:r>
            <a:r>
              <a:rPr lang="en-US" sz="2800" b="1" smtClean="0">
                <a:solidFill>
                  <a:srgbClr val="C00000"/>
                </a:solidFill>
                <a:cs typeface="Times New Roman" panose="02020603050405020304" pitchFamily="18" charset="0"/>
              </a:rPr>
              <a:t> - </a:t>
            </a:r>
            <a:r>
              <a:rPr lang="en-US" sz="2800" b="1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continuare</a:t>
            </a:r>
            <a:endParaRPr lang="ro-RO" sz="280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endParaRPr lang="en-US" sz="2800" smtClean="0">
              <a:cs typeface="Times New Roman" panose="02020603050405020304" pitchFamily="18" charset="0"/>
            </a:endParaRPr>
          </a:p>
          <a:p>
            <a:r>
              <a:rPr lang="en-US" sz="2800">
                <a:cs typeface="Times New Roman" panose="02020603050405020304" pitchFamily="18" charset="0"/>
              </a:rPr>
              <a:t>	</a:t>
            </a:r>
            <a:r>
              <a:rPr lang="en-US" sz="2800" b="1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Precedenta</a:t>
            </a:r>
            <a:r>
              <a:rPr lang="en-US" sz="2800" b="1" smtClean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operatorilor</a:t>
            </a:r>
            <a:r>
              <a:rPr lang="en-US" sz="2800" b="1" smtClean="0">
                <a:solidFill>
                  <a:srgbClr val="C00000"/>
                </a:solidFill>
                <a:cs typeface="Times New Roman" panose="02020603050405020304" pitchFamily="18" charset="0"/>
              </a:rPr>
              <a:t>:</a:t>
            </a:r>
          </a:p>
          <a:p>
            <a:endParaRPr lang="en-US" sz="2800" b="1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err="1" smtClean="0">
                <a:cs typeface="Times New Roman" panose="02020603050405020304" pitchFamily="18" charset="0"/>
              </a:rPr>
              <a:t>Paranteze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rotunde</a:t>
            </a:r>
            <a:r>
              <a:rPr lang="en-US" sz="2800" smtClean="0"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Tx/>
              <a:buChar char="-"/>
            </a:pPr>
            <a:endParaRPr lang="en-US" sz="280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err="1" smtClean="0">
                <a:cs typeface="Times New Roman" panose="02020603050405020304" pitchFamily="18" charset="0"/>
              </a:rPr>
              <a:t>Ridicarea</a:t>
            </a:r>
            <a:r>
              <a:rPr lang="en-US" sz="2800" smtClean="0">
                <a:cs typeface="Times New Roman" panose="02020603050405020304" pitchFamily="18" charset="0"/>
              </a:rPr>
              <a:t> la </a:t>
            </a:r>
            <a:r>
              <a:rPr lang="en-US" sz="2800" err="1" smtClean="0">
                <a:cs typeface="Times New Roman" panose="02020603050405020304" pitchFamily="18" charset="0"/>
              </a:rPr>
              <a:t>putere</a:t>
            </a:r>
            <a:r>
              <a:rPr lang="en-US" sz="2800" smtClean="0"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Tx/>
              <a:buChar char="-"/>
            </a:pPr>
            <a:endParaRPr lang="en-US" sz="280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err="1" smtClean="0">
                <a:cs typeface="Times New Roman" panose="02020603050405020304" pitchFamily="18" charset="0"/>
              </a:rPr>
              <a:t>Inmultirea</a:t>
            </a:r>
            <a:r>
              <a:rPr lang="en-US" sz="2800" smtClean="0">
                <a:cs typeface="Times New Roman" panose="02020603050405020304" pitchFamily="18" charset="0"/>
              </a:rPr>
              <a:t>, </a:t>
            </a:r>
            <a:r>
              <a:rPr lang="en-US" sz="2800" err="1" smtClean="0">
                <a:cs typeface="Times New Roman" panose="02020603050405020304" pitchFamily="18" charset="0"/>
              </a:rPr>
              <a:t>impartirea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si</a:t>
            </a:r>
            <a:r>
              <a:rPr lang="en-US" sz="2800" smtClean="0">
                <a:cs typeface="Times New Roman" panose="02020603050405020304" pitchFamily="18" charset="0"/>
              </a:rPr>
              <a:t> modulo;</a:t>
            </a:r>
          </a:p>
          <a:p>
            <a:pPr marL="457200" indent="-457200">
              <a:buFontTx/>
              <a:buChar char="-"/>
            </a:pPr>
            <a:endParaRPr lang="en-US" sz="280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err="1" smtClean="0">
                <a:cs typeface="Times New Roman" panose="02020603050405020304" pitchFamily="18" charset="0"/>
              </a:rPr>
              <a:t>Adunarea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si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scaderea</a:t>
            </a:r>
            <a:r>
              <a:rPr lang="en-US" sz="2800" smtClean="0"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Tx/>
              <a:buChar char="-"/>
            </a:pPr>
            <a:endParaRPr lang="en-US" sz="280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smtClean="0">
                <a:cs typeface="Times New Roman" panose="02020603050405020304" pitchFamily="18" charset="0"/>
              </a:rPr>
              <a:t>De la </a:t>
            </a:r>
            <a:r>
              <a:rPr lang="en-US" sz="2800" err="1" smtClean="0">
                <a:cs typeface="Times New Roman" panose="02020603050405020304" pitchFamily="18" charset="0"/>
              </a:rPr>
              <a:t>stanga</a:t>
            </a:r>
            <a:r>
              <a:rPr lang="en-US" sz="2800" smtClean="0">
                <a:cs typeface="Times New Roman" panose="02020603050405020304" pitchFamily="18" charset="0"/>
              </a:rPr>
              <a:t> la </a:t>
            </a:r>
            <a:r>
              <a:rPr lang="en-US" sz="2800" err="1" smtClean="0">
                <a:cs typeface="Times New Roman" panose="02020603050405020304" pitchFamily="18" charset="0"/>
              </a:rPr>
              <a:t>dreapta</a:t>
            </a:r>
            <a:r>
              <a:rPr lang="en-US" sz="2800" smtClean="0"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3182" y="1033118"/>
            <a:ext cx="1093304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cs typeface="Times New Roman" panose="02020603050405020304" pitchFamily="18" charset="0"/>
              </a:rPr>
              <a:t>	</a:t>
            </a:r>
            <a:r>
              <a:rPr lang="en-US" sz="2800" smtClean="0">
                <a:cs typeface="Times New Roman" panose="02020603050405020304" pitchFamily="18" charset="0"/>
              </a:rPr>
              <a:t>	</a:t>
            </a:r>
            <a:r>
              <a:rPr lang="en-US" sz="2800" b="1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Lucrul</a:t>
            </a:r>
            <a:r>
              <a:rPr lang="en-US" sz="2800" b="1" smtClean="0">
                <a:solidFill>
                  <a:srgbClr val="C00000"/>
                </a:solidFill>
                <a:cs typeface="Times New Roman" panose="02020603050405020304" pitchFamily="18" charset="0"/>
              </a:rPr>
              <a:t> cu </a:t>
            </a:r>
            <a:r>
              <a:rPr lang="en-US" sz="2800" b="1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numere</a:t>
            </a:r>
            <a:r>
              <a:rPr lang="en-US" sz="2800" b="1" smtClean="0">
                <a:solidFill>
                  <a:srgbClr val="C00000"/>
                </a:solidFill>
                <a:cs typeface="Times New Roman" panose="02020603050405020304" pitchFamily="18" charset="0"/>
              </a:rPr>
              <a:t> - </a:t>
            </a:r>
            <a:r>
              <a:rPr lang="en-US" sz="2800" b="1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continuare</a:t>
            </a:r>
            <a:endParaRPr lang="ro-RO" sz="280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endParaRPr lang="en-US" sz="280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err="1" smtClean="0">
                <a:cs typeface="Times New Roman" panose="02020603050405020304" pitchFamily="18" charset="0"/>
              </a:rPr>
              <a:t>Conversii</a:t>
            </a:r>
            <a:r>
              <a:rPr lang="en-US" sz="2800" smtClean="0">
                <a:cs typeface="Times New Roman" panose="02020603050405020304" pitchFamily="18" charset="0"/>
              </a:rPr>
              <a:t> de </a:t>
            </a:r>
            <a:r>
              <a:rPr lang="en-US" sz="2800" err="1" smtClean="0">
                <a:cs typeface="Times New Roman" panose="02020603050405020304" pitchFamily="18" charset="0"/>
              </a:rPr>
              <a:t>numere</a:t>
            </a:r>
            <a:r>
              <a:rPr lang="en-US" sz="2800" smtClean="0"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Tx/>
              <a:buChar char="-"/>
            </a:pPr>
            <a:endParaRPr lang="en-US" sz="2800" smtClean="0">
              <a:cs typeface="Times New Roman" panose="02020603050405020304" pitchFamily="18" charset="0"/>
            </a:endParaRPr>
          </a:p>
          <a:p>
            <a:pPr marL="914400" lvl="1" indent="-457200">
              <a:buFontTx/>
              <a:buChar char="-"/>
            </a:pPr>
            <a:r>
              <a:rPr lang="en-US" sz="2800" err="1" smtClean="0">
                <a:solidFill>
                  <a:srgbClr val="CC00CC"/>
                </a:solidFill>
                <a:cs typeface="Times New Roman" panose="02020603050405020304" pitchFamily="18" charset="0"/>
              </a:rPr>
              <a:t>int</a:t>
            </a:r>
            <a:r>
              <a:rPr lang="en-US" sz="2800" smtClean="0">
                <a:cs typeface="Times New Roman" panose="02020603050405020304" pitchFamily="18" charset="0"/>
              </a:rPr>
              <a:t>(</a:t>
            </a:r>
            <a:r>
              <a:rPr lang="en-US" sz="2800" smtClean="0">
                <a:solidFill>
                  <a:srgbClr val="008000"/>
                </a:solidFill>
                <a:cs typeface="Times New Roman" panose="02020603050405020304" pitchFamily="18" charset="0"/>
              </a:rPr>
              <a:t>'string'</a:t>
            </a:r>
            <a:r>
              <a:rPr lang="en-US" sz="2800" smtClean="0">
                <a:cs typeface="Times New Roman" panose="02020603050405020304" pitchFamily="18" charset="0"/>
              </a:rPr>
              <a:t>, </a:t>
            </a:r>
            <a:r>
              <a:rPr lang="en-US" sz="2800" err="1" smtClean="0">
                <a:cs typeface="Times New Roman" panose="02020603050405020304" pitchFamily="18" charset="0"/>
              </a:rPr>
              <a:t>baza_dorita</a:t>
            </a:r>
            <a:r>
              <a:rPr lang="en-US" sz="2800" smtClean="0">
                <a:cs typeface="Times New Roman" panose="02020603050405020304" pitchFamily="18" charset="0"/>
              </a:rPr>
              <a:t>)	</a:t>
            </a:r>
          </a:p>
          <a:p>
            <a:pPr marL="914400" lvl="1" indent="-457200">
              <a:buFontTx/>
              <a:buChar char="-"/>
            </a:pPr>
            <a:endParaRPr lang="en-US" sz="2800" smtClean="0">
              <a:cs typeface="Times New Roman" panose="02020603050405020304" pitchFamily="18" charset="0"/>
            </a:endParaRPr>
          </a:p>
          <a:p>
            <a:pPr marL="914400" lvl="1" indent="-457200">
              <a:buFontTx/>
              <a:buChar char="-"/>
            </a:pPr>
            <a:r>
              <a:rPr lang="en-US" sz="2800" err="1" smtClean="0">
                <a:solidFill>
                  <a:srgbClr val="CC00CC"/>
                </a:solidFill>
                <a:cs typeface="Times New Roman" panose="02020603050405020304" pitchFamily="18" charset="0"/>
              </a:rPr>
              <a:t>int</a:t>
            </a:r>
            <a:r>
              <a:rPr lang="en-US" sz="2800" smtClean="0">
                <a:cs typeface="Times New Roman" panose="02020603050405020304" pitchFamily="18" charset="0"/>
              </a:rPr>
              <a:t>(</a:t>
            </a:r>
            <a:r>
              <a:rPr lang="en-US" sz="2800" smtClean="0">
                <a:solidFill>
                  <a:srgbClr val="008000"/>
                </a:solidFill>
                <a:cs typeface="Times New Roman" panose="02020603050405020304" pitchFamily="18" charset="0"/>
              </a:rPr>
              <a:t>'string'</a:t>
            </a:r>
            <a:r>
              <a:rPr lang="en-US" sz="2800" smtClean="0">
                <a:cs typeface="Times New Roman" panose="02020603050405020304" pitchFamily="18" charset="0"/>
              </a:rPr>
              <a:t>) – </a:t>
            </a:r>
            <a:r>
              <a:rPr lang="en-US" sz="2800" err="1" smtClean="0">
                <a:cs typeface="Times New Roman" panose="02020603050405020304" pitchFamily="18" charset="0"/>
              </a:rPr>
              <a:t>eroare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daca</a:t>
            </a:r>
            <a:r>
              <a:rPr lang="en-US" sz="2800" smtClean="0">
                <a:cs typeface="Times New Roman" panose="02020603050405020304" pitchFamily="18" charset="0"/>
              </a:rPr>
              <a:t> string are </a:t>
            </a:r>
            <a:r>
              <a:rPr lang="en-US" sz="2800" err="1" smtClean="0">
                <a:cs typeface="Times New Roman" panose="02020603050405020304" pitchFamily="18" charset="0"/>
              </a:rPr>
              <a:t>si</a:t>
            </a:r>
            <a:r>
              <a:rPr lang="en-US" sz="2800" smtClean="0">
                <a:cs typeface="Times New Roman" panose="02020603050405020304" pitchFamily="18" charset="0"/>
              </a:rPr>
              <a:t> o parte </a:t>
            </a:r>
            <a:r>
              <a:rPr lang="en-US" sz="2800" err="1" smtClean="0">
                <a:cs typeface="Times New Roman" panose="02020603050405020304" pitchFamily="18" charset="0"/>
              </a:rPr>
              <a:t>zecimala</a:t>
            </a:r>
            <a:endParaRPr lang="en-US" sz="2800" smtClean="0">
              <a:cs typeface="Times New Roman" panose="02020603050405020304" pitchFamily="18" charset="0"/>
            </a:endParaRPr>
          </a:p>
          <a:p>
            <a:pPr marL="914400" lvl="1" indent="-457200">
              <a:buFontTx/>
              <a:buChar char="-"/>
            </a:pPr>
            <a:endParaRPr lang="en-US" sz="2800" smtClean="0">
              <a:cs typeface="Times New Roman" panose="02020603050405020304" pitchFamily="18" charset="0"/>
            </a:endParaRPr>
          </a:p>
          <a:p>
            <a:pPr marL="914400" lvl="1" indent="-457200">
              <a:buFontTx/>
              <a:buChar char="-"/>
            </a:pPr>
            <a:r>
              <a:rPr lang="en-US" sz="2800" err="1" smtClean="0">
                <a:solidFill>
                  <a:srgbClr val="CC00CC"/>
                </a:solidFill>
                <a:cs typeface="Times New Roman" panose="02020603050405020304" pitchFamily="18" charset="0"/>
              </a:rPr>
              <a:t>int</a:t>
            </a:r>
            <a:r>
              <a:rPr lang="en-US" sz="2800" smtClean="0">
                <a:cs typeface="Times New Roman" panose="02020603050405020304" pitchFamily="18" charset="0"/>
              </a:rPr>
              <a:t>(float(</a:t>
            </a:r>
            <a:r>
              <a:rPr lang="en-US" sz="2800" smtClean="0">
                <a:solidFill>
                  <a:srgbClr val="008000"/>
                </a:solidFill>
                <a:cs typeface="Times New Roman" panose="02020603050405020304" pitchFamily="18" charset="0"/>
              </a:rPr>
              <a:t>'string'</a:t>
            </a:r>
            <a:r>
              <a:rPr lang="en-US" sz="2800" smtClean="0">
                <a:cs typeface="Times New Roman" panose="02020603050405020304" pitchFamily="18" charset="0"/>
              </a:rPr>
              <a:t>)) </a:t>
            </a:r>
            <a:r>
              <a:rPr lang="en-US" sz="2800">
                <a:cs typeface="Times New Roman" panose="02020603050405020304" pitchFamily="18" charset="0"/>
              </a:rPr>
              <a:t>– correct </a:t>
            </a:r>
            <a:r>
              <a:rPr lang="en-US" sz="2800" err="1">
                <a:cs typeface="Times New Roman" panose="02020603050405020304" pitchFamily="18" charset="0"/>
              </a:rPr>
              <a:t>daca</a:t>
            </a:r>
            <a:r>
              <a:rPr lang="en-US" sz="2800">
                <a:cs typeface="Times New Roman" panose="02020603050405020304" pitchFamily="18" charset="0"/>
              </a:rPr>
              <a:t> string are </a:t>
            </a:r>
            <a:r>
              <a:rPr lang="en-US" sz="2800" err="1">
                <a:cs typeface="Times New Roman" panose="02020603050405020304" pitchFamily="18" charset="0"/>
              </a:rPr>
              <a:t>si</a:t>
            </a:r>
            <a:r>
              <a:rPr lang="en-US" sz="2800">
                <a:cs typeface="Times New Roman" panose="02020603050405020304" pitchFamily="18" charset="0"/>
              </a:rPr>
              <a:t> o parte </a:t>
            </a:r>
            <a:r>
              <a:rPr lang="en-US" sz="2800" err="1">
                <a:cs typeface="Times New Roman" panose="02020603050405020304" pitchFamily="18" charset="0"/>
              </a:rPr>
              <a:t>zecimala</a:t>
            </a:r>
            <a:endParaRPr lang="en-US" sz="2800">
              <a:cs typeface="Times New Roman" panose="02020603050405020304" pitchFamily="18" charset="0"/>
            </a:endParaRPr>
          </a:p>
          <a:p>
            <a:r>
              <a:rPr lang="en-US" sz="2800" smtClean="0">
                <a:cs typeface="Times New Roman" panose="02020603050405020304" pitchFamily="18" charset="0"/>
              </a:rPr>
              <a:t>			</a:t>
            </a:r>
            <a:r>
              <a:rPr lang="en-US" sz="2800">
                <a:solidFill>
                  <a:srgbClr val="0070C0"/>
                </a:solidFill>
              </a:rPr>
              <a:t> </a:t>
            </a:r>
            <a:endParaRPr lang="en-US" sz="2800" smtClean="0">
              <a:solidFill>
                <a:srgbClr val="0070C0"/>
              </a:solidFill>
            </a:endParaRPr>
          </a:p>
          <a:p>
            <a:r>
              <a:rPr lang="en-US" sz="2800">
                <a:solidFill>
                  <a:srgbClr val="0070C0"/>
                </a:solidFill>
              </a:rPr>
              <a:t>	</a:t>
            </a:r>
            <a:r>
              <a:rPr lang="en-US" sz="2800" smtClean="0">
                <a:solidFill>
                  <a:srgbClr val="0070C0"/>
                </a:solidFill>
              </a:rPr>
              <a:t>	</a:t>
            </a:r>
            <a:r>
              <a:rPr lang="en-US" sz="2800" err="1" smtClean="0">
                <a:solidFill>
                  <a:srgbClr val="0070C0"/>
                </a:solidFill>
              </a:rPr>
              <a:t>Exemplul</a:t>
            </a:r>
            <a:r>
              <a:rPr lang="en-US" sz="2800" smtClean="0">
                <a:solidFill>
                  <a:srgbClr val="0070C0"/>
                </a:solidFill>
              </a:rPr>
              <a:t> 102</a:t>
            </a:r>
            <a:endParaRPr lang="en-US" sz="2800" smtClean="0"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0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17500"/>
            <a:ext cx="1093304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cs typeface="Times New Roman" panose="02020603050405020304" pitchFamily="18" charset="0"/>
              </a:rPr>
              <a:t>		</a:t>
            </a:r>
            <a:r>
              <a:rPr lang="en-US" sz="2800" b="1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Variabile</a:t>
            </a:r>
            <a:endParaRPr lang="ro-RO" sz="280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endParaRPr lang="en-US" sz="2800" smtClean="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err="1" smtClean="0">
                <a:cs typeface="Times New Roman" panose="02020603050405020304" pitchFamily="18" charset="0"/>
              </a:rPr>
              <a:t>Valorile</a:t>
            </a:r>
            <a:r>
              <a:rPr lang="en-US" sz="2800" smtClean="0">
                <a:cs typeface="Times New Roman" panose="02020603050405020304" pitchFamily="18" charset="0"/>
              </a:rPr>
              <a:t> fixe </a:t>
            </a:r>
            <a:r>
              <a:rPr lang="en-US" sz="2800" err="1" smtClean="0">
                <a:cs typeface="Times New Roman" panose="02020603050405020304" pitchFamily="18" charset="0"/>
              </a:rPr>
              <a:t>numere</a:t>
            </a:r>
            <a:r>
              <a:rPr lang="en-US" sz="2800" smtClean="0">
                <a:cs typeface="Times New Roman" panose="02020603050405020304" pitchFamily="18" charset="0"/>
              </a:rPr>
              <a:t>, </a:t>
            </a:r>
            <a:r>
              <a:rPr lang="en-US" sz="2800" err="1" smtClean="0">
                <a:cs typeface="Times New Roman" panose="02020603050405020304" pitchFamily="18" charset="0"/>
              </a:rPr>
              <a:t>litere</a:t>
            </a:r>
            <a:r>
              <a:rPr lang="en-US" sz="2800" smtClean="0">
                <a:cs typeface="Times New Roman" panose="02020603050405020304" pitchFamily="18" charset="0"/>
              </a:rPr>
              <a:t>, </a:t>
            </a:r>
            <a:r>
              <a:rPr lang="en-US" sz="2800" err="1" smtClean="0">
                <a:cs typeface="Times New Roman" panose="02020603050405020304" pitchFamily="18" charset="0"/>
              </a:rPr>
              <a:t>stringuri</a:t>
            </a:r>
            <a:r>
              <a:rPr lang="en-US" sz="2800" smtClean="0">
                <a:cs typeface="Times New Roman" panose="02020603050405020304" pitchFamily="18" charset="0"/>
              </a:rPr>
              <a:t> – </a:t>
            </a:r>
            <a:r>
              <a:rPr lang="en-US" sz="2800" err="1" smtClean="0">
                <a:cs typeface="Times New Roman" panose="02020603050405020304" pitchFamily="18" charset="0"/>
              </a:rPr>
              <a:t>constante</a:t>
            </a:r>
            <a:r>
              <a:rPr lang="en-US" sz="2800" smtClean="0">
                <a:cs typeface="Times New Roman" panose="02020603050405020304" pitchFamily="18" charset="0"/>
              </a:rPr>
              <a:t> – </a:t>
            </a:r>
            <a:r>
              <a:rPr lang="en-US" sz="2800" err="1" smtClean="0">
                <a:cs typeface="Times New Roman" panose="02020603050405020304" pitchFamily="18" charset="0"/>
              </a:rPr>
              <a:t>valoare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neschimbata</a:t>
            </a:r>
            <a:r>
              <a:rPr lang="en-US" sz="2800" smtClean="0"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Tx/>
              <a:buChar char="-"/>
            </a:pPr>
            <a:endParaRPr lang="en-US" sz="280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err="1" smtClean="0">
                <a:cs typeface="Times New Roman" panose="02020603050405020304" pitchFamily="18" charset="0"/>
              </a:rPr>
              <a:t>Constante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numerice</a:t>
            </a:r>
            <a:r>
              <a:rPr lang="en-US" sz="2800" smtClean="0">
                <a:cs typeface="Times New Roman" panose="02020603050405020304" pitchFamily="18" charset="0"/>
              </a:rPr>
              <a:t> – </a:t>
            </a:r>
            <a:r>
              <a:rPr lang="en-US" sz="2800" err="1" smtClean="0">
                <a:cs typeface="Times New Roman" panose="02020603050405020304" pitchFamily="18" charset="0"/>
              </a:rPr>
              <a:t>numerele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propriu-zise</a:t>
            </a:r>
            <a:endParaRPr lang="en-US" sz="2800" smtClean="0">
              <a:cs typeface="Times New Roman" panose="02020603050405020304" pitchFamily="18" charset="0"/>
            </a:endParaRPr>
          </a:p>
          <a:p>
            <a:pPr marL="914400" lvl="1" indent="-457200">
              <a:buFontTx/>
              <a:buChar char="-"/>
            </a:pPr>
            <a:r>
              <a:rPr lang="en-US" sz="2800" smtClean="0">
                <a:solidFill>
                  <a:srgbClr val="CC00CC"/>
                </a:solidFill>
                <a:cs typeface="Times New Roman" panose="02020603050405020304" pitchFamily="18" charset="0"/>
              </a:rPr>
              <a:t>print </a:t>
            </a:r>
            <a:r>
              <a:rPr lang="en-US" sz="2800" smtClean="0">
                <a:cs typeface="Times New Roman" panose="02020603050405020304" pitchFamily="18" charset="0"/>
              </a:rPr>
              <a:t>(1234)</a:t>
            </a:r>
          </a:p>
          <a:p>
            <a:pPr marL="914400" lvl="1" indent="-457200">
              <a:buFontTx/>
              <a:buChar char="-"/>
            </a:pPr>
            <a:r>
              <a:rPr lang="en-US" sz="2800">
                <a:solidFill>
                  <a:srgbClr val="CC00CC"/>
                </a:solidFill>
                <a:cs typeface="Times New Roman" panose="02020603050405020304" pitchFamily="18" charset="0"/>
              </a:rPr>
              <a:t>print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smtClean="0">
                <a:cs typeface="Times New Roman" panose="02020603050405020304" pitchFamily="18" charset="0"/>
              </a:rPr>
              <a:t>(25.3)</a:t>
            </a:r>
          </a:p>
          <a:p>
            <a:pPr marL="914400" lvl="1" indent="-457200">
              <a:buFontTx/>
              <a:buChar char="-"/>
            </a:pPr>
            <a:endParaRPr lang="en-US" sz="280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err="1" smtClean="0">
                <a:cs typeface="Times New Roman" panose="02020603050405020304" pitchFamily="18" charset="0"/>
              </a:rPr>
              <a:t>Constante</a:t>
            </a:r>
            <a:r>
              <a:rPr lang="en-US" sz="2800" smtClean="0">
                <a:cs typeface="Times New Roman" panose="02020603050405020304" pitchFamily="18" charset="0"/>
              </a:rPr>
              <a:t> string – </a:t>
            </a:r>
            <a:r>
              <a:rPr lang="en-US" sz="2800" err="1" smtClean="0">
                <a:cs typeface="Times New Roman" panose="02020603050405020304" pitchFamily="18" charset="0"/>
              </a:rPr>
              <a:t>intre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ghilimele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sau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apostrof</a:t>
            </a:r>
            <a:r>
              <a:rPr lang="en-US" sz="2800" smtClean="0">
                <a:cs typeface="Times New Roman" panose="02020603050405020304" pitchFamily="18" charset="0"/>
              </a:rPr>
              <a:t>;</a:t>
            </a:r>
          </a:p>
          <a:p>
            <a:pPr marL="914400" lvl="1" indent="-457200">
              <a:buFontTx/>
              <a:buChar char="-"/>
            </a:pPr>
            <a:r>
              <a:rPr lang="en-US" sz="2800" smtClean="0">
                <a:solidFill>
                  <a:srgbClr val="CC00CC"/>
                </a:solidFill>
                <a:cs typeface="Times New Roman" panose="02020603050405020304" pitchFamily="18" charset="0"/>
              </a:rPr>
              <a:t>print</a:t>
            </a:r>
            <a:r>
              <a:rPr lang="en-US" sz="2800" smtClean="0">
                <a:cs typeface="Times New Roman" panose="02020603050405020304" pitchFamily="18" charset="0"/>
              </a:rPr>
              <a:t> (</a:t>
            </a:r>
            <a:r>
              <a:rPr lang="en-US" sz="2800" b="1" smtClean="0">
                <a:solidFill>
                  <a:srgbClr val="00B050"/>
                </a:solidFill>
                <a:cs typeface="Times New Roman" panose="02020603050405020304" pitchFamily="18" charset="0"/>
              </a:rPr>
              <a:t>'Hello world!'</a:t>
            </a:r>
            <a:r>
              <a:rPr lang="en-US" sz="2800" b="1" smtClean="0">
                <a:cs typeface="Times New Roman" panose="02020603050405020304" pitchFamily="18" charset="0"/>
              </a:rPr>
              <a:t>)</a:t>
            </a:r>
            <a:endParaRPr lang="en-US" sz="2800" b="1" smtClean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marL="914400" lvl="1" indent="-457200">
              <a:buFontTx/>
              <a:buChar char="-"/>
            </a:pPr>
            <a:endParaRPr lang="en-US" sz="280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smtClean="0">
                <a:cs typeface="Times New Roman" panose="02020603050405020304" pitchFamily="18" charset="0"/>
              </a:rPr>
              <a:t>VARIABILA – un </a:t>
            </a:r>
            <a:r>
              <a:rPr lang="en-US" sz="2800" err="1" smtClean="0">
                <a:cs typeface="Times New Roman" panose="02020603050405020304" pitchFamily="18" charset="0"/>
              </a:rPr>
              <a:t>spatiu</a:t>
            </a:r>
            <a:r>
              <a:rPr lang="en-US" sz="2800" smtClean="0">
                <a:cs typeface="Times New Roman" panose="02020603050405020304" pitchFamily="18" charset="0"/>
              </a:rPr>
              <a:t> de </a:t>
            </a:r>
            <a:r>
              <a:rPr lang="en-US" sz="2800" err="1" smtClean="0">
                <a:cs typeface="Times New Roman" panose="02020603050405020304" pitchFamily="18" charset="0"/>
              </a:rPr>
              <a:t>memorie</a:t>
            </a:r>
            <a:r>
              <a:rPr lang="en-US" sz="2800" smtClean="0">
                <a:cs typeface="Times New Roman" panose="02020603050405020304" pitchFamily="18" charset="0"/>
              </a:rPr>
              <a:t>, care </a:t>
            </a:r>
            <a:r>
              <a:rPr lang="en-US" sz="2800" err="1" smtClean="0">
                <a:cs typeface="Times New Roman" panose="02020603050405020304" pitchFamily="18" charset="0"/>
              </a:rPr>
              <a:t>primeste</a:t>
            </a:r>
            <a:r>
              <a:rPr lang="en-US" sz="2800" smtClean="0">
                <a:cs typeface="Times New Roman" panose="02020603050405020304" pitchFamily="18" charset="0"/>
              </a:rPr>
              <a:t> un </a:t>
            </a:r>
            <a:r>
              <a:rPr lang="en-US" sz="2800" err="1" smtClean="0">
                <a:cs typeface="Times New Roman" panose="02020603050405020304" pitchFamily="18" charset="0"/>
              </a:rPr>
              <a:t>nume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si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stocheaza</a:t>
            </a:r>
            <a:r>
              <a:rPr lang="en-US" sz="2800" smtClean="0">
                <a:cs typeface="Times New Roman" panose="02020603050405020304" pitchFamily="18" charset="0"/>
              </a:rPr>
              <a:t> o </a:t>
            </a:r>
            <a:r>
              <a:rPr lang="en-US" sz="2800" err="1" smtClean="0">
                <a:cs typeface="Times New Roman" panose="02020603050405020304" pitchFamily="18" charset="0"/>
              </a:rPr>
              <a:t>valoare</a:t>
            </a:r>
            <a:r>
              <a:rPr lang="en-US" sz="2800" smtClean="0">
                <a:cs typeface="Times New Roman" panose="02020603050405020304" pitchFamily="18" charset="0"/>
              </a:rPr>
              <a:t>. </a:t>
            </a:r>
            <a:r>
              <a:rPr lang="en-US" sz="2800" err="1" smtClean="0">
                <a:cs typeface="Times New Roman" panose="02020603050405020304" pitchFamily="18" charset="0"/>
              </a:rPr>
              <a:t>Spre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deosebire</a:t>
            </a:r>
            <a:r>
              <a:rPr lang="en-US" sz="2800" smtClean="0">
                <a:cs typeface="Times New Roman" panose="02020603050405020304" pitchFamily="18" charset="0"/>
              </a:rPr>
              <a:t> de </a:t>
            </a:r>
            <a:r>
              <a:rPr lang="en-US" sz="2800" err="1" smtClean="0">
                <a:cs typeface="Times New Roman" panose="02020603050405020304" pitchFamily="18" charset="0"/>
              </a:rPr>
              <a:t>alte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limbaje</a:t>
            </a:r>
            <a:r>
              <a:rPr lang="en-US" sz="2800" smtClean="0">
                <a:cs typeface="Times New Roman" panose="02020603050405020304" pitchFamily="18" charset="0"/>
              </a:rPr>
              <a:t> de </a:t>
            </a:r>
            <a:r>
              <a:rPr lang="en-US" sz="2800" err="1" smtClean="0">
                <a:cs typeface="Times New Roman" panose="02020603050405020304" pitchFamily="18" charset="0"/>
              </a:rPr>
              <a:t>programare</a:t>
            </a:r>
            <a:r>
              <a:rPr lang="en-US" sz="2800" smtClean="0">
                <a:cs typeface="Times New Roman" panose="02020603050405020304" pitchFamily="18" charset="0"/>
              </a:rPr>
              <a:t>, in Python </a:t>
            </a:r>
            <a:r>
              <a:rPr lang="en-US" sz="2800" err="1" smtClean="0">
                <a:cs typeface="Times New Roman" panose="02020603050405020304" pitchFamily="18" charset="0"/>
              </a:rPr>
              <a:t>variabila</a:t>
            </a:r>
            <a:r>
              <a:rPr lang="en-US" sz="2800" smtClean="0">
                <a:cs typeface="Times New Roman" panose="02020603050405020304" pitchFamily="18" charset="0"/>
              </a:rPr>
              <a:t> NU are </a:t>
            </a:r>
            <a:r>
              <a:rPr lang="en-US" sz="2800" err="1" smtClean="0">
                <a:cs typeface="Times New Roman" panose="02020603050405020304" pitchFamily="18" charset="0"/>
              </a:rPr>
              <a:t>definit</a:t>
            </a:r>
            <a:r>
              <a:rPr lang="en-US" sz="2800" smtClean="0">
                <a:cs typeface="Times New Roman" panose="02020603050405020304" pitchFamily="18" charset="0"/>
              </a:rPr>
              <a:t> un tip de date;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9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0279" y="317500"/>
            <a:ext cx="1113245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cs typeface="Times New Roman" panose="02020603050405020304" pitchFamily="18" charset="0"/>
              </a:rPr>
              <a:t>		</a:t>
            </a:r>
            <a:r>
              <a:rPr lang="en-US" sz="2800" b="1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Variabile</a:t>
            </a:r>
            <a:r>
              <a:rPr lang="en-US" sz="2800" b="1" smtClean="0">
                <a:solidFill>
                  <a:srgbClr val="C00000"/>
                </a:solidFill>
                <a:cs typeface="Times New Roman" panose="02020603050405020304" pitchFamily="18" charset="0"/>
              </a:rPr>
              <a:t> - </a:t>
            </a:r>
            <a:r>
              <a:rPr lang="en-US" sz="2800" b="1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continuare</a:t>
            </a:r>
            <a:endParaRPr lang="ro-RO" sz="280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endParaRPr lang="en-US" sz="2800" smtClean="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err="1" smtClean="0">
                <a:cs typeface="Times New Roman" panose="02020603050405020304" pitchFamily="18" charset="0"/>
              </a:rPr>
              <a:t>Numele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variabilei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poate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contine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litere</a:t>
            </a:r>
            <a:r>
              <a:rPr lang="en-US" sz="2800" smtClean="0">
                <a:cs typeface="Times New Roman" panose="02020603050405020304" pitchFamily="18" charset="0"/>
              </a:rPr>
              <a:t>, </a:t>
            </a:r>
            <a:r>
              <a:rPr lang="en-US" sz="2800" err="1" smtClean="0">
                <a:cs typeface="Times New Roman" panose="02020603050405020304" pitchFamily="18" charset="0"/>
              </a:rPr>
              <a:t>cifre</a:t>
            </a:r>
            <a:r>
              <a:rPr lang="en-US" sz="2800" smtClean="0">
                <a:cs typeface="Times New Roman" panose="02020603050405020304" pitchFamily="18" charset="0"/>
              </a:rPr>
              <a:t>, underscore _;</a:t>
            </a:r>
          </a:p>
          <a:p>
            <a:pPr marL="457200" indent="-457200">
              <a:buFontTx/>
              <a:buChar char="-"/>
            </a:pPr>
            <a:endParaRPr lang="en-US" sz="280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err="1" smtClean="0">
                <a:cs typeface="Times New Roman" panose="02020603050405020304" pitchFamily="18" charset="0"/>
              </a:rPr>
              <a:t>Numele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poate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incepe</a:t>
            </a:r>
            <a:r>
              <a:rPr lang="en-US" sz="2800" smtClean="0">
                <a:cs typeface="Times New Roman" panose="02020603050405020304" pitchFamily="18" charset="0"/>
              </a:rPr>
              <a:t> cu o </a:t>
            </a:r>
            <a:r>
              <a:rPr lang="en-US" sz="2800" err="1" smtClean="0">
                <a:cs typeface="Times New Roman" panose="02020603050405020304" pitchFamily="18" charset="0"/>
              </a:rPr>
              <a:t>litere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sau</a:t>
            </a:r>
            <a:r>
              <a:rPr lang="en-US" sz="2800" smtClean="0">
                <a:cs typeface="Times New Roman" panose="02020603050405020304" pitchFamily="18" charset="0"/>
              </a:rPr>
              <a:t> cu '_' </a:t>
            </a:r>
            <a:r>
              <a:rPr lang="en-US" sz="2800" err="1" smtClean="0">
                <a:cs typeface="Times New Roman" panose="02020603050405020304" pitchFamily="18" charset="0"/>
              </a:rPr>
              <a:t>si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este</a:t>
            </a:r>
            <a:r>
              <a:rPr lang="en-US" sz="2800" smtClean="0">
                <a:cs typeface="Times New Roman" panose="02020603050405020304" pitchFamily="18" charset="0"/>
              </a:rPr>
              <a:t> case sensitive;</a:t>
            </a:r>
          </a:p>
          <a:p>
            <a:pPr marL="457200" indent="-457200">
              <a:buFontTx/>
              <a:buChar char="-"/>
            </a:pPr>
            <a:endParaRPr lang="en-US" sz="280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err="1" smtClean="0">
                <a:cs typeface="Times New Roman" panose="02020603050405020304" pitchFamily="18" charset="0"/>
              </a:rPr>
              <a:t>Stiluri</a:t>
            </a:r>
            <a:r>
              <a:rPr lang="en-US" sz="2800" smtClean="0">
                <a:cs typeface="Times New Roman" panose="02020603050405020304" pitchFamily="18" charset="0"/>
              </a:rPr>
              <a:t> de </a:t>
            </a:r>
            <a:r>
              <a:rPr lang="en-US" sz="2800" err="1" smtClean="0">
                <a:cs typeface="Times New Roman" panose="02020603050405020304" pitchFamily="18" charset="0"/>
              </a:rPr>
              <a:t>denumire</a:t>
            </a:r>
            <a:r>
              <a:rPr lang="en-US" sz="2800" smtClean="0"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buFontTx/>
              <a:buChar char="-"/>
            </a:pPr>
            <a:r>
              <a:rPr lang="en-US" sz="2800" err="1" smtClean="0">
                <a:cs typeface="Times New Roman" panose="02020603050405020304" pitchFamily="18" charset="0"/>
              </a:rPr>
              <a:t>temp_celsius</a:t>
            </a:r>
            <a:r>
              <a:rPr lang="en-US" sz="2800" smtClean="0">
                <a:cs typeface="Times New Roman" panose="02020603050405020304" pitchFamily="18" charset="0"/>
              </a:rPr>
              <a:t> = 25</a:t>
            </a:r>
          </a:p>
          <a:p>
            <a:pPr marL="914400" lvl="1" indent="-457200">
              <a:buFontTx/>
              <a:buChar char="-"/>
            </a:pPr>
            <a:r>
              <a:rPr lang="en-US" sz="2800" err="1" smtClean="0">
                <a:cs typeface="Times New Roman" panose="02020603050405020304" pitchFamily="18" charset="0"/>
              </a:rPr>
              <a:t>tempCelsius</a:t>
            </a:r>
            <a:r>
              <a:rPr lang="en-US" sz="2800" smtClean="0">
                <a:cs typeface="Times New Roman" panose="02020603050405020304" pitchFamily="18" charset="0"/>
              </a:rPr>
              <a:t> = 25</a:t>
            </a:r>
          </a:p>
          <a:p>
            <a:pPr lvl="1"/>
            <a:endParaRPr lang="en-US" sz="2800">
              <a:cs typeface="Times New Roman" panose="02020603050405020304" pitchFamily="18" charset="0"/>
            </a:endParaRPr>
          </a:p>
          <a:p>
            <a:pPr marL="457200" lvl="0" indent="-457200">
              <a:buFontTx/>
              <a:buChar char="-"/>
            </a:pPr>
            <a:r>
              <a:rPr lang="en-US" sz="2800" err="1" smtClean="0">
                <a:cs typeface="Times New Roman" panose="02020603050405020304" pitchFamily="18" charset="0"/>
              </a:rPr>
              <a:t>Cuvinte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rezervate</a:t>
            </a:r>
            <a:r>
              <a:rPr lang="en-US" sz="2800" smtClean="0">
                <a:cs typeface="Times New Roman" panose="02020603050405020304" pitchFamily="18" charset="0"/>
              </a:rPr>
              <a:t> (keywords):</a:t>
            </a:r>
            <a:endParaRPr lang="en-US" sz="2800">
              <a:cs typeface="Times New Roman" panose="02020603050405020304" pitchFamily="18" charset="0"/>
            </a:endParaRPr>
          </a:p>
          <a:p>
            <a:pPr lvl="0"/>
            <a:r>
              <a:rPr lang="en-US" sz="2800" smtClean="0">
                <a:solidFill>
                  <a:schemeClr val="accent5"/>
                </a:solidFill>
                <a:ea typeface="Cabin"/>
                <a:cs typeface="Cabin"/>
                <a:sym typeface="Cabin"/>
              </a:rPr>
              <a:t>and  as  </a:t>
            </a:r>
            <a:r>
              <a:rPr lang="en-US" sz="2800">
                <a:solidFill>
                  <a:schemeClr val="accent5"/>
                </a:solidFill>
                <a:ea typeface="Cabin"/>
                <a:cs typeface="Cabin"/>
                <a:sym typeface="Cabin"/>
              </a:rPr>
              <a:t>assert </a:t>
            </a:r>
            <a:r>
              <a:rPr lang="en-US" sz="2800" smtClean="0">
                <a:solidFill>
                  <a:schemeClr val="accent5"/>
                </a:solidFill>
                <a:ea typeface="Cabin"/>
                <a:cs typeface="Cabin"/>
                <a:sym typeface="Cabin"/>
              </a:rPr>
              <a:t> break  class  continue  </a:t>
            </a:r>
            <a:r>
              <a:rPr lang="en-US" sz="2800" err="1" smtClean="0">
                <a:solidFill>
                  <a:schemeClr val="accent5"/>
                </a:solidFill>
                <a:ea typeface="Cabin"/>
                <a:cs typeface="Cabin"/>
                <a:sym typeface="Cabin"/>
              </a:rPr>
              <a:t>def</a:t>
            </a:r>
            <a:r>
              <a:rPr lang="en-US" sz="2800" smtClean="0">
                <a:solidFill>
                  <a:schemeClr val="accent5"/>
                </a:solidFill>
                <a:ea typeface="Cabin"/>
                <a:cs typeface="Cabin"/>
                <a:sym typeface="Cabin"/>
              </a:rPr>
              <a:t>  del  </a:t>
            </a:r>
            <a:r>
              <a:rPr lang="en-US" sz="2800" err="1" smtClean="0">
                <a:solidFill>
                  <a:schemeClr val="accent5"/>
                </a:solidFill>
                <a:ea typeface="Cabin"/>
                <a:cs typeface="Cabin"/>
                <a:sym typeface="Cabin"/>
              </a:rPr>
              <a:t>elif</a:t>
            </a:r>
            <a:r>
              <a:rPr lang="en-US" sz="2800" smtClean="0">
                <a:solidFill>
                  <a:schemeClr val="accent5"/>
                </a:solidFill>
                <a:ea typeface="Cabin"/>
                <a:cs typeface="Cabin"/>
                <a:sym typeface="Cabin"/>
              </a:rPr>
              <a:t>  </a:t>
            </a:r>
            <a:r>
              <a:rPr lang="en-US" sz="2800">
                <a:solidFill>
                  <a:schemeClr val="accent5"/>
                </a:solidFill>
                <a:ea typeface="Cabin"/>
                <a:cs typeface="Cabin"/>
                <a:sym typeface="Cabin"/>
              </a:rPr>
              <a:t>else </a:t>
            </a:r>
            <a:r>
              <a:rPr lang="en-US" sz="2800" smtClean="0">
                <a:solidFill>
                  <a:schemeClr val="accent5"/>
                </a:solidFill>
                <a:ea typeface="Cabin"/>
                <a:cs typeface="Cabin"/>
                <a:sym typeface="Cabin"/>
              </a:rPr>
              <a:t> except  </a:t>
            </a:r>
            <a:r>
              <a:rPr lang="en-US" sz="2800">
                <a:solidFill>
                  <a:schemeClr val="accent5"/>
                </a:solidFill>
                <a:ea typeface="Cabin"/>
                <a:cs typeface="Cabin"/>
                <a:sym typeface="Cabin"/>
              </a:rPr>
              <a:t>exec </a:t>
            </a:r>
            <a:r>
              <a:rPr lang="en-US" sz="2800" smtClean="0">
                <a:solidFill>
                  <a:schemeClr val="accent5"/>
                </a:solidFill>
                <a:ea typeface="Cabin"/>
                <a:cs typeface="Cabin"/>
                <a:sym typeface="Cabin"/>
              </a:rPr>
              <a:t>False  ﬁnally  for  from  global  	if   import   </a:t>
            </a:r>
            <a:r>
              <a:rPr lang="en-US" sz="2800">
                <a:solidFill>
                  <a:schemeClr val="accent5"/>
                </a:solidFill>
                <a:ea typeface="Cabin"/>
                <a:cs typeface="Cabin"/>
                <a:sym typeface="Cabin"/>
              </a:rPr>
              <a:t>in </a:t>
            </a:r>
            <a:r>
              <a:rPr lang="en-US" sz="2800" smtClean="0">
                <a:solidFill>
                  <a:schemeClr val="accent5"/>
                </a:solidFill>
                <a:ea typeface="Cabin"/>
                <a:cs typeface="Cabin"/>
                <a:sym typeface="Cabin"/>
              </a:rPr>
              <a:t> is   lambda  nonlocal not  or  pass   print raise   </a:t>
            </a:r>
            <a:r>
              <a:rPr lang="en-US" sz="2800">
                <a:solidFill>
                  <a:schemeClr val="accent5"/>
                </a:solidFill>
                <a:ea typeface="Cabin"/>
                <a:cs typeface="Cabin"/>
                <a:sym typeface="Cabin"/>
              </a:rPr>
              <a:t>return </a:t>
            </a:r>
            <a:r>
              <a:rPr lang="en-US" sz="2800" smtClean="0">
                <a:solidFill>
                  <a:schemeClr val="accent5"/>
                </a:solidFill>
                <a:ea typeface="Cabin"/>
                <a:cs typeface="Cabin"/>
                <a:sym typeface="Cabin"/>
              </a:rPr>
              <a:t>  True try   yield   while   with</a:t>
            </a:r>
            <a:endParaRPr lang="en-US" sz="2800">
              <a:solidFill>
                <a:schemeClr val="accent5"/>
              </a:solidFill>
              <a:ea typeface="Cabin"/>
              <a:cs typeface="Cabin"/>
              <a:sym typeface="Cabi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1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0417" y="119796"/>
            <a:ext cx="1093304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cs typeface="Times New Roman" panose="02020603050405020304" pitchFamily="18" charset="0"/>
              </a:rPr>
              <a:t>		</a:t>
            </a:r>
            <a:r>
              <a:rPr lang="en-US" sz="2800" b="1" err="1">
                <a:solidFill>
                  <a:srgbClr val="C00000"/>
                </a:solidFill>
                <a:cs typeface="Times New Roman" panose="02020603050405020304" pitchFamily="18" charset="0"/>
              </a:rPr>
              <a:t>Variabile</a:t>
            </a:r>
            <a:r>
              <a:rPr lang="en-US" sz="2800" b="1">
                <a:solidFill>
                  <a:srgbClr val="C00000"/>
                </a:solidFill>
                <a:cs typeface="Times New Roman" panose="02020603050405020304" pitchFamily="18" charset="0"/>
              </a:rPr>
              <a:t> - </a:t>
            </a:r>
            <a:r>
              <a:rPr lang="en-US" sz="2800" b="1" err="1">
                <a:solidFill>
                  <a:srgbClr val="C00000"/>
                </a:solidFill>
                <a:cs typeface="Times New Roman" panose="02020603050405020304" pitchFamily="18" charset="0"/>
              </a:rPr>
              <a:t>continuare</a:t>
            </a:r>
            <a:endParaRPr lang="ro-RO" sz="280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endParaRPr lang="en-US" sz="2800" smtClean="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err="1" smtClean="0">
                <a:cs typeface="Times New Roman" panose="02020603050405020304" pitchFamily="18" charset="0"/>
              </a:rPr>
              <a:t>Continutul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unei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variabile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poate</a:t>
            </a:r>
            <a:r>
              <a:rPr lang="en-US" sz="2800" smtClean="0">
                <a:cs typeface="Times New Roman" panose="02020603050405020304" pitchFamily="18" charset="0"/>
              </a:rPr>
              <a:t> fi </a:t>
            </a:r>
            <a:r>
              <a:rPr lang="en-US" sz="2800" err="1" smtClean="0">
                <a:cs typeface="Times New Roman" panose="02020603050405020304" pitchFamily="18" charset="0"/>
              </a:rPr>
              <a:t>shimbat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prin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atribuirea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unei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noi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valori</a:t>
            </a:r>
            <a:r>
              <a:rPr lang="en-US" sz="2800" smtClean="0">
                <a:cs typeface="Times New Roman" panose="02020603050405020304" pitchFamily="18" charset="0"/>
              </a:rPr>
              <a:t>;</a:t>
            </a:r>
          </a:p>
          <a:p>
            <a:pPr marL="914400" lvl="1" indent="-457200">
              <a:buFontTx/>
              <a:buChar char="-"/>
            </a:pPr>
            <a:r>
              <a:rPr lang="en-US" sz="2800" smtClean="0">
                <a:cs typeface="Times New Roman" panose="02020603050405020304" pitchFamily="18" charset="0"/>
              </a:rPr>
              <a:t>x = 5				</a:t>
            </a:r>
            <a:r>
              <a:rPr lang="en-US" sz="2800" err="1" smtClean="0">
                <a:cs typeface="Times New Roman" panose="02020603050405020304" pitchFamily="18" charset="0"/>
              </a:rPr>
              <a:t>atribuire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>
                <a:cs typeface="Times New Roman" panose="02020603050405020304" pitchFamily="18" charset="0"/>
              </a:rPr>
              <a:t>de </a:t>
            </a:r>
            <a:r>
              <a:rPr lang="en-US" sz="2800" err="1">
                <a:cs typeface="Times New Roman" panose="02020603050405020304" pitchFamily="18" charset="0"/>
              </a:rPr>
              <a:t>valoare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unei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variabile</a:t>
            </a:r>
            <a:endParaRPr lang="en-US" sz="2800">
              <a:cs typeface="Times New Roman" panose="02020603050405020304" pitchFamily="18" charset="0"/>
            </a:endParaRPr>
          </a:p>
          <a:p>
            <a:pPr lvl="1"/>
            <a:r>
              <a:rPr lang="en-US" sz="2800" u="sng" err="1" smtClean="0">
                <a:cs typeface="Times New Roman" panose="02020603050405020304" pitchFamily="18" charset="0"/>
              </a:rPr>
              <a:t>sau</a:t>
            </a:r>
            <a:r>
              <a:rPr lang="en-US" sz="2800" smtClean="0">
                <a:cs typeface="Times New Roman" panose="02020603050405020304" pitchFamily="18" charset="0"/>
              </a:rPr>
              <a:t> 	</a:t>
            </a:r>
          </a:p>
          <a:p>
            <a:pPr marL="914400" lvl="1" indent="-457200">
              <a:buFontTx/>
              <a:buChar char="-"/>
            </a:pPr>
            <a:r>
              <a:rPr lang="en-US" sz="2800">
                <a:cs typeface="Times New Roman" panose="02020603050405020304" pitchFamily="18" charset="0"/>
              </a:rPr>
              <a:t>x, y = 1, 2			</a:t>
            </a:r>
            <a:r>
              <a:rPr lang="en-US" sz="2800" err="1" smtClean="0">
                <a:cs typeface="Times New Roman" panose="02020603050405020304" pitchFamily="18" charset="0"/>
              </a:rPr>
              <a:t>atribuire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>
                <a:cs typeface="Times New Roman" panose="02020603050405020304" pitchFamily="18" charset="0"/>
              </a:rPr>
              <a:t>de </a:t>
            </a:r>
            <a:r>
              <a:rPr lang="en-US" sz="2800" err="1">
                <a:cs typeface="Times New Roman" panose="02020603050405020304" pitchFamily="18" charset="0"/>
              </a:rPr>
              <a:t>valoare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mai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multor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variabile</a:t>
            </a:r>
            <a:endParaRPr lang="en-US" sz="2800" smtClean="0">
              <a:cs typeface="Times New Roman" panose="02020603050405020304" pitchFamily="18" charset="0"/>
            </a:endParaRPr>
          </a:p>
          <a:p>
            <a:pPr marL="914400" lvl="1" indent="-457200">
              <a:buFontTx/>
              <a:buChar char="-"/>
            </a:pPr>
            <a:r>
              <a:rPr lang="en-US" sz="2800" smtClean="0">
                <a:cs typeface="Times New Roman" panose="02020603050405020304" pitchFamily="18" charset="0"/>
              </a:rPr>
              <a:t>x </a:t>
            </a:r>
            <a:r>
              <a:rPr lang="en-US" sz="2800">
                <a:cs typeface="Times New Roman" panose="02020603050405020304" pitchFamily="18" charset="0"/>
              </a:rPr>
              <a:t>= </a:t>
            </a:r>
            <a:r>
              <a:rPr lang="en-US" sz="2800" smtClean="0">
                <a:cs typeface="Times New Roman" panose="02020603050405020304" pitchFamily="18" charset="0"/>
              </a:rPr>
              <a:t>x + 5</a:t>
            </a:r>
            <a:r>
              <a:rPr lang="en-US" sz="2800">
                <a:cs typeface="Times New Roman" panose="02020603050405020304" pitchFamily="18" charset="0"/>
              </a:rPr>
              <a:t>		</a:t>
            </a:r>
            <a:r>
              <a:rPr lang="en-US" sz="2800" smtClean="0">
                <a:cs typeface="Times New Roman" panose="02020603050405020304" pitchFamily="18" charset="0"/>
              </a:rPr>
              <a:t>	</a:t>
            </a:r>
            <a:r>
              <a:rPr lang="en-US" sz="2800" err="1" smtClean="0">
                <a:cs typeface="Times New Roman" panose="02020603050405020304" pitchFamily="18" charset="0"/>
              </a:rPr>
              <a:t>atribuire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>
                <a:cs typeface="Times New Roman" panose="02020603050405020304" pitchFamily="18" charset="0"/>
              </a:rPr>
              <a:t>de </a:t>
            </a:r>
            <a:r>
              <a:rPr lang="en-US" sz="2800" err="1">
                <a:cs typeface="Times New Roman" panose="02020603050405020304" pitchFamily="18" charset="0"/>
              </a:rPr>
              <a:t>valoare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printr</a:t>
            </a:r>
            <a:r>
              <a:rPr lang="en-US" sz="2800" smtClean="0">
                <a:cs typeface="Times New Roman" panose="02020603050405020304" pitchFamily="18" charset="0"/>
              </a:rPr>
              <a:t>-o </a:t>
            </a:r>
            <a:r>
              <a:rPr lang="en-US" sz="2800" err="1" smtClean="0">
                <a:cs typeface="Times New Roman" panose="02020603050405020304" pitchFamily="18" charset="0"/>
              </a:rPr>
              <a:t>expresie</a:t>
            </a:r>
            <a:endParaRPr lang="en-US" sz="2800" smtClean="0">
              <a:cs typeface="Times New Roman" panose="02020603050405020304" pitchFamily="18" charset="0"/>
            </a:endParaRPr>
          </a:p>
          <a:p>
            <a:pPr marL="914400" lvl="1" indent="-457200">
              <a:buFontTx/>
              <a:buChar char="-"/>
            </a:pPr>
            <a:r>
              <a:rPr lang="en-US" sz="2800" smtClean="0">
                <a:cs typeface="Times New Roman" panose="02020603050405020304" pitchFamily="18" charset="0"/>
              </a:rPr>
              <a:t>x += 5			</a:t>
            </a:r>
            <a:r>
              <a:rPr lang="en-US" sz="2800" err="1" smtClean="0">
                <a:cs typeface="Times New Roman" panose="02020603050405020304" pitchFamily="18" charset="0"/>
              </a:rPr>
              <a:t>incrementare</a:t>
            </a:r>
            <a:endParaRPr lang="en-US" sz="2800" smtClean="0">
              <a:cs typeface="Times New Roman" panose="02020603050405020304" pitchFamily="18" charset="0"/>
            </a:endParaRPr>
          </a:p>
          <a:p>
            <a:pPr marL="914400" lvl="1" indent="-457200">
              <a:buFontTx/>
              <a:buChar char="-"/>
            </a:pPr>
            <a:r>
              <a:rPr lang="en-US" sz="2800" smtClean="0">
                <a:cs typeface="Times New Roman" panose="02020603050405020304" pitchFamily="18" charset="0"/>
              </a:rPr>
              <a:t>x -= 5,			</a:t>
            </a:r>
            <a:r>
              <a:rPr lang="en-US" sz="2800" err="1" smtClean="0">
                <a:cs typeface="Times New Roman" panose="02020603050405020304" pitchFamily="18" charset="0"/>
              </a:rPr>
              <a:t>decrementare</a:t>
            </a:r>
            <a:endParaRPr lang="en-US" sz="2800" smtClean="0">
              <a:cs typeface="Times New Roman" panose="02020603050405020304" pitchFamily="18" charset="0"/>
            </a:endParaRPr>
          </a:p>
          <a:p>
            <a:pPr marL="914400" lvl="1" indent="-457200">
              <a:buFontTx/>
              <a:buChar char="-"/>
            </a:pPr>
            <a:endParaRPr lang="en-US" sz="2800" smtClean="0">
              <a:cs typeface="Times New Roman" panose="02020603050405020304" pitchFamily="18" charset="0"/>
            </a:endParaRPr>
          </a:p>
          <a:p>
            <a:pPr marL="914400" lvl="1" indent="-457200">
              <a:buFontTx/>
              <a:buChar char="-"/>
            </a:pPr>
            <a:r>
              <a:rPr lang="en-US" sz="2800" smtClean="0">
                <a:cs typeface="Times New Roman" panose="02020603050405020304" pitchFamily="18" charset="0"/>
              </a:rPr>
              <a:t>x *= 7			</a:t>
            </a:r>
            <a:r>
              <a:rPr lang="en-US" sz="2800" err="1" smtClean="0">
                <a:cs typeface="Times New Roman" panose="02020603050405020304" pitchFamily="18" charset="0"/>
              </a:rPr>
              <a:t>inmultire</a:t>
            </a:r>
            <a:endParaRPr lang="en-US" sz="2800" smtClean="0">
              <a:cs typeface="Times New Roman" panose="02020603050405020304" pitchFamily="18" charset="0"/>
            </a:endParaRPr>
          </a:p>
          <a:p>
            <a:pPr marL="914400" lvl="1" indent="-457200">
              <a:buFontTx/>
              <a:buChar char="-"/>
            </a:pPr>
            <a:r>
              <a:rPr lang="en-US" sz="2800" smtClean="0">
                <a:cs typeface="Times New Roman" panose="02020603050405020304" pitchFamily="18" charset="0"/>
              </a:rPr>
              <a:t>x /= 7 			</a:t>
            </a:r>
            <a:r>
              <a:rPr lang="en-US" sz="2800" err="1" smtClean="0">
                <a:cs typeface="Times New Roman" panose="02020603050405020304" pitchFamily="18" charset="0"/>
              </a:rPr>
              <a:t>impartire</a:t>
            </a:r>
            <a:endParaRPr lang="en-US" sz="2800" smtClean="0">
              <a:cs typeface="Times New Roman" panose="02020603050405020304" pitchFamily="18" charset="0"/>
            </a:endParaRPr>
          </a:p>
          <a:p>
            <a:pPr marL="914400" lvl="1" indent="-457200">
              <a:buFontTx/>
              <a:buChar char="-"/>
            </a:pPr>
            <a:endParaRPr lang="en-US" sz="2800">
              <a:cs typeface="Times New Roman" panose="02020603050405020304" pitchFamily="18" charset="0"/>
            </a:endParaRPr>
          </a:p>
          <a:p>
            <a:pPr marL="914400" lvl="1" indent="-457200">
              <a:buFontTx/>
              <a:buChar char="-"/>
            </a:pPr>
            <a:r>
              <a:rPr lang="en-US" sz="2800"/>
              <a:t>x = </a:t>
            </a:r>
            <a:r>
              <a:rPr lang="en-US" sz="2800">
                <a:solidFill>
                  <a:schemeClr val="accent5"/>
                </a:solidFill>
                <a:cs typeface="Times New Roman" panose="02020603050405020304" pitchFamily="18" charset="0"/>
              </a:rPr>
              <a:t>None</a:t>
            </a:r>
            <a:r>
              <a:rPr lang="en-US" sz="2800">
                <a:solidFill>
                  <a:srgbClr val="FF33CC"/>
                </a:solidFill>
                <a:cs typeface="Times New Roman" panose="02020603050405020304" pitchFamily="18" charset="0"/>
              </a:rPr>
              <a:t>  </a:t>
            </a:r>
            <a:r>
              <a:rPr lang="en-US" sz="2800">
                <a:cs typeface="Times New Roman" panose="02020603050405020304" pitchFamily="18" charset="0"/>
              </a:rPr>
              <a:t>- </a:t>
            </a:r>
            <a:r>
              <a:rPr lang="en-US" sz="2800" err="1">
                <a:cs typeface="Times New Roman" panose="02020603050405020304" pitchFamily="18" charset="0"/>
              </a:rPr>
              <a:t>initializeaza</a:t>
            </a:r>
            <a:r>
              <a:rPr lang="en-US" sz="2800">
                <a:cs typeface="Times New Roman" panose="02020603050405020304" pitchFamily="18" charset="0"/>
              </a:rPr>
              <a:t> o </a:t>
            </a:r>
            <a:r>
              <a:rPr lang="en-US" sz="2800" smtClean="0">
                <a:cs typeface="Times New Roman" panose="02020603050405020304" pitchFamily="18" charset="0"/>
              </a:rPr>
              <a:t>variabila fara sa-i acorde o valoare</a:t>
            </a:r>
            <a:endParaRPr lang="en-US" sz="2800"/>
          </a:p>
          <a:p>
            <a:pPr lvl="1"/>
            <a:r>
              <a:rPr lang="en-US" sz="2800">
                <a:cs typeface="Times New Roman" panose="02020603050405020304" pitchFamily="18" charset="0"/>
              </a:rPr>
              <a:t>	</a:t>
            </a:r>
            <a:r>
              <a:rPr lang="en-US" sz="2800" smtClean="0">
                <a:cs typeface="Times New Roman" panose="02020603050405020304" pitchFamily="18" charset="0"/>
              </a:rPr>
              <a:t>		</a:t>
            </a:r>
            <a:r>
              <a:rPr lang="en-US" sz="2800">
                <a:solidFill>
                  <a:srgbClr val="0070C0"/>
                </a:solidFill>
              </a:rPr>
              <a:t> </a:t>
            </a:r>
            <a:r>
              <a:rPr lang="en-US" sz="2800" err="1">
                <a:solidFill>
                  <a:srgbClr val="0070C0"/>
                </a:solidFill>
              </a:rPr>
              <a:t>Exemplul</a:t>
            </a:r>
            <a:r>
              <a:rPr lang="en-US" sz="2800">
                <a:solidFill>
                  <a:srgbClr val="0070C0"/>
                </a:solidFill>
              </a:rPr>
              <a:t> </a:t>
            </a:r>
            <a:r>
              <a:rPr lang="en-US" sz="2800" smtClean="0">
                <a:solidFill>
                  <a:srgbClr val="0070C0"/>
                </a:solidFill>
              </a:rPr>
              <a:t>103</a:t>
            </a:r>
            <a:endParaRPr lang="en-US" sz="2800"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9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0279" y="317500"/>
            <a:ext cx="1113245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cs typeface="Times New Roman" panose="02020603050405020304" pitchFamily="18" charset="0"/>
              </a:rPr>
              <a:t>		</a:t>
            </a:r>
            <a:r>
              <a:rPr lang="en-US" sz="2800" b="1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Capturarea</a:t>
            </a:r>
            <a:r>
              <a:rPr lang="en-US" sz="2800" b="1" smtClean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unui</a:t>
            </a:r>
            <a:r>
              <a:rPr lang="en-US" sz="2800" b="1" smtClean="0">
                <a:solidFill>
                  <a:srgbClr val="C00000"/>
                </a:solidFill>
                <a:cs typeface="Times New Roman" panose="02020603050405020304" pitchFamily="18" charset="0"/>
              </a:rPr>
              <a:t> sir de </a:t>
            </a:r>
            <a:r>
              <a:rPr lang="en-US" sz="2800" b="1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caractere</a:t>
            </a:r>
            <a:r>
              <a:rPr lang="en-US" sz="2800" b="1" smtClean="0">
                <a:solidFill>
                  <a:srgbClr val="C00000"/>
                </a:solidFill>
                <a:cs typeface="Times New Roman" panose="02020603050405020304" pitchFamily="18" charset="0"/>
              </a:rPr>
              <a:t>  - input()</a:t>
            </a:r>
            <a:endParaRPr lang="ro-RO" sz="280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endParaRPr lang="en-US" sz="2800" smtClean="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b="1" smtClean="0">
                <a:solidFill>
                  <a:srgbClr val="CC00CC"/>
                </a:solidFill>
                <a:cs typeface="Times New Roman" panose="02020603050405020304" pitchFamily="18" charset="0"/>
              </a:rPr>
              <a:t>input()</a:t>
            </a:r>
            <a:r>
              <a:rPr lang="en-US" sz="2800" smtClean="0">
                <a:solidFill>
                  <a:srgbClr val="CC00CC"/>
                </a:solidFill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este</a:t>
            </a:r>
            <a:r>
              <a:rPr lang="en-US" sz="2800" smtClean="0">
                <a:cs typeface="Times New Roman" panose="02020603050405020304" pitchFamily="18" charset="0"/>
              </a:rPr>
              <a:t> o </a:t>
            </a:r>
            <a:r>
              <a:rPr lang="en-US" sz="2800" err="1" smtClean="0">
                <a:cs typeface="Times New Roman" panose="02020603050405020304" pitchFamily="18" charset="0"/>
              </a:rPr>
              <a:t>functie</a:t>
            </a:r>
            <a:r>
              <a:rPr lang="en-US" sz="2800" smtClean="0">
                <a:cs typeface="Times New Roman" panose="02020603050405020304" pitchFamily="18" charset="0"/>
              </a:rPr>
              <a:t> cu </a:t>
            </a:r>
            <a:r>
              <a:rPr lang="en-US" sz="2800" err="1" smtClean="0">
                <a:cs typeface="Times New Roman" panose="02020603050405020304" pitchFamily="18" charset="0"/>
              </a:rPr>
              <a:t>ajutorul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careia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putem</a:t>
            </a:r>
            <a:r>
              <a:rPr lang="en-US" sz="2800" smtClean="0">
                <a:cs typeface="Times New Roman" panose="02020603050405020304" pitchFamily="18" charset="0"/>
              </a:rPr>
              <a:t> introduce </a:t>
            </a:r>
            <a:r>
              <a:rPr lang="en-US" sz="2800" err="1" smtClean="0">
                <a:cs typeface="Times New Roman" panose="02020603050405020304" pitchFamily="18" charset="0"/>
              </a:rPr>
              <a:t>siruri</a:t>
            </a:r>
            <a:r>
              <a:rPr lang="en-US" sz="2800" smtClean="0">
                <a:cs typeface="Times New Roman" panose="02020603050405020304" pitchFamily="18" charset="0"/>
              </a:rPr>
              <a:t> de </a:t>
            </a:r>
            <a:r>
              <a:rPr lang="en-US" sz="2800" err="1" smtClean="0">
                <a:cs typeface="Times New Roman" panose="02020603050405020304" pitchFamily="18" charset="0"/>
              </a:rPr>
              <a:t>caractere</a:t>
            </a:r>
            <a:r>
              <a:rPr lang="en-US" sz="2800" smtClean="0">
                <a:cs typeface="Times New Roman" panose="02020603050405020304" pitchFamily="18" charset="0"/>
              </a:rPr>
              <a:t> (</a:t>
            </a:r>
            <a:r>
              <a:rPr lang="en-US" sz="2800" err="1" smtClean="0">
                <a:cs typeface="Times New Roman" panose="02020603050405020304" pitchFamily="18" charset="0"/>
              </a:rPr>
              <a:t>stringuri</a:t>
            </a:r>
            <a:r>
              <a:rPr lang="en-US" sz="2800" smtClean="0">
                <a:cs typeface="Times New Roman" panose="02020603050405020304" pitchFamily="18" charset="0"/>
              </a:rPr>
              <a:t>) de la </a:t>
            </a:r>
            <a:r>
              <a:rPr lang="en-US" sz="2800" err="1" smtClean="0">
                <a:cs typeface="Times New Roman" panose="02020603050405020304" pitchFamily="18" charset="0"/>
              </a:rPr>
              <a:t>tastatura</a:t>
            </a:r>
            <a:r>
              <a:rPr lang="en-US" sz="2800" smtClean="0"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Tx/>
              <a:buChar char="-"/>
            </a:pPr>
            <a:endParaRPr lang="en-US" sz="280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err="1" smtClean="0">
                <a:cs typeface="Times New Roman" panose="02020603050405020304" pitchFamily="18" charset="0"/>
              </a:rPr>
              <a:t>Putem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utiliza</a:t>
            </a:r>
            <a:r>
              <a:rPr lang="en-US" sz="2800" smtClean="0">
                <a:cs typeface="Times New Roman" panose="02020603050405020304" pitchFamily="18" charset="0"/>
              </a:rPr>
              <a:t> o </a:t>
            </a:r>
            <a:r>
              <a:rPr lang="en-US" sz="2800" err="1" smtClean="0">
                <a:cs typeface="Times New Roman" panose="02020603050405020304" pitchFamily="18" charset="0"/>
              </a:rPr>
              <a:t>variabila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pentru</a:t>
            </a:r>
            <a:r>
              <a:rPr lang="en-US" sz="2800" smtClean="0">
                <a:cs typeface="Times New Roman" panose="02020603050405020304" pitchFamily="18" charset="0"/>
              </a:rPr>
              <a:t> a </a:t>
            </a:r>
            <a:r>
              <a:rPr lang="en-US" sz="2800" err="1" smtClean="0">
                <a:cs typeface="Times New Roman" panose="02020603050405020304" pitchFamily="18" charset="0"/>
              </a:rPr>
              <a:t>capta</a:t>
            </a:r>
            <a:r>
              <a:rPr lang="en-US" sz="2800" smtClean="0">
                <a:cs typeface="Times New Roman" panose="02020603050405020304" pitchFamily="18" charset="0"/>
              </a:rPr>
              <a:t> un sir de </a:t>
            </a:r>
            <a:r>
              <a:rPr lang="en-US" sz="2800" err="1" smtClean="0">
                <a:cs typeface="Times New Roman" panose="02020603050405020304" pitchFamily="18" charset="0"/>
              </a:rPr>
              <a:t>caractere</a:t>
            </a:r>
            <a:r>
              <a:rPr lang="en-US" sz="2800" smtClean="0">
                <a:cs typeface="Times New Roman" panose="02020603050405020304" pitchFamily="18" charset="0"/>
              </a:rPr>
              <a:t>:</a:t>
            </a:r>
          </a:p>
          <a:p>
            <a:pPr lvl="2" indent="-457200">
              <a:buFontTx/>
              <a:buChar char="-"/>
            </a:pPr>
            <a:r>
              <a:rPr lang="en-US" sz="2800" err="1">
                <a:cs typeface="Times New Roman" panose="02020603050405020304" pitchFamily="18" charset="0"/>
              </a:rPr>
              <a:t>Nume</a:t>
            </a:r>
            <a:r>
              <a:rPr lang="en-US" sz="2800">
                <a:cs typeface="Times New Roman" panose="02020603050405020304" pitchFamily="18" charset="0"/>
              </a:rPr>
              <a:t> = </a:t>
            </a:r>
            <a:r>
              <a:rPr lang="en-US" sz="2800" smtClean="0">
                <a:solidFill>
                  <a:srgbClr val="CC00CC"/>
                </a:solidFill>
                <a:cs typeface="Times New Roman" panose="02020603050405020304" pitchFamily="18" charset="0"/>
              </a:rPr>
              <a:t>input</a:t>
            </a:r>
            <a:r>
              <a:rPr lang="en-US" sz="2800" smtClean="0">
                <a:cs typeface="Times New Roman" panose="02020603050405020304" pitchFamily="18" charset="0"/>
              </a:rPr>
              <a:t>(</a:t>
            </a:r>
            <a:r>
              <a:rPr lang="en-US" sz="2800" smtClean="0">
                <a:solidFill>
                  <a:srgbClr val="008000"/>
                </a:solidFill>
                <a:cs typeface="Times New Roman" panose="02020603050405020304" pitchFamily="18" charset="0"/>
              </a:rPr>
              <a:t>"</a:t>
            </a:r>
            <a:r>
              <a:rPr lang="en-US" sz="2800" err="1" smtClean="0">
                <a:solidFill>
                  <a:srgbClr val="008000"/>
                </a:solidFill>
                <a:cs typeface="Times New Roman" panose="02020603050405020304" pitchFamily="18" charset="0"/>
              </a:rPr>
              <a:t>Introduceti</a:t>
            </a:r>
            <a:r>
              <a:rPr lang="en-US" sz="2800" smtClean="0">
                <a:solidFill>
                  <a:srgbClr val="008000"/>
                </a:solidFill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rgbClr val="008000"/>
                </a:solidFill>
                <a:cs typeface="Times New Roman" panose="02020603050405020304" pitchFamily="18" charset="0"/>
              </a:rPr>
              <a:t>numele</a:t>
            </a:r>
            <a:r>
              <a:rPr lang="en-US" sz="2800">
                <a:solidFill>
                  <a:srgbClr val="008000"/>
                </a:solidFill>
                <a:cs typeface="Times New Roman" panose="02020603050405020304" pitchFamily="18" charset="0"/>
              </a:rPr>
              <a:t>: </a:t>
            </a:r>
            <a:r>
              <a:rPr lang="en-US" sz="2800" smtClean="0">
                <a:solidFill>
                  <a:srgbClr val="008000"/>
                </a:solidFill>
                <a:cs typeface="Times New Roman" panose="02020603050405020304" pitchFamily="18" charset="0"/>
              </a:rPr>
              <a:t>"</a:t>
            </a:r>
            <a:r>
              <a:rPr lang="en-US" sz="2800" smtClean="0">
                <a:cs typeface="Times New Roman" panose="02020603050405020304" pitchFamily="18" charset="0"/>
              </a:rPr>
              <a:t>)  </a:t>
            </a:r>
            <a:endParaRPr lang="en-US" sz="280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en-US" sz="2800" smtClean="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err="1" smtClean="0">
                <a:cs typeface="Times New Roman" panose="02020603050405020304" pitchFamily="18" charset="0"/>
              </a:rPr>
              <a:t>Putem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utiliza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smtClean="0">
                <a:solidFill>
                  <a:srgbClr val="CC00CC"/>
                </a:solidFill>
                <a:cs typeface="Times New Roman" panose="02020603050405020304" pitchFamily="18" charset="0"/>
              </a:rPr>
              <a:t>input</a:t>
            </a:r>
            <a:r>
              <a:rPr lang="en-US" sz="2800" smtClean="0">
                <a:solidFill>
                  <a:srgbClr val="FF33CC"/>
                </a:solidFill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pentru</a:t>
            </a:r>
            <a:r>
              <a:rPr lang="en-US" sz="2800" smtClean="0">
                <a:cs typeface="Times New Roman" panose="02020603050405020304" pitchFamily="18" charset="0"/>
              </a:rPr>
              <a:t> a </a:t>
            </a:r>
            <a:r>
              <a:rPr lang="en-US" sz="2800" err="1" smtClean="0">
                <a:cs typeface="Times New Roman" panose="02020603050405020304" pitchFamily="18" charset="0"/>
              </a:rPr>
              <a:t>iesi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controlat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dintr</a:t>
            </a:r>
            <a:r>
              <a:rPr lang="en-US" sz="2800" smtClean="0">
                <a:cs typeface="Times New Roman" panose="02020603050405020304" pitchFamily="18" charset="0"/>
              </a:rPr>
              <a:t>-un script Python: </a:t>
            </a:r>
          </a:p>
          <a:p>
            <a:pPr marL="914400" lvl="1" indent="-457200">
              <a:buFontTx/>
              <a:buChar char="-"/>
            </a:pPr>
            <a:r>
              <a:rPr lang="en-US" sz="2800" smtClean="0">
                <a:solidFill>
                  <a:srgbClr val="CC00CC"/>
                </a:solidFill>
                <a:cs typeface="Times New Roman" panose="02020603050405020304" pitchFamily="18" charset="0"/>
              </a:rPr>
              <a:t>input</a:t>
            </a:r>
            <a:r>
              <a:rPr lang="en-US" sz="2800" smtClean="0">
                <a:cs typeface="Times New Roman" panose="02020603050405020304" pitchFamily="18" charset="0"/>
              </a:rPr>
              <a:t>(</a:t>
            </a:r>
            <a:r>
              <a:rPr lang="en-US" sz="2800" smtClean="0">
                <a:solidFill>
                  <a:srgbClr val="008000"/>
                </a:solidFill>
                <a:cs typeface="Times New Roman" panose="02020603050405020304" pitchFamily="18" charset="0"/>
              </a:rPr>
              <a:t>"</a:t>
            </a:r>
            <a:r>
              <a:rPr lang="en-US" sz="2800" err="1" smtClean="0">
                <a:solidFill>
                  <a:srgbClr val="008000"/>
                </a:solidFill>
                <a:cs typeface="Times New Roman" panose="02020603050405020304" pitchFamily="18" charset="0"/>
              </a:rPr>
              <a:t>Apasa</a:t>
            </a:r>
            <a:r>
              <a:rPr lang="en-US" sz="2800" smtClean="0">
                <a:solidFill>
                  <a:srgbClr val="008000"/>
                </a:solidFill>
                <a:cs typeface="Times New Roman" panose="02020603050405020304" pitchFamily="18" charset="0"/>
              </a:rPr>
              <a:t> 'ENTER' </a:t>
            </a:r>
            <a:r>
              <a:rPr lang="en-US" sz="2800" err="1" smtClean="0">
                <a:solidFill>
                  <a:srgbClr val="008000"/>
                </a:solidFill>
                <a:cs typeface="Times New Roman" panose="02020603050405020304" pitchFamily="18" charset="0"/>
              </a:rPr>
              <a:t>pentru</a:t>
            </a:r>
            <a:r>
              <a:rPr lang="en-US" sz="2800" smtClean="0">
                <a:solidFill>
                  <a:srgbClr val="008000"/>
                </a:solidFill>
                <a:cs typeface="Times New Roman" panose="02020603050405020304" pitchFamily="18" charset="0"/>
              </a:rPr>
              <a:t> a </a:t>
            </a:r>
            <a:r>
              <a:rPr lang="en-US" sz="2800" err="1" smtClean="0">
                <a:solidFill>
                  <a:srgbClr val="008000"/>
                </a:solidFill>
                <a:cs typeface="Times New Roman" panose="02020603050405020304" pitchFamily="18" charset="0"/>
              </a:rPr>
              <a:t>iesi</a:t>
            </a:r>
            <a:r>
              <a:rPr lang="en-US" sz="2800" smtClean="0">
                <a:solidFill>
                  <a:srgbClr val="008000"/>
                </a:solidFill>
                <a:cs typeface="Times New Roman" panose="02020603050405020304" pitchFamily="18" charset="0"/>
              </a:rPr>
              <a:t>!"</a:t>
            </a:r>
            <a:r>
              <a:rPr lang="en-US" sz="2800" smtClean="0"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buFontTx/>
              <a:buChar char="-"/>
            </a:pPr>
            <a:endParaRPr lang="en-US" sz="280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err="1" smtClean="0">
                <a:cs typeface="Times New Roman" panose="02020603050405020304" pitchFamily="18" charset="0"/>
              </a:rPr>
              <a:t>Pentru</a:t>
            </a:r>
            <a:r>
              <a:rPr lang="en-US" sz="2800" smtClean="0">
                <a:cs typeface="Times New Roman" panose="02020603050405020304" pitchFamily="18" charset="0"/>
              </a:rPr>
              <a:t> a </a:t>
            </a:r>
            <a:r>
              <a:rPr lang="en-US" sz="2800" err="1" smtClean="0">
                <a:cs typeface="Times New Roman" panose="02020603050405020304" pitchFamily="18" charset="0"/>
              </a:rPr>
              <a:t>capta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numere</a:t>
            </a:r>
            <a:r>
              <a:rPr lang="en-US" sz="2800" smtClean="0"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cs typeface="Times New Roman" panose="02020603050405020304" pitchFamily="18" charset="0"/>
              </a:rPr>
              <a:t>vom</a:t>
            </a:r>
            <a:r>
              <a:rPr lang="en-US" sz="2800" smtClean="0">
                <a:cs typeface="Times New Roman" panose="02020603050405020304" pitchFamily="18" charset="0"/>
              </a:rPr>
              <a:t> face o </a:t>
            </a:r>
            <a:r>
              <a:rPr lang="en-US" sz="2800" err="1" smtClean="0">
                <a:cs typeface="Times New Roman" panose="02020603050405020304" pitchFamily="18" charset="0"/>
              </a:rPr>
              <a:t>transformare</a:t>
            </a:r>
            <a:r>
              <a:rPr lang="en-US" sz="2800" smtClean="0">
                <a:cs typeface="Times New Roman" panose="02020603050405020304" pitchFamily="18" charset="0"/>
              </a:rPr>
              <a:t> din string in </a:t>
            </a:r>
            <a:r>
              <a:rPr lang="en-US" sz="2800" err="1" smtClean="0">
                <a:cs typeface="Times New Roman" panose="02020603050405020304" pitchFamily="18" charset="0"/>
              </a:rPr>
              <a:t>numar</a:t>
            </a:r>
            <a:endParaRPr lang="en-US" sz="2800" smtClean="0">
              <a:cs typeface="Times New Roman" panose="02020603050405020304" pitchFamily="18" charset="0"/>
            </a:endParaRPr>
          </a:p>
          <a:p>
            <a:r>
              <a:rPr lang="en-US" sz="2800">
                <a:cs typeface="Times New Roman" panose="02020603050405020304" pitchFamily="18" charset="0"/>
              </a:rPr>
              <a:t>	</a:t>
            </a:r>
            <a:r>
              <a:rPr lang="en-US" sz="2800" smtClean="0">
                <a:cs typeface="Times New Roman" panose="02020603050405020304" pitchFamily="18" charset="0"/>
              </a:rPr>
              <a:t>	</a:t>
            </a:r>
          </a:p>
          <a:p>
            <a:r>
              <a:rPr lang="en-US" sz="2800">
                <a:cs typeface="Times New Roman" panose="02020603050405020304" pitchFamily="18" charset="0"/>
              </a:rPr>
              <a:t>	</a:t>
            </a:r>
            <a:r>
              <a:rPr lang="en-US" sz="2800" smtClean="0">
                <a:cs typeface="Times New Roman" panose="02020603050405020304" pitchFamily="18" charset="0"/>
              </a:rPr>
              <a:t>		</a:t>
            </a:r>
            <a:r>
              <a:rPr lang="en-US" sz="2800" err="1">
                <a:solidFill>
                  <a:srgbClr val="0070C0"/>
                </a:solidFill>
              </a:rPr>
              <a:t>Exemplul</a:t>
            </a:r>
            <a:r>
              <a:rPr lang="en-US" sz="2800">
                <a:solidFill>
                  <a:srgbClr val="0070C0"/>
                </a:solidFill>
              </a:rPr>
              <a:t> </a:t>
            </a:r>
            <a:r>
              <a:rPr lang="en-US" sz="2800" smtClean="0">
                <a:solidFill>
                  <a:srgbClr val="0070C0"/>
                </a:solidFill>
              </a:rPr>
              <a:t>104</a:t>
            </a:r>
            <a:endParaRPr lang="en-US" sz="2800" b="1">
              <a:solidFill>
                <a:srgbClr val="C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4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120347" y="1696278"/>
            <a:ext cx="978408" cy="484632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504661" y="2557670"/>
            <a:ext cx="978408" cy="484632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39348" y="4244936"/>
            <a:ext cx="8160026" cy="1746289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mtClean="0"/>
              <a:t>In </a:t>
            </a:r>
            <a:r>
              <a:rPr lang="en-US" err="1" smtClean="0"/>
              <a:t>fiecare</a:t>
            </a:r>
            <a:r>
              <a:rPr lang="en-US" smtClean="0"/>
              <a:t> </a:t>
            </a:r>
            <a:r>
              <a:rPr lang="en-US" err="1" smtClean="0"/>
              <a:t>saptamana</a:t>
            </a:r>
            <a:r>
              <a:rPr lang="en-US" smtClean="0"/>
              <a:t> </a:t>
            </a:r>
            <a:r>
              <a:rPr lang="en-US" err="1" smtClean="0"/>
              <a:t>examenele</a:t>
            </a:r>
            <a:r>
              <a:rPr lang="en-US" smtClean="0"/>
              <a:t> </a:t>
            </a:r>
            <a:r>
              <a:rPr lang="en-US" err="1" smtClean="0"/>
              <a:t>sunt</a:t>
            </a:r>
            <a:r>
              <a:rPr lang="en-US" smtClean="0"/>
              <a:t> activate in 7 </a:t>
            </a:r>
            <a:r>
              <a:rPr lang="en-US" err="1" smtClean="0"/>
              <a:t>sesiuni</a:t>
            </a:r>
            <a:r>
              <a:rPr lang="en-US" smtClean="0"/>
              <a:t> de cate 24 h. 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Un </a:t>
            </a:r>
            <a:r>
              <a:rPr lang="en-US" err="1" smtClean="0"/>
              <a:t>examen</a:t>
            </a:r>
            <a:r>
              <a:rPr lang="en-US" smtClean="0"/>
              <a:t> </a:t>
            </a:r>
            <a:r>
              <a:rPr lang="en-US" err="1" smtClean="0"/>
              <a:t>dat</a:t>
            </a:r>
            <a:r>
              <a:rPr lang="en-US" smtClean="0"/>
              <a:t> </a:t>
            </a:r>
            <a:r>
              <a:rPr lang="en-US" err="1" smtClean="0"/>
              <a:t>intr</a:t>
            </a:r>
            <a:r>
              <a:rPr lang="en-US" smtClean="0"/>
              <a:t>-o </a:t>
            </a:r>
            <a:r>
              <a:rPr lang="en-US" err="1" smtClean="0"/>
              <a:t>sesiune</a:t>
            </a:r>
            <a:r>
              <a:rPr lang="en-US" smtClean="0"/>
              <a:t> NU </a:t>
            </a:r>
            <a:r>
              <a:rPr lang="en-US" err="1" smtClean="0"/>
              <a:t>mai</a:t>
            </a:r>
            <a:r>
              <a:rPr lang="en-US" smtClean="0"/>
              <a:t> </a:t>
            </a:r>
            <a:r>
              <a:rPr lang="en-US" err="1" smtClean="0"/>
              <a:t>poate</a:t>
            </a:r>
            <a:r>
              <a:rPr lang="en-US" smtClean="0"/>
              <a:t> fi </a:t>
            </a:r>
            <a:r>
              <a:rPr lang="en-US" err="1" smtClean="0"/>
              <a:t>dat</a:t>
            </a:r>
            <a:r>
              <a:rPr lang="en-US" smtClean="0"/>
              <a:t> in </a:t>
            </a:r>
            <a:r>
              <a:rPr lang="en-US" err="1" smtClean="0"/>
              <a:t>aceeasi</a:t>
            </a:r>
            <a:r>
              <a:rPr lang="en-US" smtClean="0"/>
              <a:t> </a:t>
            </a:r>
            <a:r>
              <a:rPr lang="en-US" err="1" smtClean="0"/>
              <a:t>sesiune</a:t>
            </a:r>
            <a:r>
              <a:rPr lang="en-US" smtClean="0"/>
              <a:t>. </a:t>
            </a:r>
            <a:r>
              <a:rPr lang="en-US" err="1" smtClean="0"/>
              <a:t>Daca</a:t>
            </a:r>
            <a:r>
              <a:rPr lang="en-US" smtClean="0"/>
              <a:t> </a:t>
            </a:r>
            <a:r>
              <a:rPr lang="en-US" err="1" smtClean="0"/>
              <a:t>aceasta</a:t>
            </a:r>
            <a:r>
              <a:rPr lang="en-US" smtClean="0"/>
              <a:t> </a:t>
            </a:r>
            <a:r>
              <a:rPr lang="en-US" err="1" smtClean="0"/>
              <a:t>este</a:t>
            </a:r>
            <a:r>
              <a:rPr lang="en-US" smtClean="0"/>
              <a:t> ultima </a:t>
            </a:r>
            <a:r>
              <a:rPr lang="en-US" err="1" smtClean="0"/>
              <a:t>sesiune</a:t>
            </a:r>
            <a:r>
              <a:rPr lang="en-US" smtClean="0"/>
              <a:t> din </a:t>
            </a:r>
            <a:r>
              <a:rPr lang="en-US" err="1" smtClean="0"/>
              <a:t>saptamana</a:t>
            </a:r>
            <a:r>
              <a:rPr lang="en-US" smtClean="0"/>
              <a:t> </a:t>
            </a:r>
            <a:r>
              <a:rPr lang="en-US" err="1" smtClean="0"/>
              <a:t>va</a:t>
            </a:r>
            <a:r>
              <a:rPr lang="en-US" smtClean="0"/>
              <a:t> </a:t>
            </a:r>
            <a:r>
              <a:rPr lang="en-US" err="1" smtClean="0"/>
              <a:t>trebui</a:t>
            </a:r>
            <a:r>
              <a:rPr lang="en-US" smtClean="0"/>
              <a:t> </a:t>
            </a:r>
            <a:r>
              <a:rPr lang="en-US" err="1" smtClean="0"/>
              <a:t>sa</a:t>
            </a:r>
            <a:r>
              <a:rPr lang="en-US" smtClean="0"/>
              <a:t> </a:t>
            </a:r>
            <a:r>
              <a:rPr lang="en-US" err="1" smtClean="0"/>
              <a:t>asteptati</a:t>
            </a:r>
            <a:r>
              <a:rPr lang="en-US" smtClean="0"/>
              <a:t> </a:t>
            </a:r>
            <a:r>
              <a:rPr lang="en-US" err="1" smtClean="0"/>
              <a:t>urmatoarea</a:t>
            </a:r>
            <a:r>
              <a:rPr lang="en-US" smtClean="0"/>
              <a:t> </a:t>
            </a:r>
            <a:r>
              <a:rPr lang="en-US" err="1" smtClean="0"/>
              <a:t>saptamana</a:t>
            </a:r>
            <a:r>
              <a:rPr lang="en-US" smtClean="0"/>
              <a:t> </a:t>
            </a:r>
            <a:r>
              <a:rPr lang="en-US" err="1" smtClean="0"/>
              <a:t>sa</a:t>
            </a:r>
            <a:r>
              <a:rPr lang="en-US" smtClean="0"/>
              <a:t>-l </a:t>
            </a:r>
            <a:r>
              <a:rPr lang="en-US" err="1" smtClean="0"/>
              <a:t>dati</a:t>
            </a:r>
            <a:r>
              <a:rPr lang="en-US" smtClean="0"/>
              <a:t> din </a:t>
            </a:r>
            <a:r>
              <a:rPr lang="en-US" err="1" smtClean="0"/>
              <a:t>nou</a:t>
            </a:r>
            <a:r>
              <a:rPr lang="en-US" smtClean="0"/>
              <a:t>. </a:t>
            </a:r>
            <a:r>
              <a:rPr lang="en-US" b="1" smtClean="0"/>
              <a:t>Nu se </a:t>
            </a:r>
            <a:r>
              <a:rPr lang="en-US" b="1" err="1" smtClean="0"/>
              <a:t>poate</a:t>
            </a:r>
            <a:r>
              <a:rPr lang="en-US" b="1" smtClean="0"/>
              <a:t> </a:t>
            </a:r>
            <a:r>
              <a:rPr lang="en-US" b="1" err="1" smtClean="0"/>
              <a:t>reactiva</a:t>
            </a:r>
            <a:r>
              <a:rPr lang="en-US" b="1" smtClean="0"/>
              <a:t> in </a:t>
            </a:r>
            <a:r>
              <a:rPr lang="en-US" b="1" err="1" smtClean="0"/>
              <a:t>acelasi</a:t>
            </a:r>
            <a:r>
              <a:rPr lang="en-US" b="1" smtClean="0"/>
              <a:t> interval.</a:t>
            </a:r>
          </a:p>
          <a:p>
            <a:pPr marL="285750" indent="-285750">
              <a:buFontTx/>
              <a:buChar char="-"/>
            </a:pPr>
            <a:r>
              <a:rPr lang="en-US" err="1" smtClean="0"/>
              <a:t>Apasa</a:t>
            </a:r>
            <a:r>
              <a:rPr lang="en-US" smtClean="0"/>
              <a:t> info </a:t>
            </a:r>
            <a:r>
              <a:rPr lang="en-US" err="1" smtClean="0"/>
              <a:t>pentru</a:t>
            </a:r>
            <a:r>
              <a:rPr lang="en-US" smtClean="0"/>
              <a:t> a </a:t>
            </a:r>
            <a:r>
              <a:rPr lang="en-US" err="1" smtClean="0"/>
              <a:t>sti</a:t>
            </a:r>
            <a:r>
              <a:rPr lang="en-US" smtClean="0"/>
              <a:t> </a:t>
            </a:r>
            <a:r>
              <a:rPr lang="en-US" err="1" smtClean="0"/>
              <a:t>cand</a:t>
            </a:r>
            <a:r>
              <a:rPr lang="en-US" smtClean="0"/>
              <a:t> </a:t>
            </a:r>
            <a:r>
              <a:rPr lang="en-US" err="1" smtClean="0"/>
              <a:t>incepe</a:t>
            </a:r>
            <a:r>
              <a:rPr lang="en-US" smtClean="0"/>
              <a:t> / </a:t>
            </a:r>
            <a:r>
              <a:rPr lang="en-US" err="1" smtClean="0"/>
              <a:t>cand</a:t>
            </a:r>
            <a:r>
              <a:rPr lang="en-US" smtClean="0"/>
              <a:t> se </a:t>
            </a:r>
            <a:r>
              <a:rPr lang="en-US" err="1" smtClean="0"/>
              <a:t>termina</a:t>
            </a:r>
            <a:r>
              <a:rPr lang="en-US" smtClean="0"/>
              <a:t> </a:t>
            </a:r>
            <a:r>
              <a:rPr lang="en-US" err="1" smtClean="0"/>
              <a:t>sesiunile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809892" y="649218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3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086679" y="5675663"/>
            <a:ext cx="978408" cy="484632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-228600"/>
            <a:ext cx="12954000" cy="73152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491409" y="5276914"/>
            <a:ext cx="961844" cy="335037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706707" y="6347101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4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-228600"/>
            <a:ext cx="12954000" cy="7315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640445" y="6274214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8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6" y="19878"/>
            <a:ext cx="12109174" cy="683812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56132" y="6065837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1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05949" y="967409"/>
            <a:ext cx="10508974" cy="4832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smtClean="0">
                <a:solidFill>
                  <a:srgbClr val="7030A0"/>
                </a:solidFill>
                <a:ea typeface="Times New Roman" panose="02020603050405020304" pitchFamily="18" charset="0"/>
              </a:rPr>
              <a:t>				</a:t>
            </a:r>
            <a:r>
              <a:rPr lang="en-US" sz="2800" b="1" u="sng" err="1" smtClean="0">
                <a:solidFill>
                  <a:srgbClr val="7030A0"/>
                </a:solidFill>
                <a:ea typeface="Times New Roman" panose="02020603050405020304" pitchFamily="18" charset="0"/>
              </a:rPr>
              <a:t>Structura</a:t>
            </a:r>
            <a:r>
              <a:rPr lang="en-US" sz="2800" b="1" u="sng" smtClean="0">
                <a:solidFill>
                  <a:srgbClr val="7030A0"/>
                </a:solidFill>
                <a:ea typeface="Times New Roman" panose="02020603050405020304" pitchFamily="18" charset="0"/>
              </a:rPr>
              <a:t> </a:t>
            </a:r>
            <a:r>
              <a:rPr lang="en-US" sz="2800" b="1" u="sng" err="1" smtClean="0">
                <a:solidFill>
                  <a:srgbClr val="7030A0"/>
                </a:solidFill>
                <a:ea typeface="Times New Roman" panose="02020603050405020304" pitchFamily="18" charset="0"/>
              </a:rPr>
              <a:t>cursului</a:t>
            </a:r>
            <a:endParaRPr lang="en-US" sz="2800" b="1" u="sng">
              <a:solidFill>
                <a:srgbClr val="7030A0"/>
              </a:solidFill>
              <a:ea typeface="Times New Roman" panose="02020603050405020304" pitchFamily="18" charset="0"/>
            </a:endParaRPr>
          </a:p>
          <a:p>
            <a:endParaRPr lang="en-US" sz="2800" smtClean="0">
              <a:solidFill>
                <a:schemeClr val="accent1">
                  <a:lumMod val="75000"/>
                </a:schemeClr>
              </a:solidFill>
              <a:hlinkClick r:id="rId3"/>
            </a:endParaRPr>
          </a:p>
          <a:p>
            <a:pPr marL="971550" lvl="1" indent="-514350">
              <a:buAutoNum type="arabicPeriod"/>
            </a:pPr>
            <a:r>
              <a:rPr lang="en-US" sz="2800" err="1" smtClean="0">
                <a:solidFill>
                  <a:schemeClr val="accent1">
                    <a:lumMod val="75000"/>
                  </a:schemeClr>
                </a:solidFill>
              </a:rPr>
              <a:t>Introducere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 in Python</a:t>
            </a:r>
            <a:endParaRPr lang="en-US" sz="2800">
              <a:solidFill>
                <a:schemeClr val="accent1">
                  <a:lumMod val="75000"/>
                </a:schemeClr>
              </a:solidFill>
            </a:endParaRPr>
          </a:p>
          <a:p>
            <a:pPr marL="971550" lvl="1" indent="-514350">
              <a:buAutoNum type="arabicPeriod"/>
            </a:pPr>
            <a:r>
              <a:rPr lang="en-US" sz="2800" err="1" smtClean="0">
                <a:solidFill>
                  <a:schemeClr val="accent1">
                    <a:lumMod val="75000"/>
                  </a:schemeClr>
                </a:solidFill>
              </a:rPr>
              <a:t>Manipularea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accent1">
                    <a:lumMod val="75000"/>
                  </a:schemeClr>
                </a:solidFill>
              </a:rPr>
              <a:t>sirurilor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sz="2800" err="1" smtClean="0">
                <a:solidFill>
                  <a:schemeClr val="accent1">
                    <a:lumMod val="75000"/>
                  </a:schemeClr>
                </a:solidFill>
              </a:rPr>
              <a:t>caractere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800" err="1" smtClean="0">
                <a:solidFill>
                  <a:schemeClr val="accent1">
                    <a:lumMod val="75000"/>
                  </a:schemeClr>
                </a:solidFill>
              </a:rPr>
              <a:t>bucle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accent1">
                    <a:lumMod val="75000"/>
                  </a:schemeClr>
                </a:solidFill>
              </a:rPr>
              <a:t>si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accent1">
                    <a:lumMod val="75000"/>
                  </a:schemeClr>
                </a:solidFill>
              </a:rPr>
              <a:t>operatori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accent1">
                    <a:lumMod val="75000"/>
                  </a:schemeClr>
                </a:solidFill>
              </a:rPr>
              <a:t>decizionali</a:t>
            </a:r>
            <a:endParaRPr lang="en-US" sz="2800" smtClean="0">
              <a:solidFill>
                <a:schemeClr val="accent1">
                  <a:lumMod val="75000"/>
                </a:schemeClr>
              </a:solidFill>
            </a:endParaRPr>
          </a:p>
          <a:p>
            <a:pPr marL="971550" lvl="1" indent="-514350">
              <a:buAutoNum type="arabicPeriod"/>
            </a:pPr>
            <a:r>
              <a:rPr lang="en-US" sz="2800" err="1" smtClean="0">
                <a:solidFill>
                  <a:schemeClr val="accent1">
                    <a:lumMod val="75000"/>
                  </a:schemeClr>
                </a:solidFill>
              </a:rPr>
              <a:t>Siruri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sz="2800" err="1" smtClean="0">
                <a:solidFill>
                  <a:schemeClr val="accent1">
                    <a:lumMod val="75000"/>
                  </a:schemeClr>
                </a:solidFill>
              </a:rPr>
              <a:t>caractere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accent1">
                    <a:lumMod val="75000"/>
                  </a:schemeClr>
                </a:solidFill>
              </a:rPr>
              <a:t>avansat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 – Set, </a:t>
            </a:r>
            <a:r>
              <a:rPr lang="en-US" sz="2800" err="1" smtClean="0">
                <a:solidFill>
                  <a:schemeClr val="accent1">
                    <a:lumMod val="75000"/>
                  </a:schemeClr>
                </a:solidFill>
              </a:rPr>
              <a:t>tuplu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800" err="1" smtClean="0">
                <a:solidFill>
                  <a:schemeClr val="accent1">
                    <a:lumMod val="75000"/>
                  </a:schemeClr>
                </a:solidFill>
              </a:rPr>
              <a:t>lista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800" err="1" smtClean="0">
                <a:solidFill>
                  <a:schemeClr val="accent1">
                    <a:lumMod val="75000"/>
                  </a:schemeClr>
                </a:solidFill>
              </a:rPr>
              <a:t>dictionar</a:t>
            </a:r>
            <a:endParaRPr lang="en-US" sz="2800" smtClean="0">
              <a:solidFill>
                <a:schemeClr val="accent1">
                  <a:lumMod val="75000"/>
                </a:schemeClr>
              </a:solidFill>
            </a:endParaRPr>
          </a:p>
          <a:p>
            <a:pPr marL="971550" lvl="1" indent="-514350">
              <a:buAutoNum type="arabicPeriod"/>
            </a:pPr>
            <a:r>
              <a:rPr lang="en-US" sz="2800" err="1" smtClean="0">
                <a:solidFill>
                  <a:schemeClr val="accent1">
                    <a:lumMod val="75000"/>
                  </a:schemeClr>
                </a:solidFill>
              </a:rPr>
              <a:t>Functii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accent1">
                    <a:lumMod val="75000"/>
                  </a:schemeClr>
                </a:solidFill>
              </a:rPr>
              <a:t>si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accent1">
                    <a:lumMod val="75000"/>
                  </a:schemeClr>
                </a:solidFill>
              </a:rPr>
              <a:t>exceptii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2800" err="1" smtClean="0">
                <a:solidFill>
                  <a:schemeClr val="accent1">
                    <a:lumMod val="75000"/>
                  </a:schemeClr>
                </a:solidFill>
              </a:rPr>
              <a:t>Lucrul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 cu </a:t>
            </a:r>
            <a:r>
              <a:rPr lang="en-US" sz="2800" err="1" smtClean="0">
                <a:solidFill>
                  <a:schemeClr val="accent1">
                    <a:lumMod val="75000"/>
                  </a:schemeClr>
                </a:solidFill>
              </a:rPr>
              <a:t>fisiere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 de tip text</a:t>
            </a:r>
          </a:p>
          <a:p>
            <a:pPr marL="971550" lvl="1" indent="-514350">
              <a:buAutoNum type="arabicPeriod"/>
            </a:pPr>
            <a:r>
              <a:rPr lang="en-US" sz="2800" err="1" smtClean="0">
                <a:solidFill>
                  <a:schemeClr val="accent1">
                    <a:lumMod val="75000"/>
                  </a:schemeClr>
                </a:solidFill>
              </a:rPr>
              <a:t>Programare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accent1">
                    <a:lumMod val="75000"/>
                  </a:schemeClr>
                </a:solidFill>
              </a:rPr>
              <a:t>orientata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accent1">
                    <a:lumMod val="75000"/>
                  </a:schemeClr>
                </a:solidFill>
              </a:rPr>
              <a:t>pe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accent1">
                    <a:lumMod val="75000"/>
                  </a:schemeClr>
                </a:solidFill>
              </a:rPr>
              <a:t>obiecte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2800" err="1" smtClean="0">
                <a:solidFill>
                  <a:schemeClr val="accent1">
                    <a:lumMod val="75000"/>
                  </a:schemeClr>
                </a:solidFill>
              </a:rPr>
              <a:t>Clase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 in Python</a:t>
            </a:r>
          </a:p>
          <a:p>
            <a:pPr marL="971550" lvl="1" indent="-514350">
              <a:buFontTx/>
              <a:buAutoNum type="arabicPeriod"/>
            </a:pPr>
            <a:r>
              <a:rPr lang="en-US" sz="2800" err="1">
                <a:solidFill>
                  <a:schemeClr val="accent1">
                    <a:lumMod val="75000"/>
                  </a:schemeClr>
                </a:solidFill>
              </a:rPr>
              <a:t>Programare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accent1">
                    <a:lumMod val="75000"/>
                  </a:schemeClr>
                </a:solidFill>
              </a:rPr>
              <a:t>orientata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err="1">
                <a:solidFill>
                  <a:schemeClr val="accent1">
                    <a:lumMod val="75000"/>
                  </a:schemeClr>
                </a:solidFill>
              </a:rPr>
              <a:t>pe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accent1">
                    <a:lumMod val="75000"/>
                  </a:schemeClr>
                </a:solidFill>
              </a:rPr>
              <a:t>obiecte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accent1">
                    <a:lumMod val="75000"/>
                  </a:schemeClr>
                </a:solidFill>
              </a:rPr>
              <a:t>avansat</a:t>
            </a:r>
            <a:endParaRPr lang="en-US" sz="2800">
              <a:solidFill>
                <a:schemeClr val="accent1">
                  <a:lumMod val="75000"/>
                </a:schemeClr>
              </a:solidFill>
            </a:endParaRPr>
          </a:p>
          <a:p>
            <a:pPr marL="971550" lvl="1" indent="-514350">
              <a:buAutoNum type="arabicPeriod"/>
            </a:pPr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Module in Python</a:t>
            </a:r>
          </a:p>
          <a:p>
            <a:pPr marL="971550" lvl="1" indent="-514350">
              <a:buAutoNum type="arabicPeriod"/>
            </a:pPr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Module </a:t>
            </a:r>
            <a:r>
              <a:rPr lang="en-US" sz="2800" err="1" smtClean="0">
                <a:solidFill>
                  <a:schemeClr val="accent1">
                    <a:lumMod val="75000"/>
                  </a:schemeClr>
                </a:solidFill>
              </a:rPr>
              <a:t>avansat</a:t>
            </a:r>
            <a:endParaRPr lang="en-US" sz="2800" smtClean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sz="28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5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339</Words>
  <Application>Microsoft Office PowerPoint</Application>
  <PresentationFormat>Widescreen</PresentationFormat>
  <Paragraphs>474</Paragraphs>
  <Slides>45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Cabin</vt:lpstr>
      <vt:lpstr>Calibri</vt:lpstr>
      <vt:lpstr>Times New Roman</vt:lpstr>
      <vt:lpstr>Tw Cen MT</vt:lpstr>
      <vt:lpstr>Wingdings</vt:lpstr>
      <vt:lpstr>Droplet</vt:lpstr>
      <vt:lpstr>Cap. 1  Introducere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2015-01-22T15:45:03Z</dcterms:created>
  <dcterms:modified xsi:type="dcterms:W3CDTF">2017-10-08T12:40:38Z</dcterms:modified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</Properties>
</file>