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52" r:id="rId2"/>
  </p:sldMasterIdLst>
  <p:notesMasterIdLst>
    <p:notesMasterId r:id="rId36"/>
  </p:notesMasterIdLst>
  <p:handoutMasterIdLst>
    <p:handoutMasterId r:id="rId37"/>
  </p:handoutMasterIdLst>
  <p:sldIdLst>
    <p:sldId id="265" r:id="rId3"/>
    <p:sldId id="304" r:id="rId4"/>
    <p:sldId id="266" r:id="rId5"/>
    <p:sldId id="339" r:id="rId6"/>
    <p:sldId id="340" r:id="rId7"/>
    <p:sldId id="368" r:id="rId8"/>
    <p:sldId id="369" r:id="rId9"/>
    <p:sldId id="370" r:id="rId10"/>
    <p:sldId id="371" r:id="rId11"/>
    <p:sldId id="341" r:id="rId12"/>
    <p:sldId id="342" r:id="rId13"/>
    <p:sldId id="343" r:id="rId14"/>
    <p:sldId id="335" r:id="rId15"/>
    <p:sldId id="344" r:id="rId16"/>
    <p:sldId id="345" r:id="rId17"/>
    <p:sldId id="346" r:id="rId18"/>
    <p:sldId id="347" r:id="rId19"/>
    <p:sldId id="334" r:id="rId20"/>
    <p:sldId id="348" r:id="rId21"/>
    <p:sldId id="361" r:id="rId22"/>
    <p:sldId id="360" r:id="rId23"/>
    <p:sldId id="359" r:id="rId24"/>
    <p:sldId id="338" r:id="rId25"/>
    <p:sldId id="351" r:id="rId26"/>
    <p:sldId id="352" r:id="rId27"/>
    <p:sldId id="362" r:id="rId28"/>
    <p:sldId id="363" r:id="rId29"/>
    <p:sldId id="364" r:id="rId30"/>
    <p:sldId id="365" r:id="rId31"/>
    <p:sldId id="366" r:id="rId32"/>
    <p:sldId id="354" r:id="rId33"/>
    <p:sldId id="367" r:id="rId34"/>
    <p:sldId id="355" r:id="rId35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009999"/>
    <a:srgbClr val="D05F02"/>
    <a:srgbClr val="008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552" autoAdjust="0"/>
  </p:normalViewPr>
  <p:slideViewPr>
    <p:cSldViewPr snapToGrid="0" showGuides="1">
      <p:cViewPr varScale="1">
        <p:scale>
          <a:sx n="72" d="100"/>
          <a:sy n="72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09/10/2017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09/10/2017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06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9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D044-3D84-47D6-A222-22D0D00C93A5}" type="datetime1">
              <a:rPr lang="en-US" smtClean="0"/>
              <a:t>09/10/2017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7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DF34-E682-4387-91B9-EF63C96C06EB}" type="datetime1">
              <a:rPr lang="en-US" smtClean="0"/>
              <a:t>09/10/2017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0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3F66-CA71-44BD-8013-1F701CA69000}" type="datetime1">
              <a:rPr lang="en-US" smtClean="0"/>
              <a:t>09/10/2017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19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891E-78D1-4AAC-B1FE-F0DC3B457AA5}" type="datetime1">
              <a:rPr lang="en-US" smtClean="0"/>
              <a:t>09/10/2017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smtClean="0">
                <a:solidFill>
                  <a:schemeClr val="tx1"/>
                </a:solidFill>
                <a:effectLst/>
              </a:rPr>
              <a:t>"</a:t>
            </a:r>
            <a:endParaRPr lang="en-US" sz="800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smtClean="0">
                <a:solidFill>
                  <a:schemeClr val="tx1"/>
                </a:solidFill>
                <a:effectLst/>
              </a:rPr>
              <a:t>"</a:t>
            </a:r>
            <a:endParaRPr lang="en-US" sz="800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44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5315-F65A-411D-8B24-C4E2D5F799D1}" type="datetime1">
              <a:rPr lang="en-US" smtClean="0"/>
              <a:t>09/10/2017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88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E7D8-D902-488E-A3C4-D4564BE86A86}" type="datetime1">
              <a:rPr lang="en-US" smtClean="0"/>
              <a:t>09/10/2017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16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2087-E864-473F-9699-D4C92C8855A3}" type="datetime1">
              <a:rPr lang="en-US" smtClean="0"/>
              <a:t>09/10/2017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40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0C89-6204-4488-A68D-B3DAAA6C25F1}" type="datetime1">
              <a:rPr lang="en-US" smtClean="0"/>
              <a:t>09/10/2017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DB77-0CEA-4CFD-B592-8BDC3D87300E}" type="datetime1">
              <a:rPr lang="en-US" smtClean="0"/>
              <a:t>09/10/2017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9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5C18-05AA-4700-AFEE-39C77151B19C}" type="datetime1">
              <a:rPr lang="en-US" smtClean="0"/>
              <a:t>09/10/2017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94B0-1AAA-457D-B032-1725C98F2C0E}" type="datetime1">
              <a:rPr lang="en-US" smtClean="0"/>
              <a:t>09/10/2017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1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F18E-CB8B-41A2-888B-A6179C08D32E}" type="datetime1">
              <a:rPr lang="en-US" smtClean="0"/>
              <a:t>09/10/2017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5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B75C-75D3-4C31-ACC2-4C2BCC77FA94}" type="datetime1">
              <a:rPr lang="en-US" smtClean="0"/>
              <a:t>09/10/2017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C323-39E2-47BA-B205-CA38C18F9626}" type="datetime1">
              <a:rPr lang="en-US" smtClean="0"/>
              <a:t>09/10/2017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8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C861-80D0-45B6-9F0B-F8A8C69142A2}" type="datetime1">
              <a:rPr lang="en-US" smtClean="0"/>
              <a:t>09/10/2017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3059-3DC8-4003-A445-A54E0C093CB5}" type="datetime1">
              <a:rPr lang="en-US" smtClean="0"/>
              <a:t>09/10/2017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6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E721-159F-4FF7-BE8A-DA3AB8EE454D}" type="datetime1">
              <a:rPr lang="en-US" smtClean="0"/>
              <a:t>09/10/2017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8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69FC-88F4-4A32-A950-DD08EB2FB9DF}" type="datetime1">
              <a:rPr lang="en-US" smtClean="0"/>
              <a:t>09/10/2017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A31CE69-5C95-44F1-839F-6AC087727144}" type="datetime1">
              <a:rPr lang="en-US" smtClean="0"/>
              <a:t>09/10/2017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2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68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6522" y="2531167"/>
            <a:ext cx="9011478" cy="2941982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cap="none" smtClean="0">
                <a:latin typeface="+mn-lt"/>
              </a:rPr>
              <a:t>Cap. 2</a:t>
            </a:r>
            <a:br>
              <a:rPr lang="en-US" cap="none" smtClean="0">
                <a:latin typeface="+mn-lt"/>
              </a:rPr>
            </a:br>
            <a:r>
              <a:rPr lang="en-US" cap="none" smtClean="0">
                <a:latin typeface="+mn-lt"/>
              </a:rPr>
              <a:t/>
            </a:r>
            <a:br>
              <a:rPr lang="en-US" cap="none" smtClean="0">
                <a:latin typeface="+mn-lt"/>
              </a:rPr>
            </a:br>
            <a:r>
              <a:rPr lang="en-US" cap="none" smtClean="0">
                <a:latin typeface="+mn-lt"/>
              </a:rPr>
              <a:t>Manipularea sirurilor de caractere.</a:t>
            </a:r>
            <a:br>
              <a:rPr lang="en-US" cap="none" smtClean="0">
                <a:latin typeface="+mn-lt"/>
              </a:rPr>
            </a:br>
            <a:r>
              <a:rPr lang="en-US" cap="none" smtClean="0">
                <a:latin typeface="+mn-lt"/>
              </a:rPr>
              <a:t>Bucle si operatori decizionali</a:t>
            </a:r>
            <a:endParaRPr lang="en-US" cap="none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09322"/>
            <a:ext cx="9144000" cy="1497495"/>
          </a:xfrm>
        </p:spPr>
        <p:txBody>
          <a:bodyPr>
            <a:normAutofit/>
          </a:bodyPr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61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69774" y="424070"/>
            <a:ext cx="1004514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mtClean="0">
                <a:solidFill>
                  <a:srgbClr val="7030A0"/>
                </a:solidFill>
                <a:ea typeface="Times New Roman" panose="02020603050405020304" pitchFamily="18" charset="0"/>
              </a:rPr>
              <a:t>		</a:t>
            </a:r>
            <a:r>
              <a:rPr lang="en-US" sz="2800" b="1">
                <a:solidFill>
                  <a:srgbClr val="7030A0"/>
                </a:solidFill>
                <a:ea typeface="Times New Roman" panose="02020603050405020304" pitchFamily="18" charset="0"/>
              </a:rPr>
              <a:t> Siruri de caractere</a:t>
            </a:r>
            <a:endParaRPr lang="en-US" sz="2800" b="1" u="sng">
              <a:solidFill>
                <a:srgbClr val="7030A0"/>
              </a:solidFill>
              <a:ea typeface="Times New Roman" panose="02020603050405020304" pitchFamily="18" charset="0"/>
            </a:endParaRPr>
          </a:p>
          <a:p>
            <a:endParaRPr lang="en-US" sz="2800"/>
          </a:p>
          <a:p>
            <a:pPr marL="914400" lvl="1" indent="-457200">
              <a:buAutoNum type="arabicPeriod"/>
            </a:pPr>
            <a:r>
              <a:rPr lang="en-US" sz="2800" smtClean="0"/>
              <a:t>Manipularea sirurilor de caractere</a:t>
            </a:r>
          </a:p>
          <a:p>
            <a:pPr marL="1371600" lvl="2" indent="-457200">
              <a:buFontTx/>
              <a:buChar char="-"/>
            </a:pPr>
            <a:r>
              <a:rPr lang="en-US" sz="2800" smtClean="0"/>
              <a:t>Introducere;</a:t>
            </a:r>
          </a:p>
          <a:p>
            <a:pPr marL="1371600" lvl="2" indent="-457200">
              <a:buFontTx/>
              <a:buChar char="-"/>
            </a:pPr>
            <a:r>
              <a:rPr lang="en-US" sz="2800" smtClean="0"/>
              <a:t>Manipularea sirurilor de caractere</a:t>
            </a:r>
          </a:p>
          <a:p>
            <a:pPr marL="914400" lvl="1" indent="-457200">
              <a:buAutoNum type="arabicPeriod"/>
            </a:pPr>
            <a:endParaRPr lang="en-US" sz="2800" smtClean="0"/>
          </a:p>
          <a:p>
            <a:pPr marL="914400" lvl="1" indent="-457200">
              <a:buAutoNum type="arabicPeriod"/>
            </a:pPr>
            <a:r>
              <a:rPr lang="en-US" sz="2800" b="1" smtClean="0">
                <a:solidFill>
                  <a:srgbClr val="FF0000"/>
                </a:solidFill>
              </a:rPr>
              <a:t>Lucrul cu operatori decizionali</a:t>
            </a:r>
          </a:p>
          <a:p>
            <a:pPr marL="1371600" lvl="2" indent="-457200">
              <a:buFontTx/>
              <a:buChar char="-"/>
            </a:pPr>
            <a:r>
              <a:rPr lang="en-US" sz="2800" b="1" smtClean="0">
                <a:solidFill>
                  <a:srgbClr val="FF0000"/>
                </a:solidFill>
              </a:rPr>
              <a:t>if;</a:t>
            </a:r>
          </a:p>
          <a:p>
            <a:pPr marL="1371600" lvl="2" indent="-457200">
              <a:buFontTx/>
              <a:buChar char="-"/>
            </a:pPr>
            <a:r>
              <a:rPr lang="en-US" sz="2800" b="1" smtClean="0">
                <a:solidFill>
                  <a:srgbClr val="FF0000"/>
                </a:solidFill>
              </a:rPr>
              <a:t>Operatori de comparare numerici. Operatori Booleani.</a:t>
            </a:r>
          </a:p>
          <a:p>
            <a:pPr marL="1371600" lvl="2" indent="-457200">
              <a:buFontTx/>
              <a:buChar char="-"/>
            </a:pPr>
            <a:r>
              <a:rPr lang="en-US" sz="2800" b="1" smtClean="0">
                <a:solidFill>
                  <a:srgbClr val="FF0000"/>
                </a:solidFill>
              </a:rPr>
              <a:t>Operatori de comparare pentru siruri de caractere</a:t>
            </a:r>
          </a:p>
          <a:p>
            <a:pPr lvl="1"/>
            <a:endParaRPr lang="en-US" sz="2800"/>
          </a:p>
          <a:p>
            <a:pPr lvl="1"/>
            <a:r>
              <a:rPr lang="en-US" sz="2800" smtClean="0"/>
              <a:t>3.  Lucrul cu bucle</a:t>
            </a:r>
          </a:p>
          <a:p>
            <a:pPr marL="1371600" lvl="2" indent="-457200">
              <a:buFontTx/>
              <a:buChar char="-"/>
            </a:pPr>
            <a:r>
              <a:rPr lang="en-US" sz="2800" smtClean="0"/>
              <a:t>for;</a:t>
            </a:r>
          </a:p>
          <a:p>
            <a:pPr marL="1371600" lvl="2" indent="-457200">
              <a:buFontTx/>
              <a:buChar char="-"/>
            </a:pPr>
            <a:r>
              <a:rPr lang="en-US" sz="2800" smtClean="0"/>
              <a:t>while.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6435" y="184985"/>
            <a:ext cx="1106556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Operatori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decizionali</a:t>
            </a:r>
            <a:r>
              <a:rPr lang="en-US" sz="2800" b="1" dirty="0" smtClean="0">
                <a:solidFill>
                  <a:srgbClr val="C00000"/>
                </a:solidFill>
              </a:rPr>
              <a:t> – if	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r>
              <a:rPr lang="en-US" sz="2800" dirty="0" smtClean="0">
                <a:solidFill>
                  <a:srgbClr val="D05F02"/>
                </a:solidFill>
              </a:rPr>
              <a:t>if</a:t>
            </a:r>
            <a:r>
              <a:rPr lang="en-US" sz="2800" dirty="0" smtClean="0"/>
              <a:t> conditie1 :			</a:t>
            </a:r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en-US" sz="2800" dirty="0" smtClean="0"/>
              <a:t>	expresie1 ( </a:t>
            </a:r>
            <a:r>
              <a:rPr lang="en-US" sz="2800" dirty="0" err="1" smtClean="0"/>
              <a:t>sau</a:t>
            </a:r>
            <a:r>
              <a:rPr lang="en-US" sz="2800" dirty="0" smtClean="0"/>
              <a:t> bloc de </a:t>
            </a:r>
            <a:r>
              <a:rPr lang="en-US" sz="2800" dirty="0" err="1" smtClean="0"/>
              <a:t>expresii</a:t>
            </a:r>
            <a:r>
              <a:rPr lang="en-US" sz="2800" dirty="0" smtClean="0"/>
              <a:t>) </a:t>
            </a:r>
          </a:p>
          <a:p>
            <a:r>
              <a:rPr lang="en-US" sz="2800" dirty="0" err="1" smtClean="0">
                <a:solidFill>
                  <a:srgbClr val="D05F02"/>
                </a:solidFill>
              </a:rPr>
              <a:t>elif</a:t>
            </a:r>
            <a:r>
              <a:rPr lang="en-US" sz="2800" dirty="0" smtClean="0">
                <a:solidFill>
                  <a:srgbClr val="D05F02"/>
                </a:solidFill>
              </a:rPr>
              <a:t> </a:t>
            </a:r>
            <a:r>
              <a:rPr lang="en-US" sz="2800" dirty="0" smtClean="0"/>
              <a:t>conditie2</a:t>
            </a:r>
            <a:r>
              <a:rPr lang="en-US" sz="2800" dirty="0" smtClean="0">
                <a:solidFill>
                  <a:srgbClr val="D05F02"/>
                </a:solidFill>
              </a:rPr>
              <a:t>:</a:t>
            </a:r>
            <a:endParaRPr lang="en-US" sz="2800" dirty="0">
              <a:solidFill>
                <a:srgbClr val="D05F02"/>
              </a:solidFill>
            </a:endParaRPr>
          </a:p>
          <a:p>
            <a:r>
              <a:rPr lang="en-US" sz="2800" dirty="0"/>
              <a:t>	expresie2</a:t>
            </a:r>
            <a:endParaRPr lang="en-US" sz="2800" dirty="0" smtClean="0"/>
          </a:p>
          <a:p>
            <a:r>
              <a:rPr lang="en-US" sz="2800" dirty="0" smtClean="0">
                <a:solidFill>
                  <a:srgbClr val="D05F02"/>
                </a:solidFill>
              </a:rPr>
              <a:t>else: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expresie3		</a:t>
            </a:r>
            <a:r>
              <a:rPr lang="en-US" sz="2800" dirty="0" smtClean="0">
                <a:solidFill>
                  <a:srgbClr val="C00000"/>
                </a:solidFill>
              </a:rPr>
              <a:t># </a:t>
            </a:r>
            <a:r>
              <a:rPr lang="en-US" sz="2800" dirty="0" err="1">
                <a:solidFill>
                  <a:srgbClr val="C00000"/>
                </a:solidFill>
              </a:rPr>
              <a:t>conditii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numerice</a:t>
            </a:r>
            <a:r>
              <a:rPr lang="en-US" sz="2800" dirty="0">
                <a:solidFill>
                  <a:srgbClr val="C00000"/>
                </a:solidFill>
              </a:rPr>
              <a:t>, Boolean, </a:t>
            </a:r>
            <a:r>
              <a:rPr lang="en-US" sz="2800" dirty="0" err="1">
                <a:solidFill>
                  <a:srgbClr val="C00000"/>
                </a:solidFill>
              </a:rPr>
              <a:t>comparare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siruri</a:t>
            </a:r>
            <a:endParaRPr lang="en-US" sz="2800" dirty="0" smtClean="0"/>
          </a:p>
          <a:p>
            <a:endParaRPr lang="en-US" sz="2800" b="1" dirty="0" smtClean="0">
              <a:solidFill>
                <a:srgbClr val="008000"/>
              </a:solidFill>
            </a:endParaRPr>
          </a:p>
          <a:p>
            <a:r>
              <a:rPr lang="en-US" sz="2800" b="1">
                <a:solidFill>
                  <a:srgbClr val="008000"/>
                </a:solidFill>
              </a:rPr>
              <a:t>	</a:t>
            </a:r>
            <a:r>
              <a:rPr lang="en-US" sz="2800" b="1" smtClean="0">
                <a:solidFill>
                  <a:srgbClr val="008000"/>
                </a:solidFill>
              </a:rPr>
              <a:t>Operatorii de tip Boolean </a:t>
            </a:r>
            <a:r>
              <a:rPr lang="en-US" sz="2800" smtClean="0">
                <a:solidFill>
                  <a:srgbClr val="CC00CC"/>
                </a:solidFill>
              </a:rPr>
              <a:t>True, </a:t>
            </a:r>
            <a:r>
              <a:rPr lang="en-US" sz="2800">
                <a:solidFill>
                  <a:srgbClr val="CC00CC"/>
                </a:solidFill>
              </a:rPr>
              <a:t>False</a:t>
            </a:r>
            <a:r>
              <a:rPr lang="en-US" sz="2800" smtClean="0">
                <a:solidFill>
                  <a:srgbClr val="CC00CC"/>
                </a:solidFill>
              </a:rPr>
              <a:t> </a:t>
            </a:r>
            <a:r>
              <a:rPr lang="en-US" sz="2800" b="1" smtClean="0">
                <a:solidFill>
                  <a:srgbClr val="008000"/>
                </a:solidFill>
              </a:rPr>
              <a:t>:</a:t>
            </a:r>
            <a:endParaRPr lang="en-US" sz="2800" b="1" dirty="0">
              <a:solidFill>
                <a:srgbClr val="008000"/>
              </a:solidFill>
            </a:endParaRPr>
          </a:p>
          <a:p>
            <a:r>
              <a:rPr lang="en-US" sz="2800" dirty="0">
                <a:solidFill>
                  <a:srgbClr val="D05F02"/>
                </a:solidFill>
              </a:rPr>
              <a:t>if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CC00CC"/>
                </a:solidFill>
              </a:rPr>
              <a:t>True</a:t>
            </a:r>
            <a:r>
              <a:rPr lang="en-US" sz="2800" dirty="0" smtClean="0"/>
              <a:t>) : 	expresie4 		</a:t>
            </a:r>
            <a:r>
              <a:rPr lang="en-US" sz="2800" dirty="0" smtClean="0">
                <a:solidFill>
                  <a:srgbClr val="C00000"/>
                </a:solidFill>
              </a:rPr>
              <a:t># expresie4 </a:t>
            </a:r>
            <a:r>
              <a:rPr lang="en-US" sz="2800" dirty="0" err="1" smtClean="0">
                <a:solidFill>
                  <a:srgbClr val="C00000"/>
                </a:solidFill>
              </a:rPr>
              <a:t>va</a:t>
            </a:r>
            <a:r>
              <a:rPr lang="en-US" sz="2800" dirty="0" smtClean="0">
                <a:solidFill>
                  <a:srgbClr val="C00000"/>
                </a:solidFill>
              </a:rPr>
              <a:t> fi </a:t>
            </a:r>
            <a:r>
              <a:rPr lang="en-US" sz="2800" dirty="0" err="1" smtClean="0">
                <a:solidFill>
                  <a:srgbClr val="C00000"/>
                </a:solidFill>
              </a:rPr>
              <a:t>returnata</a:t>
            </a:r>
            <a:r>
              <a:rPr lang="en-US" sz="2800" dirty="0" smtClean="0">
                <a:solidFill>
                  <a:srgbClr val="C00000"/>
                </a:solidFill>
              </a:rPr>
              <a:t> de </a:t>
            </a:r>
            <a:r>
              <a:rPr lang="en-US" sz="2800" dirty="0" err="1" smtClean="0">
                <a:solidFill>
                  <a:srgbClr val="C00000"/>
                </a:solidFill>
              </a:rPr>
              <a:t>fiecare</a:t>
            </a:r>
            <a:r>
              <a:rPr lang="en-US" sz="2800" dirty="0" smtClean="0">
                <a:solidFill>
                  <a:srgbClr val="C00000"/>
                </a:solidFill>
              </a:rPr>
              <a:t> data </a:t>
            </a:r>
            <a:endParaRPr lang="en-US" sz="2800" dirty="0"/>
          </a:p>
          <a:p>
            <a:endParaRPr lang="en-US" sz="2800" b="1" dirty="0" smtClean="0">
              <a:solidFill>
                <a:srgbClr val="008000"/>
              </a:solidFill>
            </a:endParaRPr>
          </a:p>
          <a:p>
            <a:r>
              <a:rPr lang="en-US" sz="2800" dirty="0" smtClean="0">
                <a:solidFill>
                  <a:srgbClr val="D05F02"/>
                </a:solidFill>
              </a:rPr>
              <a:t>if</a:t>
            </a:r>
            <a:r>
              <a:rPr lang="en-US" sz="2800" dirty="0" smtClean="0"/>
              <a:t> (</a:t>
            </a:r>
            <a:r>
              <a:rPr lang="en-US" sz="2800" dirty="0" smtClean="0">
                <a:solidFill>
                  <a:srgbClr val="CC00CC"/>
                </a:solidFill>
              </a:rPr>
              <a:t>False</a:t>
            </a:r>
            <a:r>
              <a:rPr lang="en-US" sz="2800" dirty="0" smtClean="0"/>
              <a:t>) </a:t>
            </a:r>
            <a:r>
              <a:rPr lang="en-US" sz="2800" dirty="0"/>
              <a:t>:	</a:t>
            </a:r>
            <a:r>
              <a:rPr lang="en-US" sz="2800" dirty="0" smtClean="0"/>
              <a:t>expresie5 </a:t>
            </a:r>
            <a:r>
              <a:rPr lang="en-US" sz="2800" dirty="0"/>
              <a:t>		</a:t>
            </a:r>
            <a:r>
              <a:rPr lang="en-US" sz="2800" dirty="0">
                <a:solidFill>
                  <a:srgbClr val="C00000"/>
                </a:solidFill>
              </a:rPr>
              <a:t># </a:t>
            </a:r>
            <a:r>
              <a:rPr lang="en-US" sz="2800" dirty="0" smtClean="0">
                <a:solidFill>
                  <a:srgbClr val="C00000"/>
                </a:solidFill>
              </a:rPr>
              <a:t>nu </a:t>
            </a:r>
            <a:r>
              <a:rPr lang="en-US" sz="2800" dirty="0" err="1" smtClean="0">
                <a:solidFill>
                  <a:srgbClr val="C00000"/>
                </a:solidFill>
              </a:rPr>
              <a:t>returneaza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nimic</a:t>
            </a:r>
            <a:r>
              <a:rPr lang="en-US" sz="2800" dirty="0" smtClean="0">
                <a:solidFill>
                  <a:srgbClr val="C00000"/>
                </a:solidFill>
              </a:rPr>
              <a:t> de </a:t>
            </a:r>
            <a:r>
              <a:rPr lang="en-US" sz="2800" dirty="0" err="1" smtClean="0">
                <a:solidFill>
                  <a:srgbClr val="C00000"/>
                </a:solidFill>
              </a:rPr>
              <a:t>fiecare</a:t>
            </a:r>
            <a:r>
              <a:rPr lang="en-US" sz="2800" dirty="0" smtClean="0">
                <a:solidFill>
                  <a:srgbClr val="C00000"/>
                </a:solidFill>
              </a:rPr>
              <a:t> data</a:t>
            </a:r>
          </a:p>
          <a:p>
            <a:r>
              <a:rPr lang="en-US" sz="2800" dirty="0">
                <a:solidFill>
                  <a:srgbClr val="C0000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</a:p>
          <a:p>
            <a:r>
              <a:rPr lang="en-US" sz="2800" dirty="0">
                <a:solidFill>
                  <a:srgbClr val="C0000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	</a:t>
            </a:r>
            <a:r>
              <a:rPr lang="en-US" sz="2800" dirty="0" err="1">
                <a:solidFill>
                  <a:srgbClr val="0070C0"/>
                </a:solidFill>
              </a:rPr>
              <a:t>Exemplul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202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49457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9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7165" y="330759"/>
            <a:ext cx="1106556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Operatori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decizionali</a:t>
            </a:r>
            <a:r>
              <a:rPr lang="en-US" sz="2800" b="1" dirty="0" smtClean="0">
                <a:solidFill>
                  <a:srgbClr val="C00000"/>
                </a:solidFill>
              </a:rPr>
              <a:t> – if - 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pPr marL="457200" indent="-457200">
              <a:buFontTx/>
              <a:buChar char="-"/>
            </a:pPr>
            <a:r>
              <a:rPr lang="en-US" sz="2800" b="1" dirty="0" err="1" smtClean="0"/>
              <a:t>Identarea</a:t>
            </a:r>
            <a:r>
              <a:rPr lang="en-US" sz="2800" b="1" dirty="0" smtClean="0"/>
              <a:t>; 	</a:t>
            </a:r>
            <a:r>
              <a:rPr lang="en-US" sz="2800" dirty="0" smtClean="0">
                <a:solidFill>
                  <a:srgbClr val="C00000"/>
                </a:solidFill>
              </a:rPr>
              <a:t># </a:t>
            </a:r>
            <a:r>
              <a:rPr lang="en-US" sz="2800" dirty="0" err="1" smtClean="0">
                <a:solidFill>
                  <a:srgbClr val="C00000"/>
                </a:solidFill>
              </a:rPr>
              <a:t>sintaxa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endParaRPr lang="en-US" sz="2800" b="1" dirty="0" smtClean="0"/>
          </a:p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chemeClr val="accent5"/>
                </a:solidFill>
              </a:rPr>
              <a:t>if</a:t>
            </a:r>
            <a:r>
              <a:rPr lang="en-US" sz="2800" b="1" dirty="0" smtClean="0"/>
              <a:t> in </a:t>
            </a:r>
            <a:r>
              <a:rPr lang="en-US" sz="2800" b="1" dirty="0" smtClean="0">
                <a:solidFill>
                  <a:schemeClr val="accent5"/>
                </a:solidFill>
              </a:rPr>
              <a:t>if</a:t>
            </a:r>
            <a:r>
              <a:rPr lang="en-US" sz="2800" b="1" dirty="0" smtClean="0"/>
              <a:t>;		</a:t>
            </a:r>
            <a:r>
              <a:rPr lang="en-US" sz="2800" dirty="0" smtClean="0">
                <a:solidFill>
                  <a:srgbClr val="C00000"/>
                </a:solidFill>
              </a:rPr>
              <a:t># </a:t>
            </a:r>
            <a:r>
              <a:rPr lang="en-US" sz="2800" dirty="0" err="1" smtClean="0">
                <a:solidFill>
                  <a:srgbClr val="C00000"/>
                </a:solidFill>
              </a:rPr>
              <a:t>putem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avea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mai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multe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conditii</a:t>
            </a:r>
            <a:r>
              <a:rPr lang="en-US" sz="2800" dirty="0" smtClean="0">
                <a:solidFill>
                  <a:srgbClr val="C00000"/>
                </a:solidFill>
              </a:rPr>
              <a:t> if in if</a:t>
            </a:r>
            <a:endParaRPr lang="en-US" sz="2800" b="1" dirty="0" smtClean="0"/>
          </a:p>
          <a:p>
            <a:pPr marL="457200" indent="-457200">
              <a:buFontTx/>
              <a:buChar char="-"/>
            </a:pPr>
            <a:endParaRPr lang="en-US" sz="2800" b="1" dirty="0" smtClean="0"/>
          </a:p>
          <a:p>
            <a:pPr marL="457200" indent="-457200">
              <a:buFontTx/>
              <a:buChar char="-"/>
            </a:pPr>
            <a:r>
              <a:rPr lang="en-US" sz="2800" b="1" dirty="0" err="1" smtClean="0">
                <a:solidFill>
                  <a:schemeClr val="accent5"/>
                </a:solidFill>
              </a:rPr>
              <a:t>elif</a:t>
            </a:r>
            <a:r>
              <a:rPr lang="en-US" sz="2800" b="1" dirty="0" smtClean="0"/>
              <a:t>:		</a:t>
            </a:r>
            <a:r>
              <a:rPr lang="en-US" sz="2800" dirty="0" smtClean="0">
                <a:solidFill>
                  <a:srgbClr val="C00000"/>
                </a:solidFill>
              </a:rPr>
              <a:t># </a:t>
            </a:r>
            <a:r>
              <a:rPr lang="en-US" sz="2800" dirty="0" err="1" smtClean="0">
                <a:solidFill>
                  <a:srgbClr val="C00000"/>
                </a:solidFill>
              </a:rPr>
              <a:t>mai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multe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ramuri</a:t>
            </a:r>
            <a:r>
              <a:rPr lang="en-US" sz="2800" dirty="0" smtClean="0">
                <a:solidFill>
                  <a:srgbClr val="C00000"/>
                </a:solidFill>
              </a:rPr>
              <a:t> if – </a:t>
            </a:r>
            <a:r>
              <a:rPr lang="en-US" sz="2800" dirty="0" err="1" smtClean="0">
                <a:solidFill>
                  <a:srgbClr val="C00000"/>
                </a:solidFill>
              </a:rPr>
              <a:t>poate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lipsi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endParaRPr lang="en-US" sz="2800" b="1" dirty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chemeClr val="accent5"/>
                </a:solidFill>
              </a:rPr>
              <a:t>else</a:t>
            </a:r>
            <a:r>
              <a:rPr lang="en-US" sz="2800" b="1" dirty="0" smtClean="0"/>
              <a:t>:</a:t>
            </a:r>
            <a:r>
              <a:rPr lang="en-US" sz="2800" b="1" dirty="0"/>
              <a:t>		</a:t>
            </a:r>
            <a:r>
              <a:rPr lang="en-US" sz="2800" dirty="0">
                <a:solidFill>
                  <a:srgbClr val="C00000"/>
                </a:solidFill>
              </a:rPr>
              <a:t># </a:t>
            </a:r>
            <a:r>
              <a:rPr lang="en-US" sz="2800" dirty="0" smtClean="0">
                <a:solidFill>
                  <a:srgbClr val="C00000"/>
                </a:solidFill>
              </a:rPr>
              <a:t>default – </a:t>
            </a:r>
            <a:r>
              <a:rPr lang="en-US" sz="2800" dirty="0" err="1" smtClean="0">
                <a:solidFill>
                  <a:srgbClr val="C00000"/>
                </a:solidFill>
              </a:rPr>
              <a:t>poate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lipsi</a:t>
            </a:r>
            <a:endParaRPr lang="en-US" sz="2800" b="1" dirty="0" smtClean="0"/>
          </a:p>
          <a:p>
            <a:r>
              <a:rPr lang="en-US" sz="2800" b="1" dirty="0" smtClean="0"/>
              <a:t> </a:t>
            </a:r>
          </a:p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chemeClr val="accent5"/>
                </a:solidFill>
              </a:rPr>
              <a:t>if</a:t>
            </a:r>
            <a:r>
              <a:rPr lang="en-US" sz="2800" b="1" dirty="0" smtClean="0"/>
              <a:t> </a:t>
            </a:r>
            <a:r>
              <a:rPr lang="en-US" sz="2800" b="1" dirty="0"/>
              <a:t>(x</a:t>
            </a:r>
            <a:r>
              <a:rPr lang="en-US" sz="2800" b="1" dirty="0" smtClean="0"/>
              <a:t>):		</a:t>
            </a:r>
            <a:r>
              <a:rPr lang="en-US" sz="2800" dirty="0" smtClean="0">
                <a:solidFill>
                  <a:srgbClr val="C00000"/>
                </a:solidFill>
              </a:rPr>
              <a:t># </a:t>
            </a:r>
            <a:r>
              <a:rPr lang="en-US" sz="2800" dirty="0" err="1" smtClean="0">
                <a:solidFill>
                  <a:srgbClr val="C00000"/>
                </a:solidFill>
              </a:rPr>
              <a:t>daca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x  !=  0 </a:t>
            </a:r>
            <a:r>
              <a:rPr lang="en-US" sz="2800" dirty="0" smtClean="0">
                <a:solidFill>
                  <a:srgbClr val="C00000"/>
                </a:solidFill>
              </a:rPr>
              <a:t>are </a:t>
            </a:r>
            <a:r>
              <a:rPr lang="en-US" sz="2800" dirty="0" err="1" smtClean="0">
                <a:solidFill>
                  <a:srgbClr val="C00000"/>
                </a:solidFill>
              </a:rPr>
              <a:t>acelasi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comportament</a:t>
            </a:r>
            <a:r>
              <a:rPr lang="en-US" sz="2800" dirty="0" smtClean="0">
                <a:solidFill>
                  <a:srgbClr val="C00000"/>
                </a:solidFill>
              </a:rPr>
              <a:t> ca </a:t>
            </a:r>
            <a:r>
              <a:rPr lang="en-US" sz="2800" dirty="0" smtClean="0">
                <a:solidFill>
                  <a:srgbClr val="CC00CC"/>
                </a:solidFill>
              </a:rPr>
              <a:t>True</a:t>
            </a:r>
            <a:endParaRPr lang="en-US" sz="2800" b="1" dirty="0">
              <a:solidFill>
                <a:srgbClr val="CC00CC"/>
              </a:solidFill>
            </a:endParaRPr>
          </a:p>
          <a:p>
            <a:pPr lvl="4"/>
            <a:r>
              <a:rPr lang="en-US" sz="2800" dirty="0" smtClean="0">
                <a:solidFill>
                  <a:srgbClr val="C00000"/>
                </a:solidFill>
              </a:rPr>
              <a:t>	# idem </a:t>
            </a:r>
            <a:r>
              <a:rPr lang="en-US" sz="2800" dirty="0" err="1" smtClean="0">
                <a:solidFill>
                  <a:srgbClr val="C00000"/>
                </a:solidFill>
              </a:rPr>
              <a:t>daca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x </a:t>
            </a:r>
            <a:r>
              <a:rPr lang="en-US" sz="2800" dirty="0" err="1" smtClean="0">
                <a:solidFill>
                  <a:srgbClr val="C00000"/>
                </a:solidFill>
              </a:rPr>
              <a:t>este</a:t>
            </a:r>
            <a:r>
              <a:rPr lang="en-US" sz="2800" dirty="0" smtClean="0">
                <a:solidFill>
                  <a:srgbClr val="C00000"/>
                </a:solidFill>
              </a:rPr>
              <a:t> un string </a:t>
            </a:r>
            <a:r>
              <a:rPr lang="en-US" sz="2800" dirty="0" err="1" smtClean="0">
                <a:solidFill>
                  <a:srgbClr val="C00000"/>
                </a:solidFill>
              </a:rPr>
              <a:t>diferit</a:t>
            </a:r>
            <a:r>
              <a:rPr lang="en-US" sz="2800" dirty="0" smtClean="0">
                <a:solidFill>
                  <a:srgbClr val="C00000"/>
                </a:solidFill>
              </a:rPr>
              <a:t> de </a:t>
            </a:r>
            <a:r>
              <a:rPr lang="en-US" sz="2800" dirty="0" err="1" smtClean="0">
                <a:solidFill>
                  <a:srgbClr val="C00000"/>
                </a:solidFill>
              </a:rPr>
              <a:t>sirul</a:t>
            </a:r>
            <a:r>
              <a:rPr lang="en-US" sz="2800" dirty="0" smtClean="0">
                <a:solidFill>
                  <a:srgbClr val="C00000"/>
                </a:solidFill>
              </a:rPr>
              <a:t> vid</a:t>
            </a:r>
            <a:endParaRPr lang="en-US" sz="2800" dirty="0">
              <a:solidFill>
                <a:srgbClr val="FF33CC"/>
              </a:solidFill>
            </a:endParaRPr>
          </a:p>
          <a:p>
            <a:pPr marL="3200400" lvl="6" indent="-457200">
              <a:buFontTx/>
              <a:buChar char="-"/>
            </a:pPr>
            <a:endParaRPr lang="en-US" sz="2800" b="1" dirty="0"/>
          </a:p>
          <a:p>
            <a:pPr marL="457200" indent="-457200">
              <a:buFontTx/>
              <a:buChar char="-"/>
            </a:pPr>
            <a:r>
              <a:rPr lang="en-US" sz="2800" b="1" dirty="0" err="1" smtClean="0"/>
              <a:t>logica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conditiilor</a:t>
            </a:r>
            <a:r>
              <a:rPr lang="en-US" sz="2800" b="1" dirty="0" smtClean="0"/>
              <a:t>;	</a:t>
            </a:r>
            <a:r>
              <a:rPr lang="en-US" sz="2800" dirty="0">
                <a:solidFill>
                  <a:srgbClr val="C00000"/>
                </a:solidFill>
              </a:rPr>
              <a:t> # </a:t>
            </a:r>
            <a:r>
              <a:rPr lang="en-US" sz="2800" dirty="0" err="1" smtClean="0">
                <a:solidFill>
                  <a:srgbClr val="C00000"/>
                </a:solidFill>
              </a:rPr>
              <a:t>conditii</a:t>
            </a:r>
            <a:r>
              <a:rPr lang="en-US" sz="2800" dirty="0" smtClean="0">
                <a:solidFill>
                  <a:srgbClr val="C00000"/>
                </a:solidFill>
              </a:rPr>
              <a:t> care nu se </a:t>
            </a:r>
            <a:r>
              <a:rPr lang="en-US" sz="2800" dirty="0" err="1" smtClean="0">
                <a:solidFill>
                  <a:srgbClr val="C00000"/>
                </a:solidFill>
              </a:rPr>
              <a:t>vor</a:t>
            </a:r>
            <a:r>
              <a:rPr lang="en-US" sz="2800" dirty="0" smtClean="0">
                <a:solidFill>
                  <a:srgbClr val="C00000"/>
                </a:solidFill>
              </a:rPr>
              <a:t>  </a:t>
            </a:r>
            <a:r>
              <a:rPr lang="en-US" sz="2800" dirty="0" err="1" smtClean="0">
                <a:solidFill>
                  <a:srgbClr val="C00000"/>
                </a:solidFill>
              </a:rPr>
              <a:t>executa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niciodata</a:t>
            </a:r>
            <a:endParaRPr lang="en-US" sz="2800" b="1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4680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3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374" y="317500"/>
            <a:ext cx="1143662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	</a:t>
            </a:r>
            <a:endParaRPr lang="en-US" sz="2800" b="1" dirty="0" smtClean="0"/>
          </a:p>
          <a:p>
            <a:r>
              <a:rPr lang="en-US" sz="2800" b="1" dirty="0" err="1" smtClean="0">
                <a:solidFill>
                  <a:srgbClr val="C00000"/>
                </a:solidFill>
              </a:rPr>
              <a:t>Operatori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folositi</a:t>
            </a:r>
            <a:r>
              <a:rPr lang="en-US" sz="2800" b="1" dirty="0" smtClean="0">
                <a:solidFill>
                  <a:srgbClr val="C00000"/>
                </a:solidFill>
              </a:rPr>
              <a:t> in </a:t>
            </a:r>
            <a:r>
              <a:rPr lang="en-US" sz="2800" b="1" dirty="0" err="1" smtClean="0">
                <a:solidFill>
                  <a:srgbClr val="C00000"/>
                </a:solidFill>
              </a:rPr>
              <a:t>conditiile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numerice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si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pentru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siruri</a:t>
            </a:r>
            <a:r>
              <a:rPr lang="en-US" sz="2800" b="1" dirty="0" smtClean="0">
                <a:solidFill>
                  <a:srgbClr val="C00000"/>
                </a:solidFill>
              </a:rPr>
              <a:t> de </a:t>
            </a:r>
            <a:r>
              <a:rPr lang="en-US" sz="2800" b="1" dirty="0" err="1" smtClean="0">
                <a:solidFill>
                  <a:srgbClr val="C00000"/>
                </a:solidFill>
              </a:rPr>
              <a:t>caractere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endParaRPr lang="en-US" sz="2800" b="1" dirty="0">
              <a:solidFill>
                <a:srgbClr val="C00000"/>
              </a:solidFill>
            </a:endParaRPr>
          </a:p>
          <a:p>
            <a:endParaRPr lang="en-US" sz="2800" b="1" dirty="0" smtClean="0">
              <a:solidFill>
                <a:srgbClr val="C00000"/>
              </a:solidFill>
            </a:endParaRPr>
          </a:p>
          <a:p>
            <a:endParaRPr lang="en-US" sz="2800" b="1" dirty="0">
              <a:solidFill>
                <a:srgbClr val="C00000"/>
              </a:solidFill>
            </a:endParaRPr>
          </a:p>
          <a:p>
            <a:endParaRPr lang="en-US" sz="2800" b="1" dirty="0" smtClean="0">
              <a:solidFill>
                <a:srgbClr val="C00000"/>
              </a:solidFill>
            </a:endParaRPr>
          </a:p>
          <a:p>
            <a:endParaRPr lang="en-US" sz="2800" b="1" dirty="0">
              <a:solidFill>
                <a:srgbClr val="C00000"/>
              </a:solidFill>
            </a:endParaRPr>
          </a:p>
          <a:p>
            <a:endParaRPr lang="en-US" sz="2800" b="1" dirty="0" smtClean="0">
              <a:solidFill>
                <a:srgbClr val="C00000"/>
              </a:solidFill>
            </a:endParaRPr>
          </a:p>
          <a:p>
            <a:endParaRPr lang="en-US" sz="2800" b="1" dirty="0">
              <a:solidFill>
                <a:srgbClr val="C00000"/>
              </a:solidFill>
            </a:endParaRPr>
          </a:p>
          <a:p>
            <a:endParaRPr lang="en-US" sz="2800" b="1" dirty="0" smtClean="0">
              <a:solidFill>
                <a:srgbClr val="C00000"/>
              </a:solidFill>
            </a:endParaRPr>
          </a:p>
          <a:p>
            <a:endParaRPr lang="en-US" sz="2800" b="1" dirty="0">
              <a:solidFill>
                <a:srgbClr val="C00000"/>
              </a:solidFill>
            </a:endParaRPr>
          </a:p>
          <a:p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/>
              <a:t>	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* </a:t>
            </a:r>
            <a:r>
              <a:rPr lang="en-US" sz="2800" b="1" dirty="0" err="1" smtClean="0"/>
              <a:t>Atentie</a:t>
            </a:r>
            <a:r>
              <a:rPr lang="en-US" sz="2800" b="1" dirty="0" smtClean="0"/>
              <a:t>, "=" </a:t>
            </a:r>
            <a:r>
              <a:rPr lang="en-US" sz="2800" b="1" dirty="0" err="1" smtClean="0"/>
              <a:t>este</a:t>
            </a:r>
            <a:r>
              <a:rPr lang="en-US" sz="2800" b="1" dirty="0" smtClean="0"/>
              <a:t> operator de </a:t>
            </a:r>
            <a:r>
              <a:rPr lang="en-US" sz="2800" b="1" dirty="0" err="1" smtClean="0"/>
              <a:t>atribuire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valori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variabilelor</a:t>
            </a:r>
            <a:endParaRPr lang="en-US" sz="2800" b="1" dirty="0" smtClean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901834"/>
              </p:ext>
            </p:extLst>
          </p:nvPr>
        </p:nvGraphicFramePr>
        <p:xfrm>
          <a:off x="1007164" y="1722782"/>
          <a:ext cx="10840280" cy="36708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329"/>
                <a:gridCol w="3502811"/>
                <a:gridCol w="2710070"/>
                <a:gridCol w="2710070"/>
              </a:tblGrid>
              <a:tr h="519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2800" b="1" u="none" strike="noStrike" dirty="0" smtClean="0">
                          <a:effectLst/>
                          <a:latin typeface="+mn-lt"/>
                        </a:rPr>
                        <a:t>Operator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smtClean="0">
                          <a:effectLst/>
                          <a:latin typeface="+mn-lt"/>
                        </a:rPr>
                        <a:t>Semnificatia</a:t>
                      </a:r>
                      <a:r>
                        <a:rPr lang="en-US" sz="2800" b="1" u="none" strike="noStrike">
                          <a:effectLst/>
                          <a:latin typeface="+mn-lt"/>
                        </a:rPr>
                        <a:t> </a:t>
                      </a:r>
                      <a:endParaRPr lang="en-US" sz="2800" b="1" u="none" strike="noStrike" smtClean="0"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smtClean="0">
                          <a:effectLst/>
                          <a:latin typeface="+mn-lt"/>
                        </a:rPr>
                        <a:t>Exemplu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  <a:latin typeface="+mn-lt"/>
                        </a:rPr>
                        <a:t> </a:t>
                      </a:r>
                      <a:r>
                        <a:rPr lang="en-US" sz="2800" b="1" u="none" strike="noStrike" smtClean="0">
                          <a:effectLst/>
                          <a:latin typeface="+mn-lt"/>
                        </a:rPr>
                        <a:t>Rezultat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2800" b="1" u="none" strike="noStrike" dirty="0" smtClean="0">
                          <a:effectLst/>
                          <a:latin typeface="+mn-lt"/>
                        </a:rPr>
                        <a:t>==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  <a:latin typeface="+mn-lt"/>
                        </a:rPr>
                        <a:t> </a:t>
                      </a:r>
                      <a:r>
                        <a:rPr lang="en-US" sz="2800" b="1" u="none" strike="noStrike" smtClean="0">
                          <a:effectLst/>
                          <a:latin typeface="+mn-lt"/>
                        </a:rPr>
                        <a:t>Egal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  <a:latin typeface="+mn-lt"/>
                        </a:rPr>
                        <a:t> </a:t>
                      </a:r>
                      <a:r>
                        <a:rPr lang="en-US" sz="2800" b="1" u="none" strike="noStrike" smtClean="0">
                          <a:effectLst/>
                          <a:latin typeface="+mn-lt"/>
                        </a:rPr>
                        <a:t>7 == 7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smtClean="0">
                          <a:effectLst/>
                          <a:latin typeface="+mn-lt"/>
                        </a:rPr>
                        <a:t>True</a:t>
                      </a:r>
                      <a:r>
                        <a:rPr lang="en-US" sz="2800" b="1" u="none" strike="noStrike">
                          <a:effectLst/>
                          <a:latin typeface="+mn-lt"/>
                        </a:rPr>
                        <a:t> 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!=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Diferit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 != 7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False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0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Mai mare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 &gt; 7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False 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&gt;=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Mai mare</a:t>
                      </a:r>
                      <a:r>
                        <a:rPr lang="en-US" sz="28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sau egal</a:t>
                      </a:r>
                      <a:endParaRPr lang="en-US" sz="2800" b="1" i="0" u="none" strike="noStrike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 &gt;=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True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2800" b="1" u="none" strike="noStrike" dirty="0" smtClean="0">
                          <a:effectLst/>
                          <a:latin typeface="+mn-lt"/>
                        </a:rPr>
                        <a:t>&lt;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Mai mic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 &lt; 7</a:t>
                      </a:r>
                      <a:r>
                        <a:rPr lang="en-US" sz="2800" b="1" u="none" strike="noStrike">
                          <a:effectLst/>
                          <a:latin typeface="+mn-lt"/>
                        </a:rPr>
                        <a:t> 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smtClean="0">
                          <a:effectLst/>
                          <a:latin typeface="+mn-lt"/>
                        </a:rPr>
                        <a:t> False</a:t>
                      </a:r>
                      <a:r>
                        <a:rPr lang="en-US" sz="2800" b="1" u="none" strike="noStrike">
                          <a:effectLst/>
                          <a:latin typeface="+mn-lt"/>
                        </a:rPr>
                        <a:t> 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2800" b="1" u="none" strike="noStrike" dirty="0" smtClean="0">
                          <a:effectLst/>
                          <a:latin typeface="+mn-lt"/>
                        </a:rPr>
                        <a:t>&lt;=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Mai mic</a:t>
                      </a:r>
                      <a:r>
                        <a:rPr lang="en-US" sz="28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sau egal</a:t>
                      </a:r>
                      <a:endParaRPr lang="en-US" sz="2800" b="1" i="0" u="none" strike="noStrike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u="none" strike="noStrike">
                          <a:effectLst/>
                          <a:latin typeface="+mn-lt"/>
                        </a:rPr>
                        <a:t> </a:t>
                      </a:r>
                      <a:r>
                        <a:rPr lang="en-US" sz="28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 &gt;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  <a:latin typeface="+mn-lt"/>
                        </a:rPr>
                        <a:t> </a:t>
                      </a:r>
                      <a:r>
                        <a:rPr lang="en-US" sz="2800" b="1" u="none" strike="noStrike" smtClean="0">
                          <a:effectLst/>
                          <a:latin typeface="+mn-lt"/>
                        </a:rPr>
                        <a:t>True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4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7165" y="330759"/>
            <a:ext cx="1106556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Operatori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decizionali</a:t>
            </a:r>
            <a:r>
              <a:rPr lang="en-US" sz="2800" b="1" dirty="0" smtClean="0">
                <a:solidFill>
                  <a:srgbClr val="C00000"/>
                </a:solidFill>
              </a:rPr>
              <a:t> – if - 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pPr marL="457200" indent="-457200">
              <a:buFontTx/>
              <a:buChar char="-"/>
            </a:pPr>
            <a:r>
              <a:rPr lang="en-US" sz="2800" b="1" dirty="0" err="1" smtClean="0"/>
              <a:t>Conditii</a:t>
            </a:r>
            <a:r>
              <a:rPr lang="en-US" sz="2800" b="1" dirty="0" smtClean="0"/>
              <a:t> multiple separate: 	</a:t>
            </a:r>
            <a:endParaRPr lang="en-US" sz="2800" dirty="0" smtClean="0">
              <a:solidFill>
                <a:srgbClr val="C00000"/>
              </a:solidFill>
            </a:endParaRPr>
          </a:p>
          <a:p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rgbClr val="D05F02"/>
                </a:solidFill>
              </a:rPr>
              <a:t>if</a:t>
            </a:r>
            <a:r>
              <a:rPr lang="en-US" sz="2800" dirty="0" smtClean="0"/>
              <a:t> conditie1 </a:t>
            </a:r>
            <a:r>
              <a:rPr lang="en-US" sz="2800" dirty="0"/>
              <a:t>:			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/>
              <a:t>	</a:t>
            </a:r>
            <a:r>
              <a:rPr lang="en-US" sz="2800" dirty="0" smtClean="0"/>
              <a:t>expresie1</a:t>
            </a:r>
          </a:p>
          <a:p>
            <a:r>
              <a:rPr lang="en-US" sz="2800" dirty="0">
                <a:solidFill>
                  <a:srgbClr val="D05F02"/>
                </a:solidFill>
              </a:rPr>
              <a:t>if</a:t>
            </a:r>
            <a:r>
              <a:rPr lang="en-US" sz="2800" dirty="0"/>
              <a:t> </a:t>
            </a:r>
            <a:r>
              <a:rPr lang="en-US" sz="2800" dirty="0" smtClean="0"/>
              <a:t>conditie2 </a:t>
            </a:r>
            <a:r>
              <a:rPr lang="en-US" sz="2800" dirty="0"/>
              <a:t>:			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/>
              <a:t>	</a:t>
            </a:r>
            <a:r>
              <a:rPr lang="en-US" sz="2800" dirty="0" smtClean="0"/>
              <a:t>expresie2</a:t>
            </a:r>
          </a:p>
          <a:p>
            <a:endParaRPr lang="en-US" sz="2800" b="1" dirty="0" smtClean="0"/>
          </a:p>
          <a:p>
            <a:pPr marL="457200" indent="-457200">
              <a:buFontTx/>
              <a:buChar char="-"/>
            </a:pPr>
            <a:r>
              <a:rPr lang="en-US" sz="2800" b="1" dirty="0" err="1" smtClean="0"/>
              <a:t>Conditii</a:t>
            </a:r>
            <a:r>
              <a:rPr lang="en-US" sz="2800" b="1" dirty="0" smtClean="0"/>
              <a:t> </a:t>
            </a:r>
            <a:r>
              <a:rPr lang="en-US" sz="2800" b="1" dirty="0"/>
              <a:t>multiple if in if</a:t>
            </a:r>
            <a:r>
              <a:rPr lang="en-US" sz="2800" b="1" dirty="0" smtClean="0"/>
              <a:t> :	</a:t>
            </a:r>
          </a:p>
          <a:p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rgbClr val="D05F02"/>
                </a:solidFill>
              </a:rPr>
              <a:t>if</a:t>
            </a:r>
            <a:r>
              <a:rPr lang="en-US" sz="2800" dirty="0" smtClean="0"/>
              <a:t> conditie1 </a:t>
            </a:r>
            <a:r>
              <a:rPr lang="en-US" sz="2800" dirty="0"/>
              <a:t>:			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rgbClr val="D05F02"/>
                </a:solidFill>
              </a:rPr>
              <a:t>if</a:t>
            </a:r>
            <a:r>
              <a:rPr lang="en-US" sz="2800" dirty="0"/>
              <a:t> </a:t>
            </a:r>
            <a:r>
              <a:rPr lang="en-US" sz="2800" dirty="0" smtClean="0"/>
              <a:t>conditie2 </a:t>
            </a:r>
            <a:r>
              <a:rPr lang="en-US" sz="2800" dirty="0"/>
              <a:t>:	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	expresie1	</a:t>
            </a:r>
            <a:r>
              <a:rPr lang="en-US" sz="2800" dirty="0"/>
              <a:t>		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/>
              <a:t>	</a:t>
            </a:r>
            <a:r>
              <a:rPr lang="en-US" sz="2800" dirty="0" smtClean="0"/>
              <a:t>	expresie2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8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7165" y="330759"/>
            <a:ext cx="1106556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Operatori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decizionali</a:t>
            </a:r>
            <a:r>
              <a:rPr lang="en-US" sz="2800" b="1" dirty="0" smtClean="0">
                <a:solidFill>
                  <a:srgbClr val="C00000"/>
                </a:solidFill>
              </a:rPr>
              <a:t> – if - 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pPr marL="457200" indent="-457200">
              <a:buFontTx/>
              <a:buChar char="-"/>
            </a:pPr>
            <a:r>
              <a:rPr lang="en-US" sz="2800" b="1" dirty="0" err="1" smtClean="0"/>
              <a:t>Conditii</a:t>
            </a:r>
            <a:r>
              <a:rPr lang="en-US" sz="2800" b="1" dirty="0" smtClean="0"/>
              <a:t> multiple </a:t>
            </a:r>
            <a:r>
              <a:rPr lang="en-US" sz="2800" b="1" dirty="0" err="1" smtClean="0"/>
              <a:t>simultane</a:t>
            </a:r>
            <a:r>
              <a:rPr lang="en-US" sz="2800" b="1" dirty="0" smtClean="0"/>
              <a:t> (</a:t>
            </a:r>
            <a:r>
              <a:rPr lang="en-US" sz="2800" b="1" dirty="0" smtClean="0">
                <a:solidFill>
                  <a:srgbClr val="D05F02"/>
                </a:solidFill>
              </a:rPr>
              <a:t>and</a:t>
            </a:r>
            <a:r>
              <a:rPr lang="en-US" sz="2800" b="1" dirty="0" smtClean="0"/>
              <a:t>): 	</a:t>
            </a:r>
            <a:endParaRPr lang="en-US" sz="2800" dirty="0" smtClean="0">
              <a:solidFill>
                <a:srgbClr val="C00000"/>
              </a:solidFill>
            </a:endParaRPr>
          </a:p>
          <a:p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rgbClr val="D05F02"/>
                </a:solidFill>
              </a:rPr>
              <a:t>if</a:t>
            </a:r>
            <a:r>
              <a:rPr lang="en-US" sz="2800" dirty="0" smtClean="0"/>
              <a:t> conditie1 </a:t>
            </a:r>
            <a:r>
              <a:rPr lang="en-US" sz="2800" dirty="0" smtClean="0">
                <a:solidFill>
                  <a:srgbClr val="D05F02"/>
                </a:solidFill>
              </a:rPr>
              <a:t>and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conditie2:</a:t>
            </a:r>
            <a:r>
              <a:rPr lang="en-US" sz="2800" dirty="0"/>
              <a:t>			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/>
              <a:t>	</a:t>
            </a:r>
            <a:r>
              <a:rPr lang="en-US" sz="2800" dirty="0" smtClean="0"/>
              <a:t>expresie1</a:t>
            </a:r>
            <a:r>
              <a:rPr lang="en-US" sz="2800" dirty="0"/>
              <a:t>			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/>
              <a:t>	</a:t>
            </a:r>
            <a:r>
              <a:rPr lang="en-US" sz="2800" dirty="0" smtClean="0"/>
              <a:t>expresie2</a:t>
            </a:r>
          </a:p>
          <a:p>
            <a:endParaRPr lang="en-US" sz="2800" b="1" dirty="0" smtClean="0"/>
          </a:p>
          <a:p>
            <a:pPr marL="457200" indent="-457200">
              <a:buFontTx/>
              <a:buChar char="-"/>
            </a:pPr>
            <a:r>
              <a:rPr lang="en-US" sz="2800" b="1" dirty="0" err="1"/>
              <a:t>Conditii</a:t>
            </a:r>
            <a:r>
              <a:rPr lang="en-US" sz="2800" b="1" dirty="0"/>
              <a:t> multiple </a:t>
            </a:r>
            <a:r>
              <a:rPr lang="en-US" sz="2800" b="1" dirty="0" err="1"/>
              <a:t>simultane</a:t>
            </a:r>
            <a:r>
              <a:rPr lang="en-US" sz="2800" b="1" dirty="0"/>
              <a:t> </a:t>
            </a:r>
            <a:r>
              <a:rPr lang="en-US" sz="2800" b="1" dirty="0" smtClean="0"/>
              <a:t>(</a:t>
            </a:r>
            <a:r>
              <a:rPr lang="en-US" sz="2800" b="1" dirty="0" smtClean="0">
                <a:solidFill>
                  <a:srgbClr val="D05F02"/>
                </a:solidFill>
              </a:rPr>
              <a:t>or</a:t>
            </a:r>
            <a:r>
              <a:rPr lang="en-US" sz="2800" b="1" dirty="0" smtClean="0"/>
              <a:t>):</a:t>
            </a:r>
          </a:p>
          <a:p>
            <a:pPr marL="457200" indent="-457200">
              <a:buFontTx/>
              <a:buChar char="-"/>
            </a:pPr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rgbClr val="D05F02"/>
                </a:solidFill>
              </a:rPr>
              <a:t>if</a:t>
            </a:r>
            <a:r>
              <a:rPr lang="en-US" sz="2800" dirty="0"/>
              <a:t> conditie1 </a:t>
            </a:r>
            <a:r>
              <a:rPr lang="en-US" sz="2800" dirty="0" smtClean="0">
                <a:solidFill>
                  <a:srgbClr val="D05F02"/>
                </a:solidFill>
              </a:rPr>
              <a:t>or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/>
              <a:t>conditie2:			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/>
              <a:t>	expresie1			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/>
              <a:t>	expresie2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1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7165" y="330759"/>
            <a:ext cx="1106556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Operatori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decizionali</a:t>
            </a:r>
            <a:r>
              <a:rPr lang="en-US" sz="2800" b="1" dirty="0" smtClean="0">
                <a:solidFill>
                  <a:srgbClr val="C00000"/>
                </a:solidFill>
              </a:rPr>
              <a:t> – if - 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pPr marL="457200" indent="-457200">
              <a:buFontTx/>
              <a:buChar char="-"/>
            </a:pPr>
            <a:r>
              <a:rPr lang="en-US" sz="2800" b="1" dirty="0" err="1" smtClean="0"/>
              <a:t>Operatorul</a:t>
            </a:r>
            <a:r>
              <a:rPr lang="en-US" sz="2800" b="1" dirty="0" smtClean="0"/>
              <a:t> (</a:t>
            </a:r>
            <a:r>
              <a:rPr lang="en-US" sz="2800" b="1" dirty="0" smtClean="0">
                <a:solidFill>
                  <a:srgbClr val="D05F02"/>
                </a:solidFill>
              </a:rPr>
              <a:t>not</a:t>
            </a:r>
            <a:r>
              <a:rPr lang="en-US" sz="2800" b="1" dirty="0" smtClean="0"/>
              <a:t>) </a:t>
            </a:r>
            <a:r>
              <a:rPr lang="en-US" sz="2800" b="1" dirty="0" err="1" smtClean="0"/>
              <a:t>negarea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conditiei</a:t>
            </a:r>
            <a:r>
              <a:rPr lang="en-US" sz="2800" b="1" dirty="0" smtClean="0"/>
              <a:t> (</a:t>
            </a:r>
            <a:r>
              <a:rPr lang="en-US" sz="2800" b="1" dirty="0" err="1" smtClean="0"/>
              <a:t>inversarea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valorii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adevar</a:t>
            </a:r>
            <a:r>
              <a:rPr lang="en-US" sz="2800" b="1" dirty="0" smtClean="0"/>
              <a:t>): </a:t>
            </a:r>
            <a:endParaRPr lang="en-US" sz="2800" dirty="0" smtClean="0">
              <a:solidFill>
                <a:srgbClr val="C00000"/>
              </a:solidFill>
            </a:endParaRPr>
          </a:p>
          <a:p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rgbClr val="D05F02"/>
                </a:solidFill>
              </a:rPr>
              <a:t>if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D05F02"/>
                </a:solidFill>
              </a:rPr>
              <a:t>not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 smtClean="0"/>
              <a:t>conditie</a:t>
            </a:r>
            <a:r>
              <a:rPr lang="en-US" sz="2800" dirty="0" smtClean="0"/>
              <a:t>:</a:t>
            </a:r>
            <a:r>
              <a:rPr lang="en-US" sz="2800" dirty="0"/>
              <a:t>			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/>
              <a:t>	</a:t>
            </a:r>
            <a:r>
              <a:rPr lang="en-US" sz="2800" dirty="0" err="1" smtClean="0"/>
              <a:t>expresie</a:t>
            </a:r>
            <a:r>
              <a:rPr lang="en-US" sz="2800" dirty="0"/>
              <a:t>			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/>
              <a:t>	</a:t>
            </a:r>
            <a:endParaRPr lang="en-US" sz="2800" b="1" dirty="0" smtClean="0"/>
          </a:p>
          <a:p>
            <a:pPr marL="457200" indent="-457200">
              <a:buFontTx/>
              <a:buChar char="-"/>
            </a:pPr>
            <a:r>
              <a:rPr lang="en-US" sz="2800" b="1" dirty="0" err="1"/>
              <a:t>Operatorul</a:t>
            </a:r>
            <a:r>
              <a:rPr lang="en-US" sz="2800" b="1" dirty="0"/>
              <a:t> </a:t>
            </a:r>
            <a:r>
              <a:rPr lang="en-US" sz="2800" b="1" dirty="0" smtClean="0"/>
              <a:t>(</a:t>
            </a:r>
            <a:r>
              <a:rPr lang="en-US" sz="2800" b="1" dirty="0" smtClean="0">
                <a:solidFill>
                  <a:srgbClr val="D05F02"/>
                </a:solidFill>
              </a:rPr>
              <a:t>is</a:t>
            </a:r>
            <a:r>
              <a:rPr lang="en-US" sz="2800" b="1" dirty="0" smtClean="0"/>
              <a:t>) </a:t>
            </a:r>
            <a:r>
              <a:rPr lang="en-US" sz="2800" b="1" dirty="0" err="1" smtClean="0"/>
              <a:t>compara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doua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stringuri</a:t>
            </a:r>
            <a:r>
              <a:rPr lang="en-US" sz="2800" b="1" dirty="0" smtClean="0"/>
              <a:t> (</a:t>
            </a:r>
            <a:r>
              <a:rPr lang="en-US" sz="2800" b="1" dirty="0" err="1" smtClean="0"/>
              <a:t>egalitate</a:t>
            </a:r>
            <a:r>
              <a:rPr lang="en-US" sz="2800" b="1" dirty="0" smtClean="0"/>
              <a:t>): 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rgbClr val="D05F02"/>
                </a:solidFill>
              </a:rPr>
              <a:t>if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u="sng" dirty="0" smtClean="0">
                <a:solidFill>
                  <a:srgbClr val="008000"/>
                </a:solidFill>
              </a:rPr>
              <a:t>sir1</a:t>
            </a:r>
            <a:r>
              <a:rPr lang="en-US" sz="2800" b="1" dirty="0">
                <a:solidFill>
                  <a:srgbClr val="008000"/>
                </a:solidFill>
              </a:rPr>
              <a:t>'</a:t>
            </a:r>
            <a:r>
              <a:rPr lang="en-US" sz="2800" b="1" dirty="0" smtClean="0"/>
              <a:t> </a:t>
            </a:r>
            <a:r>
              <a:rPr lang="en-US" sz="2800" dirty="0" smtClean="0">
                <a:solidFill>
                  <a:srgbClr val="D05F02"/>
                </a:solidFill>
              </a:rPr>
              <a:t>is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u="sng" dirty="0" smtClean="0">
                <a:solidFill>
                  <a:srgbClr val="008000"/>
                </a:solidFill>
              </a:rPr>
              <a:t>sir2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dirty="0" smtClean="0"/>
              <a:t> </a:t>
            </a:r>
            <a:r>
              <a:rPr lang="en-US" sz="2800" dirty="0" smtClean="0"/>
              <a:t>:</a:t>
            </a:r>
            <a:r>
              <a:rPr lang="en-US" sz="2800" dirty="0"/>
              <a:t>		</a:t>
            </a:r>
            <a:r>
              <a:rPr lang="en-US" sz="2800" dirty="0" smtClean="0">
                <a:solidFill>
                  <a:srgbClr val="C00000"/>
                </a:solidFill>
              </a:rPr>
              <a:t># in </a:t>
            </a:r>
            <a:r>
              <a:rPr lang="en-US" sz="2800" dirty="0" err="1" smtClean="0">
                <a:solidFill>
                  <a:srgbClr val="C00000"/>
                </a:solidFill>
              </a:rPr>
              <a:t>loc</a:t>
            </a:r>
            <a:r>
              <a:rPr lang="en-US" sz="2800" dirty="0" smtClean="0">
                <a:solidFill>
                  <a:srgbClr val="C00000"/>
                </a:solidFill>
              </a:rPr>
              <a:t> de sir </a:t>
            </a:r>
            <a:r>
              <a:rPr lang="en-US" sz="2800" dirty="0" err="1" smtClean="0">
                <a:solidFill>
                  <a:srgbClr val="C00000"/>
                </a:solidFill>
              </a:rPr>
              <a:t>poate</a:t>
            </a:r>
            <a:r>
              <a:rPr lang="en-US" sz="2800" dirty="0" smtClean="0">
                <a:solidFill>
                  <a:srgbClr val="C00000"/>
                </a:solidFill>
              </a:rPr>
              <a:t> fi o </a:t>
            </a:r>
            <a:r>
              <a:rPr lang="en-US" sz="2800" dirty="0" err="1" smtClean="0">
                <a:solidFill>
                  <a:srgbClr val="C00000"/>
                </a:solidFill>
              </a:rPr>
              <a:t>variabila</a:t>
            </a:r>
            <a:r>
              <a:rPr lang="en-US" sz="2800" dirty="0"/>
              <a:t>	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/>
              <a:t>	</a:t>
            </a:r>
            <a:r>
              <a:rPr lang="en-US" sz="2800" dirty="0" err="1"/>
              <a:t>expresie</a:t>
            </a: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# cu is </a:t>
            </a:r>
            <a:r>
              <a:rPr lang="en-US" sz="2800" dirty="0" err="1" smtClean="0">
                <a:solidFill>
                  <a:srgbClr val="C00000"/>
                </a:solidFill>
              </a:rPr>
              <a:t>egalitatea</a:t>
            </a:r>
            <a:r>
              <a:rPr lang="en-US" sz="2800" dirty="0" smtClean="0">
                <a:solidFill>
                  <a:srgbClr val="C00000"/>
                </a:solidFill>
              </a:rPr>
              <a:t> se </a:t>
            </a:r>
            <a:r>
              <a:rPr lang="en-US" sz="2800" dirty="0" err="1" smtClean="0">
                <a:solidFill>
                  <a:srgbClr val="C00000"/>
                </a:solidFill>
              </a:rPr>
              <a:t>refera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si</a:t>
            </a:r>
            <a:r>
              <a:rPr lang="en-US" sz="2800" dirty="0" smtClean="0">
                <a:solidFill>
                  <a:srgbClr val="C00000"/>
                </a:solidFill>
              </a:rPr>
              <a:t> la </a:t>
            </a:r>
            <a:r>
              <a:rPr lang="en-US" sz="2800" dirty="0" err="1" smtClean="0">
                <a:solidFill>
                  <a:srgbClr val="C00000"/>
                </a:solidFill>
              </a:rPr>
              <a:t>aceeasi</a:t>
            </a:r>
            <a:r>
              <a:rPr lang="en-US" sz="2800" dirty="0" smtClean="0">
                <a:solidFill>
                  <a:srgbClr val="C00000"/>
                </a:solidFill>
              </a:rPr>
              <a:t> zona de</a:t>
            </a:r>
            <a:endParaRPr lang="en-US" sz="2800" dirty="0" smtClean="0"/>
          </a:p>
          <a:p>
            <a:r>
              <a:rPr lang="en-US" sz="2800" dirty="0" smtClean="0"/>
              <a:t>				</a:t>
            </a:r>
            <a:r>
              <a:rPr lang="en-US" sz="2800" dirty="0" smtClean="0">
                <a:solidFill>
                  <a:srgbClr val="C00000"/>
                </a:solidFill>
              </a:rPr>
              <a:t># </a:t>
            </a:r>
            <a:r>
              <a:rPr lang="en-US" sz="2800" dirty="0" err="1" smtClean="0">
                <a:solidFill>
                  <a:srgbClr val="C00000"/>
                </a:solidFill>
              </a:rPr>
              <a:t>memorie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ocupata</a:t>
            </a:r>
            <a:r>
              <a:rPr lang="en-US" sz="2800" dirty="0" smtClean="0"/>
              <a:t>	</a:t>
            </a:r>
            <a:endParaRPr lang="en-US" sz="2800" dirty="0"/>
          </a:p>
          <a:p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D05F02"/>
                </a:solidFill>
              </a:rPr>
              <a:t>id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u="sng" dirty="0" smtClean="0">
                <a:solidFill>
                  <a:srgbClr val="008000"/>
                </a:solidFill>
              </a:rPr>
              <a:t>sir1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dirty="0"/>
              <a:t>)	</a:t>
            </a:r>
            <a:r>
              <a:rPr lang="en-US" sz="2800" dirty="0" smtClean="0"/>
              <a:t>- </a:t>
            </a:r>
            <a:r>
              <a:rPr lang="en-US" sz="2800" dirty="0" err="1" smtClean="0"/>
              <a:t>returneaza</a:t>
            </a:r>
            <a:r>
              <a:rPr lang="en-US" sz="2800" dirty="0" smtClean="0"/>
              <a:t> </a:t>
            </a:r>
            <a:r>
              <a:rPr lang="en-US" sz="2800" dirty="0" err="1" smtClean="0"/>
              <a:t>portiunea</a:t>
            </a:r>
            <a:r>
              <a:rPr lang="en-US" sz="2800" dirty="0" smtClean="0"/>
              <a:t>(</a:t>
            </a:r>
            <a:r>
              <a:rPr lang="en-US" sz="2800" dirty="0" err="1" smtClean="0"/>
              <a:t>pozitia</a:t>
            </a:r>
            <a:r>
              <a:rPr lang="en-US" sz="2800" dirty="0" smtClean="0"/>
              <a:t>) de </a:t>
            </a:r>
            <a:r>
              <a:rPr lang="en-US" sz="2800" dirty="0" err="1" smtClean="0"/>
              <a:t>memorie</a:t>
            </a:r>
            <a:r>
              <a:rPr lang="en-US" sz="2800" dirty="0" smtClean="0"/>
              <a:t> </a:t>
            </a:r>
            <a:r>
              <a:rPr lang="en-US" sz="2800" dirty="0" err="1" smtClean="0"/>
              <a:t>ocupata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2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0417" y="1443942"/>
            <a:ext cx="110655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Operatori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decizionali</a:t>
            </a:r>
            <a:r>
              <a:rPr lang="en-US" sz="2800" b="1" dirty="0" smtClean="0">
                <a:solidFill>
                  <a:srgbClr val="C00000"/>
                </a:solidFill>
              </a:rPr>
              <a:t> – if - 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pPr marL="457200" indent="-457200">
              <a:buFontTx/>
              <a:buChar char="-"/>
            </a:pPr>
            <a:r>
              <a:rPr lang="en-US" sz="2800" b="1" dirty="0" err="1" smtClean="0"/>
              <a:t>Operatorul</a:t>
            </a:r>
            <a:r>
              <a:rPr lang="en-US" sz="2800" b="1" dirty="0" smtClean="0"/>
              <a:t> (</a:t>
            </a:r>
            <a:r>
              <a:rPr lang="en-US" sz="2800" b="1" dirty="0" smtClean="0">
                <a:solidFill>
                  <a:srgbClr val="D05F02"/>
                </a:solidFill>
              </a:rPr>
              <a:t>in</a:t>
            </a:r>
            <a:r>
              <a:rPr lang="en-US" sz="2800" b="1" dirty="0" smtClean="0"/>
              <a:t>) </a:t>
            </a:r>
            <a:r>
              <a:rPr lang="en-US" sz="2800" b="1" dirty="0" err="1" smtClean="0"/>
              <a:t>testeaza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existenta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incluziunea</a:t>
            </a:r>
            <a:r>
              <a:rPr lang="en-US" sz="2800" b="1" dirty="0" smtClean="0"/>
              <a:t>: </a:t>
            </a:r>
            <a:endParaRPr lang="en-US" sz="2800" dirty="0" smtClean="0">
              <a:solidFill>
                <a:srgbClr val="C00000"/>
              </a:solidFill>
            </a:endParaRPr>
          </a:p>
          <a:p>
            <a:endParaRPr lang="en-US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rgbClr val="D05F02"/>
                </a:solidFill>
              </a:rPr>
              <a:t>if</a:t>
            </a:r>
            <a:r>
              <a:rPr lang="en-US" sz="2800" dirty="0"/>
              <a:t> 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u="sng" dirty="0" smtClean="0">
                <a:solidFill>
                  <a:srgbClr val="008000"/>
                </a:solidFill>
              </a:rPr>
              <a:t>sir1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D05F02"/>
                </a:solidFill>
              </a:rPr>
              <a:t>in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u="sng" dirty="0" smtClean="0">
                <a:solidFill>
                  <a:srgbClr val="008000"/>
                </a:solidFill>
              </a:rPr>
              <a:t>sir2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dirty="0" smtClean="0"/>
              <a:t> : </a:t>
            </a:r>
            <a:r>
              <a:rPr lang="en-US" sz="2800" dirty="0"/>
              <a:t>			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/>
              <a:t>	</a:t>
            </a:r>
            <a:r>
              <a:rPr lang="en-US" sz="2800" dirty="0" err="1" smtClean="0"/>
              <a:t>expresie</a:t>
            </a:r>
            <a:r>
              <a:rPr lang="en-US" sz="2800" dirty="0"/>
              <a:t>	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		</a:t>
            </a:r>
            <a:r>
              <a:rPr lang="en-US" sz="2800" dirty="0" err="1">
                <a:solidFill>
                  <a:srgbClr val="0070C0"/>
                </a:solidFill>
              </a:rPr>
              <a:t>Exemplul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203</a:t>
            </a:r>
            <a:r>
              <a:rPr lang="en-US" sz="2800" dirty="0"/>
              <a:t>		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2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9600" y="317500"/>
            <a:ext cx="1031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	</a:t>
            </a:r>
            <a:r>
              <a:rPr lang="en-US" sz="1600" smtClean="0"/>
              <a:t>	</a:t>
            </a:r>
          </a:p>
          <a:p>
            <a:endParaRPr lang="en-US" sz="1600"/>
          </a:p>
          <a:p>
            <a:endParaRPr lang="en-US" sz="1600" smtClean="0"/>
          </a:p>
          <a:p>
            <a:endParaRPr lang="en-US" sz="1600"/>
          </a:p>
          <a:p>
            <a:r>
              <a:rPr lang="en-US" sz="1600" smtClean="0"/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 sz="1600" smtClean="0"/>
              <a:t>Copyright - InfoAcademy - 2017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z="1600" smtClean="0"/>
              <a:t>18</a:t>
            </a:fld>
            <a:endParaRPr lang="en-US" sz="1600"/>
          </a:p>
        </p:txBody>
      </p:sp>
      <p:sp>
        <p:nvSpPr>
          <p:cNvPr id="6" name="Shape 92"/>
          <p:cNvSpPr txBox="1">
            <a:spLocks/>
          </p:cNvSpPr>
          <p:nvPr/>
        </p:nvSpPr>
        <p:spPr>
          <a:xfrm>
            <a:off x="6567055" y="410174"/>
            <a:ext cx="4444492" cy="754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endParaRPr lang="en-US" sz="2800" cap="none" smtClean="0">
              <a:latin typeface="Cabin"/>
              <a:ea typeface="Cabin"/>
              <a:cs typeface="Cabin"/>
              <a:sym typeface="Cabi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cap="none" smtClean="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CONDITIONARE</a:t>
            </a:r>
            <a:endParaRPr lang="en-US" sz="2800" b="1" cap="none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" name="Shape 94"/>
          <p:cNvSpPr txBox="1"/>
          <p:nvPr/>
        </p:nvSpPr>
        <p:spPr>
          <a:xfrm>
            <a:off x="6704277" y="1175861"/>
            <a:ext cx="3001961" cy="45175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b="0" i="0" u="none" strike="noStrike" cap="none" baseline="0" dirty="0" smtClean="0">
                <a:ea typeface="Cabin"/>
                <a:cs typeface="Cabin"/>
                <a:sym typeface="Cabin"/>
              </a:rPr>
              <a:t>x </a:t>
            </a:r>
            <a:r>
              <a:rPr lang="en-US" sz="2800" b="0" i="0" u="none" strike="noStrike" cap="none" baseline="0" dirty="0">
                <a:ea typeface="Cabin"/>
                <a:cs typeface="Cabin"/>
                <a:sym typeface="Cabin"/>
              </a:rPr>
              <a:t>= </a:t>
            </a:r>
            <a:r>
              <a:rPr lang="en-US" sz="2800" b="0" i="0" u="none" strike="noStrike" cap="none" baseline="0" dirty="0" smtClean="0">
                <a:ea typeface="Cabin"/>
                <a:cs typeface="Cabin"/>
                <a:sym typeface="Cabin"/>
              </a:rPr>
              <a:t>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2800" b="0" i="0" u="none" strike="noStrike" cap="none" baseline="0" dirty="0"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0" i="0" u="none" strike="noStrike" cap="none" baseline="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if</a:t>
            </a:r>
            <a:r>
              <a:rPr lang="en-US" sz="2800" b="0" i="0" u="none" strike="noStrike" cap="none" baseline="0" dirty="0">
                <a:ea typeface="Cabin"/>
                <a:cs typeface="Cabin"/>
                <a:sym typeface="Cabin"/>
              </a:rPr>
              <a:t> x &lt; 10: 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0" i="0" u="none" strike="noStrike" cap="none" baseline="0" dirty="0">
                <a:ea typeface="Cabin"/>
                <a:cs typeface="Cabin"/>
                <a:sym typeface="Cabin"/>
              </a:rPr>
              <a:t>   </a:t>
            </a:r>
            <a:r>
              <a:rPr lang="en-US" sz="2800" b="0" i="0" u="none" strike="noStrike" cap="none" baseline="0" dirty="0" smtClean="0">
                <a:ea typeface="Cabin"/>
                <a:cs typeface="Cabin"/>
                <a:sym typeface="Cabin"/>
              </a:rPr>
              <a:t>  </a:t>
            </a:r>
            <a:r>
              <a:rPr lang="en-US" sz="2800" b="0" i="0" u="none" strike="noStrike" cap="none" baseline="0" dirty="0" smtClean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800" b="0" i="0" u="none" strike="noStrike" cap="none" baseline="0" dirty="0" smtClean="0">
                <a:ea typeface="Cabin"/>
                <a:cs typeface="Cabin"/>
                <a:sym typeface="Cabin"/>
              </a:rPr>
              <a:t> (</a:t>
            </a:r>
            <a:r>
              <a:rPr lang="en-US" sz="28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'Mic'</a:t>
            </a:r>
            <a:r>
              <a:rPr lang="en-US" sz="2800" dirty="0">
                <a:ea typeface="Cabin"/>
                <a:cs typeface="Cabin"/>
                <a:sym typeface="Cabin"/>
              </a:rPr>
              <a:t>)</a:t>
            </a:r>
            <a:endParaRPr lang="en-US" sz="2800" b="0" i="0" u="none" strike="noStrike" cap="none" baseline="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baseline="0" dirty="0"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0" i="0" u="none" strike="noStrike" cap="none" baseline="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if</a:t>
            </a:r>
            <a:r>
              <a:rPr lang="en-US" sz="2800" b="0" i="0" u="none" strike="noStrike" cap="none" baseline="0" dirty="0">
                <a:ea typeface="Cabin"/>
                <a:cs typeface="Cabin"/>
                <a:sym typeface="Cabin"/>
              </a:rPr>
              <a:t> x </a:t>
            </a:r>
            <a:r>
              <a:rPr lang="en-US" sz="2800" b="0" i="0" u="none" strike="noStrike" cap="none" baseline="0" dirty="0" smtClean="0">
                <a:ea typeface="Cabin"/>
                <a:cs typeface="Cabin"/>
                <a:sym typeface="Cabin"/>
              </a:rPr>
              <a:t>&gt;= 10</a:t>
            </a:r>
            <a:r>
              <a:rPr lang="en-US" sz="2800" b="0" i="0" u="none" strike="noStrike" cap="none" baseline="0" dirty="0">
                <a:ea typeface="Cabin"/>
                <a:cs typeface="Cabin"/>
                <a:sym typeface="Cabin"/>
              </a:rPr>
              <a:t>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0" i="0" u="none" strike="noStrike" cap="none" baseline="0" dirty="0">
                <a:ea typeface="Cabin"/>
                <a:cs typeface="Cabin"/>
                <a:sym typeface="Cabin"/>
              </a:rPr>
              <a:t>     </a:t>
            </a:r>
            <a:r>
              <a:rPr lang="en-US" sz="2800" b="0" i="0" u="none" strike="noStrike" cap="none" baseline="0" dirty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800" b="0" i="0" u="none" strike="noStrike" cap="none" baseline="0" dirty="0"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baseline="0" dirty="0" smtClean="0">
                <a:ea typeface="Cabin"/>
                <a:cs typeface="Cabin"/>
                <a:sym typeface="Cabin"/>
              </a:rPr>
              <a:t>(</a:t>
            </a:r>
            <a:r>
              <a:rPr lang="en-US" sz="28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'Mare'</a:t>
            </a:r>
            <a:r>
              <a:rPr lang="en-US" sz="2800" dirty="0">
                <a:ea typeface="Cabin"/>
                <a:cs typeface="Cabin"/>
                <a:sym typeface="Cabin"/>
              </a:rPr>
              <a:t>)</a:t>
            </a:r>
            <a:endParaRPr lang="en-US" sz="2800" b="0" i="0" u="none" strike="noStrike" cap="none" baseline="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baseline="0" dirty="0">
              <a:ea typeface="Cabin"/>
              <a:cs typeface="Cabin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b="0" i="0" u="none" strike="noStrike" cap="none" baseline="0" dirty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800" b="0" i="0" u="none" strike="noStrike" cap="none" baseline="0" dirty="0"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baseline="0" dirty="0" smtClean="0">
                <a:ea typeface="Cabin"/>
                <a:cs typeface="Cabin"/>
                <a:sym typeface="Cabin"/>
              </a:rPr>
              <a:t>(</a:t>
            </a:r>
            <a:r>
              <a:rPr lang="en-US" sz="28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</a:t>
            </a:r>
            <a:r>
              <a:rPr lang="en-US" sz="2800" dirty="0" err="1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Gata</a:t>
            </a:r>
            <a:r>
              <a:rPr lang="en-US" sz="28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</a:t>
            </a:r>
            <a:r>
              <a:rPr lang="en-US" sz="2800" dirty="0">
                <a:ea typeface="Cabin"/>
                <a:cs typeface="Cabin"/>
                <a:sym typeface="Cabin"/>
              </a:rPr>
              <a:t>)</a:t>
            </a:r>
            <a:endParaRPr lang="en-US" sz="2800" b="0" i="0" u="none" strike="noStrike" cap="none" baseline="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</p:txBody>
      </p:sp>
      <p:sp>
        <p:nvSpPr>
          <p:cNvPr id="9" name="Shape 95"/>
          <p:cNvSpPr txBox="1"/>
          <p:nvPr/>
        </p:nvSpPr>
        <p:spPr>
          <a:xfrm>
            <a:off x="1576938" y="307747"/>
            <a:ext cx="1803400" cy="486124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baseline="0">
                <a:ea typeface="Cabin"/>
                <a:cs typeface="Cabin"/>
                <a:sym typeface="Cabin"/>
              </a:rPr>
              <a:t>x = </a:t>
            </a:r>
            <a:r>
              <a:rPr lang="en-US" sz="2000" b="1" i="0" u="none" strike="noStrike" cap="none" baseline="0" smtClean="0">
                <a:ea typeface="Cabin"/>
                <a:cs typeface="Cabin"/>
                <a:sym typeface="Cabin"/>
              </a:rPr>
              <a:t>7</a:t>
            </a:r>
            <a:endParaRPr lang="en-US" sz="2000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10" name="Shape 96"/>
          <p:cNvCxnSpPr>
            <a:endCxn id="9" idx="2"/>
          </p:cNvCxnSpPr>
          <p:nvPr/>
        </p:nvCxnSpPr>
        <p:spPr>
          <a:xfrm flipH="1" flipV="1">
            <a:off x="2478638" y="793871"/>
            <a:ext cx="17255" cy="560476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2" name="Shape 98"/>
          <p:cNvSpPr/>
          <p:nvPr/>
        </p:nvSpPr>
        <p:spPr>
          <a:xfrm>
            <a:off x="1594191" y="1349393"/>
            <a:ext cx="1803401" cy="889194"/>
          </a:xfrm>
          <a:prstGeom prst="diamond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b="1" i="0" u="none" strike="noStrike" cap="none" baseline="0" smtClean="0">
                <a:ea typeface="Cabin"/>
                <a:cs typeface="Cabin"/>
                <a:sym typeface="Cabin"/>
              </a:rPr>
              <a:t>X &lt; 10 ?</a:t>
            </a:r>
            <a:endParaRPr lang="en-US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13" name="Shape 99"/>
          <p:cNvCxnSpPr/>
          <p:nvPr/>
        </p:nvCxnSpPr>
        <p:spPr>
          <a:xfrm flipH="1" flipV="1">
            <a:off x="2520960" y="2279403"/>
            <a:ext cx="30958" cy="155016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4" name="Shape 100"/>
          <p:cNvSpPr txBox="1"/>
          <p:nvPr/>
        </p:nvSpPr>
        <p:spPr>
          <a:xfrm>
            <a:off x="3259306" y="2360263"/>
            <a:ext cx="1799313" cy="526882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000" b="1" i="0" u="none" strike="noStrike" cap="none" baseline="0">
                <a:ea typeface="Cabin"/>
                <a:cs typeface="Cabin"/>
                <a:sym typeface="Cabin"/>
              </a:rPr>
              <a:t>print </a:t>
            </a:r>
            <a:r>
              <a:rPr lang="en-US" sz="2000" b="1" i="0" u="none" strike="noStrike" cap="none" baseline="0" smtClean="0">
                <a:ea typeface="Cabin"/>
                <a:cs typeface="Cabin"/>
                <a:sym typeface="Cabin"/>
              </a:rPr>
              <a:t>(</a:t>
            </a:r>
            <a:r>
              <a:rPr lang="en-US" sz="2000" b="1" smtClean="0">
                <a:ea typeface="Cabin"/>
                <a:cs typeface="Cabin"/>
                <a:sym typeface="Cabin"/>
              </a:rPr>
              <a:t>'Mic‘)</a:t>
            </a:r>
            <a:endParaRPr lang="en-US" sz="2000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15" name="Shape 101"/>
          <p:cNvCxnSpPr/>
          <p:nvPr/>
        </p:nvCxnSpPr>
        <p:spPr>
          <a:xfrm rot="10800000">
            <a:off x="3380338" y="1803057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02"/>
          <p:cNvCxnSpPr/>
          <p:nvPr/>
        </p:nvCxnSpPr>
        <p:spPr>
          <a:xfrm flipV="1">
            <a:off x="4158213" y="1803058"/>
            <a:ext cx="11351" cy="532812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7" name="Shape 103"/>
          <p:cNvCxnSpPr/>
          <p:nvPr/>
        </p:nvCxnSpPr>
        <p:spPr>
          <a:xfrm>
            <a:off x="4197575" y="2911538"/>
            <a:ext cx="0" cy="341748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" name="Shape 104"/>
          <p:cNvCxnSpPr/>
          <p:nvPr/>
        </p:nvCxnSpPr>
        <p:spPr>
          <a:xfrm>
            <a:off x="2551918" y="3253286"/>
            <a:ext cx="1645657" cy="0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" name="Shape 106"/>
          <p:cNvCxnSpPr>
            <a:endCxn id="58" idx="2"/>
          </p:cNvCxnSpPr>
          <p:nvPr/>
        </p:nvCxnSpPr>
        <p:spPr>
          <a:xfrm flipH="1" flipV="1">
            <a:off x="2536439" y="4707527"/>
            <a:ext cx="7164" cy="132884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" name="Shape 107"/>
          <p:cNvSpPr txBox="1"/>
          <p:nvPr/>
        </p:nvSpPr>
        <p:spPr>
          <a:xfrm>
            <a:off x="3259306" y="4875205"/>
            <a:ext cx="1799314" cy="575271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000" b="1" i="0" u="none" strike="noStrike" cap="none" baseline="0">
                <a:ea typeface="Cabin"/>
                <a:cs typeface="Cabin"/>
                <a:sym typeface="Cabin"/>
              </a:rPr>
              <a:t>print </a:t>
            </a:r>
            <a:r>
              <a:rPr lang="en-US" sz="2000" b="1" i="0" u="none" strike="noStrike" cap="none" baseline="0" smtClean="0">
                <a:ea typeface="Cabin"/>
                <a:cs typeface="Cabin"/>
                <a:sym typeface="Cabin"/>
              </a:rPr>
              <a:t>(</a:t>
            </a:r>
            <a:r>
              <a:rPr lang="en-US" sz="2000" b="1" smtClean="0">
                <a:ea typeface="Cabin"/>
                <a:cs typeface="Cabin"/>
                <a:sym typeface="Cabin"/>
              </a:rPr>
              <a:t>'Mare‘)</a:t>
            </a:r>
            <a:endParaRPr lang="en-US" sz="2000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22" name="Shape 108"/>
          <p:cNvCxnSpPr/>
          <p:nvPr/>
        </p:nvCxnSpPr>
        <p:spPr>
          <a:xfrm flipH="1">
            <a:off x="3507588" y="4262930"/>
            <a:ext cx="832252" cy="1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" name="Shape 109"/>
          <p:cNvCxnSpPr/>
          <p:nvPr/>
        </p:nvCxnSpPr>
        <p:spPr>
          <a:xfrm flipV="1">
            <a:off x="4339840" y="4294909"/>
            <a:ext cx="10487" cy="580297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" name="Shape 110"/>
          <p:cNvCxnSpPr/>
          <p:nvPr/>
        </p:nvCxnSpPr>
        <p:spPr>
          <a:xfrm flipH="1">
            <a:off x="4371333" y="5527768"/>
            <a:ext cx="8316" cy="8224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" name="Shape 111"/>
          <p:cNvCxnSpPr/>
          <p:nvPr/>
        </p:nvCxnSpPr>
        <p:spPr>
          <a:xfrm>
            <a:off x="2572925" y="5610011"/>
            <a:ext cx="1777402" cy="0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" name="Shape 113"/>
          <p:cNvSpPr txBox="1"/>
          <p:nvPr/>
        </p:nvSpPr>
        <p:spPr>
          <a:xfrm>
            <a:off x="1576939" y="6061181"/>
            <a:ext cx="1803400" cy="468907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600" b="1" i="0" u="none" strike="noStrike" cap="none" baseline="0" smtClean="0"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1600" b="1" smtClean="0">
                <a:latin typeface="Cabin"/>
                <a:ea typeface="Cabin"/>
                <a:cs typeface="Cabin"/>
                <a:sym typeface="Cabin"/>
              </a:rPr>
              <a:t>'Gata‘)</a:t>
            </a:r>
            <a:endParaRPr lang="en-US" sz="1600" b="1" i="0" u="none" strike="noStrike" cap="none" baseline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" name="Shape 114"/>
          <p:cNvSpPr txBox="1"/>
          <p:nvPr/>
        </p:nvSpPr>
        <p:spPr>
          <a:xfrm>
            <a:off x="3482054" y="1261726"/>
            <a:ext cx="715521" cy="431552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b="1" i="0" u="none" strike="noStrike" cap="none" baseline="0"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9" name="Shape 115"/>
          <p:cNvSpPr txBox="1"/>
          <p:nvPr/>
        </p:nvSpPr>
        <p:spPr>
          <a:xfrm>
            <a:off x="3626655" y="3704686"/>
            <a:ext cx="725486" cy="420185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baseline="0"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0" name="Shape 116"/>
          <p:cNvSpPr txBox="1"/>
          <p:nvPr/>
        </p:nvSpPr>
        <p:spPr>
          <a:xfrm>
            <a:off x="1647685" y="2280489"/>
            <a:ext cx="725399" cy="39736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1" name="Shape 117"/>
          <p:cNvSpPr txBox="1"/>
          <p:nvPr/>
        </p:nvSpPr>
        <p:spPr>
          <a:xfrm>
            <a:off x="1644352" y="4875205"/>
            <a:ext cx="725399" cy="42800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58" name="Shape 98"/>
          <p:cNvSpPr/>
          <p:nvPr/>
        </p:nvSpPr>
        <p:spPr>
          <a:xfrm>
            <a:off x="1634738" y="3818333"/>
            <a:ext cx="1803401" cy="889194"/>
          </a:xfrm>
          <a:prstGeom prst="diamond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ea typeface="Cabin"/>
                <a:cs typeface="Cabin"/>
                <a:sym typeface="Cabin"/>
              </a:rPr>
              <a:t>X </a:t>
            </a:r>
            <a:r>
              <a:rPr lang="en-US" sz="1600" b="1" i="0" u="none" strike="noStrike" cap="none" baseline="0" smtClean="0">
                <a:ea typeface="Cabin"/>
                <a:cs typeface="Cabin"/>
                <a:sym typeface="Cabin"/>
              </a:rPr>
              <a:t>&gt;= </a:t>
            </a:r>
            <a:r>
              <a:rPr lang="en-US" sz="1600" b="1" i="0" u="none" strike="noStrike" cap="none" baseline="0">
                <a:ea typeface="Cabin"/>
                <a:cs typeface="Cabin"/>
                <a:sym typeface="Cabin"/>
              </a:rPr>
              <a:t>10 ?</a:t>
            </a:r>
          </a:p>
        </p:txBody>
      </p:sp>
    </p:spTree>
    <p:extLst>
      <p:ext uri="{BB962C8B-B14F-4D97-AF65-F5344CB8AC3E}">
        <p14:creationId xmlns:p14="http://schemas.microsoft.com/office/powerpoint/2010/main" val="327934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4730" y="317500"/>
            <a:ext cx="1078727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		</a:t>
            </a:r>
            <a:r>
              <a:rPr lang="en-US" sz="2800" b="1" dirty="0" smtClean="0">
                <a:solidFill>
                  <a:srgbClr val="C00000"/>
                </a:solidFill>
              </a:rPr>
              <a:t>One way decision</a:t>
            </a:r>
            <a:r>
              <a:rPr lang="en-US" sz="2800" dirty="0"/>
              <a:t>	</a:t>
            </a:r>
            <a:r>
              <a:rPr lang="en-US" sz="2800" dirty="0" smtClean="0"/>
              <a:t>	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19</a:t>
            </a:fld>
            <a:endParaRPr lang="en-US"/>
          </a:p>
        </p:txBody>
      </p:sp>
      <p:sp>
        <p:nvSpPr>
          <p:cNvPr id="6" name="Shape 98"/>
          <p:cNvSpPr/>
          <p:nvPr/>
        </p:nvSpPr>
        <p:spPr>
          <a:xfrm>
            <a:off x="1594191" y="1349393"/>
            <a:ext cx="1803401" cy="889194"/>
          </a:xfrm>
          <a:prstGeom prst="diamond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 smtClean="0">
                <a:latin typeface="Cabin"/>
                <a:ea typeface="Cabin"/>
                <a:cs typeface="Cabin"/>
                <a:sym typeface="Cabin"/>
              </a:rPr>
              <a:t>X == 7 ?</a:t>
            </a:r>
            <a:endParaRPr lang="en-US" sz="1600" b="1" i="0" u="none" strike="noStrike" cap="none" baseline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7" name="Shape 99"/>
          <p:cNvCxnSpPr/>
          <p:nvPr/>
        </p:nvCxnSpPr>
        <p:spPr>
          <a:xfrm flipH="1" flipV="1">
            <a:off x="2520960" y="2279404"/>
            <a:ext cx="30958" cy="1563726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100"/>
          <p:cNvSpPr txBox="1"/>
          <p:nvPr/>
        </p:nvSpPr>
        <p:spPr>
          <a:xfrm>
            <a:off x="3111088" y="2360263"/>
            <a:ext cx="2110269" cy="526882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600" b="1" i="0" u="none" strike="noStrike" cap="none" baseline="0" smtClean="0"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1600" b="1" smtClean="0">
                <a:latin typeface="Cabin"/>
                <a:ea typeface="Cabin"/>
                <a:cs typeface="Cabin"/>
                <a:sym typeface="Cabin"/>
              </a:rPr>
              <a:t>'Egal </a:t>
            </a:r>
            <a:r>
              <a:rPr lang="en-US" sz="1600" b="1">
                <a:latin typeface="Cabin"/>
                <a:ea typeface="Cabin"/>
                <a:cs typeface="Cabin"/>
                <a:sym typeface="Cabin"/>
              </a:rPr>
              <a:t>cu </a:t>
            </a:r>
            <a:r>
              <a:rPr lang="en-US" sz="1600" b="1" smtClean="0">
                <a:latin typeface="Cabin"/>
                <a:ea typeface="Cabin"/>
                <a:cs typeface="Cabin"/>
                <a:sym typeface="Cabin"/>
              </a:rPr>
              <a:t>7')</a:t>
            </a:r>
            <a:endParaRPr lang="en-US" sz="1600" b="1" i="0" u="none" strike="noStrike" cap="none" baseline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9" name="Shape 101"/>
          <p:cNvCxnSpPr/>
          <p:nvPr/>
        </p:nvCxnSpPr>
        <p:spPr>
          <a:xfrm rot="10800000">
            <a:off x="3380338" y="1803057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" name="Shape 102"/>
          <p:cNvCxnSpPr/>
          <p:nvPr/>
        </p:nvCxnSpPr>
        <p:spPr>
          <a:xfrm flipV="1">
            <a:off x="4158213" y="1803058"/>
            <a:ext cx="11351" cy="532812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1" name="Shape 103"/>
          <p:cNvCxnSpPr/>
          <p:nvPr/>
        </p:nvCxnSpPr>
        <p:spPr>
          <a:xfrm>
            <a:off x="4184624" y="2887145"/>
            <a:ext cx="0" cy="341748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04"/>
          <p:cNvCxnSpPr/>
          <p:nvPr/>
        </p:nvCxnSpPr>
        <p:spPr>
          <a:xfrm>
            <a:off x="2551918" y="3253286"/>
            <a:ext cx="1606295" cy="0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3" name="Shape 114"/>
          <p:cNvSpPr txBox="1"/>
          <p:nvPr/>
        </p:nvSpPr>
        <p:spPr>
          <a:xfrm>
            <a:off x="3454043" y="1261726"/>
            <a:ext cx="715521" cy="431552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14" name="Shape 114"/>
          <p:cNvSpPr txBox="1"/>
          <p:nvPr/>
        </p:nvSpPr>
        <p:spPr>
          <a:xfrm>
            <a:off x="1604029" y="2335870"/>
            <a:ext cx="715521" cy="431552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 smtClean="0">
                <a:latin typeface="Cabin"/>
                <a:ea typeface="Cabin"/>
                <a:cs typeface="Cabin"/>
                <a:sym typeface="Cabin"/>
              </a:rPr>
              <a:t>No</a:t>
            </a:r>
            <a:endParaRPr lang="en-US" sz="1600" b="1" i="0" u="none" strike="noStrike" cap="none" baseline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" name="Shape 94"/>
          <p:cNvSpPr txBox="1"/>
          <p:nvPr/>
        </p:nvSpPr>
        <p:spPr>
          <a:xfrm>
            <a:off x="6941558" y="2985634"/>
            <a:ext cx="3001961" cy="2864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ea typeface="Cabin"/>
                <a:cs typeface="Cabin"/>
                <a:sym typeface="Cabin"/>
              </a:rPr>
              <a:t>x = 7</a:t>
            </a:r>
          </a:p>
          <a:p>
            <a:pPr lvl="0">
              <a:buClr>
                <a:srgbClr val="FF7F00"/>
              </a:buClr>
              <a:buSzPct val="25000"/>
            </a:pPr>
            <a:endParaRPr lang="en-US" sz="2800" dirty="0">
              <a:ea typeface="Cabin"/>
              <a:cs typeface="Cabin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if</a:t>
            </a:r>
            <a:r>
              <a:rPr lang="en-US" sz="2800" dirty="0">
                <a:ea typeface="Cabin"/>
                <a:cs typeface="Cabin"/>
                <a:sym typeface="Cabin"/>
              </a:rPr>
              <a:t> x == 7: 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solidFill>
                  <a:srgbClr val="CC00CC"/>
                </a:solidFill>
                <a:ea typeface="Cabin"/>
                <a:cs typeface="Cabin"/>
                <a:sym typeface="Cabin"/>
              </a:rPr>
              <a:t>     print </a:t>
            </a:r>
            <a:r>
              <a:rPr lang="en-US" sz="2800" dirty="0" smtClean="0">
                <a:ea typeface="Cabin"/>
                <a:cs typeface="Cabin"/>
                <a:sym typeface="Cabin"/>
              </a:rPr>
              <a:t>(</a:t>
            </a:r>
            <a:r>
              <a:rPr lang="en-US" sz="28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</a:t>
            </a:r>
            <a:r>
              <a:rPr lang="en-US" sz="2800" dirty="0" err="1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Egal</a:t>
            </a:r>
            <a:r>
              <a:rPr lang="en-US" sz="28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rgbClr val="008000"/>
                </a:solidFill>
                <a:ea typeface="Cabin"/>
                <a:cs typeface="Cabin"/>
                <a:sym typeface="Cabin"/>
              </a:rPr>
              <a:t>cu </a:t>
            </a:r>
            <a:r>
              <a:rPr lang="en-US" sz="28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7'</a:t>
            </a:r>
            <a:r>
              <a:rPr lang="en-US" sz="2800" dirty="0" smtClean="0">
                <a:ea typeface="Cabin"/>
                <a:cs typeface="Cabin"/>
                <a:sym typeface="Cabin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endParaRPr lang="en-US" sz="28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800" dirty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800" dirty="0">
                <a:ea typeface="Cabin"/>
                <a:cs typeface="Cabin"/>
                <a:sym typeface="Cabin"/>
              </a:rPr>
              <a:t> </a:t>
            </a:r>
            <a:r>
              <a:rPr lang="en-US" sz="2800" dirty="0" smtClean="0">
                <a:ea typeface="Cabin"/>
                <a:cs typeface="Cabin"/>
                <a:sym typeface="Cabin"/>
              </a:rPr>
              <a:t>(</a:t>
            </a:r>
            <a:r>
              <a:rPr lang="en-US" sz="28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</a:t>
            </a:r>
            <a:r>
              <a:rPr lang="en-US" sz="2800" dirty="0" err="1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Gata</a:t>
            </a:r>
            <a:r>
              <a:rPr lang="en-US" sz="28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</a:t>
            </a:r>
            <a:r>
              <a:rPr lang="en-US" sz="2800" dirty="0">
                <a:ea typeface="Cabin"/>
                <a:cs typeface="Cabin"/>
                <a:sym typeface="Cabin"/>
              </a:rPr>
              <a:t>)</a:t>
            </a:r>
            <a:endParaRPr lang="en-US" sz="28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</p:txBody>
      </p:sp>
      <p:sp>
        <p:nvSpPr>
          <p:cNvPr id="16" name="Shape 100"/>
          <p:cNvSpPr txBox="1"/>
          <p:nvPr/>
        </p:nvSpPr>
        <p:spPr>
          <a:xfrm>
            <a:off x="1404730" y="3891151"/>
            <a:ext cx="2186609" cy="526882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600" b="1" i="0" u="none" strike="noStrike" cap="none" baseline="0" smtClean="0"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1600" b="1" smtClean="0">
                <a:latin typeface="Cabin"/>
                <a:ea typeface="Cabin"/>
                <a:cs typeface="Cabin"/>
                <a:sym typeface="Cabin"/>
              </a:rPr>
              <a:t>'Gata')</a:t>
            </a:r>
            <a:endParaRPr lang="en-US" sz="1600" b="1" i="0" u="none" strike="noStrike" cap="none" baseline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71408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61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69774" y="424070"/>
            <a:ext cx="1004514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		</a:t>
            </a:r>
            <a:r>
              <a:rPr lang="en-US" sz="2800" b="1" dirty="0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Siruri</a:t>
            </a:r>
            <a:r>
              <a:rPr lang="en-US" sz="2800" b="1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 de </a:t>
            </a:r>
            <a:r>
              <a:rPr lang="en-US" sz="2800" b="1" dirty="0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caractere</a:t>
            </a:r>
            <a:r>
              <a:rPr lang="en-US" sz="2800" b="1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	</a:t>
            </a:r>
            <a:endParaRPr lang="en-US" sz="2800" b="1" u="sng" dirty="0">
              <a:solidFill>
                <a:srgbClr val="7030A0"/>
              </a:solidFill>
              <a:ea typeface="Times New Roman" panose="02020603050405020304" pitchFamily="18" charset="0"/>
            </a:endParaRPr>
          </a:p>
          <a:p>
            <a:endParaRPr lang="en-US" sz="2800" dirty="0"/>
          </a:p>
          <a:p>
            <a:pPr marL="914400" lvl="1" indent="-457200">
              <a:buAutoNum type="arabicPeriod"/>
            </a:pPr>
            <a:r>
              <a:rPr lang="en-US" sz="2800" b="1" dirty="0" err="1" smtClean="0">
                <a:solidFill>
                  <a:srgbClr val="FF0000"/>
                </a:solidFill>
              </a:rPr>
              <a:t>Manipularea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sirurilor</a:t>
            </a:r>
            <a:r>
              <a:rPr lang="en-US" sz="2800" b="1" dirty="0" smtClean="0">
                <a:solidFill>
                  <a:srgbClr val="FF0000"/>
                </a:solidFill>
              </a:rPr>
              <a:t> de </a:t>
            </a:r>
            <a:r>
              <a:rPr lang="en-US" sz="2800" b="1" dirty="0" err="1" smtClean="0">
                <a:solidFill>
                  <a:srgbClr val="FF0000"/>
                </a:solidFill>
              </a:rPr>
              <a:t>caractere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1371600" lvl="2" indent="-457200">
              <a:buFontTx/>
              <a:buChar char="-"/>
            </a:pPr>
            <a:r>
              <a:rPr lang="en-US" sz="2800" b="1" dirty="0" err="1" smtClean="0">
                <a:solidFill>
                  <a:srgbClr val="FF0000"/>
                </a:solidFill>
              </a:rPr>
              <a:t>Introducere</a:t>
            </a:r>
            <a:r>
              <a:rPr lang="en-US" sz="2800" b="1" dirty="0" smtClean="0">
                <a:solidFill>
                  <a:srgbClr val="FF0000"/>
                </a:solidFill>
              </a:rPr>
              <a:t>;</a:t>
            </a:r>
          </a:p>
          <a:p>
            <a:pPr marL="1371600" lvl="2" indent="-457200">
              <a:buFontTx/>
              <a:buChar char="-"/>
            </a:pPr>
            <a:r>
              <a:rPr lang="en-US" sz="2800" b="1" dirty="0" err="1" smtClean="0">
                <a:solidFill>
                  <a:srgbClr val="FF0000"/>
                </a:solidFill>
              </a:rPr>
              <a:t>Manipularea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sirurilor</a:t>
            </a:r>
            <a:r>
              <a:rPr lang="en-US" sz="2800" b="1" dirty="0" smtClean="0">
                <a:solidFill>
                  <a:srgbClr val="FF0000"/>
                </a:solidFill>
              </a:rPr>
              <a:t> de </a:t>
            </a:r>
            <a:r>
              <a:rPr lang="en-US" sz="2800" b="1" dirty="0" err="1" smtClean="0">
                <a:solidFill>
                  <a:srgbClr val="FF0000"/>
                </a:solidFill>
              </a:rPr>
              <a:t>caractere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endParaRPr lang="en-US" sz="2800" dirty="0" smtClean="0"/>
          </a:p>
          <a:p>
            <a:pPr marL="914400" lvl="1" indent="-457200">
              <a:buAutoNum type="arabicPeriod"/>
            </a:pPr>
            <a:r>
              <a:rPr lang="en-US" sz="2800" dirty="0" err="1"/>
              <a:t>Lucrul</a:t>
            </a:r>
            <a:r>
              <a:rPr lang="en-US" sz="2800" dirty="0"/>
              <a:t> cu </a:t>
            </a:r>
            <a:r>
              <a:rPr lang="en-US" sz="2800" dirty="0" err="1"/>
              <a:t>operatori</a:t>
            </a:r>
            <a:r>
              <a:rPr lang="en-US" sz="2800" dirty="0"/>
              <a:t> </a:t>
            </a:r>
            <a:r>
              <a:rPr lang="en-US" sz="2800" dirty="0" err="1"/>
              <a:t>decizionali</a:t>
            </a:r>
            <a:endParaRPr lang="en-US" sz="2800" dirty="0"/>
          </a:p>
          <a:p>
            <a:pPr marL="1371600" lvl="2" indent="-457200">
              <a:buFontTx/>
              <a:buChar char="-"/>
            </a:pPr>
            <a:r>
              <a:rPr lang="en-US" sz="2800" dirty="0"/>
              <a:t>if;</a:t>
            </a:r>
          </a:p>
          <a:p>
            <a:pPr marL="1371600" lvl="2" indent="-457200">
              <a:buFontTx/>
              <a:buChar char="-"/>
            </a:pPr>
            <a:r>
              <a:rPr lang="en-US" sz="2800" dirty="0" err="1"/>
              <a:t>Operatori</a:t>
            </a:r>
            <a:r>
              <a:rPr lang="en-US" sz="2800" dirty="0"/>
              <a:t> de </a:t>
            </a:r>
            <a:r>
              <a:rPr lang="en-US" sz="2800" err="1"/>
              <a:t>comparare</a:t>
            </a:r>
            <a:r>
              <a:rPr lang="en-US" sz="2800"/>
              <a:t> </a:t>
            </a:r>
            <a:r>
              <a:rPr lang="en-US" sz="2800" smtClean="0"/>
              <a:t>numerici. Operatori Booleani</a:t>
            </a:r>
            <a:endParaRPr lang="en-US" sz="2800" dirty="0"/>
          </a:p>
          <a:p>
            <a:pPr marL="1371600" lvl="2" indent="-457200">
              <a:buFontTx/>
              <a:buChar char="-"/>
            </a:pPr>
            <a:r>
              <a:rPr lang="en-US" sz="2800" dirty="0" err="1"/>
              <a:t>Operatori</a:t>
            </a:r>
            <a:r>
              <a:rPr lang="en-US" sz="2800" dirty="0"/>
              <a:t> de </a:t>
            </a:r>
            <a:r>
              <a:rPr lang="en-US" sz="2800" dirty="0" err="1"/>
              <a:t>comparare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siruri</a:t>
            </a:r>
            <a:r>
              <a:rPr lang="en-US" sz="2800" dirty="0"/>
              <a:t> de </a:t>
            </a:r>
            <a:r>
              <a:rPr lang="en-US" sz="2800" dirty="0" err="1"/>
              <a:t>caractere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3.  </a:t>
            </a:r>
            <a:r>
              <a:rPr lang="en-US" sz="2800" dirty="0" err="1"/>
              <a:t>Lucrul</a:t>
            </a:r>
            <a:r>
              <a:rPr lang="en-US" sz="2800" dirty="0"/>
              <a:t> cu </a:t>
            </a:r>
            <a:r>
              <a:rPr lang="en-US" sz="2800" dirty="0" err="1"/>
              <a:t>bucle</a:t>
            </a:r>
            <a:endParaRPr lang="en-US" sz="2800" dirty="0"/>
          </a:p>
          <a:p>
            <a:pPr marL="1371600" lvl="2" indent="-457200">
              <a:buFontTx/>
              <a:buChar char="-"/>
            </a:pPr>
            <a:r>
              <a:rPr lang="en-US" sz="2800" dirty="0"/>
              <a:t>for;</a:t>
            </a:r>
          </a:p>
          <a:p>
            <a:pPr marL="1371600" lvl="2" indent="-457200">
              <a:buFontTx/>
              <a:buChar char="-"/>
            </a:pPr>
            <a:r>
              <a:rPr lang="en-US" sz="2800" dirty="0"/>
              <a:t>while.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32814" y="6492874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4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4730" y="317500"/>
            <a:ext cx="1078727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/>
              <a:t>		</a:t>
            </a:r>
            <a:r>
              <a:rPr lang="en-US" sz="2800" b="1" smtClean="0">
                <a:solidFill>
                  <a:srgbClr val="C00000"/>
                </a:solidFill>
              </a:rPr>
              <a:t>Two way decision</a:t>
            </a:r>
            <a:r>
              <a:rPr lang="en-US" sz="2800"/>
              <a:t>	</a:t>
            </a:r>
            <a:r>
              <a:rPr lang="en-US" sz="2800" smtClean="0"/>
              <a:t>	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20</a:t>
            </a:fld>
            <a:endParaRPr lang="en-US"/>
          </a:p>
        </p:txBody>
      </p:sp>
      <p:sp>
        <p:nvSpPr>
          <p:cNvPr id="8" name="Shape 100"/>
          <p:cNvSpPr txBox="1"/>
          <p:nvPr/>
        </p:nvSpPr>
        <p:spPr>
          <a:xfrm>
            <a:off x="3034748" y="2372470"/>
            <a:ext cx="2305878" cy="516504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baseline="0" smtClean="0">
                <a:ea typeface="Cabin"/>
                <a:cs typeface="Cabin"/>
                <a:sym typeface="Cabin"/>
              </a:rPr>
              <a:t>x = 7</a:t>
            </a:r>
            <a:endParaRPr lang="en-US" sz="2000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9" name="Shape 101"/>
          <p:cNvCxnSpPr/>
          <p:nvPr/>
        </p:nvCxnSpPr>
        <p:spPr>
          <a:xfrm rot="10800000">
            <a:off x="2476940" y="3898597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" name="Shape 102"/>
          <p:cNvCxnSpPr/>
          <p:nvPr/>
        </p:nvCxnSpPr>
        <p:spPr>
          <a:xfrm flipH="1" flipV="1">
            <a:off x="2473581" y="3918536"/>
            <a:ext cx="3358" cy="466709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1" name="Shape 103"/>
          <p:cNvCxnSpPr/>
          <p:nvPr/>
        </p:nvCxnSpPr>
        <p:spPr>
          <a:xfrm>
            <a:off x="5107400" y="3906535"/>
            <a:ext cx="772382" cy="1"/>
          </a:xfrm>
          <a:prstGeom prst="straightConnector1">
            <a:avLst/>
          </a:prstGeom>
          <a:noFill/>
          <a:ln w="76200" cap="rnd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04"/>
          <p:cNvCxnSpPr/>
          <p:nvPr/>
        </p:nvCxnSpPr>
        <p:spPr>
          <a:xfrm>
            <a:off x="4180914" y="5433146"/>
            <a:ext cx="1703296" cy="0"/>
          </a:xfrm>
          <a:prstGeom prst="straightConnector1">
            <a:avLst/>
          </a:prstGeom>
          <a:noFill/>
          <a:ln w="76200" cap="rnd" cmpd="sng">
            <a:solidFill>
              <a:srgbClr val="92D05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3" name="Shape 114"/>
          <p:cNvSpPr txBox="1"/>
          <p:nvPr/>
        </p:nvSpPr>
        <p:spPr>
          <a:xfrm>
            <a:off x="5155321" y="3319589"/>
            <a:ext cx="715521" cy="431552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baseline="0"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15" name="Shape 94"/>
          <p:cNvSpPr txBox="1"/>
          <p:nvPr/>
        </p:nvSpPr>
        <p:spPr>
          <a:xfrm>
            <a:off x="7838805" y="2236311"/>
            <a:ext cx="4164803" cy="4205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7F00"/>
              </a:buClr>
              <a:buSzPct val="25000"/>
            </a:pPr>
            <a:r>
              <a:rPr lang="en-US" sz="2400" dirty="0">
                <a:ea typeface="Cabin"/>
                <a:cs typeface="Cabin"/>
                <a:sym typeface="Cabin"/>
              </a:rPr>
              <a:t>x = 7</a:t>
            </a:r>
          </a:p>
          <a:p>
            <a:pPr lvl="0">
              <a:buClr>
                <a:srgbClr val="FF7F00"/>
              </a:buClr>
              <a:buSzPct val="25000"/>
            </a:pPr>
            <a:endParaRPr lang="en-US" sz="2400" dirty="0" smtClean="0"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endParaRPr lang="en-US" sz="2400" dirty="0">
              <a:ea typeface="Cabin"/>
              <a:cs typeface="Cabin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if</a:t>
            </a:r>
            <a:r>
              <a:rPr lang="en-US" sz="2400" dirty="0">
                <a:ea typeface="Cabin"/>
                <a:cs typeface="Cabin"/>
                <a:sym typeface="Cabin"/>
              </a:rPr>
              <a:t> x </a:t>
            </a:r>
            <a:r>
              <a:rPr lang="en-US" sz="2400" dirty="0" smtClean="0">
                <a:ea typeface="Cabin"/>
                <a:cs typeface="Cabin"/>
                <a:sym typeface="Cabin"/>
              </a:rPr>
              <a:t>&lt; 10: </a:t>
            </a:r>
            <a:endParaRPr lang="en-US" sz="2400" dirty="0"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2400" dirty="0">
                <a:ea typeface="Cabin"/>
                <a:cs typeface="Cabin"/>
                <a:sym typeface="Cabin"/>
              </a:rPr>
              <a:t>     </a:t>
            </a:r>
            <a:r>
              <a:rPr lang="en-US" sz="2400" dirty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400" dirty="0">
                <a:ea typeface="Cabin"/>
                <a:cs typeface="Cabin"/>
                <a:sym typeface="Cabin"/>
              </a:rPr>
              <a:t> </a:t>
            </a:r>
            <a:r>
              <a:rPr lang="en-US" sz="2400" dirty="0" smtClean="0">
                <a:ea typeface="Cabin"/>
                <a:cs typeface="Cabin"/>
                <a:sym typeface="Cabin"/>
              </a:rPr>
              <a:t>(</a:t>
            </a:r>
            <a:r>
              <a:rPr lang="en-US" sz="24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'Mic'</a:t>
            </a:r>
            <a:r>
              <a:rPr lang="en-US" sz="2400" dirty="0">
                <a:ea typeface="Cabin"/>
                <a:cs typeface="Cabin"/>
                <a:sym typeface="Cabin"/>
              </a:rPr>
              <a:t>)</a:t>
            </a:r>
            <a:endParaRPr lang="en-US" sz="2400" dirty="0" smtClean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endParaRPr lang="en-US" sz="2400" dirty="0" smtClean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400" dirty="0" smtClean="0">
                <a:solidFill>
                  <a:srgbClr val="D05F02"/>
                </a:solidFill>
                <a:ea typeface="Cabin"/>
                <a:cs typeface="Cabin"/>
                <a:sym typeface="Cabin"/>
              </a:rPr>
              <a:t>else:</a:t>
            </a:r>
            <a:endParaRPr lang="en-US" sz="2400" dirty="0"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4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     </a:t>
            </a:r>
            <a:r>
              <a:rPr lang="en-US" sz="2400" dirty="0" smtClean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400" dirty="0" smtClean="0">
                <a:ea typeface="Cabin"/>
                <a:cs typeface="Cabin"/>
                <a:sym typeface="Cabin"/>
              </a:rPr>
              <a:t> (</a:t>
            </a:r>
            <a:r>
              <a:rPr lang="en-US" sz="24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'Mare'</a:t>
            </a:r>
            <a:r>
              <a:rPr lang="en-US" sz="2400" dirty="0">
                <a:ea typeface="Cabin"/>
                <a:cs typeface="Cabin"/>
                <a:sym typeface="Cabin"/>
              </a:rPr>
              <a:t>)</a:t>
            </a:r>
            <a:endParaRPr lang="en-US" sz="2400" dirty="0" smtClean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endParaRPr lang="en-US" sz="24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400" dirty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400" dirty="0">
                <a:ea typeface="Cabin"/>
                <a:cs typeface="Cabin"/>
                <a:sym typeface="Cabin"/>
              </a:rPr>
              <a:t> </a:t>
            </a:r>
            <a:r>
              <a:rPr lang="en-US" sz="2400" dirty="0" smtClean="0">
                <a:ea typeface="Cabin"/>
                <a:cs typeface="Cabin"/>
                <a:sym typeface="Cabin"/>
              </a:rPr>
              <a:t>(</a:t>
            </a:r>
            <a:r>
              <a:rPr lang="en-US" sz="24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</a:t>
            </a:r>
            <a:r>
              <a:rPr lang="en-US" sz="2400" dirty="0" err="1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Gata</a:t>
            </a:r>
            <a:r>
              <a:rPr lang="en-US" sz="24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</a:t>
            </a:r>
            <a:r>
              <a:rPr lang="en-US" sz="2400" dirty="0">
                <a:ea typeface="Cabin"/>
                <a:cs typeface="Cabin"/>
                <a:sym typeface="Cabin"/>
              </a:rPr>
              <a:t>)</a:t>
            </a:r>
            <a:endParaRPr lang="en-US" sz="24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endParaRPr lang="en-US" sz="24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</p:txBody>
      </p:sp>
      <p:sp>
        <p:nvSpPr>
          <p:cNvPr id="16" name="Shape 100"/>
          <p:cNvSpPr txBox="1"/>
          <p:nvPr/>
        </p:nvSpPr>
        <p:spPr>
          <a:xfrm>
            <a:off x="1656522" y="4385245"/>
            <a:ext cx="1622692" cy="526882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000" b="1" i="0" u="none" strike="noStrike" cap="none" baseline="0" dirty="0" smtClean="0">
                <a:ea typeface="Cabin"/>
                <a:cs typeface="Cabin"/>
                <a:sym typeface="Cabin"/>
              </a:rPr>
              <a:t>print (</a:t>
            </a:r>
            <a:r>
              <a:rPr lang="en-US" sz="2000" b="1" dirty="0" smtClean="0">
                <a:ea typeface="Cabin"/>
                <a:cs typeface="Cabin"/>
                <a:sym typeface="Cabin"/>
              </a:rPr>
              <a:t>'Mare')</a:t>
            </a:r>
            <a:endParaRPr lang="en-US" sz="2000" b="1" i="0" u="none" strike="noStrike" cap="none" baseline="0" dirty="0">
              <a:ea typeface="Cabin"/>
              <a:cs typeface="Cabin"/>
              <a:sym typeface="Cabin"/>
            </a:endParaRPr>
          </a:p>
        </p:txBody>
      </p:sp>
      <p:sp>
        <p:nvSpPr>
          <p:cNvPr id="19" name="Shape 98"/>
          <p:cNvSpPr/>
          <p:nvPr/>
        </p:nvSpPr>
        <p:spPr>
          <a:xfrm>
            <a:off x="3279214" y="3461939"/>
            <a:ext cx="1803401" cy="889194"/>
          </a:xfrm>
          <a:prstGeom prst="diamond">
            <a:avLst/>
          </a:prstGeom>
          <a:noFill/>
          <a:ln w="762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baseline="0" smtClean="0">
                <a:ea typeface="Cabin"/>
                <a:cs typeface="Cabin"/>
                <a:sym typeface="Cabin"/>
              </a:rPr>
              <a:t>x &lt; 10 ?</a:t>
            </a:r>
            <a:endParaRPr lang="en-US" sz="2000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20" name="Shape 102"/>
          <p:cNvCxnSpPr/>
          <p:nvPr/>
        </p:nvCxnSpPr>
        <p:spPr>
          <a:xfrm flipV="1">
            <a:off x="4180914" y="2965410"/>
            <a:ext cx="0" cy="430508"/>
          </a:xfrm>
          <a:prstGeom prst="straightConnector1">
            <a:avLst/>
          </a:prstGeom>
          <a:noFill/>
          <a:ln w="76200" cap="rnd" cmpd="sng">
            <a:solidFill>
              <a:srgbClr val="C00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" name="Shape 102"/>
          <p:cNvCxnSpPr/>
          <p:nvPr/>
        </p:nvCxnSpPr>
        <p:spPr>
          <a:xfrm flipH="1">
            <a:off x="2473581" y="5454916"/>
            <a:ext cx="1707333" cy="0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" name="Shape 100"/>
          <p:cNvSpPr txBox="1"/>
          <p:nvPr/>
        </p:nvSpPr>
        <p:spPr>
          <a:xfrm>
            <a:off x="5082615" y="4371584"/>
            <a:ext cx="1590272" cy="526882"/>
          </a:xfrm>
          <a:prstGeom prst="rect">
            <a:avLst/>
          </a:prstGeom>
          <a:noFill/>
          <a:ln w="762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000" b="1" i="0" u="none" strike="noStrike" cap="none" baseline="0" dirty="0">
                <a:ea typeface="Cabin"/>
                <a:cs typeface="Cabin"/>
                <a:sym typeface="Cabin"/>
              </a:rPr>
              <a:t>print </a:t>
            </a:r>
            <a:r>
              <a:rPr lang="en-US" sz="2000" b="1" i="0" u="none" strike="noStrike" cap="none" baseline="0" dirty="0" smtClean="0">
                <a:ea typeface="Cabin"/>
                <a:cs typeface="Cabin"/>
                <a:sym typeface="Cabin"/>
              </a:rPr>
              <a:t>(</a:t>
            </a:r>
            <a:r>
              <a:rPr lang="en-US" sz="2000" b="1" dirty="0" smtClean="0">
                <a:ea typeface="Cabin"/>
                <a:cs typeface="Cabin"/>
                <a:sym typeface="Cabin"/>
              </a:rPr>
              <a:t>'Mic')</a:t>
            </a:r>
            <a:endParaRPr lang="en-US" sz="2000" b="1" i="0" u="none" strike="noStrike" cap="none" baseline="0" dirty="0">
              <a:ea typeface="Cabin"/>
              <a:cs typeface="Cabin"/>
              <a:sym typeface="Cabin"/>
            </a:endParaRPr>
          </a:p>
        </p:txBody>
      </p:sp>
      <p:cxnSp>
        <p:nvCxnSpPr>
          <p:cNvPr id="30" name="Shape 102"/>
          <p:cNvCxnSpPr/>
          <p:nvPr/>
        </p:nvCxnSpPr>
        <p:spPr>
          <a:xfrm flipV="1">
            <a:off x="5864871" y="4922104"/>
            <a:ext cx="11351" cy="532812"/>
          </a:xfrm>
          <a:prstGeom prst="straightConnector1">
            <a:avLst/>
          </a:prstGeom>
          <a:noFill/>
          <a:ln w="76200" cap="rnd" cmpd="sng">
            <a:solidFill>
              <a:srgbClr val="92D05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" name="Shape 102"/>
          <p:cNvCxnSpPr>
            <a:stCxn id="28" idx="0"/>
          </p:cNvCxnSpPr>
          <p:nvPr/>
        </p:nvCxnSpPr>
        <p:spPr>
          <a:xfrm flipH="1" flipV="1">
            <a:off x="5877289" y="3930174"/>
            <a:ext cx="462" cy="441410"/>
          </a:xfrm>
          <a:prstGeom prst="straightConnector1">
            <a:avLst/>
          </a:prstGeom>
          <a:noFill/>
          <a:ln w="76200" cap="rnd" cmpd="sng">
            <a:solidFill>
              <a:srgbClr val="92D05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" name="Shape 114"/>
          <p:cNvSpPr txBox="1"/>
          <p:nvPr/>
        </p:nvSpPr>
        <p:spPr>
          <a:xfrm>
            <a:off x="2434251" y="3278090"/>
            <a:ext cx="715521" cy="431552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baseline="0" smtClean="0">
                <a:ea typeface="Cabin"/>
                <a:cs typeface="Cabin"/>
                <a:sym typeface="Cabin"/>
              </a:rPr>
              <a:t>No</a:t>
            </a:r>
            <a:endParaRPr lang="en-US" sz="2000" b="1" i="0" u="none" strike="noStrike" cap="none" baseline="0">
              <a:ea typeface="Cabin"/>
              <a:cs typeface="Cabin"/>
              <a:sym typeface="Cabin"/>
            </a:endParaRPr>
          </a:p>
        </p:txBody>
      </p:sp>
      <p:sp>
        <p:nvSpPr>
          <p:cNvPr id="25" name="Shape 100"/>
          <p:cNvSpPr txBox="1"/>
          <p:nvPr/>
        </p:nvSpPr>
        <p:spPr>
          <a:xfrm>
            <a:off x="3034748" y="5981393"/>
            <a:ext cx="2305878" cy="526882"/>
          </a:xfrm>
          <a:prstGeom prst="rect">
            <a:avLst/>
          </a:prstGeom>
          <a:noFill/>
          <a:ln w="762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000" b="1" i="0" u="none" strike="noStrike" cap="none" baseline="0" dirty="0">
                <a:ea typeface="Cabin"/>
                <a:cs typeface="Cabin"/>
                <a:sym typeface="Cabin"/>
              </a:rPr>
              <a:t>print </a:t>
            </a:r>
            <a:r>
              <a:rPr lang="en-US" sz="2000" b="1" i="0" u="none" strike="noStrike" cap="none" baseline="0" dirty="0" smtClean="0">
                <a:ea typeface="Cabin"/>
                <a:cs typeface="Cabin"/>
                <a:sym typeface="Cabin"/>
              </a:rPr>
              <a:t>(</a:t>
            </a:r>
            <a:r>
              <a:rPr lang="en-US" sz="2000" b="1" dirty="0" smtClean="0">
                <a:ea typeface="Cabin"/>
                <a:cs typeface="Cabin"/>
                <a:sym typeface="Cabin"/>
              </a:rPr>
              <a:t>'</a:t>
            </a:r>
            <a:r>
              <a:rPr lang="en-US" sz="2000" b="1" dirty="0" err="1" smtClean="0">
                <a:ea typeface="Cabin"/>
                <a:cs typeface="Cabin"/>
                <a:sym typeface="Cabin"/>
              </a:rPr>
              <a:t>Gata</a:t>
            </a:r>
            <a:r>
              <a:rPr lang="en-US" sz="2000" b="1" dirty="0" smtClean="0">
                <a:ea typeface="Cabin"/>
                <a:cs typeface="Cabin"/>
                <a:sym typeface="Cabin"/>
              </a:rPr>
              <a:t>')</a:t>
            </a:r>
            <a:endParaRPr lang="en-US" sz="2000" b="1" i="0" u="none" strike="noStrike" cap="none" baseline="0" dirty="0">
              <a:ea typeface="Cabin"/>
              <a:cs typeface="Cabin"/>
              <a:sym typeface="Cabin"/>
            </a:endParaRPr>
          </a:p>
        </p:txBody>
      </p:sp>
      <p:cxnSp>
        <p:nvCxnSpPr>
          <p:cNvPr id="29" name="Shape 102"/>
          <p:cNvCxnSpPr/>
          <p:nvPr/>
        </p:nvCxnSpPr>
        <p:spPr>
          <a:xfrm flipV="1">
            <a:off x="2473581" y="4922104"/>
            <a:ext cx="0" cy="532812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" name="Shape 102"/>
          <p:cNvCxnSpPr/>
          <p:nvPr/>
        </p:nvCxnSpPr>
        <p:spPr>
          <a:xfrm flipV="1">
            <a:off x="4180914" y="5454916"/>
            <a:ext cx="0" cy="526477"/>
          </a:xfrm>
          <a:prstGeom prst="straightConnector1">
            <a:avLst/>
          </a:prstGeom>
          <a:noFill/>
          <a:ln w="762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05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4730" y="317500"/>
            <a:ext cx="1078727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/>
              <a:t>		</a:t>
            </a:r>
            <a:r>
              <a:rPr lang="en-US" sz="2800" b="1" smtClean="0">
                <a:solidFill>
                  <a:srgbClr val="C00000"/>
                </a:solidFill>
              </a:rPr>
              <a:t>Multi way decision</a:t>
            </a:r>
            <a:r>
              <a:rPr lang="en-US" sz="2800"/>
              <a:t>	</a:t>
            </a:r>
            <a:r>
              <a:rPr lang="en-US" sz="2800" smtClean="0"/>
              <a:t>	</a:t>
            </a:r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21</a:t>
            </a:fld>
            <a:endParaRPr lang="en-US"/>
          </a:p>
        </p:txBody>
      </p:sp>
      <p:cxnSp>
        <p:nvCxnSpPr>
          <p:cNvPr id="7" name="Shape 99"/>
          <p:cNvCxnSpPr/>
          <p:nvPr/>
        </p:nvCxnSpPr>
        <p:spPr>
          <a:xfrm flipH="1" flipV="1">
            <a:off x="7130999" y="2379068"/>
            <a:ext cx="10351" cy="2927090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100"/>
          <p:cNvSpPr txBox="1"/>
          <p:nvPr/>
        </p:nvSpPr>
        <p:spPr>
          <a:xfrm>
            <a:off x="4054198" y="2082810"/>
            <a:ext cx="2647153" cy="526882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1600" b="1" i="0" u="none" strike="noStrike" cap="none" baseline="0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600" b="1" i="0" u="none" strike="noStrike" cap="none" baseline="0" dirty="0" smtClean="0"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1600" b="1" dirty="0" smtClean="0">
                <a:latin typeface="Cabin"/>
                <a:ea typeface="Cabin"/>
                <a:cs typeface="Cabin"/>
                <a:sym typeface="Cabin"/>
              </a:rPr>
              <a:t>'Mic')</a:t>
            </a:r>
            <a:endParaRPr lang="en-US" sz="1600" b="1" i="0" u="none" strike="noStrike" cap="none" baseline="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" name="Shape 114"/>
          <p:cNvSpPr txBox="1"/>
          <p:nvPr/>
        </p:nvSpPr>
        <p:spPr>
          <a:xfrm>
            <a:off x="3212239" y="3057021"/>
            <a:ext cx="715522" cy="329492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14" name="Shape 114"/>
          <p:cNvSpPr txBox="1"/>
          <p:nvPr/>
        </p:nvSpPr>
        <p:spPr>
          <a:xfrm>
            <a:off x="1665970" y="4062840"/>
            <a:ext cx="715522" cy="359905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 smtClean="0">
                <a:latin typeface="Cabin"/>
                <a:ea typeface="Cabin"/>
                <a:cs typeface="Cabin"/>
                <a:sym typeface="Cabin"/>
              </a:rPr>
              <a:t>No</a:t>
            </a:r>
            <a:endParaRPr lang="en-US" sz="1600" b="1" i="0" u="none" strike="noStrike" cap="none" baseline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" name="Shape 94"/>
          <p:cNvSpPr txBox="1"/>
          <p:nvPr/>
        </p:nvSpPr>
        <p:spPr>
          <a:xfrm>
            <a:off x="8690120" y="1365278"/>
            <a:ext cx="3215749" cy="48326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7F00"/>
              </a:buClr>
              <a:buSzPct val="25000"/>
            </a:pPr>
            <a:r>
              <a:rPr lang="en-US" sz="2400" dirty="0">
                <a:ea typeface="Cabin"/>
                <a:cs typeface="Cabin"/>
                <a:sym typeface="Cabin"/>
              </a:rPr>
              <a:t>x = 7</a:t>
            </a:r>
          </a:p>
          <a:p>
            <a:pPr lvl="0">
              <a:buClr>
                <a:srgbClr val="FF7F00"/>
              </a:buClr>
              <a:buSzPct val="25000"/>
            </a:pPr>
            <a:endParaRPr lang="en-US" sz="2400" dirty="0">
              <a:ea typeface="Cabin"/>
              <a:cs typeface="Cabin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if</a:t>
            </a:r>
            <a:r>
              <a:rPr lang="en-US" sz="2400" dirty="0">
                <a:ea typeface="Cabin"/>
                <a:cs typeface="Cabin"/>
                <a:sym typeface="Cabin"/>
              </a:rPr>
              <a:t> x &lt; </a:t>
            </a:r>
            <a:r>
              <a:rPr lang="en-US" sz="2400" dirty="0" smtClean="0">
                <a:ea typeface="Cabin"/>
                <a:cs typeface="Cabin"/>
                <a:sym typeface="Cabin"/>
              </a:rPr>
              <a:t>50</a:t>
            </a:r>
            <a:r>
              <a:rPr lang="en-US" sz="2400" dirty="0">
                <a:ea typeface="Cabin"/>
                <a:cs typeface="Cabin"/>
                <a:sym typeface="Cabin"/>
              </a:rPr>
              <a:t>: 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400" dirty="0">
                <a:ea typeface="Cabin"/>
                <a:cs typeface="Cabin"/>
                <a:sym typeface="Cabin"/>
              </a:rPr>
              <a:t>     </a:t>
            </a:r>
            <a:r>
              <a:rPr lang="en-US" sz="2400" dirty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400" dirty="0">
                <a:ea typeface="Cabin"/>
                <a:cs typeface="Cabin"/>
                <a:sym typeface="Cabin"/>
              </a:rPr>
              <a:t> </a:t>
            </a:r>
            <a:r>
              <a:rPr lang="en-US" sz="2400" dirty="0" smtClean="0">
                <a:ea typeface="Cabin"/>
                <a:cs typeface="Cabin"/>
                <a:sym typeface="Cabin"/>
              </a:rPr>
              <a:t>(</a:t>
            </a:r>
            <a:r>
              <a:rPr lang="en-US" sz="24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'Mic‘</a:t>
            </a:r>
            <a:r>
              <a:rPr lang="en-US" sz="2400" dirty="0" smtClean="0">
                <a:ea typeface="Cabin"/>
                <a:cs typeface="Cabin"/>
                <a:sym typeface="Cabin"/>
              </a:rPr>
              <a:t>)</a:t>
            </a:r>
            <a:endParaRPr lang="en-US" sz="2400" dirty="0"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endParaRPr lang="en-US" sz="2400" dirty="0" smtClean="0">
              <a:solidFill>
                <a:srgbClr val="D05F02"/>
              </a:solidFill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400" dirty="0" err="1" smtClean="0">
                <a:solidFill>
                  <a:srgbClr val="D05F02"/>
                </a:solidFill>
                <a:ea typeface="Cabin"/>
                <a:cs typeface="Cabin"/>
                <a:sym typeface="Cabin"/>
              </a:rPr>
              <a:t>elif</a:t>
            </a:r>
            <a:r>
              <a:rPr lang="en-US" sz="2400" dirty="0" smtClean="0">
                <a:solidFill>
                  <a:srgbClr val="D05F02"/>
                </a:solidFill>
                <a:ea typeface="Cabin"/>
                <a:cs typeface="Cabin"/>
                <a:sym typeface="Cabin"/>
              </a:rPr>
              <a:t> </a:t>
            </a:r>
            <a:r>
              <a:rPr lang="en-US" sz="2400" dirty="0">
                <a:ea typeface="Cabin"/>
                <a:cs typeface="Cabin"/>
                <a:sym typeface="Cabin"/>
              </a:rPr>
              <a:t>x &lt; </a:t>
            </a:r>
            <a:r>
              <a:rPr lang="en-US" sz="2400" dirty="0" smtClean="0">
                <a:ea typeface="Cabin"/>
                <a:cs typeface="Cabin"/>
                <a:sym typeface="Cabin"/>
              </a:rPr>
              <a:t>100</a:t>
            </a:r>
            <a:r>
              <a:rPr lang="en-US" sz="2400" dirty="0">
                <a:ea typeface="Cabin"/>
                <a:cs typeface="Cabin"/>
                <a:sym typeface="Cabin"/>
              </a:rPr>
              <a:t>: 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400" dirty="0">
                <a:solidFill>
                  <a:srgbClr val="008000"/>
                </a:solidFill>
                <a:ea typeface="Cabin"/>
                <a:cs typeface="Cabin"/>
                <a:sym typeface="Cabin"/>
              </a:rPr>
              <a:t>     </a:t>
            </a:r>
            <a:r>
              <a:rPr lang="en-US" sz="2400" dirty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400" dirty="0">
                <a:ea typeface="Cabin"/>
                <a:cs typeface="Cabin"/>
                <a:sym typeface="Cabin"/>
              </a:rPr>
              <a:t> </a:t>
            </a:r>
            <a:r>
              <a:rPr lang="en-US" sz="2400" dirty="0" smtClean="0">
                <a:ea typeface="Cabin"/>
                <a:cs typeface="Cabin"/>
                <a:sym typeface="Cabin"/>
              </a:rPr>
              <a:t>(</a:t>
            </a:r>
            <a:r>
              <a:rPr lang="en-US" sz="24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</a:t>
            </a:r>
            <a:r>
              <a:rPr lang="en-US" sz="2400" dirty="0" err="1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Mediu</a:t>
            </a:r>
            <a:r>
              <a:rPr lang="en-US" sz="24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</a:t>
            </a:r>
            <a:r>
              <a:rPr lang="en-US" sz="2400" dirty="0">
                <a:ea typeface="Cabin"/>
                <a:cs typeface="Cabin"/>
                <a:sym typeface="Cabin"/>
              </a:rPr>
              <a:t>)</a:t>
            </a:r>
            <a:endParaRPr lang="en-US" sz="24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endParaRPr lang="en-US" sz="24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40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else:</a:t>
            </a:r>
            <a:endParaRPr lang="en-US" sz="2400" dirty="0"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400" dirty="0">
                <a:solidFill>
                  <a:srgbClr val="008000"/>
                </a:solidFill>
                <a:ea typeface="Cabin"/>
                <a:cs typeface="Cabin"/>
                <a:sym typeface="Cabin"/>
              </a:rPr>
              <a:t>     </a:t>
            </a:r>
            <a:r>
              <a:rPr lang="en-US" sz="2400" dirty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400" dirty="0">
                <a:ea typeface="Cabin"/>
                <a:cs typeface="Cabin"/>
                <a:sym typeface="Cabin"/>
              </a:rPr>
              <a:t> </a:t>
            </a:r>
            <a:r>
              <a:rPr lang="en-US" sz="2400" dirty="0" smtClean="0">
                <a:ea typeface="Cabin"/>
                <a:cs typeface="Cabin"/>
                <a:sym typeface="Cabin"/>
              </a:rPr>
              <a:t>(</a:t>
            </a:r>
            <a:r>
              <a:rPr lang="en-US" sz="24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'Mare'</a:t>
            </a:r>
            <a:r>
              <a:rPr lang="en-US" sz="2400" dirty="0">
                <a:ea typeface="Cabin"/>
                <a:cs typeface="Cabin"/>
                <a:sym typeface="Cabin"/>
              </a:rPr>
              <a:t>)</a:t>
            </a:r>
            <a:endParaRPr lang="en-US" sz="24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endParaRPr lang="en-US" sz="24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400" dirty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400" dirty="0">
                <a:ea typeface="Cabin"/>
                <a:cs typeface="Cabin"/>
                <a:sym typeface="Cabin"/>
              </a:rPr>
              <a:t> </a:t>
            </a:r>
            <a:r>
              <a:rPr lang="en-US" sz="2400" dirty="0" smtClean="0">
                <a:ea typeface="Cabin"/>
                <a:cs typeface="Cabin"/>
                <a:sym typeface="Cabin"/>
              </a:rPr>
              <a:t>(</a:t>
            </a:r>
            <a:r>
              <a:rPr lang="en-US" sz="24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</a:t>
            </a:r>
            <a:r>
              <a:rPr lang="en-US" sz="2400" dirty="0" err="1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Gata</a:t>
            </a:r>
            <a:r>
              <a:rPr lang="en-US" sz="24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</a:t>
            </a:r>
            <a:r>
              <a:rPr lang="en-US" sz="2400" dirty="0">
                <a:ea typeface="Cabin"/>
                <a:cs typeface="Cabin"/>
                <a:sym typeface="Cabin"/>
              </a:rPr>
              <a:t>)</a:t>
            </a:r>
            <a:endParaRPr lang="en-US" sz="24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endParaRPr lang="en-US" sz="24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</p:txBody>
      </p:sp>
      <p:sp>
        <p:nvSpPr>
          <p:cNvPr id="16" name="Shape 100"/>
          <p:cNvSpPr txBox="1"/>
          <p:nvPr/>
        </p:nvSpPr>
        <p:spPr>
          <a:xfrm>
            <a:off x="1404730" y="5671040"/>
            <a:ext cx="2696631" cy="526882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1600" b="1" i="0" u="none" strike="noStrike" cap="none" baseline="0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600" b="1" i="0" u="none" strike="noStrike" cap="none" baseline="0" dirty="0" smtClean="0"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1600" b="1" dirty="0" smtClean="0">
                <a:latin typeface="Cabin"/>
                <a:ea typeface="Cabin"/>
                <a:cs typeface="Cabin"/>
                <a:sym typeface="Cabin"/>
              </a:rPr>
              <a:t>'</a:t>
            </a:r>
            <a:r>
              <a:rPr lang="en-US" sz="1600" b="1" dirty="0" err="1" smtClean="0">
                <a:latin typeface="Cabin"/>
                <a:ea typeface="Cabin"/>
                <a:cs typeface="Cabin"/>
                <a:sym typeface="Cabin"/>
              </a:rPr>
              <a:t>Gata</a:t>
            </a:r>
            <a:r>
              <a:rPr lang="en-US" sz="1600" b="1" dirty="0" smtClean="0">
                <a:latin typeface="Cabin"/>
                <a:ea typeface="Cabin"/>
                <a:cs typeface="Cabin"/>
                <a:sym typeface="Cabin"/>
              </a:rPr>
              <a:t>')</a:t>
            </a:r>
            <a:endParaRPr lang="en-US" sz="1600" b="1" i="0" u="none" strike="noStrike" cap="none" baseline="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" name="Shape 98"/>
          <p:cNvSpPr/>
          <p:nvPr/>
        </p:nvSpPr>
        <p:spPr>
          <a:xfrm>
            <a:off x="1744432" y="3198498"/>
            <a:ext cx="1803401" cy="889194"/>
          </a:xfrm>
          <a:prstGeom prst="diamond">
            <a:avLst/>
          </a:prstGeom>
          <a:noFill/>
          <a:ln w="762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 smtClean="0">
                <a:latin typeface="Cabin"/>
                <a:ea typeface="Cabin"/>
                <a:cs typeface="Cabin"/>
                <a:sym typeface="Cabin"/>
              </a:rPr>
              <a:t>X &lt; 100</a:t>
            </a:r>
            <a:endParaRPr lang="en-US" sz="1600" b="1" i="0" u="none" strike="noStrike" cap="none" baseline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0" name="Shape 102"/>
          <p:cNvCxnSpPr/>
          <p:nvPr/>
        </p:nvCxnSpPr>
        <p:spPr>
          <a:xfrm flipV="1">
            <a:off x="2646132" y="1570438"/>
            <a:ext cx="0" cy="285521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" name="Shape 100"/>
          <p:cNvSpPr txBox="1"/>
          <p:nvPr/>
        </p:nvSpPr>
        <p:spPr>
          <a:xfrm>
            <a:off x="1449440" y="4540721"/>
            <a:ext cx="2671986" cy="526882"/>
          </a:xfrm>
          <a:prstGeom prst="rect">
            <a:avLst/>
          </a:prstGeom>
          <a:noFill/>
          <a:ln w="76200" cap="flat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dirty="0">
                <a:sym typeface="Cabin"/>
              </a:rPr>
              <a:t>print </a:t>
            </a:r>
            <a:r>
              <a:rPr lang="en-US" dirty="0" smtClean="0">
                <a:sym typeface="Cabin"/>
              </a:rPr>
              <a:t>('Mare')</a:t>
            </a:r>
            <a:endParaRPr lang="en-US" dirty="0">
              <a:sym typeface="Cabin"/>
            </a:endParaRPr>
          </a:p>
        </p:txBody>
      </p:sp>
      <p:cxnSp>
        <p:nvCxnSpPr>
          <p:cNvPr id="30" name="Shape 102"/>
          <p:cNvCxnSpPr/>
          <p:nvPr/>
        </p:nvCxnSpPr>
        <p:spPr>
          <a:xfrm flipH="1" flipV="1">
            <a:off x="2662361" y="2845299"/>
            <a:ext cx="245" cy="356438"/>
          </a:xfrm>
          <a:prstGeom prst="straightConnector1">
            <a:avLst/>
          </a:prstGeom>
          <a:noFill/>
          <a:ln w="76200" cap="rnd" cmpd="sng">
            <a:solidFill>
              <a:srgbClr val="92D05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" name="Shape 102"/>
          <p:cNvCxnSpPr/>
          <p:nvPr/>
        </p:nvCxnSpPr>
        <p:spPr>
          <a:xfrm flipV="1">
            <a:off x="2662606" y="4164126"/>
            <a:ext cx="0" cy="376595"/>
          </a:xfrm>
          <a:prstGeom prst="straightConnector1">
            <a:avLst/>
          </a:prstGeom>
          <a:noFill/>
          <a:ln w="76200" cap="rnd" cmpd="sng">
            <a:solidFill>
              <a:srgbClr val="92D05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" name="Shape 114"/>
          <p:cNvSpPr txBox="1"/>
          <p:nvPr/>
        </p:nvSpPr>
        <p:spPr>
          <a:xfrm>
            <a:off x="3212240" y="1767655"/>
            <a:ext cx="715521" cy="294396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7" name="Shape 114"/>
          <p:cNvSpPr txBox="1"/>
          <p:nvPr/>
        </p:nvSpPr>
        <p:spPr>
          <a:xfrm>
            <a:off x="1665971" y="2845299"/>
            <a:ext cx="715521" cy="359728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 smtClean="0">
                <a:latin typeface="Cabin"/>
                <a:ea typeface="Cabin"/>
                <a:cs typeface="Cabin"/>
                <a:sym typeface="Cabin"/>
              </a:rPr>
              <a:t>No</a:t>
            </a:r>
            <a:endParaRPr lang="en-US" sz="1600" b="1" i="0" u="none" strike="noStrike" cap="none" baseline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" name="Shape 100"/>
          <p:cNvSpPr txBox="1"/>
          <p:nvPr/>
        </p:nvSpPr>
        <p:spPr>
          <a:xfrm>
            <a:off x="4041782" y="3398383"/>
            <a:ext cx="2647153" cy="526882"/>
          </a:xfrm>
          <a:prstGeom prst="rect">
            <a:avLst/>
          </a:prstGeom>
          <a:noFill/>
          <a:ln w="762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1600" b="1" i="0" u="none" strike="noStrike" cap="none" baseline="0" dirty="0"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1600" b="1" i="0" u="none" strike="noStrike" cap="none" baseline="0" dirty="0" smtClean="0"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1600" b="1" dirty="0" smtClean="0">
                <a:latin typeface="Cabin"/>
                <a:ea typeface="Cabin"/>
                <a:cs typeface="Cabin"/>
                <a:sym typeface="Cabin"/>
              </a:rPr>
              <a:t>'</a:t>
            </a:r>
            <a:r>
              <a:rPr lang="en-US" sz="1600" b="1" dirty="0" err="1" smtClean="0">
                <a:latin typeface="Cabin"/>
                <a:ea typeface="Cabin"/>
                <a:cs typeface="Cabin"/>
                <a:sym typeface="Cabin"/>
              </a:rPr>
              <a:t>Mediu</a:t>
            </a:r>
            <a:r>
              <a:rPr lang="en-US" sz="1600" b="1" dirty="0" smtClean="0">
                <a:latin typeface="Cabin"/>
                <a:ea typeface="Cabin"/>
                <a:cs typeface="Cabin"/>
                <a:sym typeface="Cabin"/>
              </a:rPr>
              <a:t>')</a:t>
            </a:r>
            <a:endParaRPr lang="en-US" sz="1600" b="1" i="0" u="none" strike="noStrike" cap="none" baseline="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" name="Shape 98"/>
          <p:cNvSpPr/>
          <p:nvPr/>
        </p:nvSpPr>
        <p:spPr>
          <a:xfrm>
            <a:off x="1744432" y="1894176"/>
            <a:ext cx="1803401" cy="889194"/>
          </a:xfrm>
          <a:prstGeom prst="diamond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 smtClean="0">
                <a:latin typeface="Cabin"/>
                <a:ea typeface="Cabin"/>
                <a:cs typeface="Cabin"/>
                <a:sym typeface="Cabin"/>
              </a:rPr>
              <a:t>X &lt; 50</a:t>
            </a:r>
            <a:endParaRPr lang="en-US" sz="1600" b="1" i="0" u="none" strike="noStrike" cap="none" baseline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" name="Shape 100"/>
          <p:cNvSpPr txBox="1"/>
          <p:nvPr/>
        </p:nvSpPr>
        <p:spPr>
          <a:xfrm>
            <a:off x="1449440" y="977500"/>
            <a:ext cx="2647153" cy="516504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 smtClean="0">
                <a:latin typeface="Cabin"/>
                <a:ea typeface="Cabin"/>
                <a:cs typeface="Cabin"/>
                <a:sym typeface="Cabin"/>
              </a:rPr>
              <a:t>X = 7</a:t>
            </a:r>
            <a:endParaRPr lang="en-US" sz="1600" b="1" i="0" u="none" strike="noStrike" cap="none" baseline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3" name="Shape 102"/>
          <p:cNvCxnSpPr/>
          <p:nvPr/>
        </p:nvCxnSpPr>
        <p:spPr>
          <a:xfrm flipH="1">
            <a:off x="3570001" y="2329529"/>
            <a:ext cx="441571" cy="2022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" name="Shape 102"/>
          <p:cNvCxnSpPr/>
          <p:nvPr/>
        </p:nvCxnSpPr>
        <p:spPr>
          <a:xfrm flipV="1">
            <a:off x="2644037" y="5097160"/>
            <a:ext cx="11351" cy="532812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" name="Shape 102"/>
          <p:cNvCxnSpPr/>
          <p:nvPr/>
        </p:nvCxnSpPr>
        <p:spPr>
          <a:xfrm>
            <a:off x="2662361" y="5306158"/>
            <a:ext cx="4482771" cy="0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" name="Shape 104"/>
          <p:cNvCxnSpPr/>
          <p:nvPr/>
        </p:nvCxnSpPr>
        <p:spPr>
          <a:xfrm flipH="1">
            <a:off x="3547833" y="3625068"/>
            <a:ext cx="455011" cy="0"/>
          </a:xfrm>
          <a:prstGeom prst="straightConnector1">
            <a:avLst/>
          </a:prstGeom>
          <a:noFill/>
          <a:ln w="76200" cap="rnd" cmpd="sng">
            <a:solidFill>
              <a:srgbClr val="92D05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" name="Shape 102"/>
          <p:cNvCxnSpPr/>
          <p:nvPr/>
        </p:nvCxnSpPr>
        <p:spPr>
          <a:xfrm flipH="1">
            <a:off x="6714791" y="2360837"/>
            <a:ext cx="441571" cy="2022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" name="Shape 104"/>
          <p:cNvCxnSpPr/>
          <p:nvPr/>
        </p:nvCxnSpPr>
        <p:spPr>
          <a:xfrm flipH="1">
            <a:off x="6701351" y="3661824"/>
            <a:ext cx="455011" cy="0"/>
          </a:xfrm>
          <a:prstGeom prst="straightConnector1">
            <a:avLst/>
          </a:prstGeom>
          <a:noFill/>
          <a:ln w="76200" cap="rnd" cmpd="sng">
            <a:solidFill>
              <a:srgbClr val="92D05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8702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4730" y="317500"/>
            <a:ext cx="1078727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		</a:t>
            </a:r>
            <a:r>
              <a:rPr lang="en-US" sz="2800" b="1" dirty="0" smtClean="0">
                <a:solidFill>
                  <a:srgbClr val="C00000"/>
                </a:solidFill>
              </a:rPr>
              <a:t>Nested decision</a:t>
            </a:r>
            <a:r>
              <a:rPr lang="en-US" sz="2800" dirty="0"/>
              <a:t>	</a:t>
            </a:r>
            <a:r>
              <a:rPr lang="en-US" sz="2800" dirty="0" smtClean="0"/>
              <a:t>	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22</a:t>
            </a:fld>
            <a:endParaRPr lang="en-US"/>
          </a:p>
        </p:txBody>
      </p:sp>
      <p:sp>
        <p:nvSpPr>
          <p:cNvPr id="6" name="Shape 98"/>
          <p:cNvSpPr/>
          <p:nvPr/>
        </p:nvSpPr>
        <p:spPr>
          <a:xfrm>
            <a:off x="1594191" y="1349393"/>
            <a:ext cx="1803401" cy="889194"/>
          </a:xfrm>
          <a:prstGeom prst="diamond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 smtClean="0">
                <a:ea typeface="Cabin"/>
                <a:cs typeface="Cabin"/>
                <a:sym typeface="Cabin"/>
              </a:rPr>
              <a:t>X &gt; 0</a:t>
            </a:r>
            <a:endParaRPr lang="en-US" sz="1600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7" name="Shape 99"/>
          <p:cNvCxnSpPr/>
          <p:nvPr/>
        </p:nvCxnSpPr>
        <p:spPr>
          <a:xfrm flipV="1">
            <a:off x="2475331" y="2238587"/>
            <a:ext cx="6716" cy="3797172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100"/>
          <p:cNvSpPr txBox="1"/>
          <p:nvPr/>
        </p:nvSpPr>
        <p:spPr>
          <a:xfrm>
            <a:off x="3269648" y="2374063"/>
            <a:ext cx="1764381" cy="526882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1600" b="1" i="0" u="none" strike="noStrike" cap="none" baseline="0" dirty="0">
                <a:ea typeface="Cabin"/>
                <a:cs typeface="Cabin"/>
                <a:sym typeface="Cabin"/>
              </a:rPr>
              <a:t>print </a:t>
            </a:r>
            <a:r>
              <a:rPr lang="en-US" sz="1600" b="1" i="0" u="none" strike="noStrike" cap="none" baseline="0" dirty="0" smtClean="0">
                <a:ea typeface="Cabin"/>
                <a:cs typeface="Cabin"/>
                <a:sym typeface="Cabin"/>
              </a:rPr>
              <a:t>(</a:t>
            </a:r>
            <a:r>
              <a:rPr lang="en-US" sz="1600" b="1" dirty="0" smtClean="0">
                <a:ea typeface="Cabin"/>
                <a:cs typeface="Cabin"/>
                <a:sym typeface="Cabin"/>
              </a:rPr>
              <a:t>'Mai </a:t>
            </a:r>
            <a:r>
              <a:rPr lang="en-US" sz="1600" b="1" dirty="0">
                <a:ea typeface="Cabin"/>
                <a:cs typeface="Cabin"/>
                <a:sym typeface="Cabin"/>
              </a:rPr>
              <a:t>mare </a:t>
            </a:r>
            <a:endParaRPr lang="en-US" sz="1600" b="1" dirty="0" smtClean="0">
              <a:ea typeface="Cabin"/>
              <a:cs typeface="Cabin"/>
              <a:sym typeface="Cabin"/>
            </a:endParaRP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1600" b="1" dirty="0" smtClean="0">
                <a:ea typeface="Cabin"/>
                <a:cs typeface="Cabin"/>
                <a:sym typeface="Cabin"/>
              </a:rPr>
              <a:t>ca zero')</a:t>
            </a:r>
            <a:endParaRPr lang="en-US" sz="1600" b="1" i="0" u="none" strike="noStrike" cap="none" baseline="0" dirty="0">
              <a:ea typeface="Cabin"/>
              <a:cs typeface="Cabin"/>
              <a:sym typeface="Cabin"/>
            </a:endParaRPr>
          </a:p>
        </p:txBody>
      </p:sp>
      <p:cxnSp>
        <p:nvCxnSpPr>
          <p:cNvPr id="9" name="Shape 101"/>
          <p:cNvCxnSpPr/>
          <p:nvPr/>
        </p:nvCxnSpPr>
        <p:spPr>
          <a:xfrm rot="10800000">
            <a:off x="3380338" y="1803057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" name="Shape 102"/>
          <p:cNvCxnSpPr/>
          <p:nvPr/>
        </p:nvCxnSpPr>
        <p:spPr>
          <a:xfrm flipV="1">
            <a:off x="4158213" y="1803058"/>
            <a:ext cx="11351" cy="532812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1" name="Shape 103"/>
          <p:cNvCxnSpPr/>
          <p:nvPr/>
        </p:nvCxnSpPr>
        <p:spPr>
          <a:xfrm>
            <a:off x="5107400" y="3906535"/>
            <a:ext cx="772382" cy="1"/>
          </a:xfrm>
          <a:prstGeom prst="straightConnector1">
            <a:avLst/>
          </a:prstGeom>
          <a:noFill/>
          <a:ln w="76200" cap="rnd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04"/>
          <p:cNvCxnSpPr/>
          <p:nvPr/>
        </p:nvCxnSpPr>
        <p:spPr>
          <a:xfrm>
            <a:off x="2495891" y="5433146"/>
            <a:ext cx="3388319" cy="0"/>
          </a:xfrm>
          <a:prstGeom prst="straightConnector1">
            <a:avLst/>
          </a:prstGeom>
          <a:noFill/>
          <a:ln w="76200" cap="rnd" cmpd="sng">
            <a:solidFill>
              <a:srgbClr val="92D05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3" name="Shape 114"/>
          <p:cNvSpPr txBox="1"/>
          <p:nvPr/>
        </p:nvSpPr>
        <p:spPr>
          <a:xfrm>
            <a:off x="3474529" y="1266108"/>
            <a:ext cx="715521" cy="431552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14" name="Shape 114"/>
          <p:cNvSpPr txBox="1"/>
          <p:nvPr/>
        </p:nvSpPr>
        <p:spPr>
          <a:xfrm>
            <a:off x="1604029" y="2335870"/>
            <a:ext cx="715521" cy="431552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 smtClean="0">
                <a:ea typeface="Cabin"/>
                <a:cs typeface="Cabin"/>
                <a:sym typeface="Cabin"/>
              </a:rPr>
              <a:t>No</a:t>
            </a:r>
            <a:endParaRPr lang="en-US" sz="1600" b="1" i="0" u="none" strike="noStrike" cap="none" baseline="0">
              <a:ea typeface="Cabin"/>
              <a:cs typeface="Cabin"/>
              <a:sym typeface="Cabin"/>
            </a:endParaRPr>
          </a:p>
        </p:txBody>
      </p:sp>
      <p:sp>
        <p:nvSpPr>
          <p:cNvPr id="15" name="Shape 94"/>
          <p:cNvSpPr txBox="1"/>
          <p:nvPr/>
        </p:nvSpPr>
        <p:spPr>
          <a:xfrm>
            <a:off x="7797094" y="1315725"/>
            <a:ext cx="4164803" cy="39807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7F00"/>
              </a:buClr>
              <a:buSzPct val="25000"/>
            </a:pPr>
            <a:r>
              <a:rPr lang="en-US" sz="2400" dirty="0">
                <a:ea typeface="Cabin"/>
                <a:cs typeface="Cabin"/>
                <a:sym typeface="Cabin"/>
              </a:rPr>
              <a:t>x = 7</a:t>
            </a:r>
          </a:p>
          <a:p>
            <a:pPr lvl="0">
              <a:buClr>
                <a:srgbClr val="FF7F00"/>
              </a:buClr>
              <a:buSzPct val="25000"/>
            </a:pPr>
            <a:endParaRPr lang="en-US" sz="2400" dirty="0">
              <a:ea typeface="Cabin"/>
              <a:cs typeface="Cabin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if</a:t>
            </a:r>
            <a:r>
              <a:rPr lang="en-US" sz="2400" dirty="0">
                <a:ea typeface="Cabin"/>
                <a:cs typeface="Cabin"/>
                <a:sym typeface="Cabin"/>
              </a:rPr>
              <a:t> x </a:t>
            </a:r>
            <a:r>
              <a:rPr lang="en-US" sz="2400" dirty="0" smtClean="0">
                <a:ea typeface="Cabin"/>
                <a:cs typeface="Cabin"/>
                <a:sym typeface="Cabin"/>
              </a:rPr>
              <a:t>&gt; 0: </a:t>
            </a:r>
            <a:endParaRPr lang="en-US" sz="2400" dirty="0"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2400" dirty="0">
                <a:ea typeface="Cabin"/>
                <a:cs typeface="Cabin"/>
                <a:sym typeface="Cabin"/>
              </a:rPr>
              <a:t>     </a:t>
            </a:r>
            <a:r>
              <a:rPr lang="en-US" sz="2400" dirty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400" dirty="0">
                <a:ea typeface="Cabin"/>
                <a:cs typeface="Cabin"/>
                <a:sym typeface="Cabin"/>
              </a:rPr>
              <a:t> </a:t>
            </a:r>
            <a:r>
              <a:rPr lang="en-US" sz="2400" dirty="0" smtClean="0">
                <a:ea typeface="Cabin"/>
                <a:cs typeface="Cabin"/>
                <a:sym typeface="Cabin"/>
              </a:rPr>
              <a:t>(</a:t>
            </a:r>
            <a:r>
              <a:rPr lang="en-US" sz="24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'Mai mare ca zero'</a:t>
            </a:r>
            <a:r>
              <a:rPr lang="en-US" sz="2400" dirty="0">
                <a:ea typeface="Cabin"/>
                <a:cs typeface="Cabin"/>
                <a:sym typeface="Cabin"/>
              </a:rPr>
              <a:t>)</a:t>
            </a:r>
            <a:endParaRPr lang="en-US" sz="2400" dirty="0" smtClean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endParaRPr lang="en-US" sz="2400" dirty="0" smtClean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400" dirty="0">
                <a:solidFill>
                  <a:srgbClr val="008000"/>
                </a:solidFill>
                <a:ea typeface="Cabin"/>
                <a:cs typeface="Cabin"/>
                <a:sym typeface="Cabin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    </a:t>
            </a:r>
            <a:r>
              <a:rPr lang="en-US" sz="240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if</a:t>
            </a:r>
            <a:r>
              <a:rPr lang="en-US" sz="2400" dirty="0">
                <a:ea typeface="Cabin"/>
                <a:cs typeface="Cabin"/>
                <a:sym typeface="Cabin"/>
              </a:rPr>
              <a:t> x </a:t>
            </a:r>
            <a:r>
              <a:rPr lang="en-US" sz="2400" dirty="0" smtClean="0">
                <a:ea typeface="Cabin"/>
                <a:cs typeface="Cabin"/>
                <a:sym typeface="Cabin"/>
              </a:rPr>
              <a:t>&lt; 10</a:t>
            </a:r>
            <a:r>
              <a:rPr lang="en-US" sz="2400" dirty="0">
                <a:ea typeface="Cabin"/>
                <a:cs typeface="Cabin"/>
                <a:sym typeface="Cabin"/>
              </a:rPr>
              <a:t>: 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4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          </a:t>
            </a:r>
            <a:r>
              <a:rPr lang="en-US" sz="2400" dirty="0" smtClean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400" dirty="0" smtClean="0">
                <a:ea typeface="Cabin"/>
                <a:cs typeface="Cabin"/>
                <a:sym typeface="Cabin"/>
              </a:rPr>
              <a:t> (</a:t>
            </a:r>
            <a:r>
              <a:rPr lang="en-US" sz="24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'Mai mic </a:t>
            </a:r>
            <a:r>
              <a:rPr lang="en-US" sz="2400" dirty="0" err="1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decat</a:t>
            </a:r>
            <a:r>
              <a:rPr lang="en-US" sz="24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zece</a:t>
            </a:r>
            <a:r>
              <a:rPr lang="en-US" sz="24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</a:t>
            </a:r>
            <a:r>
              <a:rPr lang="en-US" sz="2400" dirty="0">
                <a:ea typeface="Cabin"/>
                <a:cs typeface="Cabin"/>
                <a:sym typeface="Cabin"/>
              </a:rPr>
              <a:t>)</a:t>
            </a:r>
            <a:endParaRPr lang="en-US" sz="2400" dirty="0" smtClean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endParaRPr lang="en-US" sz="24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400" dirty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400" dirty="0">
                <a:ea typeface="Cabin"/>
                <a:cs typeface="Cabin"/>
                <a:sym typeface="Cabin"/>
              </a:rPr>
              <a:t> </a:t>
            </a:r>
            <a:r>
              <a:rPr lang="en-US" sz="2400" dirty="0" smtClean="0">
                <a:ea typeface="Cabin"/>
                <a:cs typeface="Cabin"/>
                <a:sym typeface="Cabin"/>
              </a:rPr>
              <a:t>(</a:t>
            </a:r>
            <a:r>
              <a:rPr lang="en-US" sz="24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</a:t>
            </a:r>
            <a:r>
              <a:rPr lang="en-US" sz="2400" dirty="0" err="1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Gata</a:t>
            </a:r>
            <a:r>
              <a:rPr lang="en-US" sz="24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</a:t>
            </a:r>
            <a:r>
              <a:rPr lang="en-US" sz="2400" dirty="0">
                <a:ea typeface="Cabin"/>
                <a:cs typeface="Cabin"/>
                <a:sym typeface="Cabin"/>
              </a:rPr>
              <a:t>)</a:t>
            </a:r>
            <a:endParaRPr lang="en-US" sz="24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endParaRPr lang="en-US" sz="24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</p:txBody>
      </p:sp>
      <p:sp>
        <p:nvSpPr>
          <p:cNvPr id="16" name="Shape 100"/>
          <p:cNvSpPr txBox="1"/>
          <p:nvPr/>
        </p:nvSpPr>
        <p:spPr>
          <a:xfrm>
            <a:off x="1594192" y="6035759"/>
            <a:ext cx="1803400" cy="526882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1600" b="1" i="0" u="none" strike="noStrike" cap="none" baseline="0" dirty="0">
                <a:ea typeface="Cabin"/>
                <a:cs typeface="Cabin"/>
                <a:sym typeface="Cabin"/>
              </a:rPr>
              <a:t>print </a:t>
            </a:r>
            <a:r>
              <a:rPr lang="en-US" sz="1600" b="1" i="0" u="none" strike="noStrike" cap="none" baseline="0" dirty="0" smtClean="0">
                <a:ea typeface="Cabin"/>
                <a:cs typeface="Cabin"/>
                <a:sym typeface="Cabin"/>
              </a:rPr>
              <a:t>(</a:t>
            </a:r>
            <a:r>
              <a:rPr lang="en-US" sz="1600" b="1" dirty="0" smtClean="0">
                <a:ea typeface="Cabin"/>
                <a:cs typeface="Cabin"/>
                <a:sym typeface="Cabin"/>
              </a:rPr>
              <a:t>'</a:t>
            </a:r>
            <a:r>
              <a:rPr lang="en-US" sz="1600" b="1" dirty="0" err="1" smtClean="0">
                <a:ea typeface="Cabin"/>
                <a:cs typeface="Cabin"/>
                <a:sym typeface="Cabin"/>
              </a:rPr>
              <a:t>Gata</a:t>
            </a:r>
            <a:r>
              <a:rPr lang="en-US" sz="1600" b="1" dirty="0" smtClean="0">
                <a:ea typeface="Cabin"/>
                <a:cs typeface="Cabin"/>
                <a:sym typeface="Cabin"/>
              </a:rPr>
              <a:t>')</a:t>
            </a:r>
            <a:endParaRPr lang="en-US" sz="1600" b="1" i="0" u="none" strike="noStrike" cap="none" baseline="0" dirty="0">
              <a:ea typeface="Cabin"/>
              <a:cs typeface="Cabin"/>
              <a:sym typeface="Cabin"/>
            </a:endParaRPr>
          </a:p>
        </p:txBody>
      </p:sp>
      <p:sp>
        <p:nvSpPr>
          <p:cNvPr id="19" name="Shape 98"/>
          <p:cNvSpPr/>
          <p:nvPr/>
        </p:nvSpPr>
        <p:spPr>
          <a:xfrm>
            <a:off x="3279214" y="3461939"/>
            <a:ext cx="1803401" cy="889194"/>
          </a:xfrm>
          <a:prstGeom prst="diamond">
            <a:avLst/>
          </a:prstGeom>
          <a:noFill/>
          <a:ln w="762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 smtClean="0">
                <a:ea typeface="Cabin"/>
                <a:cs typeface="Cabin"/>
                <a:sym typeface="Cabin"/>
              </a:rPr>
              <a:t>X &lt; 10</a:t>
            </a:r>
            <a:endParaRPr lang="en-US" sz="1600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20" name="Shape 102"/>
          <p:cNvCxnSpPr/>
          <p:nvPr/>
        </p:nvCxnSpPr>
        <p:spPr>
          <a:xfrm flipV="1">
            <a:off x="4169564" y="2942486"/>
            <a:ext cx="11351" cy="532812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" name="Shape 102"/>
          <p:cNvCxnSpPr/>
          <p:nvPr/>
        </p:nvCxnSpPr>
        <p:spPr>
          <a:xfrm flipV="1">
            <a:off x="4180914" y="4392463"/>
            <a:ext cx="11351" cy="1040683"/>
          </a:xfrm>
          <a:prstGeom prst="straightConnector1">
            <a:avLst/>
          </a:prstGeom>
          <a:noFill/>
          <a:ln w="76200" cap="rnd" cmpd="sng">
            <a:solidFill>
              <a:srgbClr val="92D05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" name="Shape 100"/>
          <p:cNvSpPr txBox="1"/>
          <p:nvPr/>
        </p:nvSpPr>
        <p:spPr>
          <a:xfrm>
            <a:off x="5082615" y="4371584"/>
            <a:ext cx="1617033" cy="526882"/>
          </a:xfrm>
          <a:prstGeom prst="rect">
            <a:avLst/>
          </a:prstGeom>
          <a:noFill/>
          <a:ln w="762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1600" b="1" i="0" u="none" strike="noStrike" cap="none" baseline="0" dirty="0">
                <a:ea typeface="Cabin"/>
                <a:cs typeface="Cabin"/>
                <a:sym typeface="Cabin"/>
              </a:rPr>
              <a:t>print </a:t>
            </a:r>
            <a:r>
              <a:rPr lang="en-US" sz="1600" b="1" i="0" u="none" strike="noStrike" cap="none" baseline="0" dirty="0" smtClean="0">
                <a:ea typeface="Cabin"/>
                <a:cs typeface="Cabin"/>
                <a:sym typeface="Cabin"/>
              </a:rPr>
              <a:t>(</a:t>
            </a:r>
            <a:r>
              <a:rPr lang="en-US" sz="1600" b="1" dirty="0" smtClean="0">
                <a:ea typeface="Cabin"/>
                <a:cs typeface="Cabin"/>
                <a:sym typeface="Cabin"/>
              </a:rPr>
              <a:t>'Mai </a:t>
            </a:r>
            <a:r>
              <a:rPr lang="en-US" sz="1600" b="1" dirty="0">
                <a:ea typeface="Cabin"/>
                <a:cs typeface="Cabin"/>
                <a:sym typeface="Cabin"/>
              </a:rPr>
              <a:t>mic </a:t>
            </a:r>
            <a:r>
              <a:rPr lang="en-US" sz="1600" b="1" dirty="0" err="1">
                <a:ea typeface="Cabin"/>
                <a:cs typeface="Cabin"/>
                <a:sym typeface="Cabin"/>
              </a:rPr>
              <a:t>decat</a:t>
            </a:r>
            <a:r>
              <a:rPr lang="en-US" sz="1600" b="1" dirty="0">
                <a:ea typeface="Cabin"/>
                <a:cs typeface="Cabin"/>
                <a:sym typeface="Cabin"/>
              </a:rPr>
              <a:t> </a:t>
            </a:r>
            <a:r>
              <a:rPr lang="en-US" sz="1600" b="1" dirty="0" err="1" smtClean="0">
                <a:ea typeface="Cabin"/>
                <a:cs typeface="Cabin"/>
                <a:sym typeface="Cabin"/>
              </a:rPr>
              <a:t>zece</a:t>
            </a:r>
            <a:r>
              <a:rPr lang="en-US" sz="1600" b="1" dirty="0" smtClean="0">
                <a:ea typeface="Cabin"/>
                <a:cs typeface="Cabin"/>
                <a:sym typeface="Cabin"/>
              </a:rPr>
              <a:t>')</a:t>
            </a:r>
            <a:endParaRPr lang="en-US" sz="1600" b="1" i="0" u="none" strike="noStrike" cap="none" baseline="0" dirty="0">
              <a:ea typeface="Cabin"/>
              <a:cs typeface="Cabin"/>
              <a:sym typeface="Cabin"/>
            </a:endParaRPr>
          </a:p>
        </p:txBody>
      </p:sp>
      <p:cxnSp>
        <p:nvCxnSpPr>
          <p:cNvPr id="30" name="Shape 102"/>
          <p:cNvCxnSpPr/>
          <p:nvPr/>
        </p:nvCxnSpPr>
        <p:spPr>
          <a:xfrm flipV="1">
            <a:off x="5864871" y="4922104"/>
            <a:ext cx="11351" cy="532812"/>
          </a:xfrm>
          <a:prstGeom prst="straightConnector1">
            <a:avLst/>
          </a:prstGeom>
          <a:noFill/>
          <a:ln w="76200" cap="rnd" cmpd="sng">
            <a:solidFill>
              <a:srgbClr val="92D05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" name="Shape 102"/>
          <p:cNvCxnSpPr>
            <a:stCxn id="28" idx="0"/>
          </p:cNvCxnSpPr>
          <p:nvPr/>
        </p:nvCxnSpPr>
        <p:spPr>
          <a:xfrm flipH="1" flipV="1">
            <a:off x="5877288" y="3930174"/>
            <a:ext cx="13844" cy="441410"/>
          </a:xfrm>
          <a:prstGeom prst="straightConnector1">
            <a:avLst/>
          </a:prstGeom>
          <a:noFill/>
          <a:ln w="76200" cap="rnd" cmpd="sng">
            <a:solidFill>
              <a:srgbClr val="92D05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" name="Shape 114"/>
          <p:cNvSpPr txBox="1"/>
          <p:nvPr/>
        </p:nvSpPr>
        <p:spPr>
          <a:xfrm>
            <a:off x="5149860" y="3306098"/>
            <a:ext cx="715521" cy="431552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7" name="Shape 114"/>
          <p:cNvSpPr txBox="1"/>
          <p:nvPr/>
        </p:nvSpPr>
        <p:spPr>
          <a:xfrm>
            <a:off x="3269648" y="4371584"/>
            <a:ext cx="715521" cy="431552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 smtClean="0">
                <a:ea typeface="Cabin"/>
                <a:cs typeface="Cabin"/>
                <a:sym typeface="Cabin"/>
              </a:rPr>
              <a:t>No</a:t>
            </a:r>
            <a:endParaRPr lang="en-US" sz="1600" b="1" i="0" u="none" strike="noStrike" cap="none" baseline="0"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82102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8957" y="1775239"/>
            <a:ext cx="1093304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sz="2800" dirty="0" smtClean="0"/>
              <a:t>		</a:t>
            </a:r>
            <a:r>
              <a:rPr lang="en-US" sz="2800" b="1" dirty="0" err="1" smtClean="0">
                <a:solidFill>
                  <a:srgbClr val="C00000"/>
                </a:solidFill>
              </a:rPr>
              <a:t>Functii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aplicabile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sirurilor</a:t>
            </a:r>
            <a:r>
              <a:rPr lang="en-US" sz="2800" b="1" dirty="0" smtClean="0">
                <a:solidFill>
                  <a:srgbClr val="C00000"/>
                </a:solidFill>
              </a:rPr>
              <a:t> de </a:t>
            </a:r>
            <a:r>
              <a:rPr lang="en-US" sz="2800" b="1" dirty="0" err="1" smtClean="0">
                <a:solidFill>
                  <a:srgbClr val="C00000"/>
                </a:solidFill>
              </a:rPr>
              <a:t>caractere</a:t>
            </a:r>
            <a:endParaRPr lang="en-US" sz="2800" b="1" dirty="0">
              <a:solidFill>
                <a:srgbClr val="C00000"/>
              </a:solidFill>
            </a:endParaRPr>
          </a:p>
          <a:p>
            <a:endParaRPr lang="en-US" sz="2800" dirty="0" smtClean="0"/>
          </a:p>
          <a:p>
            <a:r>
              <a:rPr lang="en-US" sz="2800" dirty="0" err="1" smtClean="0"/>
              <a:t>Functia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CC00CC"/>
                </a:solidFill>
              </a:rPr>
              <a:t>ord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'x'</a:t>
            </a:r>
            <a:r>
              <a:rPr lang="en-US" sz="2800" dirty="0" smtClean="0"/>
              <a:t>)	</a:t>
            </a:r>
            <a:r>
              <a:rPr lang="en-US" sz="2800" dirty="0" smtClean="0">
                <a:solidFill>
                  <a:srgbClr val="C00000"/>
                </a:solidFill>
              </a:rPr>
              <a:t># </a:t>
            </a:r>
            <a:r>
              <a:rPr lang="en-US" sz="2800" dirty="0" err="1" smtClean="0">
                <a:solidFill>
                  <a:srgbClr val="C00000"/>
                </a:solidFill>
              </a:rPr>
              <a:t>returneaza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numarul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asociat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unui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err="1" smtClean="0">
                <a:solidFill>
                  <a:srgbClr val="C00000"/>
                </a:solidFill>
              </a:rPr>
              <a:t>caracter</a:t>
            </a:r>
            <a:r>
              <a:rPr lang="en-US" sz="2800" smtClean="0">
                <a:solidFill>
                  <a:srgbClr val="C00000"/>
                </a:solidFill>
              </a:rPr>
              <a:t> utf8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 smtClean="0"/>
          </a:p>
          <a:p>
            <a:r>
              <a:rPr lang="en-US" sz="2800" dirty="0" err="1" smtClean="0"/>
              <a:t>Functia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CC00CC"/>
                </a:solidFill>
              </a:rPr>
              <a:t>chr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99</a:t>
            </a:r>
            <a:r>
              <a:rPr lang="en-US" sz="2800" dirty="0" smtClean="0"/>
              <a:t>)</a:t>
            </a:r>
            <a:r>
              <a:rPr lang="en-US" sz="2800" dirty="0"/>
              <a:t>	</a:t>
            </a:r>
            <a:r>
              <a:rPr lang="en-US" sz="2800" dirty="0">
                <a:solidFill>
                  <a:srgbClr val="C00000"/>
                </a:solidFill>
              </a:rPr>
              <a:t># </a:t>
            </a:r>
            <a:r>
              <a:rPr lang="en-US" sz="2800" dirty="0" err="1">
                <a:solidFill>
                  <a:srgbClr val="C00000"/>
                </a:solidFill>
              </a:rPr>
              <a:t>returneaza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err="1" smtClean="0">
                <a:solidFill>
                  <a:srgbClr val="C00000"/>
                </a:solidFill>
              </a:rPr>
              <a:t>caracterul</a:t>
            </a:r>
            <a:r>
              <a:rPr lang="en-US" sz="2800" smtClean="0">
                <a:solidFill>
                  <a:srgbClr val="C00000"/>
                </a:solidFill>
              </a:rPr>
              <a:t> utf8 </a:t>
            </a:r>
            <a:r>
              <a:rPr lang="en-US" sz="2800" dirty="0" err="1" smtClean="0">
                <a:solidFill>
                  <a:srgbClr val="C00000"/>
                </a:solidFill>
              </a:rPr>
              <a:t>corespunzator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numarului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 smtClean="0"/>
          </a:p>
          <a:p>
            <a:r>
              <a:rPr lang="en-US" sz="2800" dirty="0" err="1"/>
              <a:t>Functia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CC00CC"/>
                </a:solidFill>
                <a:cs typeface="Times New Roman" panose="02020603050405020304" pitchFamily="18" charset="0"/>
              </a:rPr>
              <a:t>len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'sir'</a:t>
            </a:r>
            <a:r>
              <a:rPr lang="en-US" sz="2800" dirty="0" smtClean="0"/>
              <a:t>)</a:t>
            </a:r>
            <a:r>
              <a:rPr lang="en-US" sz="2800" dirty="0"/>
              <a:t>	</a:t>
            </a:r>
            <a:r>
              <a:rPr lang="en-US" sz="2800" dirty="0">
                <a:solidFill>
                  <a:srgbClr val="C00000"/>
                </a:solidFill>
              </a:rPr>
              <a:t># </a:t>
            </a:r>
            <a:r>
              <a:rPr lang="en-US" sz="2800" dirty="0" err="1">
                <a:solidFill>
                  <a:srgbClr val="C00000"/>
                </a:solidFill>
              </a:rPr>
              <a:t>returneaza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numarul</a:t>
            </a:r>
            <a:r>
              <a:rPr lang="en-US" sz="2800" dirty="0" smtClean="0">
                <a:solidFill>
                  <a:srgbClr val="C00000"/>
                </a:solidFill>
              </a:rPr>
              <a:t> de </a:t>
            </a:r>
            <a:r>
              <a:rPr lang="en-US" sz="2800" dirty="0" err="1" smtClean="0">
                <a:solidFill>
                  <a:srgbClr val="C00000"/>
                </a:solidFill>
              </a:rPr>
              <a:t>caractere</a:t>
            </a:r>
            <a:r>
              <a:rPr lang="en-US" sz="2800" dirty="0" smtClean="0">
                <a:solidFill>
                  <a:srgbClr val="C00000"/>
                </a:solidFill>
              </a:rPr>
              <a:t> al </a:t>
            </a:r>
            <a:r>
              <a:rPr lang="en-US" sz="2800" dirty="0" err="1" smtClean="0">
                <a:solidFill>
                  <a:srgbClr val="C00000"/>
                </a:solidFill>
              </a:rPr>
              <a:t>sirului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9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61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69774" y="424070"/>
            <a:ext cx="1004514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		</a:t>
            </a:r>
            <a:r>
              <a:rPr lang="en-US" sz="2800" b="1" dirty="0">
                <a:solidFill>
                  <a:srgbClr val="7030A0"/>
                </a:solidFill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ea typeface="Times New Roman" panose="02020603050405020304" pitchFamily="18" charset="0"/>
              </a:rPr>
              <a:t>Siruri</a:t>
            </a:r>
            <a:r>
              <a:rPr lang="en-US" sz="2800" b="1" dirty="0">
                <a:solidFill>
                  <a:srgbClr val="7030A0"/>
                </a:solidFill>
                <a:ea typeface="Times New Roman" panose="02020603050405020304" pitchFamily="18" charset="0"/>
              </a:rPr>
              <a:t> de </a:t>
            </a:r>
            <a:r>
              <a:rPr lang="en-US" sz="2800" b="1" dirty="0" err="1">
                <a:solidFill>
                  <a:srgbClr val="7030A0"/>
                </a:solidFill>
                <a:ea typeface="Times New Roman" panose="02020603050405020304" pitchFamily="18" charset="0"/>
              </a:rPr>
              <a:t>caractere</a:t>
            </a:r>
            <a:endParaRPr lang="en-US" sz="2800" b="1" u="sng" dirty="0">
              <a:solidFill>
                <a:srgbClr val="7030A0"/>
              </a:solidFill>
              <a:ea typeface="Times New Roman" panose="02020603050405020304" pitchFamily="18" charset="0"/>
            </a:endParaRPr>
          </a:p>
          <a:p>
            <a:endParaRPr lang="en-US" sz="2800" dirty="0"/>
          </a:p>
          <a:p>
            <a:pPr marL="914400" lvl="1" indent="-457200">
              <a:buAutoNum type="arabicPeriod"/>
            </a:pPr>
            <a:r>
              <a:rPr lang="en-US" sz="2800" dirty="0" err="1" smtClean="0"/>
              <a:t>Manipularea</a:t>
            </a:r>
            <a:r>
              <a:rPr lang="en-US" sz="2800" dirty="0" smtClean="0"/>
              <a:t> </a:t>
            </a:r>
            <a:r>
              <a:rPr lang="en-US" sz="2800" dirty="0" err="1" smtClean="0"/>
              <a:t>sirurilor</a:t>
            </a:r>
            <a:r>
              <a:rPr lang="en-US" sz="2800" dirty="0" smtClean="0"/>
              <a:t> de </a:t>
            </a:r>
            <a:r>
              <a:rPr lang="en-US" sz="2800" dirty="0" err="1" smtClean="0"/>
              <a:t>caractere</a:t>
            </a:r>
            <a:endParaRPr lang="en-US" sz="2800" dirty="0" smtClean="0"/>
          </a:p>
          <a:p>
            <a:pPr marL="1371600" lvl="2" indent="-457200">
              <a:buFontTx/>
              <a:buChar char="-"/>
            </a:pPr>
            <a:r>
              <a:rPr lang="en-US" sz="2800" dirty="0" err="1" smtClean="0"/>
              <a:t>Introducere</a:t>
            </a:r>
            <a:r>
              <a:rPr lang="en-US" sz="2800" dirty="0" smtClean="0"/>
              <a:t>;</a:t>
            </a:r>
          </a:p>
          <a:p>
            <a:pPr marL="1371600" lvl="2" indent="-457200">
              <a:buFontTx/>
              <a:buChar char="-"/>
            </a:pPr>
            <a:r>
              <a:rPr lang="en-US" sz="2800" dirty="0" err="1" smtClean="0"/>
              <a:t>Manipularea</a:t>
            </a:r>
            <a:r>
              <a:rPr lang="en-US" sz="2800" dirty="0" smtClean="0"/>
              <a:t> </a:t>
            </a:r>
            <a:r>
              <a:rPr lang="en-US" sz="2800" dirty="0" err="1" smtClean="0"/>
              <a:t>sirurilor</a:t>
            </a:r>
            <a:r>
              <a:rPr lang="en-US" sz="2800" dirty="0" smtClean="0"/>
              <a:t> de </a:t>
            </a:r>
            <a:r>
              <a:rPr lang="en-US" sz="2800" dirty="0" err="1" smtClean="0"/>
              <a:t>caractere</a:t>
            </a:r>
            <a:endParaRPr lang="en-US" sz="2800" dirty="0" smtClean="0"/>
          </a:p>
          <a:p>
            <a:pPr marL="914400" lvl="1" indent="-457200">
              <a:buAutoNum type="arabicPeriod"/>
            </a:pPr>
            <a:endParaRPr lang="en-US" sz="2800" dirty="0" smtClean="0"/>
          </a:p>
          <a:p>
            <a:pPr marL="914400" lvl="1" indent="-457200">
              <a:buAutoNum type="arabicPeriod"/>
            </a:pPr>
            <a:r>
              <a:rPr lang="en-US" sz="2800" dirty="0" err="1" smtClean="0"/>
              <a:t>Lucrul</a:t>
            </a:r>
            <a:r>
              <a:rPr lang="en-US" sz="2800" dirty="0" smtClean="0"/>
              <a:t> cu </a:t>
            </a:r>
            <a:r>
              <a:rPr lang="en-US" sz="2800" dirty="0" err="1" smtClean="0"/>
              <a:t>operatori</a:t>
            </a:r>
            <a:r>
              <a:rPr lang="en-US" sz="2800" dirty="0" smtClean="0"/>
              <a:t> </a:t>
            </a:r>
            <a:r>
              <a:rPr lang="en-US" sz="2800" dirty="0" err="1" smtClean="0"/>
              <a:t>decizionali</a:t>
            </a:r>
            <a:endParaRPr lang="en-US" sz="2800" dirty="0" smtClean="0"/>
          </a:p>
          <a:p>
            <a:pPr marL="1371600" lvl="2" indent="-457200">
              <a:buFontTx/>
              <a:buChar char="-"/>
            </a:pPr>
            <a:r>
              <a:rPr lang="en-US" sz="2800" dirty="0" smtClean="0"/>
              <a:t>if;</a:t>
            </a:r>
          </a:p>
          <a:p>
            <a:pPr marL="1371600" lvl="2" indent="-457200">
              <a:buFontTx/>
              <a:buChar char="-"/>
            </a:pPr>
            <a:r>
              <a:rPr lang="en-US" sz="2800" dirty="0" err="1" smtClean="0"/>
              <a:t>Operatori</a:t>
            </a:r>
            <a:r>
              <a:rPr lang="en-US" sz="2800" dirty="0" smtClean="0"/>
              <a:t> de </a:t>
            </a:r>
            <a:r>
              <a:rPr lang="en-US" sz="2800" err="1" smtClean="0"/>
              <a:t>comparare</a:t>
            </a:r>
            <a:r>
              <a:rPr lang="en-US" sz="2800" smtClean="0"/>
              <a:t> numerici. Operatori Booleani</a:t>
            </a:r>
            <a:endParaRPr lang="en-US" sz="2800" dirty="0" smtClean="0"/>
          </a:p>
          <a:p>
            <a:pPr marL="1371600" lvl="2" indent="-457200">
              <a:buFontTx/>
              <a:buChar char="-"/>
            </a:pPr>
            <a:r>
              <a:rPr lang="en-US" sz="2800" dirty="0" err="1" smtClean="0"/>
              <a:t>Operatori</a:t>
            </a:r>
            <a:r>
              <a:rPr lang="en-US" sz="2800" dirty="0" smtClean="0"/>
              <a:t> de </a:t>
            </a:r>
            <a:r>
              <a:rPr lang="en-US" sz="2800" dirty="0" err="1" smtClean="0"/>
              <a:t>comparare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 err="1" smtClean="0"/>
              <a:t>siruri</a:t>
            </a:r>
            <a:r>
              <a:rPr lang="en-US" sz="2800" dirty="0" smtClean="0"/>
              <a:t> de </a:t>
            </a:r>
            <a:r>
              <a:rPr lang="en-US" sz="2800" dirty="0" err="1" smtClean="0"/>
              <a:t>caractere</a:t>
            </a:r>
            <a:endParaRPr lang="en-US" sz="2800" dirty="0" smtClean="0"/>
          </a:p>
          <a:p>
            <a:pPr lvl="1"/>
            <a:endParaRPr lang="en-US" sz="2800" dirty="0"/>
          </a:p>
          <a:p>
            <a:pPr lvl="1"/>
            <a:r>
              <a:rPr lang="en-US" sz="2800" b="1" dirty="0" smtClean="0">
                <a:solidFill>
                  <a:srgbClr val="FF0000"/>
                </a:solidFill>
              </a:rPr>
              <a:t>3.  </a:t>
            </a:r>
            <a:r>
              <a:rPr lang="en-US" sz="2800" b="1" dirty="0" err="1" smtClean="0">
                <a:solidFill>
                  <a:srgbClr val="FF0000"/>
                </a:solidFill>
              </a:rPr>
              <a:t>Lucrul</a:t>
            </a:r>
            <a:r>
              <a:rPr lang="en-US" sz="2800" b="1" dirty="0" smtClean="0">
                <a:solidFill>
                  <a:srgbClr val="FF0000"/>
                </a:solidFill>
              </a:rPr>
              <a:t> cu </a:t>
            </a:r>
            <a:r>
              <a:rPr lang="en-US" sz="2800" b="1" dirty="0" err="1" smtClean="0">
                <a:solidFill>
                  <a:srgbClr val="FF0000"/>
                </a:solidFill>
              </a:rPr>
              <a:t>bucle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1371600" lvl="2" indent="-457200">
              <a:buFontTx/>
              <a:buChar char="-"/>
            </a:pPr>
            <a:r>
              <a:rPr lang="en-US" sz="2800" b="1" dirty="0" smtClean="0">
                <a:solidFill>
                  <a:srgbClr val="FF0000"/>
                </a:solidFill>
              </a:rPr>
              <a:t>while;</a:t>
            </a:r>
          </a:p>
          <a:p>
            <a:pPr marL="1371600" lvl="2" indent="-457200">
              <a:buFontTx/>
              <a:buChar char="-"/>
            </a:pPr>
            <a:r>
              <a:rPr lang="en-US" sz="2800" b="1" dirty="0">
                <a:solidFill>
                  <a:srgbClr val="FF0000"/>
                </a:solidFill>
              </a:rPr>
              <a:t>for.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4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7165" y="330759"/>
            <a:ext cx="1106556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Bucle</a:t>
            </a:r>
            <a:r>
              <a:rPr lang="en-US" sz="2800" b="1" dirty="0" smtClean="0">
                <a:solidFill>
                  <a:srgbClr val="C00000"/>
                </a:solidFill>
              </a:rPr>
              <a:t> – while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r>
              <a:rPr lang="en-US" sz="2800" dirty="0" smtClean="0">
                <a:solidFill>
                  <a:srgbClr val="D05F02"/>
                </a:solidFill>
              </a:rPr>
              <a:t>while</a:t>
            </a:r>
            <a:r>
              <a:rPr lang="en-US" sz="2800" dirty="0" smtClean="0"/>
              <a:t> (</a:t>
            </a:r>
            <a:r>
              <a:rPr lang="en-US" sz="2800" dirty="0" err="1" smtClean="0"/>
              <a:t>conditie</a:t>
            </a:r>
            <a:r>
              <a:rPr lang="en-US" sz="2800" dirty="0" smtClean="0"/>
              <a:t>) : </a:t>
            </a:r>
            <a:r>
              <a:rPr lang="en-US" sz="2800" dirty="0"/>
              <a:t>			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/>
              <a:t>	</a:t>
            </a:r>
            <a:r>
              <a:rPr lang="en-US" sz="2800" dirty="0" smtClean="0"/>
              <a:t>bloc </a:t>
            </a:r>
            <a:r>
              <a:rPr lang="en-US" sz="2800" dirty="0"/>
              <a:t>de </a:t>
            </a:r>
            <a:r>
              <a:rPr lang="en-US" sz="2800" dirty="0" err="1" smtClean="0"/>
              <a:t>instructiuni</a:t>
            </a:r>
            <a:r>
              <a:rPr lang="en-US" sz="2800" dirty="0" smtClean="0"/>
              <a:t> 	</a:t>
            </a:r>
          </a:p>
          <a:p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	# </a:t>
            </a:r>
            <a:r>
              <a:rPr lang="en-US" sz="2800" dirty="0" smtClean="0"/>
              <a:t>se </a:t>
            </a:r>
            <a:r>
              <a:rPr lang="en-US" sz="2800" dirty="0" err="1" smtClean="0"/>
              <a:t>executa</a:t>
            </a:r>
            <a:r>
              <a:rPr lang="en-US" sz="2800" dirty="0" smtClean="0"/>
              <a:t> </a:t>
            </a:r>
            <a:r>
              <a:rPr lang="en-US" sz="2800" dirty="0" err="1" smtClean="0"/>
              <a:t>pana</a:t>
            </a:r>
            <a:r>
              <a:rPr lang="en-US" sz="2800" dirty="0" smtClean="0"/>
              <a:t> </a:t>
            </a:r>
            <a:r>
              <a:rPr lang="en-US" sz="2800" dirty="0" err="1" smtClean="0"/>
              <a:t>cand</a:t>
            </a:r>
            <a:r>
              <a:rPr lang="en-US" sz="2800" dirty="0" smtClean="0"/>
              <a:t> </a:t>
            </a:r>
            <a:r>
              <a:rPr lang="en-US" sz="2800" dirty="0" err="1" smtClean="0"/>
              <a:t>conditia</a:t>
            </a:r>
            <a:r>
              <a:rPr lang="en-US" sz="2800" dirty="0" smtClean="0"/>
              <a:t> </a:t>
            </a:r>
            <a:r>
              <a:rPr lang="en-US" sz="2800" dirty="0" err="1" smtClean="0"/>
              <a:t>devine</a:t>
            </a:r>
            <a:r>
              <a:rPr lang="en-US" sz="2800" dirty="0" smtClean="0"/>
              <a:t> falsa</a:t>
            </a:r>
          </a:p>
          <a:p>
            <a:r>
              <a:rPr lang="en-US" sz="2800" dirty="0">
                <a:solidFill>
                  <a:srgbClr val="C0000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# </a:t>
            </a:r>
            <a:r>
              <a:rPr lang="en-US" sz="2800" dirty="0" err="1" smtClean="0"/>
              <a:t>bucla</a:t>
            </a:r>
            <a:r>
              <a:rPr lang="en-US" sz="2800" dirty="0" smtClean="0"/>
              <a:t> </a:t>
            </a:r>
            <a:r>
              <a:rPr lang="en-US" sz="2800" dirty="0" err="1" smtClean="0"/>
              <a:t>infinita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 </a:t>
            </a:r>
            <a:r>
              <a:rPr lang="en-US" sz="2800" dirty="0" err="1" smtClean="0">
                <a:sym typeface="Wingdings" panose="05000000000000000000" pitchFamily="2" charset="2"/>
              </a:rPr>
              <a:t>conditie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indeplinita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mereu</a:t>
            </a:r>
            <a:endParaRPr lang="en-US" sz="2800" dirty="0" smtClean="0">
              <a:sym typeface="Wingdings" panose="05000000000000000000" pitchFamily="2" charset="2"/>
            </a:endParaRPr>
          </a:p>
          <a:p>
            <a:r>
              <a:rPr lang="en-US" sz="2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# </a:t>
            </a:r>
            <a:r>
              <a:rPr lang="en-US" sz="2800" dirty="0" err="1"/>
              <a:t>bucla</a:t>
            </a:r>
            <a:r>
              <a:rPr lang="en-US" sz="2800" dirty="0"/>
              <a:t> </a:t>
            </a:r>
            <a:r>
              <a:rPr lang="en-US" sz="2800" dirty="0" err="1"/>
              <a:t>infinita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 </a:t>
            </a:r>
            <a:r>
              <a:rPr lang="en-US" sz="2800" dirty="0" err="1">
                <a:sym typeface="Wingdings" panose="05000000000000000000" pitchFamily="2" charset="2"/>
              </a:rPr>
              <a:t>conditie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inlocuita</a:t>
            </a:r>
            <a:r>
              <a:rPr lang="en-US" sz="2800" dirty="0" smtClean="0">
                <a:sym typeface="Wingdings" panose="05000000000000000000" pitchFamily="2" charset="2"/>
              </a:rPr>
              <a:t> cu </a:t>
            </a:r>
            <a:r>
              <a:rPr lang="en-US" sz="2800" b="1" dirty="0">
                <a:solidFill>
                  <a:srgbClr val="D05F02"/>
                </a:solidFill>
              </a:rPr>
              <a:t>while </a:t>
            </a:r>
            <a:r>
              <a:rPr lang="en-US" sz="2800" b="1" dirty="0" smtClean="0">
                <a:solidFill>
                  <a:srgbClr val="D05F02"/>
                </a:solidFill>
              </a:rPr>
              <a:t>(</a:t>
            </a:r>
            <a:r>
              <a:rPr lang="en-US" sz="2800" b="1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True</a:t>
            </a:r>
            <a:r>
              <a:rPr lang="en-US" sz="2800" b="1" dirty="0" smtClean="0">
                <a:solidFill>
                  <a:srgbClr val="D05F02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	# </a:t>
            </a:r>
            <a:r>
              <a:rPr lang="en-US" sz="2800" dirty="0" err="1" smtClean="0"/>
              <a:t>bucla</a:t>
            </a:r>
            <a:r>
              <a:rPr lang="en-US" sz="2800" dirty="0" smtClean="0"/>
              <a:t> </a:t>
            </a:r>
            <a:r>
              <a:rPr lang="en-US" sz="2800" dirty="0" err="1" smtClean="0"/>
              <a:t>infinita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 se </a:t>
            </a:r>
            <a:r>
              <a:rPr lang="en-US" sz="2800" dirty="0" err="1" smtClean="0">
                <a:sym typeface="Wingdings" panose="05000000000000000000" pitchFamily="2" charset="2"/>
              </a:rPr>
              <a:t>poate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opri</a:t>
            </a:r>
            <a:r>
              <a:rPr lang="en-US" sz="2800" dirty="0" smtClean="0">
                <a:sym typeface="Wingdings" panose="05000000000000000000" pitchFamily="2" charset="2"/>
              </a:rPr>
              <a:t> cu </a:t>
            </a:r>
            <a:r>
              <a:rPr lang="en-US" sz="2800" b="1" dirty="0" smtClean="0">
                <a:solidFill>
                  <a:srgbClr val="D05F02"/>
                </a:solidFill>
                <a:sym typeface="Wingdings" panose="05000000000000000000" pitchFamily="2" charset="2"/>
              </a:rPr>
              <a:t>break </a:t>
            </a:r>
            <a:r>
              <a:rPr lang="en-US" sz="2800" b="1" dirty="0" smtClean="0">
                <a:sym typeface="Wingdings" panose="05000000000000000000" pitchFamily="2" charset="2"/>
              </a:rPr>
              <a:t>(</a:t>
            </a:r>
            <a:r>
              <a:rPr lang="en-US" sz="2800" dirty="0" smtClean="0">
                <a:sym typeface="Wingdings" panose="05000000000000000000" pitchFamily="2" charset="2"/>
              </a:rPr>
              <a:t>cu o </a:t>
            </a:r>
            <a:r>
              <a:rPr lang="en-US" sz="2800" dirty="0" err="1" smtClean="0">
                <a:sym typeface="Wingdings" panose="05000000000000000000" pitchFamily="2" charset="2"/>
              </a:rPr>
              <a:t>conditie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pusa</a:t>
            </a:r>
            <a:r>
              <a:rPr lang="en-US" sz="2800" dirty="0" smtClean="0">
                <a:sym typeface="Wingdings" panose="05000000000000000000" pitchFamily="2" charset="2"/>
              </a:rPr>
              <a:t> cu </a:t>
            </a:r>
            <a:r>
              <a:rPr lang="en-US" sz="2800" dirty="0" smtClean="0">
                <a:solidFill>
                  <a:srgbClr val="D05F02"/>
                </a:solidFill>
                <a:sym typeface="Wingdings" panose="05000000000000000000" pitchFamily="2" charset="2"/>
              </a:rPr>
              <a:t>if</a:t>
            </a:r>
            <a:r>
              <a:rPr lang="en-US" sz="2800" dirty="0" smtClean="0">
                <a:sym typeface="Wingdings" panose="05000000000000000000" pitchFamily="2" charset="2"/>
              </a:rPr>
              <a:t>)</a:t>
            </a:r>
            <a:endParaRPr lang="en-US" sz="2800" b="1" dirty="0" smtClean="0">
              <a:sym typeface="Wingdings" panose="05000000000000000000" pitchFamily="2" charset="2"/>
            </a:endParaRPr>
          </a:p>
          <a:p>
            <a:r>
              <a:rPr lang="en-US" sz="2800" dirty="0" smtClean="0">
                <a:solidFill>
                  <a:srgbClr val="D05F02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# </a:t>
            </a:r>
            <a:r>
              <a:rPr lang="en-US" sz="2800" b="1" dirty="0" smtClean="0">
                <a:solidFill>
                  <a:srgbClr val="D05F02"/>
                </a:solidFill>
              </a:rPr>
              <a:t>continue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- </a:t>
            </a:r>
            <a:r>
              <a:rPr lang="en-US" sz="2800" dirty="0" err="1" smtClean="0"/>
              <a:t>rularea</a:t>
            </a:r>
            <a:r>
              <a:rPr lang="en-US" sz="2800" dirty="0" smtClean="0"/>
              <a:t> </a:t>
            </a:r>
            <a:r>
              <a:rPr lang="en-US" sz="2800" dirty="0" err="1" smtClean="0"/>
              <a:t>buclei</a:t>
            </a:r>
            <a:r>
              <a:rPr lang="en-US" sz="2800" dirty="0" smtClean="0"/>
              <a:t> de la </a:t>
            </a:r>
            <a:r>
              <a:rPr lang="en-US" sz="2800" dirty="0" err="1" smtClean="0"/>
              <a:t>inceput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rgbClr val="C00000"/>
                </a:solidFill>
              </a:rPr>
              <a:t># </a:t>
            </a:r>
            <a:r>
              <a:rPr lang="en-US" sz="2800" b="1" dirty="0" smtClean="0">
                <a:solidFill>
                  <a:srgbClr val="D05F02"/>
                </a:solidFill>
              </a:rPr>
              <a:t>pass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/>
              <a:t>- nu </a:t>
            </a:r>
            <a:r>
              <a:rPr lang="en-US" sz="2800" dirty="0" err="1" smtClean="0"/>
              <a:t>afecteaza</a:t>
            </a:r>
            <a:r>
              <a:rPr lang="en-US" sz="2800" dirty="0" smtClean="0"/>
              <a:t> in </a:t>
            </a:r>
            <a:r>
              <a:rPr lang="en-US" sz="2800" dirty="0" err="1" smtClean="0"/>
              <a:t>niciun</a:t>
            </a:r>
            <a:r>
              <a:rPr lang="en-US" sz="2800" dirty="0" smtClean="0"/>
              <a:t> </a:t>
            </a:r>
            <a:r>
              <a:rPr lang="en-US" sz="2800" dirty="0" err="1" smtClean="0"/>
              <a:t>fel</a:t>
            </a:r>
            <a:r>
              <a:rPr lang="en-US" sz="2800" dirty="0" smtClean="0"/>
              <a:t> </a:t>
            </a:r>
            <a:r>
              <a:rPr lang="en-US" sz="2800" dirty="0" err="1" smtClean="0"/>
              <a:t>rularea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		</a:t>
            </a:r>
            <a:r>
              <a:rPr lang="en-US" sz="2800" dirty="0" err="1">
                <a:solidFill>
                  <a:srgbClr val="0070C0"/>
                </a:solidFill>
              </a:rPr>
              <a:t>Exemplul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204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6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8283" y="132827"/>
            <a:ext cx="1128371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				- </a:t>
            </a:r>
            <a:r>
              <a:rPr lang="en-US" sz="2800" dirty="0" err="1" smtClean="0"/>
              <a:t>valoarea</a:t>
            </a:r>
            <a:r>
              <a:rPr lang="en-US" sz="2800" dirty="0" smtClean="0"/>
              <a:t> </a:t>
            </a:r>
            <a:r>
              <a:rPr lang="en-US" sz="2800" dirty="0" err="1" smtClean="0"/>
              <a:t>variabilei</a:t>
            </a:r>
            <a:r>
              <a:rPr lang="en-US" sz="2800" dirty="0" smtClean="0"/>
              <a:t> se </a:t>
            </a:r>
            <a:r>
              <a:rPr lang="en-US" sz="2800" dirty="0" err="1" smtClean="0"/>
              <a:t>schimba</a:t>
            </a:r>
            <a:r>
              <a:rPr lang="en-US" sz="2800" dirty="0" smtClean="0"/>
              <a:t> la </a:t>
            </a:r>
            <a:r>
              <a:rPr lang="en-US" sz="2800" dirty="0" err="1" smtClean="0"/>
              <a:t>fiecare</a:t>
            </a:r>
            <a:r>
              <a:rPr lang="en-US" sz="2800" dirty="0" smtClean="0"/>
              <a:t> pas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	- </a:t>
            </a:r>
            <a:r>
              <a:rPr lang="en-US" sz="2800" dirty="0" err="1" smtClean="0"/>
              <a:t>iteratiile</a:t>
            </a:r>
            <a:r>
              <a:rPr lang="en-US" sz="2800" dirty="0" smtClean="0"/>
              <a:t> se </a:t>
            </a:r>
            <a:r>
              <a:rPr lang="en-US" sz="2800" dirty="0" err="1" smtClean="0"/>
              <a:t>executa</a:t>
            </a:r>
            <a:r>
              <a:rPr lang="en-US" sz="2800" dirty="0" smtClean="0"/>
              <a:t> cat </a:t>
            </a:r>
            <a:r>
              <a:rPr lang="en-US" sz="2800" dirty="0" err="1" smtClean="0"/>
              <a:t>timp</a:t>
            </a:r>
            <a:r>
              <a:rPr lang="en-US" sz="2800" dirty="0" smtClean="0"/>
              <a:t> </a:t>
            </a:r>
            <a:r>
              <a:rPr lang="en-US" sz="2800" dirty="0" err="1" smtClean="0"/>
              <a:t>conditia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</a:t>
            </a:r>
            <a:r>
              <a:rPr lang="en-US" sz="2800" dirty="0" err="1" smtClean="0"/>
              <a:t>adev</a:t>
            </a:r>
            <a:endParaRPr lang="en-US" sz="28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 sz="1600" smtClean="0"/>
              <a:t>Copyright - InfoAcademy - 2017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z="1600" smtClean="0"/>
              <a:t>26</a:t>
            </a:fld>
            <a:endParaRPr lang="en-US" sz="1600"/>
          </a:p>
        </p:txBody>
      </p:sp>
      <p:sp>
        <p:nvSpPr>
          <p:cNvPr id="6" name="Shape 92"/>
          <p:cNvSpPr txBox="1">
            <a:spLocks/>
          </p:cNvSpPr>
          <p:nvPr/>
        </p:nvSpPr>
        <p:spPr>
          <a:xfrm>
            <a:off x="4121426" y="25014"/>
            <a:ext cx="4519110" cy="85092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endParaRPr lang="en-US" sz="2800" cap="none" smtClean="0">
              <a:latin typeface="Cabin"/>
              <a:ea typeface="Cabin"/>
              <a:cs typeface="Cabin"/>
              <a:sym typeface="Cabi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cap="none" smtClean="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Bucla while</a:t>
            </a:r>
            <a:endParaRPr lang="en-US" sz="2800" b="1" cap="none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" name="Shape 94"/>
          <p:cNvSpPr txBox="1"/>
          <p:nvPr/>
        </p:nvSpPr>
        <p:spPr>
          <a:xfrm>
            <a:off x="6593152" y="1400777"/>
            <a:ext cx="3001961" cy="38270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b="0" i="0" u="none" strike="noStrike" cap="none" baseline="0" dirty="0" smtClean="0">
                <a:ea typeface="Cabin"/>
                <a:cs typeface="Cabin"/>
                <a:sym typeface="Cabin"/>
              </a:rPr>
              <a:t>x </a:t>
            </a:r>
            <a:r>
              <a:rPr lang="en-US" sz="2800" b="0" i="0" u="none" strike="noStrike" cap="none" baseline="0" dirty="0">
                <a:ea typeface="Cabin"/>
                <a:cs typeface="Cabin"/>
                <a:sym typeface="Cabin"/>
              </a:rPr>
              <a:t>= </a:t>
            </a:r>
            <a:r>
              <a:rPr lang="en-US" sz="2800" b="0" i="0" u="none" strike="noStrike" cap="none" baseline="0" dirty="0" smtClean="0">
                <a:ea typeface="Cabin"/>
                <a:cs typeface="Cabin"/>
                <a:sym typeface="Cabin"/>
              </a:rPr>
              <a:t>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2800" b="0" i="0" u="none" strike="noStrike" cap="none" baseline="0" dirty="0"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0" i="0" u="none" strike="noStrike" cap="none" baseline="0" dirty="0" smtClean="0">
                <a:solidFill>
                  <a:srgbClr val="D05F02"/>
                </a:solidFill>
                <a:ea typeface="Cabin"/>
                <a:cs typeface="Cabin"/>
                <a:sym typeface="Cabin"/>
              </a:rPr>
              <a:t>while</a:t>
            </a:r>
            <a:r>
              <a:rPr lang="en-US" sz="2800" b="0" i="0" u="none" strike="noStrike" cap="none" baseline="0" dirty="0" smtClean="0"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baseline="0" dirty="0">
                <a:ea typeface="Cabin"/>
                <a:cs typeface="Cabin"/>
                <a:sym typeface="Cabin"/>
              </a:rPr>
              <a:t>x </a:t>
            </a:r>
            <a:r>
              <a:rPr lang="en-US" sz="2800" b="0" i="0" u="none" strike="noStrike" cap="none" baseline="0" dirty="0" smtClean="0">
                <a:ea typeface="Cabin"/>
                <a:cs typeface="Cabin"/>
                <a:sym typeface="Cabin"/>
              </a:rPr>
              <a:t>&gt; 0</a:t>
            </a:r>
            <a:r>
              <a:rPr lang="en-US" sz="2800" b="0" i="0" u="none" strike="noStrike" cap="none" baseline="0" dirty="0">
                <a:ea typeface="Cabin"/>
                <a:cs typeface="Cabin"/>
                <a:sym typeface="Cabin"/>
              </a:rPr>
              <a:t>: 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0" i="0" u="none" strike="noStrike" cap="none" baseline="0" dirty="0">
                <a:ea typeface="Cabin"/>
                <a:cs typeface="Cabin"/>
                <a:sym typeface="Cabin"/>
              </a:rPr>
              <a:t>   </a:t>
            </a:r>
            <a:r>
              <a:rPr lang="en-US" sz="2800" b="0" i="0" u="none" strike="noStrike" cap="none" baseline="0" dirty="0" smtClean="0">
                <a:ea typeface="Cabin"/>
                <a:cs typeface="Cabin"/>
                <a:sym typeface="Cabin"/>
              </a:rPr>
              <a:t>  </a:t>
            </a:r>
            <a:r>
              <a:rPr lang="en-US" sz="2800" b="0" i="0" u="none" strike="noStrike" cap="none" baseline="0" dirty="0" smtClean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800" dirty="0">
                <a:solidFill>
                  <a:srgbClr val="CC00CC"/>
                </a:solidFill>
                <a:ea typeface="Cabin"/>
                <a:cs typeface="Cabin"/>
                <a:sym typeface="Cabin"/>
              </a:rPr>
              <a:t> </a:t>
            </a:r>
            <a:r>
              <a:rPr lang="en-US" sz="2800" dirty="0" smtClean="0">
                <a:ea typeface="Cabin"/>
                <a:cs typeface="Cabin"/>
                <a:sym typeface="Cabin"/>
              </a:rPr>
              <a:t>(x)</a:t>
            </a:r>
            <a:endParaRPr lang="en-US" sz="28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0" i="0" u="none" strike="noStrike" cap="none" dirty="0"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 smtClean="0">
                <a:ea typeface="Cabin"/>
                <a:cs typeface="Cabin"/>
                <a:sym typeface="Cabin"/>
              </a:rPr>
              <a:t>    x = x –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baseline="0" dirty="0">
              <a:ea typeface="Cabin"/>
              <a:cs typeface="Cabin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b="0" i="0" u="none" strike="noStrike" cap="none" baseline="0" dirty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800" b="0" i="0" u="none" strike="noStrike" cap="none" baseline="0" dirty="0"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baseline="0" dirty="0" smtClean="0">
                <a:ea typeface="Cabin"/>
                <a:cs typeface="Cabin"/>
                <a:sym typeface="Cabin"/>
              </a:rPr>
              <a:t>(</a:t>
            </a:r>
            <a:r>
              <a:rPr lang="en-US" sz="28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</a:t>
            </a:r>
            <a:r>
              <a:rPr lang="en-US" sz="2800" dirty="0" err="1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Gata</a:t>
            </a:r>
            <a:r>
              <a:rPr lang="en-US" sz="28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</a:t>
            </a:r>
            <a:r>
              <a:rPr lang="en-US" sz="2800" dirty="0" smtClean="0">
                <a:ea typeface="Cabin"/>
                <a:cs typeface="Cabin"/>
                <a:sym typeface="Cabin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 smtClean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800" dirty="0" smtClean="0">
                <a:ea typeface="Cabin"/>
                <a:cs typeface="Cabin"/>
                <a:sym typeface="Cabin"/>
              </a:rPr>
              <a:t> (x)</a:t>
            </a:r>
            <a:endParaRPr lang="en-US" sz="28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</p:txBody>
      </p:sp>
      <p:sp>
        <p:nvSpPr>
          <p:cNvPr id="9" name="Shape 95"/>
          <p:cNvSpPr txBox="1"/>
          <p:nvPr/>
        </p:nvSpPr>
        <p:spPr>
          <a:xfrm>
            <a:off x="1459737" y="744449"/>
            <a:ext cx="2166918" cy="486124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>
                <a:ea typeface="Cabin"/>
                <a:cs typeface="Cabin"/>
                <a:sym typeface="Cabin"/>
              </a:rPr>
              <a:t>x </a:t>
            </a:r>
            <a:r>
              <a:rPr lang="en-US" sz="2800" b="1" i="0" u="none" strike="noStrike" cap="none" baseline="0" smtClean="0">
                <a:ea typeface="Cabin"/>
                <a:cs typeface="Cabin"/>
                <a:sym typeface="Cabin"/>
              </a:rPr>
              <a:t>= 7 </a:t>
            </a:r>
            <a:endParaRPr lang="en-US" sz="2800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10" name="Shape 96"/>
          <p:cNvCxnSpPr/>
          <p:nvPr/>
        </p:nvCxnSpPr>
        <p:spPr>
          <a:xfrm rot="10800000">
            <a:off x="2534427" y="129960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2" name="Shape 98"/>
          <p:cNvSpPr/>
          <p:nvPr/>
        </p:nvSpPr>
        <p:spPr>
          <a:xfrm>
            <a:off x="1459737" y="1910124"/>
            <a:ext cx="2166918" cy="1074162"/>
          </a:xfrm>
          <a:prstGeom prst="diamond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 smtClean="0">
                <a:ea typeface="Cabin"/>
                <a:cs typeface="Cabin"/>
                <a:sym typeface="Cabin"/>
              </a:rPr>
              <a:t>x &gt; 0</a:t>
            </a:r>
            <a:endParaRPr lang="en-US" sz="2800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13" name="Shape 99"/>
          <p:cNvCxnSpPr/>
          <p:nvPr/>
        </p:nvCxnSpPr>
        <p:spPr>
          <a:xfrm>
            <a:off x="2548702" y="3034365"/>
            <a:ext cx="12638" cy="1908869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4" name="Shape 100"/>
          <p:cNvSpPr txBox="1"/>
          <p:nvPr/>
        </p:nvSpPr>
        <p:spPr>
          <a:xfrm>
            <a:off x="3545960" y="2898374"/>
            <a:ext cx="2062573" cy="526882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800" b="1" i="0" u="none" strike="noStrike" cap="none" baseline="0" dirty="0">
                <a:ea typeface="Cabin"/>
                <a:cs typeface="Cabin"/>
                <a:sym typeface="Cabin"/>
              </a:rPr>
              <a:t>print </a:t>
            </a:r>
            <a:r>
              <a:rPr lang="en-US" sz="2800" b="1" i="0" u="none" strike="noStrike" cap="none" baseline="0" dirty="0" smtClean="0">
                <a:ea typeface="Cabin"/>
                <a:cs typeface="Cabin"/>
                <a:sym typeface="Cabin"/>
              </a:rPr>
              <a:t>(</a:t>
            </a:r>
            <a:r>
              <a:rPr lang="en-US" sz="2800" b="1" dirty="0" smtClean="0">
                <a:ea typeface="Cabin"/>
                <a:cs typeface="Cabin"/>
                <a:sym typeface="Cabin"/>
              </a:rPr>
              <a:t>x)</a:t>
            </a:r>
            <a:endParaRPr lang="en-US" sz="2800" b="1" i="0" u="none" strike="noStrike" cap="none" baseline="0" dirty="0">
              <a:ea typeface="Cabin"/>
              <a:cs typeface="Cabin"/>
              <a:sym typeface="Cabin"/>
            </a:endParaRPr>
          </a:p>
        </p:txBody>
      </p:sp>
      <p:cxnSp>
        <p:nvCxnSpPr>
          <p:cNvPr id="15" name="Shape 101"/>
          <p:cNvCxnSpPr/>
          <p:nvPr/>
        </p:nvCxnSpPr>
        <p:spPr>
          <a:xfrm flipH="1" flipV="1">
            <a:off x="2572925" y="4943234"/>
            <a:ext cx="1952557" cy="2945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" name="Shape 103"/>
          <p:cNvCxnSpPr>
            <a:endCxn id="21" idx="0"/>
          </p:cNvCxnSpPr>
          <p:nvPr/>
        </p:nvCxnSpPr>
        <p:spPr>
          <a:xfrm>
            <a:off x="4577246" y="3425256"/>
            <a:ext cx="0" cy="51490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" name="Shape 107"/>
          <p:cNvSpPr txBox="1"/>
          <p:nvPr/>
        </p:nvSpPr>
        <p:spPr>
          <a:xfrm>
            <a:off x="3536988" y="3940160"/>
            <a:ext cx="2080516" cy="517623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800" b="1" i="0" u="none" strike="noStrike" cap="none" baseline="0" smtClean="0">
                <a:ea typeface="Cabin"/>
                <a:cs typeface="Cabin"/>
                <a:sym typeface="Cabin"/>
              </a:rPr>
              <a:t>x = x - 1</a:t>
            </a:r>
            <a:endParaRPr lang="en-US" sz="2800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22" name="Shape 108"/>
          <p:cNvCxnSpPr/>
          <p:nvPr/>
        </p:nvCxnSpPr>
        <p:spPr>
          <a:xfrm flipH="1" flipV="1">
            <a:off x="908285" y="2448175"/>
            <a:ext cx="23723" cy="353020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" name="Shape 109"/>
          <p:cNvCxnSpPr/>
          <p:nvPr/>
        </p:nvCxnSpPr>
        <p:spPr>
          <a:xfrm flipH="1" flipV="1">
            <a:off x="1007936" y="5978379"/>
            <a:ext cx="527225" cy="5150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" name="Shape 114"/>
          <p:cNvSpPr txBox="1"/>
          <p:nvPr/>
        </p:nvSpPr>
        <p:spPr>
          <a:xfrm>
            <a:off x="3838284" y="1724431"/>
            <a:ext cx="715521" cy="411314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0" name="Shape 116"/>
          <p:cNvSpPr txBox="1"/>
          <p:nvPr/>
        </p:nvSpPr>
        <p:spPr>
          <a:xfrm>
            <a:off x="908848" y="1730591"/>
            <a:ext cx="725399" cy="39736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2" name="Shape 103"/>
          <p:cNvCxnSpPr/>
          <p:nvPr/>
        </p:nvCxnSpPr>
        <p:spPr>
          <a:xfrm>
            <a:off x="4577246" y="4457783"/>
            <a:ext cx="0" cy="51490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" name="Shape 101"/>
          <p:cNvCxnSpPr/>
          <p:nvPr/>
        </p:nvCxnSpPr>
        <p:spPr>
          <a:xfrm flipH="1" flipV="1">
            <a:off x="908283" y="2441281"/>
            <a:ext cx="503472" cy="689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" name="Shape 101"/>
          <p:cNvCxnSpPr/>
          <p:nvPr/>
        </p:nvCxnSpPr>
        <p:spPr>
          <a:xfrm rot="10800000">
            <a:off x="3747606" y="4956812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" name="Shape 95"/>
          <p:cNvSpPr txBox="1"/>
          <p:nvPr/>
        </p:nvSpPr>
        <p:spPr>
          <a:xfrm>
            <a:off x="1489466" y="5735317"/>
            <a:ext cx="2166918" cy="486124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 smtClean="0">
                <a:ea typeface="Cabin"/>
                <a:cs typeface="Cabin"/>
                <a:sym typeface="Cabin"/>
              </a:rPr>
              <a:t>print ('Gata') </a:t>
            </a:r>
            <a:endParaRPr lang="en-US" sz="2800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45" name="Shape 103"/>
          <p:cNvCxnSpPr>
            <a:stCxn id="12" idx="3"/>
          </p:cNvCxnSpPr>
          <p:nvPr/>
        </p:nvCxnSpPr>
        <p:spPr>
          <a:xfrm flipV="1">
            <a:off x="3626655" y="2435669"/>
            <a:ext cx="950591" cy="11536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8" name="Shape 96"/>
          <p:cNvCxnSpPr>
            <a:stCxn id="14" idx="0"/>
          </p:cNvCxnSpPr>
          <p:nvPr/>
        </p:nvCxnSpPr>
        <p:spPr>
          <a:xfrm flipH="1" flipV="1">
            <a:off x="4577246" y="2441281"/>
            <a:ext cx="1" cy="45709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1730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8283" y="132827"/>
            <a:ext cx="1128371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				</a:t>
            </a:r>
          </a:p>
          <a:p>
            <a:r>
              <a:rPr lang="en-US" sz="2800" dirty="0" smtClean="0"/>
              <a:t>						</a:t>
            </a:r>
            <a:r>
              <a:rPr lang="en-US" sz="2800" b="1" dirty="0" smtClean="0"/>
              <a:t>Ce </a:t>
            </a:r>
            <a:r>
              <a:rPr lang="en-US" sz="2800" b="1" dirty="0" err="1" smtClean="0"/>
              <a:t>este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gresit</a:t>
            </a:r>
            <a:r>
              <a:rPr lang="en-US" sz="2800" b="1" dirty="0" smtClean="0"/>
              <a:t> la </a:t>
            </a:r>
            <a:r>
              <a:rPr lang="en-US" sz="2800" b="1" dirty="0" err="1" smtClean="0"/>
              <a:t>aceasta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bucla</a:t>
            </a:r>
            <a:r>
              <a:rPr lang="en-US" sz="2800" b="1" dirty="0" smtClean="0"/>
              <a:t>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 sz="1600" smtClean="0"/>
              <a:t>Copyright - InfoAcademy - 2017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z="1600" smtClean="0"/>
              <a:t>27</a:t>
            </a:fld>
            <a:endParaRPr lang="en-US" sz="1600"/>
          </a:p>
        </p:txBody>
      </p:sp>
      <p:sp>
        <p:nvSpPr>
          <p:cNvPr id="6" name="Shape 92"/>
          <p:cNvSpPr txBox="1">
            <a:spLocks/>
          </p:cNvSpPr>
          <p:nvPr/>
        </p:nvSpPr>
        <p:spPr>
          <a:xfrm>
            <a:off x="4121426" y="25014"/>
            <a:ext cx="4519110" cy="85092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endParaRPr lang="en-US" sz="2800" cap="none" smtClean="0">
              <a:latin typeface="Cabin"/>
              <a:ea typeface="Cabin"/>
              <a:cs typeface="Cabin"/>
              <a:sym typeface="Cabi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cap="none" smtClean="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Bucla while - bi</a:t>
            </a:r>
            <a:endParaRPr lang="en-US" sz="2800" b="1" cap="none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" name="Shape 94"/>
          <p:cNvSpPr txBox="1"/>
          <p:nvPr/>
        </p:nvSpPr>
        <p:spPr>
          <a:xfrm>
            <a:off x="6704277" y="1175861"/>
            <a:ext cx="3001961" cy="4178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b="0" i="0" u="none" strike="noStrike" cap="none" baseline="0" dirty="0" smtClean="0">
                <a:ea typeface="Cabin"/>
                <a:cs typeface="Cabin"/>
                <a:sym typeface="Cabin"/>
              </a:rPr>
              <a:t>x </a:t>
            </a:r>
            <a:r>
              <a:rPr lang="en-US" sz="2800" b="0" i="0" u="none" strike="noStrike" cap="none" baseline="0" dirty="0">
                <a:ea typeface="Cabin"/>
                <a:cs typeface="Cabin"/>
                <a:sym typeface="Cabin"/>
              </a:rPr>
              <a:t>= </a:t>
            </a:r>
            <a:r>
              <a:rPr lang="en-US" sz="2800" b="0" i="0" u="none" strike="noStrike" cap="none" baseline="0" dirty="0" smtClean="0">
                <a:ea typeface="Cabin"/>
                <a:cs typeface="Cabin"/>
                <a:sym typeface="Cabin"/>
              </a:rPr>
              <a:t>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2800" b="0" i="0" u="none" strike="noStrike" cap="none" baseline="0" dirty="0"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0" i="0" u="none" strike="noStrike" cap="none" baseline="0" dirty="0" smtClean="0">
                <a:solidFill>
                  <a:srgbClr val="D05F02"/>
                </a:solidFill>
                <a:ea typeface="Cabin"/>
                <a:cs typeface="Cabin"/>
                <a:sym typeface="Cabin"/>
              </a:rPr>
              <a:t>while</a:t>
            </a:r>
            <a:r>
              <a:rPr lang="en-US" sz="2800" b="0" i="0" u="none" strike="noStrike" cap="none" baseline="0" dirty="0" smtClean="0"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baseline="0" dirty="0">
                <a:ea typeface="Cabin"/>
                <a:cs typeface="Cabin"/>
                <a:sym typeface="Cabin"/>
              </a:rPr>
              <a:t>x </a:t>
            </a:r>
            <a:r>
              <a:rPr lang="en-US" sz="2800" b="0" i="0" u="none" strike="noStrike" cap="none" baseline="0" dirty="0" smtClean="0">
                <a:ea typeface="Cabin"/>
                <a:cs typeface="Cabin"/>
                <a:sym typeface="Cabin"/>
              </a:rPr>
              <a:t>&gt; 0</a:t>
            </a:r>
            <a:r>
              <a:rPr lang="en-US" sz="2800" b="0" i="0" u="none" strike="noStrike" cap="none" baseline="0" dirty="0">
                <a:ea typeface="Cabin"/>
                <a:cs typeface="Cabin"/>
                <a:sym typeface="Cabin"/>
              </a:rPr>
              <a:t>: 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0" i="0" u="none" strike="noStrike" cap="none" baseline="0" dirty="0">
                <a:ea typeface="Cabin"/>
                <a:cs typeface="Cabin"/>
                <a:sym typeface="Cabin"/>
              </a:rPr>
              <a:t>   </a:t>
            </a:r>
            <a:r>
              <a:rPr lang="en-US" sz="2800" b="0" i="0" u="none" strike="noStrike" cap="none" baseline="0" dirty="0" smtClean="0">
                <a:ea typeface="Cabin"/>
                <a:cs typeface="Cabin"/>
                <a:sym typeface="Cabin"/>
              </a:rPr>
              <a:t>  </a:t>
            </a:r>
            <a:r>
              <a:rPr lang="en-US" sz="2800" b="0" i="0" u="none" strike="noStrike" cap="none" baseline="0" dirty="0" smtClean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800" dirty="0">
                <a:ea typeface="Cabin"/>
                <a:cs typeface="Cabin"/>
                <a:sym typeface="Cabin"/>
              </a:rPr>
              <a:t> </a:t>
            </a:r>
            <a:r>
              <a:rPr lang="en-US" sz="2800" dirty="0" smtClean="0">
                <a:ea typeface="Cabin"/>
                <a:cs typeface="Cabin"/>
                <a:sym typeface="Cabin"/>
              </a:rPr>
              <a:t>(x)</a:t>
            </a:r>
            <a:endParaRPr lang="en-US" sz="28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b="0" i="0" u="none" strike="noStrike" cap="none" dirty="0"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 smtClean="0">
                <a:ea typeface="Cabin"/>
                <a:cs typeface="Cabin"/>
                <a:sym typeface="Cabin"/>
              </a:rPr>
              <a:t>    </a:t>
            </a:r>
            <a:r>
              <a:rPr lang="en-US" sz="2800" dirty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800" dirty="0">
                <a:ea typeface="Cabin"/>
                <a:cs typeface="Cabin"/>
                <a:sym typeface="Cabin"/>
              </a:rPr>
              <a:t> </a:t>
            </a:r>
            <a:r>
              <a:rPr lang="en-US" sz="2800" dirty="0" smtClean="0">
                <a:ea typeface="Cabin"/>
                <a:cs typeface="Cabin"/>
                <a:sym typeface="Cabin"/>
              </a:rPr>
              <a:t>(</a:t>
            </a:r>
            <a:r>
              <a:rPr lang="en-US" sz="28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</a:t>
            </a:r>
            <a:r>
              <a:rPr lang="en-US" sz="2800" dirty="0" err="1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Corect</a:t>
            </a:r>
            <a:r>
              <a:rPr lang="en-US" sz="28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</a:t>
            </a:r>
            <a:r>
              <a:rPr lang="en-US" sz="2800" dirty="0">
                <a:ea typeface="Cabin"/>
                <a:cs typeface="Cabin"/>
                <a:sym typeface="Cabin"/>
              </a:rPr>
              <a:t>)</a:t>
            </a:r>
            <a:endParaRPr lang="en-US" sz="28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baseline="0" dirty="0">
              <a:ea typeface="Cabin"/>
              <a:cs typeface="Cabin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800" dirty="0">
                <a:ea typeface="Cabin"/>
                <a:cs typeface="Cabin"/>
                <a:sym typeface="Cabin"/>
              </a:rPr>
              <a:t> </a:t>
            </a:r>
            <a:r>
              <a:rPr lang="en-US" sz="2800" dirty="0" smtClean="0">
                <a:ea typeface="Cabin"/>
                <a:cs typeface="Cabin"/>
                <a:sym typeface="Cabin"/>
              </a:rPr>
              <a:t>(</a:t>
            </a:r>
            <a:r>
              <a:rPr lang="en-US" sz="28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</a:t>
            </a:r>
            <a:r>
              <a:rPr lang="en-US" sz="2800" dirty="0" err="1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Gata</a:t>
            </a:r>
            <a:r>
              <a:rPr lang="en-US" sz="28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</a:t>
            </a:r>
            <a:r>
              <a:rPr lang="en-US" sz="2800" dirty="0">
                <a:ea typeface="Cabin"/>
                <a:cs typeface="Cabin"/>
                <a:sym typeface="Cabin"/>
              </a:rPr>
              <a:t>)</a:t>
            </a:r>
            <a:endParaRPr lang="en-US" sz="28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</p:txBody>
      </p:sp>
      <p:sp>
        <p:nvSpPr>
          <p:cNvPr id="9" name="Shape 95"/>
          <p:cNvSpPr txBox="1"/>
          <p:nvPr/>
        </p:nvSpPr>
        <p:spPr>
          <a:xfrm>
            <a:off x="1459737" y="744449"/>
            <a:ext cx="2166918" cy="486124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>
                <a:ea typeface="Cabin"/>
                <a:cs typeface="Cabin"/>
                <a:sym typeface="Cabin"/>
              </a:rPr>
              <a:t>x </a:t>
            </a:r>
            <a:r>
              <a:rPr lang="en-US" sz="2800" b="1" i="0" u="none" strike="noStrike" cap="none" baseline="0" smtClean="0">
                <a:ea typeface="Cabin"/>
                <a:cs typeface="Cabin"/>
                <a:sym typeface="Cabin"/>
              </a:rPr>
              <a:t>= 7 </a:t>
            </a:r>
            <a:endParaRPr lang="en-US" sz="2800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10" name="Shape 96"/>
          <p:cNvCxnSpPr/>
          <p:nvPr/>
        </p:nvCxnSpPr>
        <p:spPr>
          <a:xfrm rot="10800000">
            <a:off x="2534427" y="129960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2" name="Shape 98"/>
          <p:cNvSpPr/>
          <p:nvPr/>
        </p:nvSpPr>
        <p:spPr>
          <a:xfrm>
            <a:off x="1459737" y="1910124"/>
            <a:ext cx="2166918" cy="1074162"/>
          </a:xfrm>
          <a:prstGeom prst="diamond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 smtClean="0">
                <a:ea typeface="Cabin"/>
                <a:cs typeface="Cabin"/>
                <a:sym typeface="Cabin"/>
              </a:rPr>
              <a:t>x &gt; 0</a:t>
            </a:r>
            <a:endParaRPr lang="en-US" sz="2800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13" name="Shape 99"/>
          <p:cNvCxnSpPr/>
          <p:nvPr/>
        </p:nvCxnSpPr>
        <p:spPr>
          <a:xfrm>
            <a:off x="2548702" y="3034365"/>
            <a:ext cx="12638" cy="1908869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4" name="Shape 100"/>
          <p:cNvSpPr txBox="1"/>
          <p:nvPr/>
        </p:nvSpPr>
        <p:spPr>
          <a:xfrm>
            <a:off x="3545960" y="2898374"/>
            <a:ext cx="2062573" cy="526882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800" b="1" i="0" u="none" strike="noStrike" cap="none" baseline="0" dirty="0">
                <a:ea typeface="Cabin"/>
                <a:cs typeface="Cabin"/>
                <a:sym typeface="Cabin"/>
              </a:rPr>
              <a:t>print </a:t>
            </a:r>
            <a:r>
              <a:rPr lang="en-US" sz="2800" b="1" i="0" u="none" strike="noStrike" cap="none" baseline="0" dirty="0" smtClean="0">
                <a:ea typeface="Cabin"/>
                <a:cs typeface="Cabin"/>
                <a:sym typeface="Cabin"/>
              </a:rPr>
              <a:t>(</a:t>
            </a:r>
            <a:r>
              <a:rPr lang="en-US" sz="2800" b="1" dirty="0" smtClean="0">
                <a:ea typeface="Cabin"/>
                <a:cs typeface="Cabin"/>
                <a:sym typeface="Cabin"/>
              </a:rPr>
              <a:t>x)</a:t>
            </a:r>
            <a:endParaRPr lang="en-US" sz="2800" b="1" i="0" u="none" strike="noStrike" cap="none" baseline="0" dirty="0">
              <a:ea typeface="Cabin"/>
              <a:cs typeface="Cabin"/>
              <a:sym typeface="Cabin"/>
            </a:endParaRPr>
          </a:p>
        </p:txBody>
      </p:sp>
      <p:cxnSp>
        <p:nvCxnSpPr>
          <p:cNvPr id="15" name="Shape 101"/>
          <p:cNvCxnSpPr/>
          <p:nvPr/>
        </p:nvCxnSpPr>
        <p:spPr>
          <a:xfrm flipH="1" flipV="1">
            <a:off x="2572925" y="4943234"/>
            <a:ext cx="1952557" cy="2945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" name="Shape 103"/>
          <p:cNvCxnSpPr>
            <a:endCxn id="21" idx="0"/>
          </p:cNvCxnSpPr>
          <p:nvPr/>
        </p:nvCxnSpPr>
        <p:spPr>
          <a:xfrm>
            <a:off x="4577246" y="3425256"/>
            <a:ext cx="0" cy="51490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" name="Shape 107"/>
          <p:cNvSpPr txBox="1"/>
          <p:nvPr/>
        </p:nvSpPr>
        <p:spPr>
          <a:xfrm>
            <a:off x="3536988" y="3940160"/>
            <a:ext cx="2080516" cy="517623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800" b="1" i="0" u="none" strike="noStrike" cap="none" baseline="0" smtClean="0">
                <a:ea typeface="Cabin"/>
                <a:cs typeface="Cabin"/>
                <a:sym typeface="Cabin"/>
              </a:rPr>
              <a:t>print </a:t>
            </a:r>
            <a:r>
              <a:rPr lang="en-US" sz="2800" b="1" i="0" u="none" strike="noStrike" cap="none" baseline="0" dirty="0" smtClean="0">
                <a:ea typeface="Cabin"/>
                <a:cs typeface="Cabin"/>
                <a:sym typeface="Cabin"/>
              </a:rPr>
              <a:t>('</a:t>
            </a:r>
            <a:r>
              <a:rPr lang="en-US" sz="2800" b="1" i="0" u="none" strike="noStrike" cap="none" baseline="0" dirty="0" err="1" smtClean="0">
                <a:ea typeface="Cabin"/>
                <a:cs typeface="Cabin"/>
                <a:sym typeface="Cabin"/>
              </a:rPr>
              <a:t>Corect</a:t>
            </a:r>
            <a:r>
              <a:rPr lang="en-US" sz="2800" b="1" i="0" u="none" strike="noStrike" cap="none" baseline="0" dirty="0" smtClean="0">
                <a:ea typeface="Cabin"/>
                <a:cs typeface="Cabin"/>
                <a:sym typeface="Cabin"/>
              </a:rPr>
              <a:t>')</a:t>
            </a:r>
            <a:endParaRPr lang="en-US" sz="2800" b="1" i="0" u="none" strike="noStrike" cap="none" baseline="0" dirty="0">
              <a:ea typeface="Cabin"/>
              <a:cs typeface="Cabin"/>
              <a:sym typeface="Cabin"/>
            </a:endParaRPr>
          </a:p>
        </p:txBody>
      </p:sp>
      <p:cxnSp>
        <p:nvCxnSpPr>
          <p:cNvPr id="22" name="Shape 108"/>
          <p:cNvCxnSpPr/>
          <p:nvPr/>
        </p:nvCxnSpPr>
        <p:spPr>
          <a:xfrm flipH="1" flipV="1">
            <a:off x="908285" y="2448175"/>
            <a:ext cx="23723" cy="353020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" name="Shape 109"/>
          <p:cNvCxnSpPr/>
          <p:nvPr/>
        </p:nvCxnSpPr>
        <p:spPr>
          <a:xfrm flipH="1" flipV="1">
            <a:off x="1007936" y="5978379"/>
            <a:ext cx="527225" cy="5150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" name="Shape 114"/>
          <p:cNvSpPr txBox="1"/>
          <p:nvPr/>
        </p:nvSpPr>
        <p:spPr>
          <a:xfrm>
            <a:off x="3838284" y="1724431"/>
            <a:ext cx="715521" cy="411314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0" name="Shape 116"/>
          <p:cNvSpPr txBox="1"/>
          <p:nvPr/>
        </p:nvSpPr>
        <p:spPr>
          <a:xfrm>
            <a:off x="908848" y="1730591"/>
            <a:ext cx="725399" cy="39736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2" name="Shape 103"/>
          <p:cNvCxnSpPr/>
          <p:nvPr/>
        </p:nvCxnSpPr>
        <p:spPr>
          <a:xfrm>
            <a:off x="4577246" y="4457783"/>
            <a:ext cx="0" cy="51490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" name="Shape 101"/>
          <p:cNvCxnSpPr/>
          <p:nvPr/>
        </p:nvCxnSpPr>
        <p:spPr>
          <a:xfrm flipH="1" flipV="1">
            <a:off x="908283" y="2441281"/>
            <a:ext cx="503472" cy="689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" name="Shape 101"/>
          <p:cNvCxnSpPr/>
          <p:nvPr/>
        </p:nvCxnSpPr>
        <p:spPr>
          <a:xfrm rot="10800000">
            <a:off x="3747606" y="4956812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" name="Shape 95"/>
          <p:cNvSpPr txBox="1"/>
          <p:nvPr/>
        </p:nvSpPr>
        <p:spPr>
          <a:xfrm>
            <a:off x="1489466" y="5735317"/>
            <a:ext cx="2166918" cy="486124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 dirty="0" smtClean="0">
                <a:ea typeface="Cabin"/>
                <a:cs typeface="Cabin"/>
                <a:sym typeface="Cabin"/>
              </a:rPr>
              <a:t>print ('</a:t>
            </a:r>
            <a:r>
              <a:rPr lang="en-US" sz="2800" b="1" i="0" u="none" strike="noStrike" cap="none" baseline="0" dirty="0" err="1" smtClean="0">
                <a:ea typeface="Cabin"/>
                <a:cs typeface="Cabin"/>
                <a:sym typeface="Cabin"/>
              </a:rPr>
              <a:t>Gata</a:t>
            </a:r>
            <a:r>
              <a:rPr lang="en-US" sz="2800" b="1" i="0" u="none" strike="noStrike" cap="none" baseline="0" dirty="0" smtClean="0">
                <a:ea typeface="Cabin"/>
                <a:cs typeface="Cabin"/>
                <a:sym typeface="Cabin"/>
              </a:rPr>
              <a:t>')</a:t>
            </a:r>
            <a:endParaRPr lang="en-US" sz="2800" b="1" i="0" u="none" strike="noStrike" cap="none" baseline="0" dirty="0">
              <a:ea typeface="Cabin"/>
              <a:cs typeface="Cabin"/>
              <a:sym typeface="Cabin"/>
            </a:endParaRPr>
          </a:p>
        </p:txBody>
      </p:sp>
      <p:cxnSp>
        <p:nvCxnSpPr>
          <p:cNvPr id="45" name="Shape 103"/>
          <p:cNvCxnSpPr>
            <a:stCxn id="12" idx="3"/>
          </p:cNvCxnSpPr>
          <p:nvPr/>
        </p:nvCxnSpPr>
        <p:spPr>
          <a:xfrm flipV="1">
            <a:off x="3626655" y="2435669"/>
            <a:ext cx="950591" cy="11536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8" name="Shape 96"/>
          <p:cNvCxnSpPr>
            <a:stCxn id="14" idx="0"/>
          </p:cNvCxnSpPr>
          <p:nvPr/>
        </p:nvCxnSpPr>
        <p:spPr>
          <a:xfrm flipH="1" flipV="1">
            <a:off x="4577246" y="2441281"/>
            <a:ext cx="1" cy="45709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1362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8283" y="132827"/>
            <a:ext cx="1128371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	</a:t>
            </a:r>
            <a:r>
              <a:rPr lang="en-US" sz="2800" smtClean="0"/>
              <a:t>	</a:t>
            </a:r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r>
              <a:rPr lang="en-US" sz="2800" smtClean="0"/>
              <a:t>				</a:t>
            </a:r>
          </a:p>
          <a:p>
            <a:r>
              <a:rPr lang="en-US" sz="2800" smtClean="0"/>
              <a:t>						</a:t>
            </a:r>
            <a:r>
              <a:rPr lang="en-US" sz="2800" b="1" smtClean="0"/>
              <a:t>Ce va returna aceasta bucla?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 sz="1600" smtClean="0"/>
              <a:t>Copyright - InfoAcademy - 2017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z="1600" smtClean="0"/>
              <a:t>28</a:t>
            </a:fld>
            <a:endParaRPr lang="en-US" sz="1600"/>
          </a:p>
        </p:txBody>
      </p:sp>
      <p:sp>
        <p:nvSpPr>
          <p:cNvPr id="6" name="Shape 92"/>
          <p:cNvSpPr txBox="1">
            <a:spLocks/>
          </p:cNvSpPr>
          <p:nvPr/>
        </p:nvSpPr>
        <p:spPr>
          <a:xfrm>
            <a:off x="4121426" y="25014"/>
            <a:ext cx="4519110" cy="85092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endParaRPr lang="en-US" sz="2800" cap="none" smtClean="0">
              <a:latin typeface="Cabin"/>
              <a:ea typeface="Cabin"/>
              <a:cs typeface="Cabin"/>
              <a:sym typeface="Cabi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cap="none" smtClean="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Bucla while - alt</a:t>
            </a:r>
            <a:endParaRPr lang="en-US" sz="2800" b="1" cap="none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" name="Shape 94"/>
          <p:cNvSpPr txBox="1"/>
          <p:nvPr/>
        </p:nvSpPr>
        <p:spPr>
          <a:xfrm>
            <a:off x="6704277" y="1175861"/>
            <a:ext cx="3001961" cy="4178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ea typeface="Cabin"/>
                <a:cs typeface="Cabin"/>
                <a:sym typeface="Cabin"/>
              </a:rPr>
              <a:t>x = </a:t>
            </a:r>
            <a:r>
              <a:rPr lang="en-US" sz="2800" dirty="0" smtClean="0">
                <a:ea typeface="Cabin"/>
                <a:cs typeface="Cabin"/>
                <a:sym typeface="Cabin"/>
              </a:rPr>
              <a:t>0</a:t>
            </a:r>
            <a:endParaRPr lang="en-US" sz="2800" dirty="0"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endParaRPr lang="en-US" sz="2800" dirty="0">
              <a:ea typeface="Cabin"/>
              <a:cs typeface="Cabin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while</a:t>
            </a:r>
            <a:r>
              <a:rPr lang="en-US" sz="2800" dirty="0">
                <a:ea typeface="Cabin"/>
                <a:cs typeface="Cabin"/>
                <a:sym typeface="Cabin"/>
              </a:rPr>
              <a:t> x &gt; 0: 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ea typeface="Cabin"/>
                <a:cs typeface="Cabin"/>
                <a:sym typeface="Cabin"/>
              </a:rPr>
              <a:t>     </a:t>
            </a:r>
            <a:r>
              <a:rPr lang="en-US" sz="2800" dirty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800" dirty="0">
                <a:ea typeface="Cabin"/>
                <a:cs typeface="Cabin"/>
                <a:sym typeface="Cabin"/>
              </a:rPr>
              <a:t> </a:t>
            </a:r>
            <a:r>
              <a:rPr lang="en-US" sz="2800" dirty="0" smtClean="0">
                <a:ea typeface="Cabin"/>
                <a:cs typeface="Cabin"/>
                <a:sym typeface="Cabin"/>
              </a:rPr>
              <a:t>( x )</a:t>
            </a:r>
            <a:endParaRPr lang="en-US" sz="28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ea typeface="Cabin"/>
                <a:cs typeface="Cabin"/>
                <a:sym typeface="Cabin"/>
              </a:rPr>
              <a:t>     x = x – </a:t>
            </a:r>
            <a:r>
              <a:rPr lang="en-US" sz="2800" dirty="0" smtClean="0">
                <a:ea typeface="Cabin"/>
                <a:cs typeface="Cabin"/>
                <a:sym typeface="Cabin"/>
              </a:rPr>
              <a:t>1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dirty="0" smtClean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 </a:t>
            </a:r>
            <a:r>
              <a:rPr lang="en-US" sz="2800" dirty="0" smtClean="0">
                <a:ea typeface="Cabin"/>
                <a:cs typeface="Cabin"/>
                <a:sym typeface="Cabin"/>
              </a:rPr>
              <a:t>( </a:t>
            </a:r>
            <a:r>
              <a:rPr lang="en-US" sz="28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'OK'</a:t>
            </a:r>
            <a:r>
              <a:rPr lang="en-US" sz="2800" dirty="0">
                <a:ea typeface="Cabin"/>
                <a:cs typeface="Cabin"/>
                <a:sym typeface="Cabin"/>
              </a:rPr>
              <a:t> )</a:t>
            </a:r>
            <a:endParaRPr lang="en-US" sz="28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 lvl="0" algn="ctr"/>
            <a:endParaRPr lang="en-US" sz="2800" dirty="0">
              <a:ea typeface="Cabin"/>
              <a:cs typeface="Cabin"/>
              <a:sym typeface="Cabin"/>
            </a:endParaRPr>
          </a:p>
        </p:txBody>
      </p:sp>
      <p:sp>
        <p:nvSpPr>
          <p:cNvPr id="9" name="Shape 95"/>
          <p:cNvSpPr txBox="1"/>
          <p:nvPr/>
        </p:nvSpPr>
        <p:spPr>
          <a:xfrm>
            <a:off x="1459737" y="744449"/>
            <a:ext cx="2166918" cy="486124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>
                <a:ea typeface="Cabin"/>
                <a:cs typeface="Cabin"/>
                <a:sym typeface="Cabin"/>
              </a:rPr>
              <a:t>x </a:t>
            </a:r>
            <a:r>
              <a:rPr lang="en-US" sz="2800" b="1" i="0" u="none" strike="noStrike" cap="none" baseline="0" smtClean="0">
                <a:ea typeface="Cabin"/>
                <a:cs typeface="Cabin"/>
                <a:sym typeface="Cabin"/>
              </a:rPr>
              <a:t>= 0 </a:t>
            </a:r>
            <a:endParaRPr lang="en-US" sz="2800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10" name="Shape 96"/>
          <p:cNvCxnSpPr/>
          <p:nvPr/>
        </p:nvCxnSpPr>
        <p:spPr>
          <a:xfrm rot="10800000">
            <a:off x="2534427" y="129960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2" name="Shape 98"/>
          <p:cNvSpPr/>
          <p:nvPr/>
        </p:nvSpPr>
        <p:spPr>
          <a:xfrm>
            <a:off x="1459737" y="1910124"/>
            <a:ext cx="2166918" cy="1074162"/>
          </a:xfrm>
          <a:prstGeom prst="diamond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 smtClean="0">
                <a:ea typeface="Cabin"/>
                <a:cs typeface="Cabin"/>
                <a:sym typeface="Cabin"/>
              </a:rPr>
              <a:t>x &gt; 0</a:t>
            </a:r>
            <a:endParaRPr lang="en-US" sz="2800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13" name="Shape 99"/>
          <p:cNvCxnSpPr/>
          <p:nvPr/>
        </p:nvCxnSpPr>
        <p:spPr>
          <a:xfrm>
            <a:off x="2548702" y="3034365"/>
            <a:ext cx="12638" cy="1908869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4" name="Shape 100"/>
          <p:cNvSpPr txBox="1"/>
          <p:nvPr/>
        </p:nvSpPr>
        <p:spPr>
          <a:xfrm>
            <a:off x="3545960" y="2898374"/>
            <a:ext cx="2062573" cy="526882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800" b="1" i="0" u="none" strike="noStrike" cap="none" baseline="0">
                <a:ea typeface="Cabin"/>
                <a:cs typeface="Cabin"/>
                <a:sym typeface="Cabin"/>
              </a:rPr>
              <a:t>print </a:t>
            </a:r>
            <a:r>
              <a:rPr lang="en-US" sz="2800" b="1" i="0" u="none" strike="noStrike" cap="none" baseline="0" smtClean="0">
                <a:ea typeface="Cabin"/>
                <a:cs typeface="Cabin"/>
                <a:sym typeface="Cabin"/>
              </a:rPr>
              <a:t>( </a:t>
            </a:r>
            <a:r>
              <a:rPr lang="en-US" sz="2800" b="1" smtClean="0">
                <a:ea typeface="Cabin"/>
                <a:cs typeface="Cabin"/>
                <a:sym typeface="Cabin"/>
              </a:rPr>
              <a:t>x )</a:t>
            </a:r>
            <a:endParaRPr lang="en-US" sz="2800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15" name="Shape 101"/>
          <p:cNvCxnSpPr/>
          <p:nvPr/>
        </p:nvCxnSpPr>
        <p:spPr>
          <a:xfrm flipH="1" flipV="1">
            <a:off x="2572925" y="4943234"/>
            <a:ext cx="1952557" cy="2945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" name="Shape 103"/>
          <p:cNvCxnSpPr>
            <a:endCxn id="21" idx="0"/>
          </p:cNvCxnSpPr>
          <p:nvPr/>
        </p:nvCxnSpPr>
        <p:spPr>
          <a:xfrm>
            <a:off x="4577246" y="3425256"/>
            <a:ext cx="0" cy="51490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" name="Shape 107"/>
          <p:cNvSpPr txBox="1"/>
          <p:nvPr/>
        </p:nvSpPr>
        <p:spPr>
          <a:xfrm>
            <a:off x="3536988" y="3940160"/>
            <a:ext cx="2080516" cy="517623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800" b="1">
                <a:ea typeface="Cabin"/>
                <a:cs typeface="Cabin"/>
                <a:sym typeface="Cabin"/>
              </a:rPr>
              <a:t>x = x - 1</a:t>
            </a:r>
          </a:p>
        </p:txBody>
      </p:sp>
      <p:cxnSp>
        <p:nvCxnSpPr>
          <p:cNvPr id="22" name="Shape 108"/>
          <p:cNvCxnSpPr/>
          <p:nvPr/>
        </p:nvCxnSpPr>
        <p:spPr>
          <a:xfrm flipH="1" flipV="1">
            <a:off x="908285" y="2448175"/>
            <a:ext cx="23723" cy="353020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" name="Shape 109"/>
          <p:cNvCxnSpPr/>
          <p:nvPr/>
        </p:nvCxnSpPr>
        <p:spPr>
          <a:xfrm flipH="1" flipV="1">
            <a:off x="1007936" y="5978379"/>
            <a:ext cx="527225" cy="5150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" name="Shape 114"/>
          <p:cNvSpPr txBox="1"/>
          <p:nvPr/>
        </p:nvSpPr>
        <p:spPr>
          <a:xfrm>
            <a:off x="3838284" y="1724431"/>
            <a:ext cx="715521" cy="411314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0" name="Shape 116"/>
          <p:cNvSpPr txBox="1"/>
          <p:nvPr/>
        </p:nvSpPr>
        <p:spPr>
          <a:xfrm>
            <a:off x="908848" y="1730591"/>
            <a:ext cx="725399" cy="39736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2" name="Shape 103"/>
          <p:cNvCxnSpPr/>
          <p:nvPr/>
        </p:nvCxnSpPr>
        <p:spPr>
          <a:xfrm>
            <a:off x="4577246" y="4457783"/>
            <a:ext cx="0" cy="51490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" name="Shape 101"/>
          <p:cNvCxnSpPr/>
          <p:nvPr/>
        </p:nvCxnSpPr>
        <p:spPr>
          <a:xfrm flipH="1" flipV="1">
            <a:off x="908283" y="2441281"/>
            <a:ext cx="503472" cy="689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" name="Shape 101"/>
          <p:cNvCxnSpPr/>
          <p:nvPr/>
        </p:nvCxnSpPr>
        <p:spPr>
          <a:xfrm rot="10800000">
            <a:off x="3747606" y="4956812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" name="Shape 95"/>
          <p:cNvSpPr txBox="1"/>
          <p:nvPr/>
        </p:nvSpPr>
        <p:spPr>
          <a:xfrm>
            <a:off x="1489466" y="5735317"/>
            <a:ext cx="2166918" cy="486124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 smtClean="0">
                <a:ea typeface="Cabin"/>
                <a:cs typeface="Cabin"/>
                <a:sym typeface="Cabin"/>
              </a:rPr>
              <a:t>print ( 'OK' ) </a:t>
            </a:r>
            <a:endParaRPr lang="en-US" sz="2800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45" name="Shape 103"/>
          <p:cNvCxnSpPr>
            <a:stCxn id="12" idx="3"/>
          </p:cNvCxnSpPr>
          <p:nvPr/>
        </p:nvCxnSpPr>
        <p:spPr>
          <a:xfrm flipV="1">
            <a:off x="3626655" y="2435669"/>
            <a:ext cx="950591" cy="11536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8" name="Shape 96"/>
          <p:cNvCxnSpPr>
            <a:stCxn id="14" idx="0"/>
          </p:cNvCxnSpPr>
          <p:nvPr/>
        </p:nvCxnSpPr>
        <p:spPr>
          <a:xfrm flipH="1" flipV="1">
            <a:off x="4577246" y="2441281"/>
            <a:ext cx="1" cy="45709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9237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8283" y="132827"/>
            <a:ext cx="1128371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	</a:t>
            </a:r>
            <a:r>
              <a:rPr lang="en-US" sz="2800" smtClean="0"/>
              <a:t>	</a:t>
            </a:r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r>
              <a:rPr lang="en-US" sz="2800" smtClean="0"/>
              <a:t>				</a:t>
            </a:r>
          </a:p>
          <a:p>
            <a:r>
              <a:rPr lang="en-US" sz="2800" smtClean="0"/>
              <a:t>						</a:t>
            </a:r>
            <a:r>
              <a:rPr lang="en-US" sz="2800" b="1" smtClean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 sz="1600" smtClean="0"/>
              <a:t>Copyright - InfoAcademy - 2017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z="1600" smtClean="0"/>
              <a:t>29</a:t>
            </a:fld>
            <a:endParaRPr lang="en-US" sz="1600"/>
          </a:p>
        </p:txBody>
      </p:sp>
      <p:sp>
        <p:nvSpPr>
          <p:cNvPr id="6" name="Shape 92"/>
          <p:cNvSpPr txBox="1">
            <a:spLocks/>
          </p:cNvSpPr>
          <p:nvPr/>
        </p:nvSpPr>
        <p:spPr>
          <a:xfrm>
            <a:off x="4121426" y="25014"/>
            <a:ext cx="4519110" cy="85092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endParaRPr lang="en-US" sz="2800" cap="none" smtClean="0">
              <a:latin typeface="Cabin"/>
              <a:ea typeface="Cabin"/>
              <a:cs typeface="Cabin"/>
              <a:sym typeface="Cabi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cap="none" smtClean="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Bucla while - break</a:t>
            </a:r>
            <a:endParaRPr lang="en-US" sz="2800" b="1" cap="none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" name="Shape 94"/>
          <p:cNvSpPr txBox="1"/>
          <p:nvPr/>
        </p:nvSpPr>
        <p:spPr>
          <a:xfrm>
            <a:off x="8290115" y="1416542"/>
            <a:ext cx="3221363" cy="4178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ea typeface="Cabin"/>
                <a:cs typeface="Cabin"/>
                <a:sym typeface="Cabin"/>
              </a:rPr>
              <a:t>x = 7</a:t>
            </a:r>
          </a:p>
          <a:p>
            <a:pPr lvl="0">
              <a:buClr>
                <a:srgbClr val="FF7F00"/>
              </a:buClr>
              <a:buSzPct val="25000"/>
            </a:pPr>
            <a:endParaRPr lang="en-US" sz="2800" dirty="0">
              <a:ea typeface="Cabin"/>
              <a:cs typeface="Cabin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while</a:t>
            </a:r>
            <a:r>
              <a:rPr lang="en-US" sz="2800" dirty="0">
                <a:ea typeface="Cabin"/>
                <a:cs typeface="Cabin"/>
                <a:sym typeface="Cabin"/>
              </a:rPr>
              <a:t> x &gt; 0: 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solidFill>
                  <a:srgbClr val="CC00CC"/>
                </a:solidFill>
                <a:ea typeface="Cabin"/>
                <a:cs typeface="Cabin"/>
                <a:sym typeface="Cabin"/>
              </a:rPr>
              <a:t>     print </a:t>
            </a:r>
            <a:r>
              <a:rPr lang="en-US" sz="2800" dirty="0" smtClean="0">
                <a:ea typeface="Cabin"/>
                <a:cs typeface="Cabin"/>
                <a:sym typeface="Cabin"/>
              </a:rPr>
              <a:t>( x )</a:t>
            </a:r>
            <a:endParaRPr lang="en-US" sz="28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ea typeface="Cabin"/>
                <a:cs typeface="Cabin"/>
                <a:sym typeface="Cabin"/>
              </a:rPr>
              <a:t>     x = x – </a:t>
            </a:r>
            <a:r>
              <a:rPr lang="en-US" sz="2800" dirty="0" smtClean="0">
                <a:ea typeface="Cabin"/>
                <a:cs typeface="Cabin"/>
                <a:sym typeface="Cabin"/>
              </a:rPr>
              <a:t>1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ea typeface="Cabin"/>
                <a:cs typeface="Cabin"/>
                <a:sym typeface="Cabin"/>
              </a:rPr>
              <a:t> </a:t>
            </a:r>
            <a:r>
              <a:rPr lang="en-US" sz="2800" dirty="0" smtClean="0">
                <a:ea typeface="Cabin"/>
                <a:cs typeface="Cabin"/>
                <a:sym typeface="Cabin"/>
              </a:rPr>
              <a:t>    </a:t>
            </a:r>
            <a:r>
              <a:rPr lang="en-US" sz="2800" dirty="0" smtClean="0">
                <a:solidFill>
                  <a:srgbClr val="D05F02"/>
                </a:solidFill>
                <a:ea typeface="Cabin"/>
                <a:cs typeface="Cabin"/>
                <a:sym typeface="Cabin"/>
              </a:rPr>
              <a:t>if</a:t>
            </a:r>
            <a:r>
              <a:rPr lang="en-US" sz="2800" dirty="0" smtClean="0">
                <a:ea typeface="Cabin"/>
                <a:cs typeface="Cabin"/>
                <a:sym typeface="Cabin"/>
              </a:rPr>
              <a:t> x == 3: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ea typeface="Cabin"/>
                <a:cs typeface="Cabin"/>
                <a:sym typeface="Cabin"/>
              </a:rPr>
              <a:t> </a:t>
            </a:r>
            <a:r>
              <a:rPr lang="en-US" sz="2800" dirty="0" smtClean="0">
                <a:ea typeface="Cabin"/>
                <a:cs typeface="Cabin"/>
                <a:sym typeface="Cabin"/>
              </a:rPr>
              <a:t>          </a:t>
            </a:r>
            <a:r>
              <a:rPr lang="en-US" sz="2800" dirty="0" smtClean="0">
                <a:solidFill>
                  <a:srgbClr val="D05F02"/>
                </a:solidFill>
                <a:ea typeface="Cabin"/>
                <a:cs typeface="Cabin"/>
                <a:sym typeface="Cabin"/>
              </a:rPr>
              <a:t>break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dirty="0" smtClean="0">
                <a:ea typeface="Cabin"/>
                <a:cs typeface="Cabin"/>
                <a:sym typeface="Cabin"/>
              </a:rPr>
              <a:t>    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 smtClean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800" dirty="0" smtClean="0">
                <a:ea typeface="Cabin"/>
                <a:cs typeface="Cabin"/>
                <a:sym typeface="Cabin"/>
              </a:rPr>
              <a:t> ( </a:t>
            </a:r>
            <a:r>
              <a:rPr lang="en-US" sz="28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</a:t>
            </a:r>
            <a:r>
              <a:rPr lang="en-US" sz="2800" dirty="0" err="1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Gata</a:t>
            </a:r>
            <a:r>
              <a:rPr lang="en-US" sz="28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 </a:t>
            </a:r>
            <a:r>
              <a:rPr lang="en-US" sz="2800" dirty="0">
                <a:ea typeface="Cabin"/>
                <a:cs typeface="Cabin"/>
                <a:sym typeface="Cabin"/>
              </a:rPr>
              <a:t>)</a:t>
            </a:r>
            <a:endParaRPr lang="en-US" sz="28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</p:txBody>
      </p:sp>
      <p:sp>
        <p:nvSpPr>
          <p:cNvPr id="9" name="Shape 95"/>
          <p:cNvSpPr txBox="1"/>
          <p:nvPr/>
        </p:nvSpPr>
        <p:spPr>
          <a:xfrm>
            <a:off x="1459737" y="744449"/>
            <a:ext cx="2166918" cy="486124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>
                <a:ea typeface="Cabin"/>
                <a:cs typeface="Cabin"/>
                <a:sym typeface="Cabin"/>
              </a:rPr>
              <a:t>x </a:t>
            </a:r>
            <a:r>
              <a:rPr lang="en-US" sz="2800" b="1" i="0" u="none" strike="noStrike" cap="none" baseline="0" smtClean="0">
                <a:ea typeface="Cabin"/>
                <a:cs typeface="Cabin"/>
                <a:sym typeface="Cabin"/>
              </a:rPr>
              <a:t>= 7 </a:t>
            </a:r>
            <a:endParaRPr lang="en-US" sz="2800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10" name="Shape 96"/>
          <p:cNvCxnSpPr/>
          <p:nvPr/>
        </p:nvCxnSpPr>
        <p:spPr>
          <a:xfrm rot="10800000">
            <a:off x="2534427" y="129960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2" name="Shape 98"/>
          <p:cNvSpPr/>
          <p:nvPr/>
        </p:nvSpPr>
        <p:spPr>
          <a:xfrm>
            <a:off x="1459737" y="1910124"/>
            <a:ext cx="2166918" cy="1074162"/>
          </a:xfrm>
          <a:prstGeom prst="diamond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 smtClean="0">
                <a:ea typeface="Cabin"/>
                <a:cs typeface="Cabin"/>
                <a:sym typeface="Cabin"/>
              </a:rPr>
              <a:t>x &gt; 0</a:t>
            </a:r>
            <a:endParaRPr lang="en-US" sz="2800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13" name="Shape 99"/>
          <p:cNvCxnSpPr/>
          <p:nvPr/>
        </p:nvCxnSpPr>
        <p:spPr>
          <a:xfrm>
            <a:off x="2548702" y="3034365"/>
            <a:ext cx="12638" cy="1908869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4" name="Shape 100"/>
          <p:cNvSpPr txBox="1"/>
          <p:nvPr/>
        </p:nvSpPr>
        <p:spPr>
          <a:xfrm>
            <a:off x="3545960" y="2898374"/>
            <a:ext cx="2062573" cy="526882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800" b="1" i="0" u="none" strike="noStrike" cap="none" baseline="0">
                <a:ea typeface="Cabin"/>
                <a:cs typeface="Cabin"/>
                <a:sym typeface="Cabin"/>
              </a:rPr>
              <a:t>print </a:t>
            </a:r>
            <a:r>
              <a:rPr lang="en-US" sz="2800" b="1" i="0" u="none" strike="noStrike" cap="none" baseline="0" smtClean="0">
                <a:ea typeface="Cabin"/>
                <a:cs typeface="Cabin"/>
                <a:sym typeface="Cabin"/>
              </a:rPr>
              <a:t>( </a:t>
            </a:r>
            <a:r>
              <a:rPr lang="en-US" sz="2800" b="1" smtClean="0">
                <a:ea typeface="Cabin"/>
                <a:cs typeface="Cabin"/>
                <a:sym typeface="Cabin"/>
              </a:rPr>
              <a:t>x )</a:t>
            </a:r>
            <a:endParaRPr lang="en-US" sz="2800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15" name="Shape 101"/>
          <p:cNvCxnSpPr/>
          <p:nvPr/>
        </p:nvCxnSpPr>
        <p:spPr>
          <a:xfrm flipH="1" flipV="1">
            <a:off x="2572925" y="4943234"/>
            <a:ext cx="1952557" cy="2945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" name="Shape 103"/>
          <p:cNvCxnSpPr>
            <a:stCxn id="14" idx="2"/>
            <a:endCxn id="21" idx="0"/>
          </p:cNvCxnSpPr>
          <p:nvPr/>
        </p:nvCxnSpPr>
        <p:spPr>
          <a:xfrm flipH="1">
            <a:off x="4568275" y="3425256"/>
            <a:ext cx="8972" cy="201712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" name="Shape 107"/>
          <p:cNvSpPr txBox="1"/>
          <p:nvPr/>
        </p:nvSpPr>
        <p:spPr>
          <a:xfrm>
            <a:off x="3528017" y="3626968"/>
            <a:ext cx="2080516" cy="517623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800" b="1">
                <a:ea typeface="Cabin"/>
                <a:cs typeface="Cabin"/>
                <a:sym typeface="Cabin"/>
              </a:rPr>
              <a:t>x = x - 1</a:t>
            </a:r>
          </a:p>
        </p:txBody>
      </p:sp>
      <p:cxnSp>
        <p:nvCxnSpPr>
          <p:cNvPr id="22" name="Shape 108"/>
          <p:cNvCxnSpPr/>
          <p:nvPr/>
        </p:nvCxnSpPr>
        <p:spPr>
          <a:xfrm flipH="1" flipV="1">
            <a:off x="908285" y="2448175"/>
            <a:ext cx="23723" cy="353020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" name="Shape 109"/>
          <p:cNvCxnSpPr/>
          <p:nvPr/>
        </p:nvCxnSpPr>
        <p:spPr>
          <a:xfrm flipH="1" flipV="1">
            <a:off x="1007936" y="5978379"/>
            <a:ext cx="527225" cy="5150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" name="Shape 114"/>
          <p:cNvSpPr txBox="1"/>
          <p:nvPr/>
        </p:nvSpPr>
        <p:spPr>
          <a:xfrm>
            <a:off x="3838284" y="1724431"/>
            <a:ext cx="715521" cy="411314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0" name="Shape 116"/>
          <p:cNvSpPr txBox="1"/>
          <p:nvPr/>
        </p:nvSpPr>
        <p:spPr>
          <a:xfrm>
            <a:off x="908848" y="1730591"/>
            <a:ext cx="725399" cy="39736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2" name="Shape 103"/>
          <p:cNvCxnSpPr/>
          <p:nvPr/>
        </p:nvCxnSpPr>
        <p:spPr>
          <a:xfrm>
            <a:off x="4577246" y="4144591"/>
            <a:ext cx="0" cy="828096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" name="Shape 101"/>
          <p:cNvCxnSpPr/>
          <p:nvPr/>
        </p:nvCxnSpPr>
        <p:spPr>
          <a:xfrm flipH="1" flipV="1">
            <a:off x="908283" y="2441281"/>
            <a:ext cx="503472" cy="689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" name="Shape 101"/>
          <p:cNvCxnSpPr/>
          <p:nvPr/>
        </p:nvCxnSpPr>
        <p:spPr>
          <a:xfrm rot="10800000">
            <a:off x="3747606" y="4956812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" name="Shape 95"/>
          <p:cNvSpPr txBox="1"/>
          <p:nvPr/>
        </p:nvSpPr>
        <p:spPr>
          <a:xfrm>
            <a:off x="1489466" y="5735317"/>
            <a:ext cx="2166918" cy="486124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baseline="0" smtClean="0">
                <a:ea typeface="Cabin"/>
                <a:cs typeface="Cabin"/>
                <a:sym typeface="Cabin"/>
              </a:rPr>
              <a:t>print ( 'Gata'  )</a:t>
            </a:r>
            <a:endParaRPr lang="en-US" sz="2400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45" name="Shape 103"/>
          <p:cNvCxnSpPr>
            <a:stCxn id="12" idx="3"/>
          </p:cNvCxnSpPr>
          <p:nvPr/>
        </p:nvCxnSpPr>
        <p:spPr>
          <a:xfrm flipV="1">
            <a:off x="3626655" y="2435669"/>
            <a:ext cx="950591" cy="11536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8" name="Shape 96"/>
          <p:cNvCxnSpPr>
            <a:stCxn id="14" idx="0"/>
          </p:cNvCxnSpPr>
          <p:nvPr/>
        </p:nvCxnSpPr>
        <p:spPr>
          <a:xfrm flipH="1" flipV="1">
            <a:off x="4577246" y="2441281"/>
            <a:ext cx="1" cy="45709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" name="Shape 96"/>
          <p:cNvCxnSpPr/>
          <p:nvPr/>
        </p:nvCxnSpPr>
        <p:spPr>
          <a:xfrm flipH="1" flipV="1">
            <a:off x="4629011" y="4185070"/>
            <a:ext cx="1347298" cy="75816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" name="Shape 96"/>
          <p:cNvCxnSpPr>
            <a:endCxn id="31" idx="2"/>
          </p:cNvCxnSpPr>
          <p:nvPr/>
        </p:nvCxnSpPr>
        <p:spPr>
          <a:xfrm flipV="1">
            <a:off x="3656384" y="5202045"/>
            <a:ext cx="3370251" cy="785028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" name="Shape 107"/>
          <p:cNvSpPr txBox="1"/>
          <p:nvPr/>
        </p:nvSpPr>
        <p:spPr>
          <a:xfrm>
            <a:off x="5986377" y="4684422"/>
            <a:ext cx="2080516" cy="517623"/>
          </a:xfrm>
          <a:prstGeom prst="rect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800" b="1" smtClean="0">
                <a:ea typeface="Cabin"/>
                <a:cs typeface="Cabin"/>
                <a:sym typeface="Cabin"/>
              </a:rPr>
              <a:t>break</a:t>
            </a:r>
            <a:endParaRPr lang="en-US" sz="2800" b="1"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32553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Introducere</a:t>
            </a:r>
            <a:r>
              <a:rPr lang="en-US" sz="2800" b="1" dirty="0" smtClean="0">
                <a:solidFill>
                  <a:srgbClr val="C00000"/>
                </a:solidFill>
              </a:rPr>
              <a:t> - </a:t>
            </a:r>
            <a:r>
              <a:rPr lang="en-US" sz="2800" b="1" dirty="0" err="1" smtClean="0">
                <a:solidFill>
                  <a:srgbClr val="C00000"/>
                </a:solidFill>
              </a:rPr>
              <a:t>recapitulare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Putem</a:t>
            </a:r>
            <a:r>
              <a:rPr lang="en-US" sz="2800" dirty="0" smtClean="0"/>
              <a:t> </a:t>
            </a:r>
            <a:r>
              <a:rPr lang="en-US" sz="2800" dirty="0" err="1" smtClean="0"/>
              <a:t>capta</a:t>
            </a:r>
            <a:r>
              <a:rPr lang="en-US" sz="2800" dirty="0" smtClean="0"/>
              <a:t> un sir de </a:t>
            </a:r>
            <a:r>
              <a:rPr lang="en-US" sz="2800" dirty="0" err="1" smtClean="0"/>
              <a:t>caractere</a:t>
            </a:r>
            <a:r>
              <a:rPr lang="en-US" sz="2800" dirty="0" smtClean="0"/>
              <a:t> de la </a:t>
            </a:r>
            <a:r>
              <a:rPr lang="en-US" sz="2800" dirty="0" err="1" smtClean="0"/>
              <a:t>tastatura</a:t>
            </a:r>
            <a:r>
              <a:rPr lang="en-US" sz="2800" dirty="0" smtClean="0"/>
              <a:t>, </a:t>
            </a:r>
            <a:r>
              <a:rPr lang="en-US" sz="2800" dirty="0" err="1" smtClean="0"/>
              <a:t>intr</a:t>
            </a:r>
            <a:r>
              <a:rPr lang="en-US" sz="2800" dirty="0" smtClean="0"/>
              <a:t>-o </a:t>
            </a:r>
            <a:r>
              <a:rPr lang="en-US" sz="2800" dirty="0" err="1" smtClean="0"/>
              <a:t>variabila</a:t>
            </a:r>
            <a:r>
              <a:rPr lang="en-US" sz="2800" dirty="0" smtClean="0"/>
              <a:t>;</a:t>
            </a:r>
          </a:p>
          <a:p>
            <a:pPr marL="914400" lvl="1" indent="-457200">
              <a:buFontTx/>
              <a:buChar char="-"/>
            </a:pPr>
            <a:r>
              <a:rPr lang="en-US" sz="2800" dirty="0" smtClean="0">
                <a:cs typeface="Times New Roman" panose="02020603050405020304" pitchFamily="18" charset="0"/>
              </a:rPr>
              <a:t>CNP </a:t>
            </a:r>
            <a:r>
              <a:rPr lang="en-US" sz="2800" dirty="0">
                <a:cs typeface="Times New Roman" panose="02020603050405020304" pitchFamily="18" charset="0"/>
              </a:rPr>
              <a:t>= </a:t>
            </a:r>
            <a:r>
              <a:rPr lang="en-US" sz="2800" dirty="0" smtClean="0">
                <a:solidFill>
                  <a:srgbClr val="CC00CC"/>
                </a:solidFill>
                <a:cs typeface="Times New Roman" panose="02020603050405020304" pitchFamily="18" charset="0"/>
              </a:rPr>
              <a:t>input</a:t>
            </a:r>
            <a:r>
              <a:rPr lang="en-US" sz="2800" dirty="0" smtClean="0"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solidFill>
                  <a:srgbClr val="008000"/>
                </a:solidFill>
                <a:cs typeface="Times New Roman" panose="02020603050405020304" pitchFamily="18" charset="0"/>
              </a:rPr>
              <a:t>"</a:t>
            </a:r>
            <a:r>
              <a:rPr lang="en-US" sz="2800" dirty="0" err="1" smtClean="0">
                <a:solidFill>
                  <a:srgbClr val="008000"/>
                </a:solidFill>
                <a:cs typeface="Times New Roman" panose="02020603050405020304" pitchFamily="18" charset="0"/>
              </a:rPr>
              <a:t>Introduceti</a:t>
            </a:r>
            <a:r>
              <a:rPr lang="en-US" sz="2800" dirty="0" smtClean="0">
                <a:solidFill>
                  <a:srgbClr val="008000"/>
                </a:solidFill>
                <a:cs typeface="Times New Roman" panose="02020603050405020304" pitchFamily="18" charset="0"/>
              </a:rPr>
              <a:t> CNP: "</a:t>
            </a:r>
            <a:r>
              <a:rPr lang="en-US" sz="2800" dirty="0" smtClean="0">
                <a:cs typeface="Times New Roman" panose="02020603050405020304" pitchFamily="18" charset="0"/>
              </a:rPr>
              <a:t>)  . </a:t>
            </a:r>
          </a:p>
          <a:p>
            <a:pPr lvl="1"/>
            <a:r>
              <a:rPr lang="en-US" sz="2800" dirty="0"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cs typeface="Times New Roman" panose="02020603050405020304" pitchFamily="18" charset="0"/>
              </a:rPr>
              <a:t>Pentru</a:t>
            </a:r>
            <a:r>
              <a:rPr lang="en-US" sz="2800" dirty="0" smtClean="0">
                <a:cs typeface="Times New Roman" panose="02020603050405020304" pitchFamily="18" charset="0"/>
              </a:rPr>
              <a:t> a-l </a:t>
            </a:r>
            <a:r>
              <a:rPr lang="en-US" sz="2800" dirty="0" err="1" smtClean="0">
                <a:cs typeface="Times New Roman" panose="02020603050405020304" pitchFamily="18" charset="0"/>
              </a:rPr>
              <a:t>converti</a:t>
            </a:r>
            <a:r>
              <a:rPr lang="en-US" sz="2800" dirty="0" smtClean="0">
                <a:cs typeface="Times New Roman" panose="02020603050405020304" pitchFamily="18" charset="0"/>
              </a:rPr>
              <a:t> la </a:t>
            </a:r>
            <a:r>
              <a:rPr lang="en-US" sz="2800" dirty="0" err="1" smtClean="0">
                <a:cs typeface="Times New Roman" panose="02020603050405020304" pitchFamily="18" charset="0"/>
              </a:rPr>
              <a:t>numar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folosim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CC00CC"/>
                </a:solidFill>
                <a:cs typeface="Times New Roman" panose="02020603050405020304" pitchFamily="18" charset="0"/>
              </a:rPr>
              <a:t>int</a:t>
            </a:r>
            <a:r>
              <a:rPr lang="en-US" sz="2800" dirty="0" smtClean="0">
                <a:cs typeface="Times New Roman" panose="02020603050405020304" pitchFamily="18" charset="0"/>
              </a:rPr>
              <a:t>(CNP)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Putem</a:t>
            </a:r>
            <a:r>
              <a:rPr lang="en-US" sz="2800" dirty="0" smtClean="0"/>
              <a:t> </a:t>
            </a:r>
            <a:r>
              <a:rPr lang="en-US" sz="2800" dirty="0" err="1" smtClean="0"/>
              <a:t>scrie</a:t>
            </a:r>
            <a:r>
              <a:rPr lang="en-US" sz="2800" dirty="0" smtClean="0"/>
              <a:t> </a:t>
            </a:r>
            <a:r>
              <a:rPr lang="en-US" sz="2800" dirty="0" err="1" smtClean="0"/>
              <a:t>mai</a:t>
            </a:r>
            <a:r>
              <a:rPr lang="en-US" sz="2800" dirty="0" smtClean="0"/>
              <a:t> </a:t>
            </a:r>
            <a:r>
              <a:rPr lang="en-US" sz="2800" dirty="0" err="1" smtClean="0"/>
              <a:t>multe</a:t>
            </a:r>
            <a:r>
              <a:rPr lang="en-US" sz="2800" dirty="0" smtClean="0"/>
              <a:t> </a:t>
            </a:r>
            <a:r>
              <a:rPr lang="en-US" sz="2800" dirty="0" err="1" smtClean="0"/>
              <a:t>instructiuni</a:t>
            </a:r>
            <a:r>
              <a:rPr lang="en-US" sz="2800" dirty="0" smtClean="0"/>
              <a:t> </a:t>
            </a:r>
            <a:r>
              <a:rPr lang="en-US" sz="2800" dirty="0" err="1" smtClean="0"/>
              <a:t>pe</a:t>
            </a:r>
            <a:r>
              <a:rPr lang="en-US" sz="2800" dirty="0" smtClean="0"/>
              <a:t> </a:t>
            </a:r>
            <a:r>
              <a:rPr lang="en-US" sz="2800" dirty="0" err="1" smtClean="0"/>
              <a:t>aceeasi</a:t>
            </a:r>
            <a:r>
              <a:rPr lang="en-US" sz="2800" dirty="0" smtClean="0"/>
              <a:t> </a:t>
            </a:r>
            <a:r>
              <a:rPr lang="en-US" sz="2800" dirty="0" err="1" smtClean="0"/>
              <a:t>linie</a:t>
            </a:r>
            <a:r>
              <a:rPr lang="en-US" sz="2800" dirty="0" smtClean="0"/>
              <a:t> </a:t>
            </a:r>
            <a:r>
              <a:rPr lang="en-US" sz="2800" dirty="0" err="1" smtClean="0"/>
              <a:t>despartite</a:t>
            </a:r>
            <a:r>
              <a:rPr lang="en-US" sz="2800" dirty="0" smtClean="0"/>
              <a:t> de ';' ;</a:t>
            </a:r>
          </a:p>
          <a:p>
            <a:pPr lvl="1"/>
            <a:r>
              <a:rPr lang="en-US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		</a:t>
            </a:r>
            <a:r>
              <a:rPr lang="en-US" sz="2800" dirty="0" smtClean="0">
                <a:solidFill>
                  <a:srgbClr val="CC00CC"/>
                </a:solidFill>
                <a:cs typeface="Times New Roman" panose="02020603050405020304" pitchFamily="18" charset="0"/>
              </a:rPr>
              <a:t>print</a:t>
            </a:r>
            <a:r>
              <a:rPr lang="en-US" sz="2800" dirty="0" smtClean="0">
                <a:cs typeface="Times New Roman" panose="02020603050405020304" pitchFamily="18" charset="0"/>
              </a:rPr>
              <a:t> (</a:t>
            </a:r>
            <a:r>
              <a:rPr lang="en-US" sz="28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'Alina'</a:t>
            </a:r>
            <a:r>
              <a:rPr lang="en-US" sz="2800" dirty="0" smtClean="0">
                <a:cs typeface="Times New Roman" panose="02020603050405020304" pitchFamily="18" charset="0"/>
              </a:rPr>
              <a:t>)</a:t>
            </a:r>
            <a:r>
              <a:rPr lang="en-US" sz="2800" dirty="0" smtClean="0"/>
              <a:t>;</a:t>
            </a:r>
            <a:r>
              <a:rPr lang="en-US" sz="280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CC00CC"/>
                </a:solidFill>
                <a:cs typeface="Times New Roman" panose="02020603050405020304" pitchFamily="18" charset="0"/>
              </a:rPr>
              <a:t>print</a:t>
            </a:r>
            <a:r>
              <a:rPr lang="en-US" sz="280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'</a:t>
            </a:r>
            <a:r>
              <a:rPr lang="en-US" sz="2800" dirty="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viseaza</a:t>
            </a:r>
            <a:r>
              <a:rPr lang="en-US" sz="2800" dirty="0">
                <a:solidFill>
                  <a:srgbClr val="00B050"/>
                </a:solidFill>
                <a:cs typeface="Times New Roman" panose="02020603050405020304" pitchFamily="18" charset="0"/>
              </a:rPr>
              <a:t>! </a:t>
            </a:r>
            <a:r>
              <a:rPr lang="en-US" sz="28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'</a:t>
            </a:r>
            <a:r>
              <a:rPr lang="en-US" sz="2800" dirty="0">
                <a:cs typeface="Times New Roman" panose="02020603050405020304" pitchFamily="18" charset="0"/>
              </a:rPr>
              <a:t>)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Putem</a:t>
            </a:r>
            <a:r>
              <a:rPr lang="en-US" sz="2800" dirty="0" smtClean="0"/>
              <a:t> da print la </a:t>
            </a:r>
            <a:r>
              <a:rPr lang="en-US" sz="2800" dirty="0" err="1" smtClean="0"/>
              <a:t>mai</a:t>
            </a:r>
            <a:r>
              <a:rPr lang="en-US" sz="2800" dirty="0" smtClean="0"/>
              <a:t> </a:t>
            </a:r>
            <a:r>
              <a:rPr lang="en-US" sz="2800" dirty="0" err="1" smtClean="0"/>
              <a:t>multe</a:t>
            </a:r>
            <a:r>
              <a:rPr lang="en-US" sz="2800" dirty="0" smtClean="0"/>
              <a:t> </a:t>
            </a:r>
            <a:r>
              <a:rPr lang="en-US" sz="2800" dirty="0" err="1" smtClean="0"/>
              <a:t>siruri</a:t>
            </a:r>
            <a:r>
              <a:rPr lang="en-US" sz="2800" dirty="0" smtClean="0"/>
              <a:t>, </a:t>
            </a:r>
            <a:r>
              <a:rPr lang="en-US" sz="2800" dirty="0" err="1" smtClean="0"/>
              <a:t>despartite</a:t>
            </a:r>
            <a:r>
              <a:rPr lang="en-US" sz="2800" dirty="0" smtClean="0"/>
              <a:t> de virgule </a:t>
            </a:r>
            <a:r>
              <a:rPr lang="en-US" sz="2800" dirty="0" err="1" smtClean="0"/>
              <a:t>sau</a:t>
            </a:r>
            <a:r>
              <a:rPr lang="en-US" sz="2800" dirty="0" smtClean="0"/>
              <a:t> o </a:t>
            </a:r>
            <a:r>
              <a:rPr lang="en-US" sz="2800" dirty="0" err="1" smtClean="0"/>
              <a:t>combinatie</a:t>
            </a:r>
            <a:r>
              <a:rPr lang="en-US" sz="2800" dirty="0" smtClean="0"/>
              <a:t> de </a:t>
            </a:r>
            <a:r>
              <a:rPr lang="en-US" sz="2800" dirty="0" err="1" smtClean="0"/>
              <a:t>siruri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variabile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</a:t>
            </a:r>
            <a:r>
              <a:rPr lang="en-US" sz="2800" dirty="0" smtClean="0"/>
              <a:t> </a:t>
            </a:r>
            <a:r>
              <a:rPr lang="en-US" sz="2800" dirty="0" err="1" smtClean="0"/>
              <a:t>concatenare</a:t>
            </a:r>
            <a:r>
              <a:rPr lang="en-US" sz="2800" dirty="0" smtClean="0"/>
              <a:t> cu </a:t>
            </a:r>
            <a:r>
              <a:rPr lang="en-US" sz="2800" dirty="0" err="1" smtClean="0"/>
              <a:t>spatiu</a:t>
            </a:r>
            <a:r>
              <a:rPr lang="en-US" sz="2800" dirty="0" smtClean="0"/>
              <a:t> </a:t>
            </a:r>
            <a:r>
              <a:rPr lang="en-US" sz="2800" dirty="0" err="1" smtClean="0"/>
              <a:t>intre</a:t>
            </a:r>
            <a:r>
              <a:rPr lang="en-US" sz="2800" dirty="0" smtClean="0"/>
              <a:t> </a:t>
            </a:r>
            <a:r>
              <a:rPr lang="en-US" sz="2800" dirty="0" err="1" smtClean="0"/>
              <a:t>ele</a:t>
            </a:r>
            <a:r>
              <a:rPr lang="en-US" sz="2800" dirty="0" smtClean="0"/>
              <a:t>;</a:t>
            </a:r>
          </a:p>
          <a:p>
            <a:pPr marL="457200" lvl="2"/>
            <a:r>
              <a:rPr lang="en-US" sz="28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		</a:t>
            </a:r>
            <a:r>
              <a:rPr lang="en-US" sz="2800" dirty="0" smtClean="0">
                <a:solidFill>
                  <a:srgbClr val="CC00CC"/>
                </a:solidFill>
                <a:cs typeface="Times New Roman" panose="02020603050405020304" pitchFamily="18" charset="0"/>
              </a:rPr>
              <a:t>print</a:t>
            </a:r>
            <a:r>
              <a:rPr lang="en-US" sz="2800" dirty="0" smtClean="0">
                <a:cs typeface="Times New Roman" panose="02020603050405020304" pitchFamily="18" charset="0"/>
              </a:rPr>
              <a:t> (</a:t>
            </a:r>
            <a:r>
              <a:rPr lang="en-US" sz="28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'Alina'</a:t>
            </a:r>
            <a:r>
              <a:rPr lang="en-US" sz="2800" dirty="0" smtClean="0">
                <a:cs typeface="Times New Roman" panose="02020603050405020304" pitchFamily="18" charset="0"/>
              </a:rPr>
              <a:t>,</a:t>
            </a:r>
            <a:r>
              <a:rPr lang="en-US" sz="2800" dirty="0" smtClean="0">
                <a:solidFill>
                  <a:srgbClr val="92D050"/>
                </a:solidFill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'</a:t>
            </a:r>
            <a:r>
              <a:rPr lang="en-US" sz="2800" dirty="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viseaza</a:t>
            </a:r>
            <a:r>
              <a:rPr lang="en-US" sz="28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!'</a:t>
            </a:r>
            <a:r>
              <a:rPr lang="en-US" sz="2800" dirty="0">
                <a:cs typeface="Times New Roman" panose="02020603050405020304" pitchFamily="18" charset="0"/>
              </a:rPr>
              <a:t>)</a:t>
            </a: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Putem</a:t>
            </a:r>
            <a:r>
              <a:rPr lang="en-US" sz="2800" dirty="0" smtClean="0"/>
              <a:t> </a:t>
            </a:r>
            <a:r>
              <a:rPr lang="en-US" sz="2800" dirty="0" err="1" smtClean="0"/>
              <a:t>utiliza</a:t>
            </a:r>
            <a:r>
              <a:rPr lang="en-US" sz="2800" dirty="0" smtClean="0"/>
              <a:t> </a:t>
            </a:r>
            <a:r>
              <a:rPr lang="en-US" sz="2800" dirty="0" err="1" smtClean="0"/>
              <a:t>ghilimelele</a:t>
            </a:r>
            <a:r>
              <a:rPr lang="en-US" sz="2800" dirty="0" smtClean="0"/>
              <a:t> triple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a </a:t>
            </a:r>
            <a:r>
              <a:rPr lang="en-US" sz="2800" dirty="0" err="1" smtClean="0"/>
              <a:t>scrie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vizualiza</a:t>
            </a:r>
            <a:r>
              <a:rPr lang="en-US" sz="2800" dirty="0" smtClean="0"/>
              <a:t>  un text </a:t>
            </a:r>
            <a:r>
              <a:rPr lang="en-US" sz="2800" dirty="0" err="1" smtClean="0"/>
              <a:t>pe</a:t>
            </a:r>
            <a:r>
              <a:rPr lang="en-US" sz="2800" dirty="0" smtClean="0"/>
              <a:t> </a:t>
            </a:r>
            <a:r>
              <a:rPr lang="en-US" sz="2800" dirty="0" err="1" smtClean="0"/>
              <a:t>mai</a:t>
            </a:r>
            <a:r>
              <a:rPr lang="en-US" sz="2800" dirty="0" smtClean="0"/>
              <a:t> </a:t>
            </a:r>
            <a:r>
              <a:rPr lang="en-US" sz="2800" dirty="0" err="1" smtClean="0"/>
              <a:t>multe</a:t>
            </a:r>
            <a:r>
              <a:rPr lang="en-US" sz="2800" dirty="0" smtClean="0"/>
              <a:t> </a:t>
            </a:r>
            <a:r>
              <a:rPr lang="en-US" sz="2800" dirty="0" err="1" smtClean="0"/>
              <a:t>randuri</a:t>
            </a:r>
            <a:endParaRPr lang="en-US" sz="28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4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8283" y="132827"/>
            <a:ext cx="1128371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				</a:t>
            </a:r>
          </a:p>
          <a:p>
            <a:r>
              <a:rPr lang="en-US" sz="2800" dirty="0" smtClean="0"/>
              <a:t>						</a:t>
            </a:r>
            <a:r>
              <a:rPr lang="en-US" sz="2800" b="1" dirty="0" smtClean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 sz="1600" smtClean="0"/>
              <a:t>Copyright - InfoAcademy - 2017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z="1600" smtClean="0"/>
              <a:t>30</a:t>
            </a:fld>
            <a:endParaRPr lang="en-US" sz="1600"/>
          </a:p>
        </p:txBody>
      </p:sp>
      <p:sp>
        <p:nvSpPr>
          <p:cNvPr id="6" name="Shape 92"/>
          <p:cNvSpPr txBox="1">
            <a:spLocks/>
          </p:cNvSpPr>
          <p:nvPr/>
        </p:nvSpPr>
        <p:spPr>
          <a:xfrm>
            <a:off x="4121426" y="25014"/>
            <a:ext cx="4519110" cy="85092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endParaRPr lang="en-US" sz="2800" cap="none" smtClean="0">
              <a:latin typeface="Cabin"/>
              <a:ea typeface="Cabin"/>
              <a:cs typeface="Cabin"/>
              <a:sym typeface="Cabi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cap="none" smtClean="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Bucla while - continue</a:t>
            </a:r>
            <a:endParaRPr lang="en-US" sz="2800" b="1" cap="none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" name="Shape 94"/>
          <p:cNvSpPr txBox="1"/>
          <p:nvPr/>
        </p:nvSpPr>
        <p:spPr>
          <a:xfrm>
            <a:off x="7139434" y="1137046"/>
            <a:ext cx="5052565" cy="51205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800" dirty="0" smtClean="0">
                <a:solidFill>
                  <a:srgbClr val="D05F02"/>
                </a:solidFill>
                <a:ea typeface="Cabin"/>
                <a:cs typeface="Cabin"/>
                <a:sym typeface="Cabin"/>
              </a:rPr>
              <a:t>while</a:t>
            </a:r>
            <a:r>
              <a:rPr lang="en-US" sz="2800" dirty="0" smtClean="0">
                <a:ea typeface="Cabin"/>
                <a:cs typeface="Cabin"/>
                <a:sym typeface="Cabin"/>
              </a:rPr>
              <a:t> </a:t>
            </a:r>
            <a:r>
              <a:rPr lang="en-US" sz="2800" dirty="0" smtClean="0">
                <a:solidFill>
                  <a:schemeClr val="accent4"/>
                </a:solidFill>
                <a:ea typeface="Cabin"/>
                <a:cs typeface="Cabin"/>
                <a:sym typeface="Cabin"/>
              </a:rPr>
              <a:t>True</a:t>
            </a:r>
            <a:r>
              <a:rPr lang="en-US" sz="2800" dirty="0" smtClean="0">
                <a:ea typeface="Cabin"/>
                <a:cs typeface="Cabin"/>
                <a:sym typeface="Cabin"/>
              </a:rPr>
              <a:t>: </a:t>
            </a:r>
            <a:endParaRPr lang="en-US" sz="2800" dirty="0"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ea typeface="Cabin"/>
                <a:cs typeface="Cabin"/>
                <a:sym typeface="Cabin"/>
              </a:rPr>
              <a:t>  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pret</a:t>
            </a:r>
            <a:r>
              <a:rPr lang="en-US" sz="2800" dirty="0" smtClean="0"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ea typeface="Cabin"/>
                <a:cs typeface="Cabin"/>
                <a:sym typeface="Cabin"/>
              </a:rPr>
              <a:t>= </a:t>
            </a:r>
            <a:r>
              <a:rPr lang="en-US" sz="2800" dirty="0" smtClean="0">
                <a:solidFill>
                  <a:srgbClr val="CC00CC"/>
                </a:solidFill>
                <a:ea typeface="Cabin"/>
                <a:cs typeface="Cabin"/>
                <a:sym typeface="Cabin"/>
              </a:rPr>
              <a:t>input</a:t>
            </a:r>
            <a:r>
              <a:rPr lang="en-US" sz="2800" dirty="0" smtClean="0">
                <a:ea typeface="Cabin"/>
                <a:cs typeface="Cabin"/>
                <a:sym typeface="Cabin"/>
              </a:rPr>
              <a:t>('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Introdu</a:t>
            </a:r>
            <a:r>
              <a:rPr lang="en-US" sz="2800" dirty="0" smtClean="0">
                <a:ea typeface="Cabin"/>
                <a:cs typeface="Cabin"/>
                <a:sym typeface="Cabin"/>
              </a:rPr>
              <a:t>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pret</a:t>
            </a:r>
            <a:r>
              <a:rPr lang="en-US" sz="2800" dirty="0" smtClean="0">
                <a:ea typeface="Cabin"/>
                <a:cs typeface="Cabin"/>
                <a:sym typeface="Cabin"/>
              </a:rPr>
              <a:t>: ')</a:t>
            </a:r>
            <a:endParaRPr lang="en-US" sz="2800" dirty="0"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ea typeface="Cabin"/>
                <a:cs typeface="Cabin"/>
                <a:sym typeface="Cabin"/>
              </a:rPr>
              <a:t> </a:t>
            </a:r>
            <a:r>
              <a:rPr lang="en-US" sz="2800" dirty="0" smtClean="0">
                <a:ea typeface="Cabin"/>
                <a:cs typeface="Cabin"/>
                <a:sym typeface="Cabin"/>
              </a:rPr>
              <a:t>    </a:t>
            </a:r>
            <a:r>
              <a:rPr lang="en-US" sz="2800" dirty="0" smtClean="0">
                <a:solidFill>
                  <a:srgbClr val="D05F02"/>
                </a:solidFill>
                <a:ea typeface="Cabin"/>
                <a:cs typeface="Cabin"/>
                <a:sym typeface="Cabin"/>
              </a:rPr>
              <a:t>if</a:t>
            </a:r>
            <a:r>
              <a:rPr lang="en-US" sz="2800" dirty="0" smtClean="0">
                <a:ea typeface="Cabin"/>
                <a:cs typeface="Cabin"/>
                <a:sym typeface="Cabin"/>
              </a:rPr>
              <a:t>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pret.isdigit</a:t>
            </a:r>
            <a:r>
              <a:rPr lang="en-US" sz="2800" dirty="0" smtClean="0">
                <a:ea typeface="Cabin"/>
                <a:cs typeface="Cabin"/>
                <a:sym typeface="Cabin"/>
              </a:rPr>
              <a:t>():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ea typeface="Cabin"/>
                <a:cs typeface="Cabin"/>
                <a:sym typeface="Cabin"/>
              </a:rPr>
              <a:t> </a:t>
            </a:r>
            <a:r>
              <a:rPr lang="en-US" sz="2800" dirty="0" smtClean="0">
                <a:ea typeface="Cabin"/>
                <a:cs typeface="Cabin"/>
                <a:sym typeface="Cabin"/>
              </a:rPr>
              <a:t>       </a:t>
            </a:r>
            <a:r>
              <a:rPr lang="en-US" sz="2800" dirty="0" smtClean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800" dirty="0" smtClean="0">
                <a:solidFill>
                  <a:srgbClr val="D05F02"/>
                </a:solidFill>
                <a:ea typeface="Cabin"/>
                <a:cs typeface="Cabin"/>
                <a:sym typeface="Cabin"/>
              </a:rPr>
              <a:t> </a:t>
            </a:r>
            <a:r>
              <a:rPr lang="en-US" sz="2800" dirty="0" smtClean="0">
                <a:ea typeface="Cabin"/>
                <a:cs typeface="Cabin"/>
                <a:sym typeface="Cabin"/>
              </a:rPr>
              <a:t>(</a:t>
            </a:r>
            <a:r>
              <a:rPr lang="en-US" sz="2800" dirty="0" err="1" smtClean="0">
                <a:solidFill>
                  <a:srgbClr val="CC00CC"/>
                </a:solidFill>
                <a:ea typeface="Cabin"/>
                <a:cs typeface="Cabin"/>
                <a:sym typeface="Cabin"/>
              </a:rPr>
              <a:t>int</a:t>
            </a:r>
            <a:r>
              <a:rPr lang="en-US" sz="2800" dirty="0" smtClean="0">
                <a:ea typeface="Cabin"/>
                <a:cs typeface="Cabin"/>
                <a:sym typeface="Cabin"/>
              </a:rPr>
              <a:t>(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pret</a:t>
            </a:r>
            <a:r>
              <a:rPr lang="en-US" sz="2800" dirty="0" smtClean="0">
                <a:ea typeface="Cabin"/>
                <a:cs typeface="Cabin"/>
                <a:sym typeface="Cabin"/>
              </a:rPr>
              <a:t>) * 1.19)  </a:t>
            </a:r>
            <a:endParaRPr lang="en-US" sz="2800" dirty="0" smtClean="0">
              <a:solidFill>
                <a:srgbClr val="C00000"/>
              </a:solidFill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2800" dirty="0" smtClean="0">
                <a:ea typeface="Cabin"/>
                <a:cs typeface="Cabin"/>
                <a:sym typeface="Cabin"/>
              </a:rPr>
              <a:t>        </a:t>
            </a:r>
            <a:r>
              <a:rPr lang="en-US" sz="2800" dirty="0" smtClean="0">
                <a:solidFill>
                  <a:srgbClr val="D05F02"/>
                </a:solidFill>
                <a:ea typeface="Cabin"/>
                <a:cs typeface="Cabin"/>
                <a:sym typeface="Cabin"/>
              </a:rPr>
              <a:t>continue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dirty="0" smtClean="0">
                <a:solidFill>
                  <a:srgbClr val="D05F02"/>
                </a:solidFill>
                <a:ea typeface="Cabin"/>
                <a:cs typeface="Cabin"/>
                <a:sym typeface="Cabin"/>
              </a:rPr>
              <a:t>     else</a:t>
            </a:r>
            <a:r>
              <a:rPr lang="en-US" sz="2800" dirty="0" smtClean="0">
                <a:ea typeface="Cabin"/>
                <a:cs typeface="Cabin"/>
                <a:sym typeface="Cabin"/>
              </a:rPr>
              <a:t>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dirty="0">
                <a:solidFill>
                  <a:srgbClr val="D05F02"/>
                </a:solidFill>
                <a:ea typeface="Cabin"/>
                <a:cs typeface="Cabin"/>
                <a:sym typeface="Cabin"/>
              </a:rPr>
              <a:t> </a:t>
            </a:r>
            <a:r>
              <a:rPr lang="en-US" sz="2800" dirty="0" smtClean="0">
                <a:solidFill>
                  <a:srgbClr val="D05F02"/>
                </a:solidFill>
                <a:ea typeface="Cabin"/>
                <a:cs typeface="Cabin"/>
                <a:sym typeface="Cabin"/>
              </a:rPr>
              <a:t>       </a:t>
            </a:r>
            <a:r>
              <a:rPr lang="sv-SE" sz="2800" dirty="0" smtClean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sv-SE" sz="2800" dirty="0" smtClean="0">
                <a:solidFill>
                  <a:srgbClr val="D05F02"/>
                </a:solidFill>
                <a:ea typeface="Cabin"/>
                <a:cs typeface="Cabin"/>
                <a:sym typeface="Cabin"/>
              </a:rPr>
              <a:t> </a:t>
            </a:r>
            <a:r>
              <a:rPr lang="sv-SE" sz="2800" dirty="0" smtClean="0">
                <a:ea typeface="Cabin"/>
                <a:cs typeface="Cabin"/>
                <a:sym typeface="Cabin"/>
              </a:rPr>
              <a:t>(</a:t>
            </a:r>
            <a:r>
              <a:rPr lang="sv-SE" sz="28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'Eroare</a:t>
            </a:r>
            <a:r>
              <a:rPr lang="sv-SE" sz="2800" dirty="0">
                <a:solidFill>
                  <a:srgbClr val="008000"/>
                </a:solidFill>
                <a:ea typeface="Cabin"/>
                <a:cs typeface="Cabin"/>
                <a:sym typeface="Cabin"/>
              </a:rPr>
              <a:t>: </a:t>
            </a:r>
            <a:r>
              <a:rPr lang="sv-SE" sz="28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numar invalid'</a:t>
            </a:r>
            <a:r>
              <a:rPr lang="en-US" sz="2800" dirty="0">
                <a:ea typeface="Cabin"/>
                <a:cs typeface="Cabin"/>
                <a:sym typeface="Cabin"/>
              </a:rPr>
              <a:t>)</a:t>
            </a:r>
            <a:endParaRPr lang="sv-SE" sz="2800" dirty="0">
              <a:solidFill>
                <a:srgbClr val="008000"/>
              </a:solidFill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sv-SE" sz="2800" dirty="0" smtClean="0">
                <a:solidFill>
                  <a:srgbClr val="D05F02"/>
                </a:solidFill>
                <a:ea typeface="Cabin"/>
                <a:cs typeface="Cabin"/>
                <a:sym typeface="Cabin"/>
              </a:rPr>
              <a:t>        break</a:t>
            </a:r>
            <a:endParaRPr lang="en-US" sz="2800" dirty="0" smtClean="0">
              <a:solidFill>
                <a:srgbClr val="D05F02"/>
              </a:solidFill>
              <a:ea typeface="Cabin"/>
              <a:cs typeface="Cabin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 smtClean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800" dirty="0" smtClean="0">
                <a:ea typeface="Cabin"/>
                <a:cs typeface="Cabin"/>
                <a:sym typeface="Cabin"/>
              </a:rPr>
              <a:t> (</a:t>
            </a:r>
            <a:r>
              <a:rPr lang="en-US" sz="28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</a:t>
            </a:r>
            <a:r>
              <a:rPr lang="en-US" sz="2800" dirty="0" err="1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Gata</a:t>
            </a:r>
            <a:r>
              <a:rPr lang="en-US" sz="28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</a:t>
            </a:r>
            <a:r>
              <a:rPr lang="en-US" sz="2800" dirty="0" smtClean="0">
                <a:ea typeface="Cabin"/>
                <a:cs typeface="Cabin"/>
                <a:sym typeface="Cabin"/>
              </a:rPr>
              <a:t>)</a:t>
            </a:r>
            <a:endParaRPr lang="en-US" sz="2800" dirty="0">
              <a:ea typeface="Cabin"/>
              <a:cs typeface="Cabin"/>
              <a:sym typeface="Cabin"/>
            </a:endParaRPr>
          </a:p>
        </p:txBody>
      </p:sp>
      <p:cxnSp>
        <p:nvCxnSpPr>
          <p:cNvPr id="10" name="Shape 96"/>
          <p:cNvCxnSpPr/>
          <p:nvPr/>
        </p:nvCxnSpPr>
        <p:spPr>
          <a:xfrm flipH="1" flipV="1">
            <a:off x="2572925" y="1528092"/>
            <a:ext cx="1" cy="382032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2" name="Shape 98"/>
          <p:cNvSpPr/>
          <p:nvPr/>
        </p:nvSpPr>
        <p:spPr>
          <a:xfrm>
            <a:off x="1459737" y="1910124"/>
            <a:ext cx="2166918" cy="1074162"/>
          </a:xfrm>
          <a:prstGeom prst="diamond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 smtClean="0">
                <a:ea typeface="Cabin"/>
                <a:cs typeface="Cabin"/>
                <a:sym typeface="Cabin"/>
              </a:rPr>
              <a:t>True?</a:t>
            </a:r>
            <a:endParaRPr lang="en-US" sz="2800" b="1" i="0" u="none" strike="noStrike" cap="none" baseline="0">
              <a:ea typeface="Cabin"/>
              <a:cs typeface="Cabin"/>
              <a:sym typeface="Cabin"/>
            </a:endParaRPr>
          </a:p>
        </p:txBody>
      </p:sp>
      <p:sp>
        <p:nvSpPr>
          <p:cNvPr id="14" name="Shape 100"/>
          <p:cNvSpPr txBox="1"/>
          <p:nvPr/>
        </p:nvSpPr>
        <p:spPr>
          <a:xfrm>
            <a:off x="3545960" y="2898374"/>
            <a:ext cx="2062573" cy="526882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400" b="1">
                <a:ea typeface="Cabin"/>
                <a:cs typeface="Cabin"/>
                <a:sym typeface="Cabin"/>
              </a:rPr>
              <a:t>print </a:t>
            </a:r>
            <a:r>
              <a:rPr lang="en-US" sz="2400" b="1" smtClean="0">
                <a:ea typeface="Cabin"/>
                <a:cs typeface="Cabin"/>
                <a:sym typeface="Cabin"/>
              </a:rPr>
              <a:t>( 'Ceva' ) </a:t>
            </a:r>
            <a:endParaRPr lang="en-US" sz="2400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22" name="Shape 108"/>
          <p:cNvCxnSpPr/>
          <p:nvPr/>
        </p:nvCxnSpPr>
        <p:spPr>
          <a:xfrm flipH="1" flipV="1">
            <a:off x="908285" y="2448175"/>
            <a:ext cx="23723" cy="353020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" name="Shape 109"/>
          <p:cNvCxnSpPr/>
          <p:nvPr/>
        </p:nvCxnSpPr>
        <p:spPr>
          <a:xfrm flipH="1" flipV="1">
            <a:off x="1007936" y="5978379"/>
            <a:ext cx="527225" cy="5150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" name="Shape 114"/>
          <p:cNvSpPr txBox="1"/>
          <p:nvPr/>
        </p:nvSpPr>
        <p:spPr>
          <a:xfrm>
            <a:off x="3838284" y="1724431"/>
            <a:ext cx="715521" cy="411314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0" name="Shape 116"/>
          <p:cNvSpPr txBox="1"/>
          <p:nvPr/>
        </p:nvSpPr>
        <p:spPr>
          <a:xfrm>
            <a:off x="908848" y="1730591"/>
            <a:ext cx="725399" cy="39736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3" name="Shape 101"/>
          <p:cNvCxnSpPr/>
          <p:nvPr/>
        </p:nvCxnSpPr>
        <p:spPr>
          <a:xfrm flipH="1" flipV="1">
            <a:off x="908283" y="2441281"/>
            <a:ext cx="503472" cy="689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" name="Shape 95"/>
          <p:cNvSpPr txBox="1"/>
          <p:nvPr/>
        </p:nvSpPr>
        <p:spPr>
          <a:xfrm>
            <a:off x="1489466" y="5735317"/>
            <a:ext cx="2166918" cy="486124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 smtClean="0">
                <a:ea typeface="Cabin"/>
                <a:cs typeface="Cabin"/>
                <a:sym typeface="Cabin"/>
              </a:rPr>
              <a:t>print ( 'Gata' )</a:t>
            </a:r>
            <a:endParaRPr lang="en-US" sz="2800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45" name="Shape 103"/>
          <p:cNvCxnSpPr>
            <a:stCxn id="12" idx="3"/>
          </p:cNvCxnSpPr>
          <p:nvPr/>
        </p:nvCxnSpPr>
        <p:spPr>
          <a:xfrm flipV="1">
            <a:off x="3626655" y="2435669"/>
            <a:ext cx="950591" cy="11536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8" name="Shape 96"/>
          <p:cNvCxnSpPr>
            <a:stCxn id="14" idx="0"/>
          </p:cNvCxnSpPr>
          <p:nvPr/>
        </p:nvCxnSpPr>
        <p:spPr>
          <a:xfrm flipH="1" flipV="1">
            <a:off x="4577246" y="2441281"/>
            <a:ext cx="1" cy="45709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" name="Shape 96"/>
          <p:cNvCxnSpPr/>
          <p:nvPr/>
        </p:nvCxnSpPr>
        <p:spPr>
          <a:xfrm flipH="1" flipV="1">
            <a:off x="4790317" y="3425256"/>
            <a:ext cx="382654" cy="150702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" name="Shape 96"/>
          <p:cNvCxnSpPr/>
          <p:nvPr/>
        </p:nvCxnSpPr>
        <p:spPr>
          <a:xfrm flipH="1">
            <a:off x="6233397" y="1528092"/>
            <a:ext cx="7210" cy="3404186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" name="Shape 107"/>
          <p:cNvSpPr txBox="1"/>
          <p:nvPr/>
        </p:nvSpPr>
        <p:spPr>
          <a:xfrm>
            <a:off x="4790317" y="4963808"/>
            <a:ext cx="2080516" cy="517623"/>
          </a:xfrm>
          <a:prstGeom prst="rect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800" b="1" smtClean="0">
                <a:ea typeface="Cabin"/>
                <a:cs typeface="Cabin"/>
                <a:sym typeface="Cabin"/>
              </a:rPr>
              <a:t>continue</a:t>
            </a:r>
            <a:endParaRPr lang="en-US" sz="2800" b="1">
              <a:ea typeface="Cabin"/>
              <a:cs typeface="Cabin"/>
              <a:sym typeface="Cabin"/>
            </a:endParaRPr>
          </a:p>
        </p:txBody>
      </p:sp>
      <p:cxnSp>
        <p:nvCxnSpPr>
          <p:cNvPr id="34" name="Shape 99"/>
          <p:cNvCxnSpPr/>
          <p:nvPr/>
        </p:nvCxnSpPr>
        <p:spPr>
          <a:xfrm>
            <a:off x="2572925" y="1528092"/>
            <a:ext cx="3667682" cy="3206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9308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4157" y="635559"/>
            <a:ext cx="1106556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Bucle</a:t>
            </a:r>
            <a:r>
              <a:rPr lang="en-US" sz="2800" b="1" dirty="0" smtClean="0">
                <a:solidFill>
                  <a:srgbClr val="C00000"/>
                </a:solidFill>
              </a:rPr>
              <a:t> – for</a:t>
            </a:r>
            <a:endParaRPr lang="ro-RO" sz="2800" dirty="0">
              <a:solidFill>
                <a:srgbClr val="C00000"/>
              </a:solidFill>
            </a:endParaRPr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- for </a:t>
            </a:r>
            <a:r>
              <a:rPr lang="en-US" sz="2800" dirty="0" err="1" smtClean="0"/>
              <a:t>bucleaza</a:t>
            </a:r>
            <a:r>
              <a:rPr lang="en-US" sz="2800" dirty="0" smtClean="0"/>
              <a:t> </a:t>
            </a:r>
            <a:r>
              <a:rPr lang="en-US" sz="2800" dirty="0" err="1" smtClean="0"/>
              <a:t>prin</a:t>
            </a:r>
            <a:r>
              <a:rPr lang="en-US" sz="2800" dirty="0" smtClean="0"/>
              <a:t> </a:t>
            </a:r>
            <a:r>
              <a:rPr lang="en-US" sz="2800" dirty="0" err="1" smtClean="0"/>
              <a:t>diferite</a:t>
            </a:r>
            <a:r>
              <a:rPr lang="en-US" sz="2800" dirty="0" smtClean="0"/>
              <a:t> </a:t>
            </a:r>
            <a:r>
              <a:rPr lang="en-US" sz="2800" dirty="0" err="1" smtClean="0"/>
              <a:t>tipuri</a:t>
            </a:r>
            <a:r>
              <a:rPr lang="en-US" sz="2800" dirty="0" smtClean="0"/>
              <a:t> de </a:t>
            </a:r>
            <a:r>
              <a:rPr lang="en-US" sz="2800" dirty="0" err="1" smtClean="0"/>
              <a:t>obiecte</a:t>
            </a:r>
            <a:r>
              <a:rPr lang="en-US" sz="2800" dirty="0" smtClean="0"/>
              <a:t> (string, </a:t>
            </a:r>
            <a:r>
              <a:rPr lang="en-US" sz="2800" dirty="0" err="1" smtClean="0"/>
              <a:t>lista</a:t>
            </a:r>
            <a:r>
              <a:rPr lang="en-US" sz="2800" dirty="0" smtClean="0"/>
              <a:t>, </a:t>
            </a:r>
            <a:r>
              <a:rPr lang="en-US" sz="2800" dirty="0" err="1" smtClean="0"/>
              <a:t>tuplu</a:t>
            </a:r>
            <a:r>
              <a:rPr lang="en-US" sz="2800" dirty="0" smtClean="0"/>
              <a:t>, </a:t>
            </a:r>
            <a:r>
              <a:rPr lang="en-US" sz="2800" dirty="0" err="1" smtClean="0"/>
              <a:t>dictionar</a:t>
            </a:r>
            <a:r>
              <a:rPr lang="en-US" sz="2800" dirty="0" smtClean="0"/>
              <a:t>) </a:t>
            </a:r>
          </a:p>
          <a:p>
            <a:endParaRPr lang="ro-RO" sz="2800" dirty="0"/>
          </a:p>
          <a:p>
            <a:r>
              <a:rPr lang="en-US" sz="2800" dirty="0" smtClean="0">
                <a:solidFill>
                  <a:srgbClr val="D05F02"/>
                </a:solidFill>
              </a:rPr>
              <a:t>for</a:t>
            </a:r>
            <a:r>
              <a:rPr lang="en-US" sz="2800" dirty="0" smtClean="0"/>
              <a:t> </a:t>
            </a:r>
            <a:r>
              <a:rPr lang="en-US" sz="2800" dirty="0" err="1" smtClean="0"/>
              <a:t>variabila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D05F02"/>
                </a:solidFill>
              </a:rPr>
              <a:t>in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u="sng" dirty="0" smtClean="0">
                <a:solidFill>
                  <a:srgbClr val="008000"/>
                </a:solidFill>
              </a:rPr>
              <a:t>sir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dirty="0" smtClean="0"/>
              <a:t> </a:t>
            </a:r>
            <a:r>
              <a:rPr lang="en-US" sz="2800" dirty="0" smtClean="0"/>
              <a:t>:</a:t>
            </a:r>
            <a:r>
              <a:rPr lang="en-US" sz="2800" dirty="0"/>
              <a:t>			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/>
              <a:t>	</a:t>
            </a:r>
            <a:r>
              <a:rPr lang="en-US" sz="2800" dirty="0" smtClean="0"/>
              <a:t>bloc </a:t>
            </a:r>
            <a:r>
              <a:rPr lang="en-US" sz="2800" dirty="0"/>
              <a:t>de </a:t>
            </a:r>
            <a:r>
              <a:rPr lang="en-US" sz="2800" dirty="0" err="1" smtClean="0"/>
              <a:t>instructiuni</a:t>
            </a:r>
            <a:r>
              <a:rPr lang="en-US" sz="2800" dirty="0" smtClean="0"/>
              <a:t> 	</a:t>
            </a:r>
          </a:p>
          <a:p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# </a:t>
            </a:r>
            <a:r>
              <a:rPr lang="en-US" sz="2800" b="1" dirty="0" smtClean="0">
                <a:solidFill>
                  <a:srgbClr val="008000"/>
                </a:solidFill>
              </a:rPr>
              <a:t>"</a:t>
            </a:r>
            <a:r>
              <a:rPr lang="en-US" sz="2800" dirty="0" err="1" smtClean="0"/>
              <a:t>variabila</a:t>
            </a:r>
            <a:r>
              <a:rPr lang="en-US" sz="2800" b="1" dirty="0" smtClean="0">
                <a:solidFill>
                  <a:srgbClr val="008000"/>
                </a:solidFill>
              </a:rPr>
              <a:t>"</a:t>
            </a:r>
            <a:r>
              <a:rPr lang="en-US" sz="2800" dirty="0" smtClean="0"/>
              <a:t> nu </a:t>
            </a:r>
            <a:r>
              <a:rPr lang="en-US" sz="2800" dirty="0" err="1" smtClean="0"/>
              <a:t>trebuie</a:t>
            </a:r>
            <a:r>
              <a:rPr lang="en-US" sz="2800" dirty="0" smtClean="0"/>
              <a:t> </a:t>
            </a:r>
            <a:r>
              <a:rPr lang="en-US" sz="2800" dirty="0" err="1" smtClean="0"/>
              <a:t>definita</a:t>
            </a:r>
            <a:r>
              <a:rPr lang="en-US" sz="2800" dirty="0" smtClean="0"/>
              <a:t> anterior</a:t>
            </a:r>
            <a:endParaRPr lang="en-US" sz="2800" dirty="0" smtClean="0">
              <a:sym typeface="Wingdings" panose="05000000000000000000" pitchFamily="2" charset="2"/>
            </a:endParaRPr>
          </a:p>
          <a:p>
            <a:r>
              <a:rPr lang="en-US" sz="2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#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for </a:t>
            </a:r>
            <a:r>
              <a:rPr lang="en-US" sz="2800" dirty="0" err="1" smtClean="0"/>
              <a:t>putem</a:t>
            </a:r>
            <a:r>
              <a:rPr lang="en-US" sz="2800" dirty="0" smtClean="0"/>
              <a:t> </a:t>
            </a:r>
            <a:r>
              <a:rPr lang="en-US" sz="2800" dirty="0" err="1" smtClean="0"/>
              <a:t>folosi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b="1" dirty="0" smtClean="0">
                <a:solidFill>
                  <a:srgbClr val="D05F02"/>
                </a:solidFill>
                <a:sym typeface="Wingdings" panose="05000000000000000000" pitchFamily="2" charset="2"/>
              </a:rPr>
              <a:t>break</a:t>
            </a:r>
            <a:r>
              <a:rPr lang="en-US" sz="2800" b="1" dirty="0" smtClean="0">
                <a:sym typeface="Wingdings" panose="05000000000000000000" pitchFamily="2" charset="2"/>
              </a:rPr>
              <a:t>,</a:t>
            </a:r>
            <a:r>
              <a:rPr lang="en-US" sz="2800" b="1" dirty="0" smtClean="0">
                <a:solidFill>
                  <a:srgbClr val="D05F02"/>
                </a:solidFill>
                <a:sym typeface="Wingdings" panose="05000000000000000000" pitchFamily="2" charset="2"/>
              </a:rPr>
              <a:t> </a:t>
            </a:r>
            <a:r>
              <a:rPr lang="en-US" sz="2800" b="1" dirty="0" smtClean="0">
                <a:solidFill>
                  <a:srgbClr val="D05F02"/>
                </a:solidFill>
              </a:rPr>
              <a:t>continue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D05F02"/>
                </a:solidFill>
              </a:rPr>
              <a:t>pass</a:t>
            </a:r>
          </a:p>
          <a:p>
            <a:r>
              <a:rPr lang="en-US" sz="2800" b="1" dirty="0">
                <a:solidFill>
                  <a:srgbClr val="D05F02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# </a:t>
            </a:r>
            <a:r>
              <a:rPr lang="en-US" sz="2800" b="1" dirty="0" smtClean="0">
                <a:solidFill>
                  <a:srgbClr val="008000"/>
                </a:solidFill>
              </a:rPr>
              <a:t>"</a:t>
            </a:r>
            <a:r>
              <a:rPr lang="en-US" sz="2800" dirty="0" err="1" smtClean="0"/>
              <a:t>variabila</a:t>
            </a:r>
            <a:r>
              <a:rPr lang="en-US" sz="2800" b="1" dirty="0" smtClean="0">
                <a:solidFill>
                  <a:srgbClr val="008000"/>
                </a:solidFill>
              </a:rPr>
              <a:t>"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generic, </a:t>
            </a:r>
            <a:r>
              <a:rPr lang="en-US" sz="2800" dirty="0" err="1" smtClean="0"/>
              <a:t>poate</a:t>
            </a:r>
            <a:r>
              <a:rPr lang="en-US" sz="2800" dirty="0" smtClean="0"/>
              <a:t> fi </a:t>
            </a:r>
            <a:r>
              <a:rPr lang="en-US" sz="2800" dirty="0" err="1" smtClean="0"/>
              <a:t>orice</a:t>
            </a:r>
            <a:r>
              <a:rPr lang="en-US" sz="2800" dirty="0" smtClean="0"/>
              <a:t> </a:t>
            </a:r>
            <a:r>
              <a:rPr lang="en-US" sz="2800" dirty="0" err="1" smtClean="0"/>
              <a:t>denumire</a:t>
            </a:r>
            <a:endParaRPr lang="en-US" sz="2800" b="1" dirty="0" smtClean="0">
              <a:solidFill>
                <a:srgbClr val="D05F0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0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8283" y="132827"/>
            <a:ext cx="1128371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	</a:t>
            </a:r>
            <a:r>
              <a:rPr lang="en-US" sz="2800" smtClean="0"/>
              <a:t>	</a:t>
            </a:r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r>
              <a:rPr lang="en-US" sz="2800" smtClean="0"/>
              <a:t>				</a:t>
            </a:r>
          </a:p>
          <a:p>
            <a:r>
              <a:rPr lang="en-US" sz="2800" smtClean="0"/>
              <a:t>						</a:t>
            </a:r>
            <a:r>
              <a:rPr lang="en-US" sz="2800" b="1" smtClean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18689"/>
            <a:ext cx="6672887" cy="365125"/>
          </a:xfrm>
        </p:spPr>
        <p:txBody>
          <a:bodyPr/>
          <a:lstStyle/>
          <a:p>
            <a:r>
              <a:rPr lang="en-US" sz="1600" smtClean="0"/>
              <a:t>Copyright - InfoAcademy - 2017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18689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z="1600" smtClean="0"/>
              <a:t>32</a:t>
            </a:fld>
            <a:endParaRPr lang="en-US" sz="1600"/>
          </a:p>
        </p:txBody>
      </p:sp>
      <p:sp>
        <p:nvSpPr>
          <p:cNvPr id="6" name="Shape 92"/>
          <p:cNvSpPr txBox="1">
            <a:spLocks/>
          </p:cNvSpPr>
          <p:nvPr/>
        </p:nvSpPr>
        <p:spPr>
          <a:xfrm>
            <a:off x="4121426" y="25014"/>
            <a:ext cx="4519110" cy="85092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endParaRPr lang="en-US" sz="2800" cap="none" smtClean="0">
              <a:latin typeface="Cabin"/>
              <a:ea typeface="Cabin"/>
              <a:cs typeface="Cabin"/>
              <a:sym typeface="Cabi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cap="none" smtClean="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Bucla definita - for</a:t>
            </a:r>
            <a:endParaRPr lang="en-US" sz="2800" b="1" cap="none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" name="Shape 94"/>
          <p:cNvSpPr txBox="1"/>
          <p:nvPr/>
        </p:nvSpPr>
        <p:spPr>
          <a:xfrm>
            <a:off x="7064844" y="875937"/>
            <a:ext cx="5052565" cy="56427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800" dirty="0">
                <a:ea typeface="Cabin"/>
                <a:cs typeface="Cabin"/>
                <a:sym typeface="Cabin"/>
              </a:rPr>
              <a:t>x = </a:t>
            </a:r>
            <a:r>
              <a:rPr lang="sv-SE" sz="28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'Cuvant'</a:t>
            </a:r>
            <a:endParaRPr lang="en-US" sz="2800" dirty="0"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endParaRPr lang="en-US" sz="2800" dirty="0">
              <a:ea typeface="Cabin"/>
              <a:cs typeface="Cabin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800" dirty="0" smtClean="0">
                <a:solidFill>
                  <a:srgbClr val="D05F02"/>
                </a:solidFill>
                <a:ea typeface="Cabin"/>
                <a:cs typeface="Cabin"/>
                <a:sym typeface="Cabin"/>
              </a:rPr>
              <a:t>for</a:t>
            </a:r>
            <a:r>
              <a:rPr lang="en-US" sz="2800" dirty="0" smtClean="0">
                <a:ea typeface="Cabin"/>
                <a:cs typeface="Cabin"/>
                <a:sym typeface="Cabin"/>
              </a:rPr>
              <a:t> 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caracter</a:t>
            </a:r>
            <a:r>
              <a:rPr lang="en-US" sz="2800" dirty="0" smtClean="0">
                <a:ea typeface="Cabin"/>
                <a:cs typeface="Cabin"/>
                <a:sym typeface="Cabin"/>
              </a:rPr>
              <a:t> </a:t>
            </a:r>
            <a:r>
              <a:rPr lang="en-US" sz="2800" dirty="0" smtClean="0">
                <a:solidFill>
                  <a:srgbClr val="D05F02"/>
                </a:solidFill>
                <a:ea typeface="Cabin"/>
                <a:cs typeface="Cabin"/>
                <a:sym typeface="Cabin"/>
              </a:rPr>
              <a:t>in </a:t>
            </a:r>
            <a:r>
              <a:rPr lang="en-US" sz="2800" dirty="0" smtClean="0">
                <a:ea typeface="Cabin"/>
                <a:cs typeface="Cabin"/>
                <a:sym typeface="Cabin"/>
              </a:rPr>
              <a:t>x: </a:t>
            </a:r>
            <a:endParaRPr lang="en-US" sz="2800" dirty="0">
              <a:ea typeface="Cabin"/>
              <a:cs typeface="Cabin"/>
              <a:sym typeface="Cabin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2800" dirty="0" smtClean="0">
                <a:solidFill>
                  <a:srgbClr val="D05F02"/>
                </a:solidFill>
                <a:ea typeface="Cabin"/>
                <a:cs typeface="Cabin"/>
                <a:sym typeface="Cabin"/>
              </a:rPr>
              <a:t>	</a:t>
            </a:r>
            <a:r>
              <a:rPr lang="en-US" sz="2800" dirty="0" smtClean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 </a:t>
            </a:r>
            <a:r>
              <a:rPr lang="en-US" sz="2800" dirty="0" smtClean="0">
                <a:ea typeface="Cabin"/>
                <a:cs typeface="Cabin"/>
                <a:sym typeface="Cabin"/>
              </a:rPr>
              <a:t>(</a:t>
            </a:r>
            <a:r>
              <a:rPr lang="en-US" sz="2800" dirty="0" err="1" smtClean="0">
                <a:ea typeface="Cabin"/>
                <a:cs typeface="Cabin"/>
                <a:sym typeface="Cabin"/>
              </a:rPr>
              <a:t>caracter</a:t>
            </a:r>
            <a:r>
              <a:rPr lang="en-US" sz="2800" dirty="0" smtClean="0">
                <a:ea typeface="Cabin"/>
                <a:cs typeface="Cabin"/>
                <a:sym typeface="Cabin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endParaRPr lang="en-US" sz="2800" dirty="0" smtClean="0">
              <a:solidFill>
                <a:srgbClr val="C00000"/>
              </a:solidFill>
              <a:ea typeface="Cabin"/>
              <a:cs typeface="Cabin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 smtClean="0">
                <a:solidFill>
                  <a:srgbClr val="CC00CC"/>
                </a:solidFill>
                <a:ea typeface="Cabin"/>
                <a:cs typeface="Cabin"/>
                <a:sym typeface="Cabin"/>
              </a:rPr>
              <a:t>print</a:t>
            </a:r>
            <a:r>
              <a:rPr lang="en-US" sz="2800" dirty="0" smtClean="0">
                <a:ea typeface="Cabin"/>
                <a:cs typeface="Cabin"/>
                <a:sym typeface="Cabin"/>
              </a:rPr>
              <a:t> (</a:t>
            </a:r>
            <a:r>
              <a:rPr lang="en-US" sz="28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</a:t>
            </a:r>
            <a:r>
              <a:rPr lang="en-US" sz="2800" dirty="0" err="1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Gata</a:t>
            </a:r>
            <a:r>
              <a:rPr lang="en-US" sz="2800" dirty="0" smtClean="0">
                <a:solidFill>
                  <a:srgbClr val="008000"/>
                </a:solidFill>
                <a:ea typeface="Cabin"/>
                <a:cs typeface="Cabin"/>
                <a:sym typeface="Cabin"/>
              </a:rPr>
              <a:t>'</a:t>
            </a:r>
            <a:r>
              <a:rPr lang="en-US" sz="2800" dirty="0" smtClean="0">
                <a:ea typeface="Cabin"/>
                <a:cs typeface="Cabin"/>
                <a:sym typeface="Cabin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 smtClean="0">
                <a:solidFill>
                  <a:srgbClr val="0070C0"/>
                </a:solidFill>
                <a:ea typeface="Cabin"/>
                <a:cs typeface="Cabin"/>
                <a:sym typeface="Cabin"/>
              </a:rPr>
              <a:t>C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 smtClean="0">
                <a:solidFill>
                  <a:srgbClr val="0070C0"/>
                </a:solidFill>
                <a:ea typeface="Cabin"/>
                <a:cs typeface="Cabin"/>
                <a:sym typeface="Cabin"/>
              </a:rPr>
              <a:t>u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 smtClean="0">
                <a:solidFill>
                  <a:srgbClr val="0070C0"/>
                </a:solidFill>
                <a:ea typeface="Cabin"/>
                <a:cs typeface="Cabin"/>
                <a:sym typeface="Cabin"/>
              </a:rPr>
              <a:t>v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 smtClean="0">
                <a:solidFill>
                  <a:srgbClr val="0070C0"/>
                </a:solidFill>
                <a:ea typeface="Cabin"/>
                <a:cs typeface="Cabin"/>
                <a:sym typeface="Cabin"/>
              </a:rPr>
              <a:t>a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 smtClean="0">
                <a:solidFill>
                  <a:srgbClr val="0070C0"/>
                </a:solidFill>
                <a:ea typeface="Cabin"/>
                <a:cs typeface="Cabin"/>
                <a:sym typeface="Cabin"/>
              </a:rPr>
              <a:t>n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 smtClean="0">
                <a:solidFill>
                  <a:srgbClr val="0070C0"/>
                </a:solidFill>
                <a:ea typeface="Cabin"/>
                <a:cs typeface="Cabin"/>
                <a:sym typeface="Cabin"/>
              </a:rPr>
              <a:t>t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 err="1" smtClean="0">
                <a:solidFill>
                  <a:srgbClr val="0070C0"/>
                </a:solidFill>
                <a:ea typeface="Cabin"/>
                <a:cs typeface="Cabin"/>
                <a:sym typeface="Cabin"/>
              </a:rPr>
              <a:t>Gata</a:t>
            </a:r>
            <a:endParaRPr lang="en-US" sz="2800" dirty="0">
              <a:solidFill>
                <a:srgbClr val="0070C0"/>
              </a:solidFill>
              <a:ea typeface="Cabin"/>
              <a:cs typeface="Cabin"/>
              <a:sym typeface="Cabin"/>
            </a:endParaRPr>
          </a:p>
        </p:txBody>
      </p:sp>
      <p:sp>
        <p:nvSpPr>
          <p:cNvPr id="9" name="Shape 95"/>
          <p:cNvSpPr txBox="1"/>
          <p:nvPr/>
        </p:nvSpPr>
        <p:spPr>
          <a:xfrm>
            <a:off x="1459737" y="744449"/>
            <a:ext cx="2166918" cy="486124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>
                <a:ea typeface="Cabin"/>
                <a:cs typeface="Cabin"/>
                <a:sym typeface="Cabin"/>
              </a:rPr>
              <a:t>x </a:t>
            </a:r>
            <a:r>
              <a:rPr lang="en-US" sz="2800" b="1" i="0" u="none" strike="noStrike" cap="none" baseline="0" smtClean="0">
                <a:ea typeface="Cabin"/>
                <a:cs typeface="Cabin"/>
                <a:sym typeface="Cabin"/>
              </a:rPr>
              <a:t>= 'Cuvant' </a:t>
            </a:r>
            <a:endParaRPr lang="en-US" sz="2800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10" name="Shape 96"/>
          <p:cNvCxnSpPr/>
          <p:nvPr/>
        </p:nvCxnSpPr>
        <p:spPr>
          <a:xfrm rot="10800000">
            <a:off x="2534427" y="129960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2" name="Shape 98"/>
          <p:cNvSpPr/>
          <p:nvPr/>
        </p:nvSpPr>
        <p:spPr>
          <a:xfrm>
            <a:off x="1459737" y="1910124"/>
            <a:ext cx="2166918" cy="1074162"/>
          </a:xfrm>
          <a:prstGeom prst="diamond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baseline="0" smtClean="0">
                <a:ea typeface="Cabin"/>
                <a:cs typeface="Cabin"/>
                <a:sym typeface="Cabin"/>
              </a:rPr>
              <a:t>Ai terminat ?</a:t>
            </a:r>
            <a:endParaRPr lang="en-US" sz="2000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13" name="Shape 99"/>
          <p:cNvCxnSpPr/>
          <p:nvPr/>
        </p:nvCxnSpPr>
        <p:spPr>
          <a:xfrm>
            <a:off x="2548702" y="3034365"/>
            <a:ext cx="12638" cy="1908869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4" name="Shape 100"/>
          <p:cNvSpPr txBox="1"/>
          <p:nvPr/>
        </p:nvSpPr>
        <p:spPr>
          <a:xfrm>
            <a:off x="3545960" y="2898374"/>
            <a:ext cx="2062573" cy="526882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b="1" i="0" u="none" strike="noStrike" cap="none" baseline="0" smtClean="0">
                <a:ea typeface="Cabin"/>
                <a:cs typeface="Cabin"/>
                <a:sym typeface="Cabin"/>
              </a:rPr>
              <a:t>Urmatorul </a:t>
            </a:r>
            <a:r>
              <a:rPr lang="en-US" b="1" smtClean="0">
                <a:ea typeface="Cabin"/>
                <a:cs typeface="Cabin"/>
                <a:sym typeface="Cabin"/>
              </a:rPr>
              <a:t>'caracter</a:t>
            </a:r>
            <a:r>
              <a:rPr lang="en-US" b="1" i="0" u="none" strike="noStrike" cap="none" baseline="0" smtClean="0">
                <a:ea typeface="Cabin"/>
                <a:cs typeface="Cabin"/>
                <a:sym typeface="Cabin"/>
              </a:rPr>
              <a:t>' </a:t>
            </a:r>
            <a:endParaRPr lang="en-US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15" name="Shape 101"/>
          <p:cNvCxnSpPr/>
          <p:nvPr/>
        </p:nvCxnSpPr>
        <p:spPr>
          <a:xfrm flipH="1" flipV="1">
            <a:off x="2572925" y="4943234"/>
            <a:ext cx="1952557" cy="2945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" name="Shape 103"/>
          <p:cNvCxnSpPr>
            <a:stCxn id="14" idx="2"/>
          </p:cNvCxnSpPr>
          <p:nvPr/>
        </p:nvCxnSpPr>
        <p:spPr>
          <a:xfrm flipH="1">
            <a:off x="4568275" y="3425256"/>
            <a:ext cx="8972" cy="201712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" name="Shape 108"/>
          <p:cNvCxnSpPr/>
          <p:nvPr/>
        </p:nvCxnSpPr>
        <p:spPr>
          <a:xfrm flipH="1" flipV="1">
            <a:off x="908285" y="2448175"/>
            <a:ext cx="23723" cy="3530204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" name="Shape 109"/>
          <p:cNvCxnSpPr/>
          <p:nvPr/>
        </p:nvCxnSpPr>
        <p:spPr>
          <a:xfrm flipH="1" flipV="1">
            <a:off x="1007936" y="5978379"/>
            <a:ext cx="527225" cy="5150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" name="Shape 114"/>
          <p:cNvSpPr txBox="1"/>
          <p:nvPr/>
        </p:nvSpPr>
        <p:spPr>
          <a:xfrm>
            <a:off x="3838284" y="1724431"/>
            <a:ext cx="715521" cy="411314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i="0" u="none" strike="noStrike" cap="none" baseline="0" smtClean="0">
                <a:latin typeface="Cabin"/>
                <a:ea typeface="Cabin"/>
                <a:cs typeface="Cabin"/>
                <a:sym typeface="Cabin"/>
              </a:rPr>
              <a:t>Nu</a:t>
            </a:r>
            <a:endParaRPr lang="en-US" sz="1600" b="1" i="0" u="none" strike="noStrike" cap="none" baseline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" name="Shape 116"/>
          <p:cNvSpPr txBox="1"/>
          <p:nvPr/>
        </p:nvSpPr>
        <p:spPr>
          <a:xfrm>
            <a:off x="908848" y="1730591"/>
            <a:ext cx="725399" cy="39736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b="1" smtClean="0">
                <a:latin typeface="Cabin"/>
                <a:ea typeface="Cabin"/>
                <a:cs typeface="Cabin"/>
                <a:sym typeface="Cabin"/>
              </a:rPr>
              <a:t>Yes</a:t>
            </a:r>
            <a:endParaRPr lang="en-US" sz="1600" b="1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2" name="Shape 103"/>
          <p:cNvCxnSpPr>
            <a:stCxn id="31" idx="2"/>
          </p:cNvCxnSpPr>
          <p:nvPr/>
        </p:nvCxnSpPr>
        <p:spPr>
          <a:xfrm>
            <a:off x="4572444" y="4210949"/>
            <a:ext cx="4802" cy="761738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" name="Shape 101"/>
          <p:cNvCxnSpPr/>
          <p:nvPr/>
        </p:nvCxnSpPr>
        <p:spPr>
          <a:xfrm flipH="1" flipV="1">
            <a:off x="908283" y="2441281"/>
            <a:ext cx="503472" cy="689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" name="Shape 101"/>
          <p:cNvCxnSpPr/>
          <p:nvPr/>
        </p:nvCxnSpPr>
        <p:spPr>
          <a:xfrm rot="10800000">
            <a:off x="3747606" y="4956812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" name="Shape 95"/>
          <p:cNvSpPr txBox="1"/>
          <p:nvPr/>
        </p:nvSpPr>
        <p:spPr>
          <a:xfrm>
            <a:off x="1489466" y="5735317"/>
            <a:ext cx="2166918" cy="486124"/>
          </a:xfrm>
          <a:prstGeom prst="rect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baseline="0" smtClean="0">
                <a:ea typeface="Cabin"/>
                <a:cs typeface="Cabin"/>
                <a:sym typeface="Cabin"/>
              </a:rPr>
              <a:t>print ('Gata')</a:t>
            </a:r>
            <a:endParaRPr lang="en-US" sz="2800" b="1" i="0" u="none" strike="noStrike" cap="none" baseline="0">
              <a:ea typeface="Cabin"/>
              <a:cs typeface="Cabin"/>
              <a:sym typeface="Cabin"/>
            </a:endParaRPr>
          </a:p>
        </p:txBody>
      </p:sp>
      <p:cxnSp>
        <p:nvCxnSpPr>
          <p:cNvPr id="45" name="Shape 103"/>
          <p:cNvCxnSpPr>
            <a:stCxn id="12" idx="3"/>
          </p:cNvCxnSpPr>
          <p:nvPr/>
        </p:nvCxnSpPr>
        <p:spPr>
          <a:xfrm flipV="1">
            <a:off x="3626655" y="2435669"/>
            <a:ext cx="950591" cy="11536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8" name="Shape 96"/>
          <p:cNvCxnSpPr>
            <a:stCxn id="14" idx="0"/>
          </p:cNvCxnSpPr>
          <p:nvPr/>
        </p:nvCxnSpPr>
        <p:spPr>
          <a:xfrm flipH="1" flipV="1">
            <a:off x="4577246" y="2441281"/>
            <a:ext cx="1" cy="457093"/>
          </a:xfrm>
          <a:prstGeom prst="straightConnector1">
            <a:avLst/>
          </a:prstGeom>
          <a:noFill/>
          <a:ln w="762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" name="Shape 107"/>
          <p:cNvSpPr txBox="1"/>
          <p:nvPr/>
        </p:nvSpPr>
        <p:spPr>
          <a:xfrm>
            <a:off x="3532186" y="3693326"/>
            <a:ext cx="2080516" cy="517623"/>
          </a:xfrm>
          <a:prstGeom prst="rect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400" b="1" smtClean="0">
                <a:ea typeface="Cabin"/>
                <a:cs typeface="Cabin"/>
                <a:sym typeface="Cabin"/>
              </a:rPr>
              <a:t>print (caracter)</a:t>
            </a:r>
            <a:endParaRPr lang="en-US" sz="2400" b="1"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8221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4887" y="715072"/>
            <a:ext cx="1118483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Bucle</a:t>
            </a:r>
            <a:r>
              <a:rPr lang="en-US" sz="2800" b="1" dirty="0" smtClean="0">
                <a:solidFill>
                  <a:srgbClr val="C00000"/>
                </a:solidFill>
              </a:rPr>
              <a:t> – for - 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endParaRPr lang="ro-RO" sz="2800" dirty="0">
              <a:solidFill>
                <a:srgbClr val="C00000"/>
              </a:solidFill>
            </a:endParaRP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D05F02"/>
                </a:solidFill>
              </a:rPr>
              <a:t>for</a:t>
            </a:r>
            <a:r>
              <a:rPr lang="en-US" sz="2800" dirty="0" smtClean="0"/>
              <a:t> </a:t>
            </a: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D05F02"/>
                </a:solidFill>
              </a:rPr>
              <a:t>in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rgbClr val="CC00CC"/>
                </a:solidFill>
              </a:rPr>
              <a:t>range</a:t>
            </a:r>
            <a:r>
              <a:rPr lang="en-US" sz="2800" dirty="0" smtClean="0"/>
              <a:t>(</a:t>
            </a:r>
            <a:r>
              <a:rPr lang="en-US" sz="2800" dirty="0" err="1" smtClean="0"/>
              <a:t>nr</a:t>
            </a:r>
            <a:r>
              <a:rPr lang="en-US" sz="2800" dirty="0" smtClean="0"/>
              <a:t>)</a:t>
            </a:r>
            <a:r>
              <a:rPr lang="en-US" sz="2800" b="1" dirty="0" smtClean="0"/>
              <a:t> </a:t>
            </a:r>
            <a:r>
              <a:rPr lang="en-US" sz="2800" dirty="0"/>
              <a:t>:			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rgbClr val="D05F02"/>
                </a:solidFill>
              </a:rPr>
              <a:t> </a:t>
            </a:r>
            <a:r>
              <a:rPr lang="en-US" sz="2800" dirty="0" smtClean="0">
                <a:solidFill>
                  <a:srgbClr val="CC00CC"/>
                </a:solidFill>
              </a:rPr>
              <a:t>print</a:t>
            </a:r>
            <a:r>
              <a:rPr lang="en-US" sz="2800" dirty="0" smtClean="0"/>
              <a:t> (</a:t>
            </a:r>
            <a:r>
              <a:rPr lang="en-US" sz="2800" dirty="0" err="1" smtClean="0"/>
              <a:t>var</a:t>
            </a:r>
            <a:r>
              <a:rPr lang="en-US" sz="2800" dirty="0" smtClean="0"/>
              <a:t>)		</a:t>
            </a:r>
            <a:r>
              <a:rPr lang="en-US" sz="2800" dirty="0" smtClean="0">
                <a:solidFill>
                  <a:srgbClr val="C00000"/>
                </a:solidFill>
              </a:rPr>
              <a:t>#</a:t>
            </a:r>
            <a:r>
              <a:rPr lang="en-US" sz="2800" dirty="0" smtClean="0"/>
              <a:t> print </a:t>
            </a:r>
            <a:r>
              <a:rPr lang="en-US" sz="2800" dirty="0" err="1" smtClean="0"/>
              <a:t>numerele</a:t>
            </a:r>
            <a:r>
              <a:rPr lang="en-US" sz="2800" dirty="0" smtClean="0"/>
              <a:t> de la 0 la </a:t>
            </a:r>
            <a:r>
              <a:rPr lang="en-US" sz="2800" dirty="0" err="1" smtClean="0"/>
              <a:t>nr</a:t>
            </a:r>
            <a:r>
              <a:rPr lang="en-US" sz="2800" dirty="0" smtClean="0"/>
              <a:t> minus 1</a:t>
            </a:r>
          </a:p>
          <a:p>
            <a:endParaRPr lang="en-US" sz="2800" b="1" dirty="0">
              <a:solidFill>
                <a:srgbClr val="D05F02"/>
              </a:solidFill>
            </a:endParaRPr>
          </a:p>
          <a:p>
            <a:r>
              <a:rPr lang="en-US" sz="2800" dirty="0">
                <a:solidFill>
                  <a:srgbClr val="D05F02"/>
                </a:solidFill>
              </a:rPr>
              <a:t>for</a:t>
            </a:r>
            <a:r>
              <a:rPr lang="en-US" sz="2800" dirty="0"/>
              <a:t> 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D05F02"/>
                </a:solidFill>
              </a:rPr>
              <a:t>in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rgbClr val="CC00CC"/>
                </a:solidFill>
              </a:rPr>
              <a:t>range</a:t>
            </a:r>
            <a:r>
              <a:rPr lang="en-US" sz="2800" dirty="0" smtClean="0"/>
              <a:t>(0, nr1, nr2)</a:t>
            </a:r>
            <a:r>
              <a:rPr lang="en-US" sz="2800" b="1" dirty="0" smtClean="0"/>
              <a:t> </a:t>
            </a:r>
            <a:r>
              <a:rPr lang="en-US" sz="2800" dirty="0"/>
              <a:t>:			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rgbClr val="D05F02"/>
                </a:solidFill>
              </a:rPr>
              <a:t> </a:t>
            </a:r>
            <a:r>
              <a:rPr lang="en-US" sz="2800" dirty="0">
                <a:solidFill>
                  <a:srgbClr val="CC00CC"/>
                </a:solidFill>
              </a:rPr>
              <a:t>print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var</a:t>
            </a:r>
            <a:r>
              <a:rPr lang="en-US" sz="2800" dirty="0" smtClean="0"/>
              <a:t>)</a:t>
            </a:r>
            <a:r>
              <a:rPr lang="en-US" sz="2800" dirty="0"/>
              <a:t>		</a:t>
            </a:r>
            <a:r>
              <a:rPr lang="en-US" sz="2800" dirty="0">
                <a:solidFill>
                  <a:srgbClr val="C00000"/>
                </a:solidFill>
              </a:rPr>
              <a:t>#</a:t>
            </a:r>
            <a:r>
              <a:rPr lang="en-US" sz="2800" dirty="0"/>
              <a:t> </a:t>
            </a:r>
            <a:r>
              <a:rPr lang="en-US" sz="2800" dirty="0" smtClean="0"/>
              <a:t>print </a:t>
            </a:r>
            <a:r>
              <a:rPr lang="en-US" sz="2800" dirty="0" err="1" smtClean="0"/>
              <a:t>numerele</a:t>
            </a:r>
            <a:r>
              <a:rPr lang="en-US" sz="2800" dirty="0" smtClean="0"/>
              <a:t> de la 0 la nr1 </a:t>
            </a:r>
            <a:r>
              <a:rPr lang="en-US" sz="2800" dirty="0" err="1" smtClean="0"/>
              <a:t>incrementand</a:t>
            </a:r>
            <a:r>
              <a:rPr lang="en-US" sz="2800" dirty="0" smtClean="0"/>
              <a:t> nr2</a:t>
            </a:r>
            <a:endParaRPr lang="en-US" sz="2800" dirty="0"/>
          </a:p>
          <a:p>
            <a:endParaRPr lang="en-US" sz="2800" b="1" dirty="0">
              <a:solidFill>
                <a:srgbClr val="D05F02"/>
              </a:solidFill>
            </a:endParaRPr>
          </a:p>
          <a:p>
            <a:r>
              <a:rPr lang="en-US" sz="2800" dirty="0">
                <a:solidFill>
                  <a:srgbClr val="D05F02"/>
                </a:solidFill>
              </a:rPr>
              <a:t>for</a:t>
            </a:r>
            <a:r>
              <a:rPr lang="en-US" sz="2800" dirty="0"/>
              <a:t> 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D05F02"/>
                </a:solidFill>
              </a:rPr>
              <a:t>in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rgbClr val="CC00CC"/>
                </a:solidFill>
              </a:rPr>
              <a:t>range</a:t>
            </a:r>
            <a:r>
              <a:rPr lang="en-US" sz="2800" dirty="0" smtClean="0"/>
              <a:t>(nr1, 0, nr3)</a:t>
            </a:r>
            <a:r>
              <a:rPr lang="en-US" sz="2800" b="1" dirty="0" smtClean="0"/>
              <a:t> </a:t>
            </a:r>
            <a:r>
              <a:rPr lang="en-US" sz="2800" dirty="0"/>
              <a:t>:			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rgbClr val="CC00CC"/>
                </a:solidFill>
              </a:rPr>
              <a:t> print </a:t>
            </a:r>
            <a:r>
              <a:rPr lang="en-US" sz="2800" dirty="0" smtClean="0"/>
              <a:t>(</a:t>
            </a:r>
            <a:r>
              <a:rPr lang="en-US" sz="2800" dirty="0" err="1" smtClean="0"/>
              <a:t>var</a:t>
            </a:r>
            <a:r>
              <a:rPr lang="en-US" sz="2800" dirty="0" smtClean="0"/>
              <a:t>)</a:t>
            </a:r>
            <a:r>
              <a:rPr lang="en-US" sz="2800" dirty="0"/>
              <a:t>		</a:t>
            </a:r>
            <a:r>
              <a:rPr lang="en-US" sz="2800" dirty="0">
                <a:solidFill>
                  <a:srgbClr val="C00000"/>
                </a:solidFill>
              </a:rPr>
              <a:t>#</a:t>
            </a:r>
            <a:r>
              <a:rPr lang="en-US" sz="2800" dirty="0"/>
              <a:t> </a:t>
            </a:r>
            <a:r>
              <a:rPr lang="en-US" sz="2800" dirty="0" smtClean="0"/>
              <a:t>print </a:t>
            </a:r>
            <a:r>
              <a:rPr lang="en-US" sz="2800" dirty="0" err="1"/>
              <a:t>numerele</a:t>
            </a:r>
            <a:r>
              <a:rPr lang="en-US" sz="2800" dirty="0"/>
              <a:t> de la </a:t>
            </a:r>
            <a:r>
              <a:rPr lang="en-US" sz="2800" dirty="0" smtClean="0"/>
              <a:t>nr1 la nr2 </a:t>
            </a:r>
            <a:r>
              <a:rPr lang="en-US" sz="2800" dirty="0" err="1" smtClean="0"/>
              <a:t>decrem</a:t>
            </a:r>
            <a:r>
              <a:rPr lang="en-US" sz="2800" smtClean="0"/>
              <a:t>. Nr3</a:t>
            </a:r>
          </a:p>
          <a:p>
            <a:endParaRPr lang="en-US" sz="2800"/>
          </a:p>
          <a:p>
            <a:r>
              <a:rPr lang="en-US" sz="2800">
                <a:solidFill>
                  <a:srgbClr val="0070C0"/>
                </a:solidFill>
              </a:rPr>
              <a:t>Exemplul </a:t>
            </a:r>
            <a:r>
              <a:rPr lang="en-US" sz="2800" smtClean="0">
                <a:solidFill>
                  <a:srgbClr val="0070C0"/>
                </a:solidFill>
              </a:rPr>
              <a:t>205</a:t>
            </a:r>
            <a:endParaRPr lang="en-US" sz="2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1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6365" y="302359"/>
            <a:ext cx="1093304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/>
              <a:t>	</a:t>
            </a:r>
            <a:r>
              <a:rPr lang="en-US" sz="2700" dirty="0" smtClean="0"/>
              <a:t>	</a:t>
            </a:r>
            <a:r>
              <a:rPr lang="en-US" sz="2700" b="1" dirty="0" err="1" smtClean="0">
                <a:solidFill>
                  <a:srgbClr val="C00000"/>
                </a:solidFill>
              </a:rPr>
              <a:t>Manipularea</a:t>
            </a:r>
            <a:r>
              <a:rPr lang="en-US" sz="2700" b="1" dirty="0" smtClean="0">
                <a:solidFill>
                  <a:srgbClr val="C00000"/>
                </a:solidFill>
              </a:rPr>
              <a:t> </a:t>
            </a:r>
            <a:r>
              <a:rPr lang="en-US" sz="2700" b="1" dirty="0" err="1" smtClean="0">
                <a:solidFill>
                  <a:srgbClr val="C00000"/>
                </a:solidFill>
              </a:rPr>
              <a:t>sirurilor</a:t>
            </a:r>
            <a:r>
              <a:rPr lang="en-US" sz="2700" b="1" dirty="0" smtClean="0">
                <a:solidFill>
                  <a:srgbClr val="C00000"/>
                </a:solidFill>
              </a:rPr>
              <a:t> de </a:t>
            </a:r>
            <a:r>
              <a:rPr lang="en-US" sz="2700" b="1" dirty="0" err="1" smtClean="0">
                <a:solidFill>
                  <a:srgbClr val="C00000"/>
                </a:solidFill>
              </a:rPr>
              <a:t>caractere</a:t>
            </a:r>
            <a:endParaRPr lang="ro-RO" sz="2700" dirty="0">
              <a:solidFill>
                <a:srgbClr val="C00000"/>
              </a:solidFill>
            </a:endParaRPr>
          </a:p>
          <a:p>
            <a:endParaRPr lang="ro-RO" sz="2700" dirty="0"/>
          </a:p>
          <a:p>
            <a:pPr marL="457200" indent="-457200">
              <a:buFontTx/>
              <a:buChar char="-"/>
            </a:pPr>
            <a:r>
              <a:rPr lang="en-US" sz="2700" dirty="0" smtClean="0"/>
              <a:t>Un sir (string) </a:t>
            </a:r>
            <a:r>
              <a:rPr lang="en-US" sz="2700" dirty="0" err="1" smtClean="0"/>
              <a:t>este</a:t>
            </a:r>
            <a:r>
              <a:rPr lang="en-US" sz="2700" dirty="0" smtClean="0"/>
              <a:t> o </a:t>
            </a:r>
            <a:r>
              <a:rPr lang="en-US" sz="2700" dirty="0" err="1" smtClean="0"/>
              <a:t>secventa</a:t>
            </a:r>
            <a:r>
              <a:rPr lang="en-US" sz="2700" dirty="0" smtClean="0"/>
              <a:t> de </a:t>
            </a:r>
            <a:r>
              <a:rPr lang="en-US" sz="2700" dirty="0" err="1" smtClean="0"/>
              <a:t>caractere</a:t>
            </a:r>
            <a:r>
              <a:rPr lang="en-US" sz="2700" dirty="0" smtClean="0"/>
              <a:t>, </a:t>
            </a:r>
            <a:r>
              <a:rPr lang="en-US" sz="2700" dirty="0" err="1" smtClean="0"/>
              <a:t>chiar</a:t>
            </a:r>
            <a:r>
              <a:rPr lang="en-US" sz="2700" dirty="0" smtClean="0"/>
              <a:t> </a:t>
            </a:r>
            <a:r>
              <a:rPr lang="en-US" sz="2700" dirty="0" err="1" smtClean="0"/>
              <a:t>daca</a:t>
            </a:r>
            <a:r>
              <a:rPr lang="en-US" sz="2700" dirty="0" smtClean="0"/>
              <a:t> include </a:t>
            </a:r>
            <a:r>
              <a:rPr lang="en-US" sz="2700" dirty="0" err="1" smtClean="0"/>
              <a:t>cifre</a:t>
            </a:r>
            <a:r>
              <a:rPr lang="en-US" sz="27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700" dirty="0"/>
          </a:p>
          <a:p>
            <a:pPr marL="457200" indent="-457200">
              <a:buFontTx/>
              <a:buChar char="-"/>
            </a:pPr>
            <a:r>
              <a:rPr lang="en-US" sz="2700" dirty="0" err="1" smtClean="0"/>
              <a:t>Sirul</a:t>
            </a:r>
            <a:r>
              <a:rPr lang="en-US" sz="2700" dirty="0"/>
              <a:t> </a:t>
            </a:r>
            <a:r>
              <a:rPr lang="en-US" sz="2700" dirty="0" smtClean="0"/>
              <a:t>de </a:t>
            </a:r>
            <a:r>
              <a:rPr lang="en-US" sz="2700" dirty="0" err="1" smtClean="0"/>
              <a:t>caractere</a:t>
            </a:r>
            <a:r>
              <a:rPr lang="en-US" sz="2700" dirty="0" smtClean="0"/>
              <a:t> se </a:t>
            </a:r>
            <a:r>
              <a:rPr lang="en-US" sz="2700" dirty="0" err="1" smtClean="0"/>
              <a:t>pune</a:t>
            </a:r>
            <a:r>
              <a:rPr lang="en-US" sz="2700" dirty="0" smtClean="0"/>
              <a:t> </a:t>
            </a:r>
            <a:r>
              <a:rPr lang="en-US" sz="2700" dirty="0" err="1" smtClean="0"/>
              <a:t>intre</a:t>
            </a:r>
            <a:r>
              <a:rPr lang="en-US" sz="2700" dirty="0" smtClean="0"/>
              <a:t> </a:t>
            </a:r>
            <a:r>
              <a:rPr lang="en-US" sz="2700" dirty="0" err="1" smtClean="0"/>
              <a:t>ghilimele</a:t>
            </a:r>
            <a:r>
              <a:rPr lang="en-US" sz="2700" dirty="0" smtClean="0"/>
              <a:t> </a:t>
            </a:r>
            <a:r>
              <a:rPr lang="en-US" sz="2700" err="1" smtClean="0"/>
              <a:t>sau</a:t>
            </a:r>
            <a:r>
              <a:rPr lang="en-US" sz="2700" smtClean="0"/>
              <a:t> apostroafe</a:t>
            </a:r>
            <a:r>
              <a:rPr lang="en-US" sz="27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700" dirty="0"/>
          </a:p>
          <a:p>
            <a:pPr marL="457200" indent="-457200">
              <a:buFontTx/>
              <a:buChar char="-"/>
            </a:pPr>
            <a:r>
              <a:rPr lang="en-US" sz="2700" dirty="0" err="1" smtClean="0"/>
              <a:t>Pentru</a:t>
            </a:r>
            <a:r>
              <a:rPr lang="en-US" sz="2700" dirty="0" smtClean="0"/>
              <a:t> </a:t>
            </a:r>
            <a:r>
              <a:rPr lang="en-US" sz="2700" dirty="0" err="1" smtClean="0"/>
              <a:t>striguri</a:t>
            </a:r>
            <a:r>
              <a:rPr lang="en-US" sz="2700" dirty="0" smtClean="0"/>
              <a:t> '</a:t>
            </a:r>
            <a:r>
              <a:rPr lang="en-US" sz="2700" b="1" dirty="0" smtClean="0">
                <a:solidFill>
                  <a:srgbClr val="00B050"/>
                </a:solidFill>
              </a:rPr>
              <a:t>+</a:t>
            </a:r>
            <a:r>
              <a:rPr lang="en-US" sz="2700" dirty="0" smtClean="0"/>
              <a:t>' </a:t>
            </a:r>
            <a:r>
              <a:rPr lang="en-US" sz="2700" dirty="0" err="1" smtClean="0"/>
              <a:t>inseamna</a:t>
            </a:r>
            <a:r>
              <a:rPr lang="en-US" sz="2700" dirty="0" smtClean="0"/>
              <a:t> </a:t>
            </a:r>
            <a:r>
              <a:rPr lang="en-US" sz="2700" b="1" dirty="0" err="1" smtClean="0">
                <a:solidFill>
                  <a:srgbClr val="00B050"/>
                </a:solidFill>
              </a:rPr>
              <a:t>concatenare</a:t>
            </a:r>
            <a:r>
              <a:rPr lang="en-US" sz="2700" dirty="0" smtClean="0"/>
              <a:t>, '</a:t>
            </a:r>
            <a:r>
              <a:rPr lang="en-US" sz="2700" b="1" dirty="0" smtClean="0">
                <a:solidFill>
                  <a:srgbClr val="00B050"/>
                </a:solidFill>
              </a:rPr>
              <a:t>*</a:t>
            </a:r>
            <a:r>
              <a:rPr lang="en-US" sz="2700" dirty="0" smtClean="0"/>
              <a:t>' </a:t>
            </a:r>
            <a:r>
              <a:rPr lang="en-US" sz="2700" dirty="0" err="1" smtClean="0"/>
              <a:t>inseamna</a:t>
            </a:r>
            <a:r>
              <a:rPr lang="en-US" sz="2700" dirty="0" smtClean="0"/>
              <a:t> </a:t>
            </a:r>
            <a:r>
              <a:rPr lang="en-US" sz="2700" b="1" dirty="0" err="1" smtClean="0">
                <a:solidFill>
                  <a:srgbClr val="00B050"/>
                </a:solidFill>
              </a:rPr>
              <a:t>multiplicare</a:t>
            </a:r>
            <a:r>
              <a:rPr lang="en-US" sz="27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700" dirty="0"/>
          </a:p>
          <a:p>
            <a:pPr marL="457200" indent="-457200">
              <a:buFontTx/>
              <a:buChar char="-"/>
            </a:pPr>
            <a:r>
              <a:rPr lang="en-US" sz="2700" dirty="0" err="1" smtClean="0">
                <a:solidFill>
                  <a:srgbClr val="CC00CC"/>
                </a:solidFill>
              </a:rPr>
              <a:t>dir</a:t>
            </a:r>
            <a:r>
              <a:rPr lang="en-US" sz="2700" dirty="0" smtClean="0"/>
              <a:t>('string') – </a:t>
            </a:r>
            <a:r>
              <a:rPr lang="en-US" sz="2700" dirty="0" err="1" smtClean="0"/>
              <a:t>returneaza</a:t>
            </a:r>
            <a:r>
              <a:rPr lang="en-US" sz="2700" dirty="0" smtClean="0"/>
              <a:t> o </a:t>
            </a:r>
            <a:r>
              <a:rPr lang="en-US" sz="2700" dirty="0" err="1" smtClean="0"/>
              <a:t>lista</a:t>
            </a:r>
            <a:r>
              <a:rPr lang="en-US" sz="2700" dirty="0" smtClean="0"/>
              <a:t> cu </a:t>
            </a:r>
            <a:r>
              <a:rPr lang="en-US" sz="2700" dirty="0" err="1" smtClean="0"/>
              <a:t>metodele</a:t>
            </a:r>
            <a:r>
              <a:rPr lang="en-US" sz="2700" dirty="0" smtClean="0"/>
              <a:t> </a:t>
            </a:r>
            <a:r>
              <a:rPr lang="en-US" sz="2700" dirty="0" err="1" smtClean="0"/>
              <a:t>aplicabile</a:t>
            </a:r>
            <a:r>
              <a:rPr lang="en-US" sz="2700" dirty="0" smtClean="0"/>
              <a:t> </a:t>
            </a:r>
            <a:r>
              <a:rPr lang="en-US" sz="2700" dirty="0" err="1" smtClean="0"/>
              <a:t>stringurilor</a:t>
            </a:r>
            <a:r>
              <a:rPr lang="en-US" sz="2700" dirty="0" smtClean="0"/>
              <a:t>:</a:t>
            </a:r>
          </a:p>
          <a:p>
            <a:r>
              <a:rPr lang="en-US" sz="2700" dirty="0">
                <a:solidFill>
                  <a:srgbClr val="0070C0"/>
                </a:solidFill>
              </a:rPr>
              <a:t>'capitalize', '</a:t>
            </a:r>
            <a:r>
              <a:rPr lang="en-US" sz="2700" dirty="0" err="1">
                <a:solidFill>
                  <a:srgbClr val="0070C0"/>
                </a:solidFill>
              </a:rPr>
              <a:t>casefold</a:t>
            </a:r>
            <a:r>
              <a:rPr lang="en-US" sz="2700" dirty="0">
                <a:solidFill>
                  <a:srgbClr val="0070C0"/>
                </a:solidFill>
              </a:rPr>
              <a:t>', 'center', 'count', 'encode', '</a:t>
            </a:r>
            <a:r>
              <a:rPr lang="en-US" sz="2700" dirty="0" err="1">
                <a:solidFill>
                  <a:srgbClr val="0070C0"/>
                </a:solidFill>
              </a:rPr>
              <a:t>endswith</a:t>
            </a:r>
            <a:r>
              <a:rPr lang="en-US" sz="2700" dirty="0">
                <a:solidFill>
                  <a:srgbClr val="0070C0"/>
                </a:solidFill>
              </a:rPr>
              <a:t>', '</a:t>
            </a:r>
            <a:r>
              <a:rPr lang="en-US" sz="2700" dirty="0" err="1">
                <a:solidFill>
                  <a:srgbClr val="0070C0"/>
                </a:solidFill>
              </a:rPr>
              <a:t>expandtabs</a:t>
            </a:r>
            <a:r>
              <a:rPr lang="en-US" sz="2700" dirty="0">
                <a:solidFill>
                  <a:srgbClr val="0070C0"/>
                </a:solidFill>
              </a:rPr>
              <a:t>', 'find', 'format', '</a:t>
            </a:r>
            <a:r>
              <a:rPr lang="en-US" sz="2700" dirty="0" err="1">
                <a:solidFill>
                  <a:srgbClr val="0070C0"/>
                </a:solidFill>
              </a:rPr>
              <a:t>format_map</a:t>
            </a:r>
            <a:r>
              <a:rPr lang="en-US" sz="2700" dirty="0">
                <a:solidFill>
                  <a:srgbClr val="0070C0"/>
                </a:solidFill>
              </a:rPr>
              <a:t>', 'index', '</a:t>
            </a:r>
            <a:r>
              <a:rPr lang="en-US" sz="2700" dirty="0" err="1">
                <a:solidFill>
                  <a:srgbClr val="0070C0"/>
                </a:solidFill>
              </a:rPr>
              <a:t>isalnum</a:t>
            </a:r>
            <a:r>
              <a:rPr lang="en-US" sz="2700" dirty="0">
                <a:solidFill>
                  <a:srgbClr val="0070C0"/>
                </a:solidFill>
              </a:rPr>
              <a:t>', '</a:t>
            </a:r>
            <a:r>
              <a:rPr lang="en-US" sz="2700" dirty="0" err="1">
                <a:solidFill>
                  <a:srgbClr val="0070C0"/>
                </a:solidFill>
              </a:rPr>
              <a:t>isalpha</a:t>
            </a:r>
            <a:r>
              <a:rPr lang="en-US" sz="2700" dirty="0">
                <a:solidFill>
                  <a:srgbClr val="0070C0"/>
                </a:solidFill>
              </a:rPr>
              <a:t>', '</a:t>
            </a:r>
            <a:r>
              <a:rPr lang="en-US" sz="2700" dirty="0" err="1">
                <a:solidFill>
                  <a:srgbClr val="0070C0"/>
                </a:solidFill>
              </a:rPr>
              <a:t>isdecimal</a:t>
            </a:r>
            <a:r>
              <a:rPr lang="en-US" sz="2700" dirty="0">
                <a:solidFill>
                  <a:srgbClr val="0070C0"/>
                </a:solidFill>
              </a:rPr>
              <a:t>', '</a:t>
            </a:r>
            <a:r>
              <a:rPr lang="en-US" sz="2700" dirty="0" err="1">
                <a:solidFill>
                  <a:srgbClr val="0070C0"/>
                </a:solidFill>
              </a:rPr>
              <a:t>isdigit</a:t>
            </a:r>
            <a:r>
              <a:rPr lang="en-US" sz="2700" dirty="0">
                <a:solidFill>
                  <a:srgbClr val="0070C0"/>
                </a:solidFill>
              </a:rPr>
              <a:t>', '</a:t>
            </a:r>
            <a:r>
              <a:rPr lang="en-US" sz="2700" dirty="0" err="1">
                <a:solidFill>
                  <a:srgbClr val="0070C0"/>
                </a:solidFill>
              </a:rPr>
              <a:t>isidentifier</a:t>
            </a:r>
            <a:r>
              <a:rPr lang="en-US" sz="2700" dirty="0">
                <a:solidFill>
                  <a:srgbClr val="0070C0"/>
                </a:solidFill>
              </a:rPr>
              <a:t>',  '</a:t>
            </a:r>
            <a:r>
              <a:rPr lang="en-US" sz="2700" dirty="0" err="1">
                <a:solidFill>
                  <a:srgbClr val="0070C0"/>
                </a:solidFill>
              </a:rPr>
              <a:t>islower</a:t>
            </a:r>
            <a:r>
              <a:rPr lang="en-US" sz="2700" dirty="0">
                <a:solidFill>
                  <a:srgbClr val="0070C0"/>
                </a:solidFill>
              </a:rPr>
              <a:t>', </a:t>
            </a:r>
            <a:r>
              <a:rPr lang="en-US" sz="2700" dirty="0" smtClean="0">
                <a:solidFill>
                  <a:srgbClr val="0070C0"/>
                </a:solidFill>
              </a:rPr>
              <a:t>'</a:t>
            </a:r>
            <a:r>
              <a:rPr lang="en-US" sz="2700" dirty="0" err="1" smtClean="0">
                <a:solidFill>
                  <a:srgbClr val="0070C0"/>
                </a:solidFill>
              </a:rPr>
              <a:t>isnumeric</a:t>
            </a:r>
            <a:r>
              <a:rPr lang="en-US" sz="2700" dirty="0">
                <a:solidFill>
                  <a:srgbClr val="0070C0"/>
                </a:solidFill>
              </a:rPr>
              <a:t>', '</a:t>
            </a:r>
            <a:r>
              <a:rPr lang="en-US" sz="2700" dirty="0" err="1">
                <a:solidFill>
                  <a:srgbClr val="0070C0"/>
                </a:solidFill>
              </a:rPr>
              <a:t>isprintable</a:t>
            </a:r>
            <a:r>
              <a:rPr lang="en-US" sz="2700" dirty="0">
                <a:solidFill>
                  <a:srgbClr val="0070C0"/>
                </a:solidFill>
              </a:rPr>
              <a:t>', '</a:t>
            </a:r>
            <a:r>
              <a:rPr lang="en-US" sz="2700" dirty="0" err="1">
                <a:solidFill>
                  <a:srgbClr val="0070C0"/>
                </a:solidFill>
              </a:rPr>
              <a:t>isspace</a:t>
            </a:r>
            <a:r>
              <a:rPr lang="en-US" sz="2700" dirty="0">
                <a:solidFill>
                  <a:srgbClr val="0070C0"/>
                </a:solidFill>
              </a:rPr>
              <a:t>', '</a:t>
            </a:r>
            <a:r>
              <a:rPr lang="en-US" sz="2700" dirty="0" err="1">
                <a:solidFill>
                  <a:srgbClr val="0070C0"/>
                </a:solidFill>
              </a:rPr>
              <a:t>istitle</a:t>
            </a:r>
            <a:r>
              <a:rPr lang="en-US" sz="2700" dirty="0">
                <a:solidFill>
                  <a:srgbClr val="0070C0"/>
                </a:solidFill>
              </a:rPr>
              <a:t>', '</a:t>
            </a:r>
            <a:r>
              <a:rPr lang="en-US" sz="2700" dirty="0" err="1">
                <a:solidFill>
                  <a:srgbClr val="0070C0"/>
                </a:solidFill>
              </a:rPr>
              <a:t>isupper</a:t>
            </a:r>
            <a:r>
              <a:rPr lang="en-US" sz="2700" dirty="0">
                <a:solidFill>
                  <a:srgbClr val="0070C0"/>
                </a:solidFill>
              </a:rPr>
              <a:t>', 'join', '</a:t>
            </a:r>
            <a:r>
              <a:rPr lang="en-US" sz="2700" dirty="0" err="1">
                <a:solidFill>
                  <a:srgbClr val="0070C0"/>
                </a:solidFill>
              </a:rPr>
              <a:t>ljust</a:t>
            </a:r>
            <a:r>
              <a:rPr lang="en-US" sz="2700" dirty="0">
                <a:solidFill>
                  <a:srgbClr val="0070C0"/>
                </a:solidFill>
              </a:rPr>
              <a:t>', 'lower', '</a:t>
            </a:r>
            <a:r>
              <a:rPr lang="en-US" sz="2700" dirty="0" err="1">
                <a:solidFill>
                  <a:srgbClr val="0070C0"/>
                </a:solidFill>
              </a:rPr>
              <a:t>lstrip</a:t>
            </a:r>
            <a:r>
              <a:rPr lang="en-US" sz="2700" dirty="0">
                <a:solidFill>
                  <a:srgbClr val="0070C0"/>
                </a:solidFill>
              </a:rPr>
              <a:t>', '</a:t>
            </a:r>
            <a:r>
              <a:rPr lang="en-US" sz="2700" dirty="0" err="1">
                <a:solidFill>
                  <a:srgbClr val="0070C0"/>
                </a:solidFill>
              </a:rPr>
              <a:t>maketrans</a:t>
            </a:r>
            <a:r>
              <a:rPr lang="en-US" sz="2700" dirty="0">
                <a:solidFill>
                  <a:srgbClr val="0070C0"/>
                </a:solidFill>
              </a:rPr>
              <a:t>','partition', 'replace', '</a:t>
            </a:r>
            <a:r>
              <a:rPr lang="en-US" sz="2700" dirty="0" err="1">
                <a:solidFill>
                  <a:srgbClr val="0070C0"/>
                </a:solidFill>
              </a:rPr>
              <a:t>rfind</a:t>
            </a:r>
            <a:r>
              <a:rPr lang="en-US" sz="2700" dirty="0">
                <a:solidFill>
                  <a:srgbClr val="0070C0"/>
                </a:solidFill>
              </a:rPr>
              <a:t>', '</a:t>
            </a:r>
            <a:r>
              <a:rPr lang="en-US" sz="2700" dirty="0" err="1">
                <a:solidFill>
                  <a:srgbClr val="0070C0"/>
                </a:solidFill>
              </a:rPr>
              <a:t>rindex</a:t>
            </a:r>
            <a:r>
              <a:rPr lang="en-US" sz="2700" dirty="0">
                <a:solidFill>
                  <a:srgbClr val="0070C0"/>
                </a:solidFill>
              </a:rPr>
              <a:t>', '</a:t>
            </a:r>
            <a:r>
              <a:rPr lang="en-US" sz="2700" dirty="0" err="1">
                <a:solidFill>
                  <a:srgbClr val="0070C0"/>
                </a:solidFill>
              </a:rPr>
              <a:t>rjust</a:t>
            </a:r>
            <a:r>
              <a:rPr lang="en-US" sz="2700" dirty="0">
                <a:solidFill>
                  <a:srgbClr val="0070C0"/>
                </a:solidFill>
              </a:rPr>
              <a:t>', '</a:t>
            </a:r>
            <a:r>
              <a:rPr lang="en-US" sz="2700" dirty="0" err="1">
                <a:solidFill>
                  <a:srgbClr val="0070C0"/>
                </a:solidFill>
              </a:rPr>
              <a:t>rpartition</a:t>
            </a:r>
            <a:r>
              <a:rPr lang="en-US" sz="2700" dirty="0">
                <a:solidFill>
                  <a:srgbClr val="0070C0"/>
                </a:solidFill>
              </a:rPr>
              <a:t>', '</a:t>
            </a:r>
            <a:r>
              <a:rPr lang="en-US" sz="2700" dirty="0" err="1">
                <a:solidFill>
                  <a:srgbClr val="0070C0"/>
                </a:solidFill>
              </a:rPr>
              <a:t>rsplit</a:t>
            </a:r>
            <a:r>
              <a:rPr lang="en-US" sz="2700" dirty="0">
                <a:solidFill>
                  <a:srgbClr val="0070C0"/>
                </a:solidFill>
              </a:rPr>
              <a:t>', '</a:t>
            </a:r>
            <a:r>
              <a:rPr lang="en-US" sz="2700" dirty="0" err="1">
                <a:solidFill>
                  <a:srgbClr val="0070C0"/>
                </a:solidFill>
              </a:rPr>
              <a:t>rstrip</a:t>
            </a:r>
            <a:r>
              <a:rPr lang="en-US" sz="2700" dirty="0">
                <a:solidFill>
                  <a:srgbClr val="0070C0"/>
                </a:solidFill>
              </a:rPr>
              <a:t>', 'split', '</a:t>
            </a:r>
            <a:r>
              <a:rPr lang="en-US" sz="2700" dirty="0" err="1">
                <a:solidFill>
                  <a:srgbClr val="0070C0"/>
                </a:solidFill>
              </a:rPr>
              <a:t>splitlines</a:t>
            </a:r>
            <a:r>
              <a:rPr lang="en-US" sz="2700" dirty="0">
                <a:solidFill>
                  <a:srgbClr val="0070C0"/>
                </a:solidFill>
              </a:rPr>
              <a:t>', '</a:t>
            </a:r>
            <a:r>
              <a:rPr lang="en-US" sz="2700" dirty="0" err="1">
                <a:solidFill>
                  <a:srgbClr val="0070C0"/>
                </a:solidFill>
              </a:rPr>
              <a:t>startswith</a:t>
            </a:r>
            <a:r>
              <a:rPr lang="en-US" sz="2700" dirty="0">
                <a:solidFill>
                  <a:srgbClr val="0070C0"/>
                </a:solidFill>
              </a:rPr>
              <a:t>', 'strip', '</a:t>
            </a:r>
            <a:r>
              <a:rPr lang="en-US" sz="2700" dirty="0" err="1">
                <a:solidFill>
                  <a:srgbClr val="0070C0"/>
                </a:solidFill>
              </a:rPr>
              <a:t>swapcase</a:t>
            </a:r>
            <a:r>
              <a:rPr lang="en-US" sz="2700" dirty="0">
                <a:solidFill>
                  <a:srgbClr val="0070C0"/>
                </a:solidFill>
              </a:rPr>
              <a:t>', 'title', 'translate', 'upper', '</a:t>
            </a:r>
            <a:r>
              <a:rPr lang="en-US" sz="2700" dirty="0" err="1">
                <a:solidFill>
                  <a:srgbClr val="0070C0"/>
                </a:solidFill>
              </a:rPr>
              <a:t>zfill</a:t>
            </a:r>
            <a:r>
              <a:rPr lang="en-US" sz="2700" dirty="0">
                <a:solidFill>
                  <a:srgbClr val="0070C0"/>
                </a:solidFill>
              </a:rPr>
              <a:t>'</a:t>
            </a:r>
            <a:endParaRPr lang="en-US" sz="2700" dirty="0" smtClean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455513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0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7165" y="330759"/>
            <a:ext cx="1106556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Manipularea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sirurilor</a:t>
            </a:r>
            <a:r>
              <a:rPr lang="en-US" sz="2800" b="1" dirty="0" smtClean="0">
                <a:solidFill>
                  <a:srgbClr val="C00000"/>
                </a:solidFill>
              </a:rPr>
              <a:t> de </a:t>
            </a:r>
            <a:r>
              <a:rPr lang="en-US" sz="2800" b="1" dirty="0" err="1" smtClean="0">
                <a:solidFill>
                  <a:srgbClr val="C00000"/>
                </a:solidFill>
              </a:rPr>
              <a:t>caractere</a:t>
            </a:r>
            <a:r>
              <a:rPr lang="en-US" sz="2800" b="1" dirty="0" smtClean="0">
                <a:solidFill>
                  <a:srgbClr val="C00000"/>
                </a:solidFill>
              </a:rPr>
              <a:t> (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r>
              <a:rPr lang="en-US" sz="2800" b="1" dirty="0" smtClean="0">
                <a:solidFill>
                  <a:srgbClr val="C00000"/>
                </a:solidFill>
              </a:rPr>
              <a:t>)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Metoda</a:t>
            </a:r>
            <a:r>
              <a:rPr lang="en-US" sz="2800" dirty="0" smtClean="0"/>
              <a:t> de </a:t>
            </a:r>
            <a:r>
              <a:rPr lang="en-US" sz="2800" dirty="0" err="1" smtClean="0"/>
              <a:t>mapipulare</a:t>
            </a:r>
            <a:r>
              <a:rPr lang="en-US" sz="2800" dirty="0" smtClean="0"/>
              <a:t>:  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u="sng" dirty="0" smtClean="0">
                <a:solidFill>
                  <a:srgbClr val="008000"/>
                </a:solidFill>
              </a:rPr>
              <a:t>sir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dirty="0" smtClean="0"/>
              <a:t>.</a:t>
            </a:r>
            <a:r>
              <a:rPr lang="en-US" sz="2800" b="1" dirty="0" err="1" smtClean="0"/>
              <a:t>metoda</a:t>
            </a:r>
            <a:r>
              <a:rPr lang="en-US" sz="2800" b="1" dirty="0" smtClean="0"/>
              <a:t>() </a:t>
            </a:r>
            <a:r>
              <a:rPr lang="en-US" sz="2800" b="1" dirty="0" err="1" smtClean="0"/>
              <a:t>sau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variabila.metoda</a:t>
            </a:r>
            <a:r>
              <a:rPr lang="en-US" sz="2800" b="1" dirty="0" smtClean="0"/>
              <a:t>()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endParaRPr lang="en-US" sz="2800" b="1" dirty="0" smtClean="0">
              <a:solidFill>
                <a:srgbClr val="00800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u="sng" dirty="0" err="1" smtClean="0">
                <a:solidFill>
                  <a:srgbClr val="008000"/>
                </a:solidFill>
              </a:rPr>
              <a:t>sir</a:t>
            </a:r>
            <a:r>
              <a:rPr lang="en-US" sz="2800" b="1" dirty="0" err="1" smtClean="0">
                <a:solidFill>
                  <a:srgbClr val="008000"/>
                </a:solidFill>
              </a:rPr>
              <a:t>'</a:t>
            </a:r>
            <a:r>
              <a:rPr lang="en-US" sz="2800" b="1" dirty="0" err="1" smtClean="0"/>
              <a:t>.upper</a:t>
            </a:r>
            <a:r>
              <a:rPr lang="en-US" sz="2800" b="1" dirty="0" smtClean="0"/>
              <a:t>()</a:t>
            </a:r>
            <a:r>
              <a:rPr lang="en-US" sz="2800" dirty="0"/>
              <a:t>	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u="sng" dirty="0" err="1" smtClean="0">
                <a:solidFill>
                  <a:srgbClr val="008000"/>
                </a:solidFill>
              </a:rPr>
              <a:t>sir</a:t>
            </a:r>
            <a:r>
              <a:rPr lang="en-US" sz="2800" b="1" dirty="0" err="1" smtClean="0">
                <a:solidFill>
                  <a:srgbClr val="008000"/>
                </a:solidFill>
              </a:rPr>
              <a:t>'</a:t>
            </a:r>
            <a:r>
              <a:rPr lang="en-US" sz="2800" b="1" dirty="0" err="1" smtClean="0"/>
              <a:t>.lower</a:t>
            </a:r>
            <a:r>
              <a:rPr lang="en-US" sz="2800" b="1" dirty="0" smtClean="0"/>
              <a:t>()</a:t>
            </a:r>
            <a:r>
              <a:rPr lang="en-US" sz="2800" dirty="0" smtClean="0"/>
              <a:t>;</a:t>
            </a: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u="sng" dirty="0" err="1" smtClean="0">
                <a:solidFill>
                  <a:srgbClr val="008000"/>
                </a:solidFill>
              </a:rPr>
              <a:t>sir</a:t>
            </a:r>
            <a:r>
              <a:rPr lang="en-US" sz="2800" b="1" dirty="0" err="1" smtClean="0">
                <a:solidFill>
                  <a:srgbClr val="008000"/>
                </a:solidFill>
              </a:rPr>
              <a:t>'</a:t>
            </a:r>
            <a:r>
              <a:rPr lang="en-US" sz="2800" b="1" dirty="0" err="1" smtClean="0"/>
              <a:t>.title</a:t>
            </a:r>
            <a:r>
              <a:rPr lang="en-US" sz="2800" b="1" dirty="0" smtClean="0"/>
              <a:t>()</a:t>
            </a:r>
            <a:r>
              <a:rPr lang="en-US" sz="2800" dirty="0" smtClean="0"/>
              <a:t>;	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u="sng" dirty="0" err="1" smtClean="0">
                <a:solidFill>
                  <a:srgbClr val="008000"/>
                </a:solidFill>
              </a:rPr>
              <a:t>sir</a:t>
            </a:r>
            <a:r>
              <a:rPr lang="en-US" sz="2800" b="1" dirty="0" err="1" smtClean="0">
                <a:solidFill>
                  <a:srgbClr val="008000"/>
                </a:solidFill>
              </a:rPr>
              <a:t>'</a:t>
            </a:r>
            <a:r>
              <a:rPr lang="en-US" sz="2800" b="1" dirty="0" err="1" smtClean="0"/>
              <a:t>.capitalize</a:t>
            </a:r>
            <a:r>
              <a:rPr lang="en-US" sz="2800" b="1" dirty="0" smtClean="0"/>
              <a:t>()</a:t>
            </a:r>
            <a:r>
              <a:rPr lang="en-US" sz="2800" dirty="0" smtClean="0"/>
              <a:t>;</a:t>
            </a: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u="sng" dirty="0" err="1" smtClean="0">
                <a:solidFill>
                  <a:srgbClr val="008000"/>
                </a:solidFill>
              </a:rPr>
              <a:t>sir</a:t>
            </a:r>
            <a:r>
              <a:rPr lang="en-US" sz="2800" b="1" dirty="0" err="1" smtClean="0">
                <a:solidFill>
                  <a:srgbClr val="008000"/>
                </a:solidFill>
              </a:rPr>
              <a:t>'</a:t>
            </a:r>
            <a:r>
              <a:rPr lang="en-US" sz="2800" b="1" dirty="0" err="1" smtClean="0"/>
              <a:t>.replace</a:t>
            </a:r>
            <a:r>
              <a:rPr lang="en-US" sz="2800" b="1" dirty="0" smtClean="0"/>
              <a:t>(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u="sng" dirty="0" err="1" smtClean="0">
                <a:solidFill>
                  <a:srgbClr val="008000"/>
                </a:solidFill>
              </a:rPr>
              <a:t>subsir_vechi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dirty="0" smtClean="0"/>
              <a:t>, 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u="sng" dirty="0" err="1" smtClean="0">
                <a:solidFill>
                  <a:srgbClr val="008000"/>
                </a:solidFill>
              </a:rPr>
              <a:t>subsir_nou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dirty="0" smtClean="0"/>
              <a:t>)</a:t>
            </a:r>
            <a:r>
              <a:rPr lang="en-US" sz="2800" dirty="0" smtClean="0"/>
              <a:t>;</a:t>
            </a: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u="sng" dirty="0" smtClean="0">
                <a:solidFill>
                  <a:srgbClr val="008000"/>
                </a:solidFill>
              </a:rPr>
              <a:t>sir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dirty="0" smtClean="0"/>
              <a:t>.</a:t>
            </a:r>
            <a:r>
              <a:rPr lang="en-US" sz="2800" b="1" dirty="0" err="1" smtClean="0"/>
              <a:t>isdigit</a:t>
            </a:r>
            <a:r>
              <a:rPr lang="en-US" sz="2800" b="1" dirty="0" smtClean="0"/>
              <a:t>()</a:t>
            </a:r>
            <a:r>
              <a:rPr lang="en-US" sz="2800" dirty="0" smtClean="0"/>
              <a:t>;	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u="sng" dirty="0" smtClean="0">
                <a:solidFill>
                  <a:srgbClr val="008000"/>
                </a:solidFill>
              </a:rPr>
              <a:t>sir</a:t>
            </a:r>
            <a:r>
              <a:rPr lang="en-US" sz="2800" b="1" smtClean="0">
                <a:solidFill>
                  <a:srgbClr val="008000"/>
                </a:solidFill>
              </a:rPr>
              <a:t>'</a:t>
            </a:r>
            <a:r>
              <a:rPr lang="en-US" sz="2800" b="1" smtClean="0"/>
              <a:t>.isnumeric()</a:t>
            </a:r>
            <a:r>
              <a:rPr lang="en-US" sz="2800" smtClean="0"/>
              <a:t>;	</a:t>
            </a:r>
            <a:r>
              <a:rPr lang="en-US" sz="2800" b="1">
                <a:solidFill>
                  <a:srgbClr val="008000"/>
                </a:solidFill>
              </a:rPr>
              <a:t> '</a:t>
            </a:r>
            <a:r>
              <a:rPr lang="en-US" sz="2800" b="1" u="sng">
                <a:solidFill>
                  <a:srgbClr val="008000"/>
                </a:solidFill>
              </a:rPr>
              <a:t>sir</a:t>
            </a:r>
            <a:r>
              <a:rPr lang="en-US" sz="2800" b="1">
                <a:solidFill>
                  <a:srgbClr val="008000"/>
                </a:solidFill>
              </a:rPr>
              <a:t>'</a:t>
            </a:r>
            <a:r>
              <a:rPr lang="en-US" sz="2800" b="1"/>
              <a:t>.isalpha()</a:t>
            </a:r>
            <a:r>
              <a:rPr lang="en-US" sz="2800"/>
              <a:t>;</a:t>
            </a: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u="sng" dirty="0" smtClean="0">
                <a:solidFill>
                  <a:srgbClr val="008000"/>
                </a:solidFill>
              </a:rPr>
              <a:t>sir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dirty="0" smtClean="0"/>
              <a:t>.</a:t>
            </a:r>
            <a:r>
              <a:rPr lang="en-US" sz="2800" b="1" dirty="0" err="1" smtClean="0"/>
              <a:t>isspace</a:t>
            </a:r>
            <a:r>
              <a:rPr lang="en-US" sz="2800" b="1" dirty="0" smtClean="0"/>
              <a:t>()</a:t>
            </a:r>
            <a:r>
              <a:rPr lang="en-US" sz="2800" dirty="0" smtClean="0"/>
              <a:t>;</a:t>
            </a: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u="sng" dirty="0" smtClean="0">
                <a:solidFill>
                  <a:srgbClr val="008000"/>
                </a:solidFill>
              </a:rPr>
              <a:t>sir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dirty="0" smtClean="0"/>
              <a:t>.</a:t>
            </a:r>
            <a:r>
              <a:rPr lang="en-US" sz="2800" b="1" dirty="0" err="1" smtClean="0"/>
              <a:t>isupper</a:t>
            </a:r>
            <a:r>
              <a:rPr lang="en-US" sz="2800" b="1" dirty="0" smtClean="0"/>
              <a:t>()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u="sng" dirty="0" smtClean="0">
                <a:solidFill>
                  <a:srgbClr val="008000"/>
                </a:solidFill>
              </a:rPr>
              <a:t>sir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dirty="0" smtClean="0"/>
              <a:t>.</a:t>
            </a:r>
            <a:r>
              <a:rPr lang="en-US" sz="2800" b="1" dirty="0" err="1" smtClean="0"/>
              <a:t>istitle</a:t>
            </a:r>
            <a:r>
              <a:rPr lang="en-US" sz="2800" b="1" dirty="0" smtClean="0"/>
              <a:t>()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u="sng" dirty="0" err="1" smtClean="0">
                <a:solidFill>
                  <a:srgbClr val="008000"/>
                </a:solidFill>
              </a:rPr>
              <a:t>sir</a:t>
            </a:r>
            <a:r>
              <a:rPr lang="en-US" sz="2800" b="1" dirty="0" err="1" smtClean="0">
                <a:solidFill>
                  <a:srgbClr val="008000"/>
                </a:solidFill>
              </a:rPr>
              <a:t>'</a:t>
            </a:r>
            <a:r>
              <a:rPr lang="en-US" sz="2800" b="1" dirty="0" err="1" smtClean="0"/>
              <a:t>.find</a:t>
            </a:r>
            <a:r>
              <a:rPr lang="en-US" sz="2800" b="1" dirty="0" smtClean="0"/>
              <a:t>(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dirty="0" err="1" smtClean="0">
                <a:solidFill>
                  <a:srgbClr val="008000"/>
                </a:solidFill>
              </a:rPr>
              <a:t>subsir</a:t>
            </a:r>
            <a:r>
              <a:rPr lang="en-US" sz="2800" b="1" dirty="0" smtClean="0">
                <a:solidFill>
                  <a:srgbClr val="008000"/>
                </a:solidFill>
              </a:rPr>
              <a:t>‘</a:t>
            </a:r>
            <a:r>
              <a:rPr lang="en-US" sz="2800" b="1" dirty="0" smtClean="0"/>
              <a:t>[, </a:t>
            </a:r>
            <a:r>
              <a:rPr lang="en-US" sz="2800" b="1" dirty="0" err="1" smtClean="0"/>
              <a:t>poz_start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poz_sfarsit</a:t>
            </a:r>
            <a:r>
              <a:rPr lang="en-US" sz="2800" b="1" dirty="0" smtClean="0"/>
              <a:t>])</a:t>
            </a:r>
            <a:r>
              <a:rPr lang="en-US" sz="2800" dirty="0" smtClean="0"/>
              <a:t>;</a:t>
            </a:r>
            <a:r>
              <a:rPr lang="en-US" sz="2800" dirty="0" smtClean="0">
                <a:solidFill>
                  <a:srgbClr val="0070C0"/>
                </a:solidFill>
              </a:rPr>
              <a:t> 	</a:t>
            </a:r>
            <a:r>
              <a:rPr lang="en-US" sz="2800" dirty="0" err="1" smtClean="0">
                <a:solidFill>
                  <a:srgbClr val="0070C0"/>
                </a:solidFill>
              </a:rPr>
              <a:t>Exemplul</a:t>
            </a:r>
            <a:r>
              <a:rPr lang="en-US" sz="2800" dirty="0" smtClean="0">
                <a:solidFill>
                  <a:srgbClr val="0070C0"/>
                </a:solidFill>
              </a:rPr>
              <a:t> 201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u="sng" dirty="0" err="1" smtClean="0">
                <a:solidFill>
                  <a:srgbClr val="008000"/>
                </a:solidFill>
              </a:rPr>
              <a:t>sir</a:t>
            </a:r>
            <a:r>
              <a:rPr lang="en-US" sz="2800" b="1" dirty="0" err="1" smtClean="0">
                <a:solidFill>
                  <a:srgbClr val="008000"/>
                </a:solidFill>
              </a:rPr>
              <a:t>'</a:t>
            </a:r>
            <a:r>
              <a:rPr lang="en-US" sz="2800" b="1" dirty="0" err="1" smtClean="0"/>
              <a:t>.split</a:t>
            </a:r>
            <a:r>
              <a:rPr lang="en-US" sz="2800" b="1" dirty="0" smtClean="0"/>
              <a:t>(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dirty="0" err="1" smtClean="0">
                <a:solidFill>
                  <a:srgbClr val="008000"/>
                </a:solidFill>
              </a:rPr>
              <a:t>subsir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dirty="0" smtClean="0"/>
              <a:t>)</a:t>
            </a:r>
            <a:r>
              <a:rPr lang="en-US" sz="2800" dirty="0" smtClean="0"/>
              <a:t>;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08000"/>
                </a:solidFill>
              </a:rPr>
              <a:t>'</a:t>
            </a:r>
            <a:r>
              <a:rPr lang="en-US" sz="2800" b="1" u="sng" dirty="0">
                <a:solidFill>
                  <a:srgbClr val="008000"/>
                </a:solidFill>
              </a:rPr>
              <a:t>sir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dirty="0" smtClean="0"/>
              <a:t>.</a:t>
            </a:r>
            <a:r>
              <a:rPr lang="en-US" sz="2800" b="1" dirty="0" err="1" smtClean="0"/>
              <a:t>startswith</a:t>
            </a:r>
            <a:r>
              <a:rPr lang="en-US" sz="2800" b="1" dirty="0" smtClean="0"/>
              <a:t>(</a:t>
            </a:r>
            <a:r>
              <a:rPr lang="en-US" sz="2800" b="1" dirty="0">
                <a:solidFill>
                  <a:srgbClr val="008000"/>
                </a:solidFill>
              </a:rPr>
              <a:t>'</a:t>
            </a:r>
            <a:r>
              <a:rPr lang="en-US" sz="2800" b="1" dirty="0" err="1">
                <a:solidFill>
                  <a:srgbClr val="008000"/>
                </a:solidFill>
              </a:rPr>
              <a:t>subsir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dirty="0" smtClean="0"/>
              <a:t>)</a:t>
            </a:r>
            <a:r>
              <a:rPr lang="en-US" sz="2800" dirty="0" smtClean="0"/>
              <a:t>;	</a:t>
            </a:r>
            <a:r>
              <a:rPr lang="en-US" sz="2800" b="1" dirty="0">
                <a:solidFill>
                  <a:srgbClr val="008000"/>
                </a:solidFill>
              </a:rPr>
              <a:t>'</a:t>
            </a:r>
            <a:r>
              <a:rPr lang="en-US" sz="2800" b="1" u="sng" dirty="0">
                <a:solidFill>
                  <a:srgbClr val="008000"/>
                </a:solidFill>
              </a:rPr>
              <a:t>sir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dirty="0" smtClean="0"/>
              <a:t>.</a:t>
            </a:r>
            <a:r>
              <a:rPr lang="en-US" sz="2800" b="1" dirty="0" err="1" smtClean="0"/>
              <a:t>endswith</a:t>
            </a:r>
            <a:r>
              <a:rPr lang="en-US" sz="2800" b="1" dirty="0" smtClean="0"/>
              <a:t>(</a:t>
            </a:r>
            <a:r>
              <a:rPr lang="en-US" sz="2800" b="1" dirty="0">
                <a:solidFill>
                  <a:srgbClr val="008000"/>
                </a:solidFill>
              </a:rPr>
              <a:t>'</a:t>
            </a:r>
            <a:r>
              <a:rPr lang="en-US" sz="2800" b="1" dirty="0" err="1">
                <a:solidFill>
                  <a:srgbClr val="008000"/>
                </a:solidFill>
              </a:rPr>
              <a:t>subsir</a:t>
            </a:r>
            <a:r>
              <a:rPr lang="en-US" sz="2800" b="1" dirty="0" smtClean="0">
                <a:solidFill>
                  <a:srgbClr val="008000"/>
                </a:solidFill>
              </a:rPr>
              <a:t>'</a:t>
            </a:r>
            <a:r>
              <a:rPr lang="en-US" sz="2800" b="1" dirty="0" smtClean="0"/>
              <a:t>)</a:t>
            </a:r>
            <a:r>
              <a:rPr lang="en-US" sz="2800" dirty="0" smtClean="0"/>
              <a:t>;			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4579"/>
            <a:ext cx="6672887" cy="365125"/>
          </a:xfrm>
        </p:spPr>
        <p:txBody>
          <a:bodyPr/>
          <a:lstStyle/>
          <a:p>
            <a:r>
              <a:rPr lang="en-US" dirty="0" smtClean="0"/>
              <a:t>Copyright - InfoAcademy - 26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6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7165" y="330759"/>
            <a:ext cx="1106556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Formatarea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sirurilor</a:t>
            </a:r>
            <a:r>
              <a:rPr lang="en-US" sz="2800" b="1" dirty="0" smtClean="0">
                <a:solidFill>
                  <a:srgbClr val="C00000"/>
                </a:solidFill>
              </a:rPr>
              <a:t> de </a:t>
            </a:r>
            <a:r>
              <a:rPr lang="en-US" sz="2800" b="1" dirty="0" err="1" smtClean="0">
                <a:solidFill>
                  <a:srgbClr val="C00000"/>
                </a:solidFill>
              </a:rPr>
              <a:t>caractere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endParaRPr lang="ro-RO" sz="2800" dirty="0"/>
          </a:p>
          <a:p>
            <a:pPr lvl="0"/>
            <a:r>
              <a:rPr lang="en-US" sz="2800" b="1" dirty="0"/>
              <a:t>s</a:t>
            </a:r>
            <a:r>
              <a:rPr lang="en-US" sz="2800" dirty="0"/>
              <a:t>	- </a:t>
            </a:r>
            <a:r>
              <a:rPr lang="en-US" sz="2800" dirty="0" err="1"/>
              <a:t>pentru</a:t>
            </a:r>
            <a:r>
              <a:rPr lang="en-US" sz="2800" dirty="0"/>
              <a:t> string. String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formatul</a:t>
            </a:r>
            <a:r>
              <a:rPr lang="en-US" sz="2800" dirty="0"/>
              <a:t> default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poate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lipseasca</a:t>
            </a:r>
            <a:r>
              <a:rPr lang="en-US" sz="2800" dirty="0"/>
              <a:t>;</a:t>
            </a:r>
          </a:p>
          <a:p>
            <a:pPr lvl="0"/>
            <a:r>
              <a:rPr lang="en-US" sz="2800" b="1" dirty="0"/>
              <a:t>b</a:t>
            </a:r>
            <a:r>
              <a:rPr lang="en-US" sz="2800" dirty="0"/>
              <a:t>	- </a:t>
            </a:r>
            <a:r>
              <a:rPr lang="en-US" sz="2800" dirty="0" err="1"/>
              <a:t>pentru</a:t>
            </a:r>
            <a:r>
              <a:rPr lang="en-US" sz="2800" dirty="0"/>
              <a:t> binary, </a:t>
            </a:r>
            <a:r>
              <a:rPr lang="en-US" sz="2800" dirty="0" err="1"/>
              <a:t>numere</a:t>
            </a:r>
            <a:r>
              <a:rPr lang="en-US" sz="2800" dirty="0"/>
              <a:t> in </a:t>
            </a:r>
            <a:r>
              <a:rPr lang="en-US" sz="2800" dirty="0" err="1"/>
              <a:t>baza</a:t>
            </a:r>
            <a:r>
              <a:rPr lang="en-US" sz="2800" dirty="0"/>
              <a:t> 2;</a:t>
            </a:r>
          </a:p>
          <a:p>
            <a:pPr lvl="0"/>
            <a:r>
              <a:rPr lang="en-US" sz="2800" b="1" dirty="0"/>
              <a:t>o</a:t>
            </a:r>
            <a:r>
              <a:rPr lang="en-US" sz="2800" dirty="0"/>
              <a:t>	- </a:t>
            </a:r>
            <a:r>
              <a:rPr lang="en-US" sz="2800" dirty="0" err="1"/>
              <a:t>pentru</a:t>
            </a:r>
            <a:r>
              <a:rPr lang="en-US" sz="2800" dirty="0"/>
              <a:t> octal, </a:t>
            </a:r>
            <a:r>
              <a:rPr lang="en-US" sz="2800" dirty="0" err="1"/>
              <a:t>numere</a:t>
            </a:r>
            <a:r>
              <a:rPr lang="en-US" sz="2800" dirty="0"/>
              <a:t> in </a:t>
            </a:r>
            <a:r>
              <a:rPr lang="en-US" sz="2800" dirty="0" err="1"/>
              <a:t>baza</a:t>
            </a:r>
            <a:r>
              <a:rPr lang="en-US" sz="2800" dirty="0"/>
              <a:t> 8;</a:t>
            </a:r>
          </a:p>
          <a:p>
            <a:pPr lvl="0"/>
            <a:r>
              <a:rPr lang="en-US" sz="2800" b="1" dirty="0"/>
              <a:t>x</a:t>
            </a:r>
            <a:r>
              <a:rPr lang="en-US" sz="2800" dirty="0"/>
              <a:t>	-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hexazecimal</a:t>
            </a:r>
            <a:r>
              <a:rPr lang="en-US" sz="2800" dirty="0"/>
              <a:t>, </a:t>
            </a:r>
            <a:r>
              <a:rPr lang="en-US" sz="2800" dirty="0" err="1"/>
              <a:t>numere</a:t>
            </a:r>
            <a:r>
              <a:rPr lang="en-US" sz="2800" dirty="0"/>
              <a:t> in </a:t>
            </a:r>
            <a:r>
              <a:rPr lang="en-US" sz="2800" dirty="0" err="1"/>
              <a:t>baza</a:t>
            </a:r>
            <a:r>
              <a:rPr lang="en-US" sz="2800" dirty="0"/>
              <a:t> 16, </a:t>
            </a:r>
            <a:r>
              <a:rPr lang="en-US" sz="2800" dirty="0" err="1"/>
              <a:t>litere</a:t>
            </a:r>
            <a:r>
              <a:rPr lang="en-US" sz="2800" dirty="0"/>
              <a:t> </a:t>
            </a:r>
            <a:r>
              <a:rPr lang="en-US" sz="2800" dirty="0" err="1"/>
              <a:t>mici</a:t>
            </a:r>
            <a:r>
              <a:rPr lang="en-US" sz="2800" dirty="0"/>
              <a:t>;</a:t>
            </a:r>
          </a:p>
          <a:p>
            <a:pPr lvl="0"/>
            <a:r>
              <a:rPr lang="en-US" sz="2800" b="1" dirty="0"/>
              <a:t>X</a:t>
            </a:r>
            <a:r>
              <a:rPr lang="en-US" sz="2800" dirty="0"/>
              <a:t>	-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hexazecimal</a:t>
            </a:r>
            <a:r>
              <a:rPr lang="en-US" sz="2800" dirty="0"/>
              <a:t>, </a:t>
            </a:r>
            <a:r>
              <a:rPr lang="en-US" sz="2800" dirty="0" err="1"/>
              <a:t>numere</a:t>
            </a:r>
            <a:r>
              <a:rPr lang="en-US" sz="2800" dirty="0"/>
              <a:t> in </a:t>
            </a:r>
            <a:r>
              <a:rPr lang="en-US" sz="2800" dirty="0" err="1"/>
              <a:t>baza</a:t>
            </a:r>
            <a:r>
              <a:rPr lang="en-US" sz="2800" dirty="0"/>
              <a:t> 16, </a:t>
            </a:r>
            <a:r>
              <a:rPr lang="en-US" sz="2800" dirty="0" err="1"/>
              <a:t>litere</a:t>
            </a:r>
            <a:r>
              <a:rPr lang="en-US" sz="2800" dirty="0"/>
              <a:t> </a:t>
            </a:r>
            <a:r>
              <a:rPr lang="en-US" sz="2800" dirty="0" err="1"/>
              <a:t>mari</a:t>
            </a:r>
            <a:r>
              <a:rPr lang="en-US" sz="2800" dirty="0"/>
              <a:t>;</a:t>
            </a:r>
          </a:p>
          <a:p>
            <a:pPr lvl="0"/>
            <a:r>
              <a:rPr lang="en-US" sz="2800" b="1" dirty="0"/>
              <a:t>d</a:t>
            </a:r>
            <a:r>
              <a:rPr lang="en-US" sz="2800" dirty="0"/>
              <a:t>	- </a:t>
            </a:r>
            <a:r>
              <a:rPr lang="en-US" sz="2800" dirty="0" err="1"/>
              <a:t>pentru</a:t>
            </a:r>
            <a:r>
              <a:rPr lang="en-US" sz="2800" dirty="0"/>
              <a:t> decimal, </a:t>
            </a:r>
            <a:r>
              <a:rPr lang="en-US" sz="2800" dirty="0" err="1"/>
              <a:t>numere</a:t>
            </a:r>
            <a:r>
              <a:rPr lang="en-US" sz="2800" dirty="0"/>
              <a:t> in </a:t>
            </a:r>
            <a:r>
              <a:rPr lang="en-US" sz="2800" dirty="0" err="1"/>
              <a:t>baza</a:t>
            </a:r>
            <a:r>
              <a:rPr lang="en-US" sz="2800" dirty="0"/>
              <a:t> 10;</a:t>
            </a:r>
          </a:p>
          <a:p>
            <a:pPr lvl="0"/>
            <a:r>
              <a:rPr lang="en-US" sz="2800" b="1" dirty="0"/>
              <a:t>n</a:t>
            </a:r>
            <a:r>
              <a:rPr lang="en-US" sz="2800" dirty="0"/>
              <a:t>	- similar cu decimal cu </a:t>
            </a:r>
            <a:r>
              <a:rPr lang="en-US" sz="2800" dirty="0" err="1"/>
              <a:t>separatoare</a:t>
            </a:r>
            <a:r>
              <a:rPr lang="en-US" sz="2800" dirty="0"/>
              <a:t> </a:t>
            </a:r>
            <a:r>
              <a:rPr lang="en-US" sz="2800" dirty="0" err="1"/>
              <a:t>grupe</a:t>
            </a:r>
            <a:r>
              <a:rPr lang="en-US" sz="2800" dirty="0"/>
              <a:t> de </a:t>
            </a:r>
            <a:r>
              <a:rPr lang="en-US" sz="2800" dirty="0" err="1"/>
              <a:t>cifre</a:t>
            </a:r>
            <a:r>
              <a:rPr lang="en-US" sz="2800" dirty="0"/>
              <a:t>;</a:t>
            </a:r>
          </a:p>
          <a:p>
            <a:pPr lvl="0"/>
            <a:r>
              <a:rPr lang="en-US" sz="2800" b="1" dirty="0"/>
              <a:t>e</a:t>
            </a:r>
            <a:r>
              <a:rPr lang="en-US" sz="2800" dirty="0"/>
              <a:t>	-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numere</a:t>
            </a:r>
            <a:r>
              <a:rPr lang="en-US" sz="2800" dirty="0"/>
              <a:t> in </a:t>
            </a:r>
            <a:r>
              <a:rPr lang="en-US" sz="2800" dirty="0" err="1"/>
              <a:t>notatie</a:t>
            </a:r>
            <a:r>
              <a:rPr lang="en-US" sz="2800" dirty="0"/>
              <a:t> </a:t>
            </a:r>
            <a:r>
              <a:rPr lang="en-US" sz="2800" dirty="0" err="1"/>
              <a:t>stiintifica</a:t>
            </a:r>
            <a:r>
              <a:rPr lang="en-US" sz="2800" dirty="0"/>
              <a:t>, default </a:t>
            </a:r>
            <a:r>
              <a:rPr lang="en-US" sz="2800" dirty="0" err="1"/>
              <a:t>precizie</a:t>
            </a:r>
            <a:r>
              <a:rPr lang="en-US" sz="2800" dirty="0"/>
              <a:t> de 6 </a:t>
            </a:r>
            <a:r>
              <a:rPr lang="en-US" sz="2800" dirty="0" err="1"/>
              <a:t>caractere</a:t>
            </a:r>
            <a:r>
              <a:rPr lang="en-US" sz="2800" dirty="0"/>
              <a:t>;</a:t>
            </a:r>
          </a:p>
          <a:p>
            <a:pPr lvl="0"/>
            <a:r>
              <a:rPr lang="en-US" sz="2800" b="1" dirty="0"/>
              <a:t>f</a:t>
            </a:r>
            <a:r>
              <a:rPr lang="en-US" sz="2800" dirty="0"/>
              <a:t>	-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numere</a:t>
            </a:r>
            <a:r>
              <a:rPr lang="en-US" sz="2800" dirty="0"/>
              <a:t> rationale, default 6 </a:t>
            </a:r>
            <a:r>
              <a:rPr lang="en-US" sz="2800" dirty="0" err="1"/>
              <a:t>zecimale</a:t>
            </a:r>
            <a:r>
              <a:rPr lang="en-US" sz="2800" dirty="0"/>
              <a:t>. Se </a:t>
            </a:r>
            <a:r>
              <a:rPr lang="en-US" sz="2800" dirty="0" err="1"/>
              <a:t>poate</a:t>
            </a:r>
            <a:r>
              <a:rPr lang="en-US" sz="2800" dirty="0"/>
              <a:t> seta </a:t>
            </a:r>
            <a:r>
              <a:rPr lang="en-US" sz="2800" dirty="0" err="1"/>
              <a:t>numarul</a:t>
            </a:r>
            <a:r>
              <a:rPr lang="en-US" sz="2800" dirty="0"/>
              <a:t> </a:t>
            </a:r>
            <a:r>
              <a:rPr lang="en-US" sz="2800" dirty="0" err="1"/>
              <a:t>dorit</a:t>
            </a:r>
            <a:r>
              <a:rPr lang="en-US" sz="2800" dirty="0"/>
              <a:t> de </a:t>
            </a:r>
            <a:r>
              <a:rPr lang="en-US" sz="2800" dirty="0" err="1"/>
              <a:t>zecimale</a:t>
            </a:r>
            <a:r>
              <a:rPr lang="en-US" sz="2800" dirty="0"/>
              <a:t>;</a:t>
            </a:r>
          </a:p>
          <a:p>
            <a:pPr lvl="0"/>
            <a:r>
              <a:rPr lang="en-US" sz="2800" b="1" dirty="0"/>
              <a:t>%</a:t>
            </a:r>
            <a:r>
              <a:rPr lang="en-US" sz="2800" dirty="0"/>
              <a:t>	- </a:t>
            </a:r>
            <a:r>
              <a:rPr lang="en-US" sz="2800" dirty="0" err="1"/>
              <a:t>multiplica</a:t>
            </a:r>
            <a:r>
              <a:rPr lang="en-US" sz="2800" dirty="0"/>
              <a:t> </a:t>
            </a:r>
            <a:r>
              <a:rPr lang="en-US" sz="2800" dirty="0" err="1"/>
              <a:t>numarul</a:t>
            </a:r>
            <a:r>
              <a:rPr lang="en-US" sz="2800" dirty="0"/>
              <a:t> cu 100 </a:t>
            </a:r>
            <a:r>
              <a:rPr lang="en-US" sz="2800" dirty="0" err="1"/>
              <a:t>si</a:t>
            </a:r>
            <a:r>
              <a:rPr lang="en-US" sz="2800" dirty="0"/>
              <a:t>-l </a:t>
            </a:r>
            <a:r>
              <a:rPr lang="en-US" sz="2800" dirty="0" err="1"/>
              <a:t>returneaza</a:t>
            </a:r>
            <a:r>
              <a:rPr lang="en-US" sz="2800" dirty="0"/>
              <a:t> ca </a:t>
            </a:r>
            <a:r>
              <a:rPr lang="en-US" sz="2800" dirty="0" err="1"/>
              <a:t>numar</a:t>
            </a:r>
            <a:r>
              <a:rPr lang="en-US" sz="2800" dirty="0"/>
              <a:t> rational.</a:t>
            </a:r>
          </a:p>
          <a:p>
            <a:r>
              <a:rPr lang="en-US" sz="2800" dirty="0" smtClean="0"/>
              <a:t>				</a:t>
            </a:r>
            <a:r>
              <a:rPr lang="en-US" sz="2800" dirty="0" err="1">
                <a:solidFill>
                  <a:srgbClr val="0070C0"/>
                </a:solidFill>
              </a:rPr>
              <a:t>Exemplul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201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4579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4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7165" y="330759"/>
            <a:ext cx="11065565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Formatarea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sirurilor</a:t>
            </a:r>
            <a:r>
              <a:rPr lang="en-US" sz="2800" b="1" dirty="0" smtClean="0">
                <a:solidFill>
                  <a:srgbClr val="C00000"/>
                </a:solidFill>
              </a:rPr>
              <a:t> de </a:t>
            </a:r>
            <a:r>
              <a:rPr lang="en-US" sz="2800" b="1" dirty="0" err="1" smtClean="0">
                <a:solidFill>
                  <a:srgbClr val="C00000"/>
                </a:solidFill>
              </a:rPr>
              <a:t>caractere</a:t>
            </a:r>
            <a:r>
              <a:rPr lang="en-US" sz="2800" b="1" dirty="0" smtClean="0">
                <a:solidFill>
                  <a:srgbClr val="C00000"/>
                </a:solidFill>
              </a:rPr>
              <a:t> (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r>
              <a:rPr lang="en-US" sz="2800" b="1" dirty="0" smtClean="0">
                <a:solidFill>
                  <a:srgbClr val="C00000"/>
                </a:solidFill>
              </a:rPr>
              <a:t>)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pPr marL="457200" indent="-457200">
              <a:buFontTx/>
              <a:buChar char="-"/>
            </a:pPr>
            <a:r>
              <a:rPr lang="en-US" sz="2400" dirty="0" err="1" smtClean="0"/>
              <a:t>Putem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folosim</a:t>
            </a:r>
            <a:r>
              <a:rPr lang="en-US" sz="2400" dirty="0" smtClean="0"/>
              <a:t> </a:t>
            </a:r>
            <a:r>
              <a:rPr lang="en-US" sz="2400" dirty="0" err="1" smtClean="0"/>
              <a:t>diferite</a:t>
            </a:r>
            <a:r>
              <a:rPr lang="en-US" sz="2400" dirty="0" smtClean="0"/>
              <a:t> </a:t>
            </a:r>
            <a:r>
              <a:rPr lang="en-US" sz="2400" dirty="0" err="1" smtClean="0"/>
              <a:t>expresii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formatarea</a:t>
            </a:r>
            <a:r>
              <a:rPr lang="en-US" sz="2400" dirty="0" smtClean="0"/>
              <a:t> </a:t>
            </a:r>
            <a:r>
              <a:rPr lang="en-US" sz="2400" dirty="0" err="1" smtClean="0"/>
              <a:t>stringurilor</a:t>
            </a:r>
            <a:r>
              <a:rPr lang="en-US" sz="2400" dirty="0" smtClean="0"/>
              <a:t>, </a:t>
            </a:r>
            <a:r>
              <a:rPr lang="en-US" sz="2400" dirty="0" err="1" smtClean="0"/>
              <a:t>astfel</a:t>
            </a:r>
            <a:r>
              <a:rPr lang="en-US" sz="2400" dirty="0" smtClean="0"/>
              <a:t> </a:t>
            </a:r>
            <a:r>
              <a:rPr lang="en-US" sz="2400" dirty="0" err="1" smtClean="0"/>
              <a:t>incat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obtinem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informatiile</a:t>
            </a:r>
            <a:r>
              <a:rPr lang="en-US" sz="2400" dirty="0" smtClean="0"/>
              <a:t> in </a:t>
            </a:r>
            <a:r>
              <a:rPr lang="en-US" sz="2400" dirty="0" err="1" smtClean="0"/>
              <a:t>formatul</a:t>
            </a:r>
            <a:r>
              <a:rPr lang="en-US" sz="2400" dirty="0" smtClean="0"/>
              <a:t> </a:t>
            </a:r>
            <a:r>
              <a:rPr lang="en-US" sz="2400" dirty="0" err="1" smtClean="0"/>
              <a:t>dorit</a:t>
            </a:r>
            <a:r>
              <a:rPr lang="en-US" sz="2400" dirty="0" smtClean="0"/>
              <a:t>: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	# </a:t>
            </a:r>
            <a:r>
              <a:rPr lang="en-US" sz="2400" dirty="0" err="1"/>
              <a:t>pozitia</a:t>
            </a:r>
            <a:r>
              <a:rPr lang="en-US" sz="2400" dirty="0"/>
              <a:t> 0 - 2 coincide cu </a:t>
            </a:r>
            <a:r>
              <a:rPr lang="en-US" sz="2400" dirty="0" err="1"/>
              <a:t>pozitia</a:t>
            </a:r>
            <a:r>
              <a:rPr lang="en-US" sz="2400" dirty="0"/>
              <a:t> din </a:t>
            </a:r>
            <a:r>
              <a:rPr lang="en-US" sz="2400" dirty="0" smtClean="0"/>
              <a:t>format </a:t>
            </a:r>
            <a:r>
              <a:rPr lang="en-US" sz="2400" dirty="0" err="1" smtClean="0"/>
              <a:t>incepand</a:t>
            </a:r>
            <a:r>
              <a:rPr lang="en-US" sz="2400" dirty="0" smtClean="0"/>
              <a:t> cu zero </a:t>
            </a:r>
            <a:r>
              <a:rPr lang="en-US" sz="2400" dirty="0" err="1" smtClean="0"/>
              <a:t>primul</a:t>
            </a:r>
            <a:r>
              <a:rPr lang="en-US" sz="2400" dirty="0" smtClean="0"/>
              <a:t> element</a:t>
            </a:r>
          </a:p>
          <a:p>
            <a:r>
              <a:rPr lang="en-US" sz="2400" dirty="0" smtClean="0">
                <a:solidFill>
                  <a:srgbClr val="009999"/>
                </a:solidFill>
              </a:rPr>
              <a:t>'{0}, </a:t>
            </a:r>
            <a:r>
              <a:rPr lang="en-US" sz="2400" dirty="0">
                <a:solidFill>
                  <a:srgbClr val="009999"/>
                </a:solidFill>
              </a:rPr>
              <a:t>{1}, {2}'</a:t>
            </a:r>
            <a:r>
              <a:rPr lang="en-US" sz="2400" dirty="0"/>
              <a:t>.format ( </a:t>
            </a:r>
            <a:r>
              <a:rPr lang="en-US" sz="2400" dirty="0">
                <a:solidFill>
                  <a:srgbClr val="009999"/>
                </a:solidFill>
              </a:rPr>
              <a:t>'x'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9999"/>
                </a:solidFill>
              </a:rPr>
              <a:t>'y'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9999"/>
                </a:solidFill>
              </a:rPr>
              <a:t>'z'</a:t>
            </a:r>
            <a:r>
              <a:rPr lang="en-US" sz="2400" dirty="0"/>
              <a:t> ) </a:t>
            </a:r>
            <a:endParaRPr lang="en-US" sz="2400" dirty="0" smtClean="0"/>
          </a:p>
          <a:p>
            <a:pPr marL="457200" indent="-457200">
              <a:buFontTx/>
              <a:buChar char="-"/>
            </a:pPr>
            <a:endParaRPr lang="en-US" sz="2400" dirty="0" smtClean="0"/>
          </a:p>
          <a:p>
            <a:r>
              <a:rPr lang="en-US" sz="2400" dirty="0" smtClean="0"/>
              <a:t>	# </a:t>
            </a:r>
            <a:r>
              <a:rPr lang="en-US" sz="2400" dirty="0" err="1"/>
              <a:t>formatarea</a:t>
            </a:r>
            <a:r>
              <a:rPr lang="en-US" sz="2400" dirty="0"/>
              <a:t> </a:t>
            </a:r>
            <a:r>
              <a:rPr lang="en-US" sz="2400" dirty="0" err="1"/>
              <a:t>stringurilor</a:t>
            </a:r>
            <a:r>
              <a:rPr lang="en-US" sz="2400" dirty="0"/>
              <a:t>, </a:t>
            </a:r>
            <a:r>
              <a:rPr lang="en-US" sz="2400" dirty="0" err="1"/>
              <a:t>argumente</a:t>
            </a:r>
            <a:r>
              <a:rPr lang="en-US" sz="2400" dirty="0"/>
              <a:t> cu </a:t>
            </a:r>
            <a:r>
              <a:rPr lang="en-US" sz="2400" dirty="0" err="1"/>
              <a:t>nume</a:t>
            </a:r>
            <a:r>
              <a:rPr lang="en-US" sz="2400" dirty="0"/>
              <a:t>:</a:t>
            </a:r>
            <a:endParaRPr lang="en-US" sz="2400" dirty="0" smtClean="0"/>
          </a:p>
          <a:p>
            <a:r>
              <a:rPr lang="en-US" sz="2200" dirty="0">
                <a:solidFill>
                  <a:srgbClr val="009999"/>
                </a:solidFill>
              </a:rPr>
              <a:t>'</a:t>
            </a:r>
            <a:r>
              <a:rPr lang="en-US" sz="2200" dirty="0" err="1">
                <a:solidFill>
                  <a:srgbClr val="009999"/>
                </a:solidFill>
              </a:rPr>
              <a:t>Produsul</a:t>
            </a:r>
            <a:r>
              <a:rPr lang="en-US" sz="2200" dirty="0">
                <a:solidFill>
                  <a:srgbClr val="009999"/>
                </a:solidFill>
              </a:rPr>
              <a:t>: {prod}, </a:t>
            </a:r>
            <a:r>
              <a:rPr lang="en-US" sz="2200" dirty="0" err="1">
                <a:solidFill>
                  <a:srgbClr val="009999"/>
                </a:solidFill>
              </a:rPr>
              <a:t>cantitate</a:t>
            </a:r>
            <a:r>
              <a:rPr lang="en-US" sz="2200" dirty="0">
                <a:solidFill>
                  <a:srgbClr val="009999"/>
                </a:solidFill>
              </a:rPr>
              <a:t>: {cant}, </a:t>
            </a:r>
            <a:r>
              <a:rPr lang="en-US" sz="2200" dirty="0" err="1">
                <a:solidFill>
                  <a:srgbClr val="009999"/>
                </a:solidFill>
              </a:rPr>
              <a:t>pret</a:t>
            </a:r>
            <a:r>
              <a:rPr lang="en-US" sz="2200" dirty="0">
                <a:solidFill>
                  <a:srgbClr val="009999"/>
                </a:solidFill>
              </a:rPr>
              <a:t>: {</a:t>
            </a:r>
            <a:r>
              <a:rPr lang="en-US" sz="2200" dirty="0" err="1">
                <a:solidFill>
                  <a:srgbClr val="009999"/>
                </a:solidFill>
              </a:rPr>
              <a:t>pret</a:t>
            </a:r>
            <a:r>
              <a:rPr lang="en-US" sz="2200" dirty="0">
                <a:solidFill>
                  <a:srgbClr val="009999"/>
                </a:solidFill>
              </a:rPr>
              <a:t>}'</a:t>
            </a:r>
            <a:r>
              <a:rPr lang="en-US" sz="2200" dirty="0"/>
              <a:t>.format ( prod=</a:t>
            </a:r>
            <a:r>
              <a:rPr lang="en-US" sz="2200" dirty="0">
                <a:solidFill>
                  <a:srgbClr val="009999"/>
                </a:solidFill>
              </a:rPr>
              <a:t>'</a:t>
            </a:r>
            <a:r>
              <a:rPr lang="en-US" sz="2200" dirty="0" err="1">
                <a:solidFill>
                  <a:srgbClr val="009999"/>
                </a:solidFill>
              </a:rPr>
              <a:t>cirese</a:t>
            </a:r>
            <a:r>
              <a:rPr lang="en-US" sz="2200" dirty="0">
                <a:solidFill>
                  <a:srgbClr val="009999"/>
                </a:solidFill>
              </a:rPr>
              <a:t>'</a:t>
            </a:r>
            <a:r>
              <a:rPr lang="en-US" sz="2200" dirty="0"/>
              <a:t>, cant=</a:t>
            </a:r>
            <a:r>
              <a:rPr lang="en-US" sz="2200" dirty="0">
                <a:solidFill>
                  <a:srgbClr val="0070C0"/>
                </a:solidFill>
              </a:rPr>
              <a:t>100</a:t>
            </a:r>
            <a:r>
              <a:rPr lang="en-US" sz="2200" dirty="0"/>
              <a:t> * </a:t>
            </a:r>
            <a:r>
              <a:rPr lang="en-US" sz="2200" dirty="0">
                <a:solidFill>
                  <a:srgbClr val="0070C0"/>
                </a:solidFill>
              </a:rPr>
              <a:t>2</a:t>
            </a:r>
            <a:r>
              <a:rPr lang="en-US" sz="2200" dirty="0"/>
              <a:t>, </a:t>
            </a:r>
            <a:r>
              <a:rPr lang="en-US" sz="2200" dirty="0" err="1"/>
              <a:t>pret</a:t>
            </a:r>
            <a:r>
              <a:rPr lang="en-US" sz="2200" dirty="0"/>
              <a:t>=</a:t>
            </a:r>
            <a:r>
              <a:rPr lang="en-US" sz="2200" dirty="0">
                <a:solidFill>
                  <a:srgbClr val="0070C0"/>
                </a:solidFill>
              </a:rPr>
              <a:t>5</a:t>
            </a:r>
            <a:r>
              <a:rPr lang="en-US" sz="2200" dirty="0"/>
              <a:t> )</a:t>
            </a:r>
          </a:p>
          <a:p>
            <a:endParaRPr lang="en-US" sz="2400" dirty="0" smtClean="0"/>
          </a:p>
          <a:p>
            <a:r>
              <a:rPr lang="en-US" sz="2400" dirty="0" smtClean="0"/>
              <a:t>	# </a:t>
            </a:r>
            <a:r>
              <a:rPr lang="en-US" sz="2400" dirty="0" err="1"/>
              <a:t>completeaza</a:t>
            </a:r>
            <a:r>
              <a:rPr lang="en-US" sz="2400" dirty="0"/>
              <a:t> </a:t>
            </a:r>
            <a:r>
              <a:rPr lang="en-US" sz="2400" dirty="0" err="1"/>
              <a:t>spatii</a:t>
            </a:r>
            <a:r>
              <a:rPr lang="en-US" sz="2400" dirty="0"/>
              <a:t> </a:t>
            </a:r>
            <a:r>
              <a:rPr lang="en-US" sz="2400" dirty="0" err="1"/>
              <a:t>pana</a:t>
            </a:r>
            <a:r>
              <a:rPr lang="en-US" sz="2400" dirty="0"/>
              <a:t> la 20 de </a:t>
            </a:r>
            <a:r>
              <a:rPr lang="en-US" sz="2400" dirty="0" err="1"/>
              <a:t>caractere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aliniaza</a:t>
            </a:r>
            <a:r>
              <a:rPr lang="en-US" sz="2400" dirty="0"/>
              <a:t> </a:t>
            </a:r>
            <a:r>
              <a:rPr lang="en-US" sz="2400" dirty="0" err="1"/>
              <a:t>stanga</a:t>
            </a:r>
            <a:endParaRPr lang="en-US" sz="2400" dirty="0"/>
          </a:p>
          <a:p>
            <a:r>
              <a:rPr lang="en-US" sz="2400" dirty="0" smtClean="0">
                <a:solidFill>
                  <a:srgbClr val="009999"/>
                </a:solidFill>
              </a:rPr>
              <a:t>"{:&lt;</a:t>
            </a:r>
            <a:r>
              <a:rPr lang="en-US" sz="2400" dirty="0">
                <a:solidFill>
                  <a:srgbClr val="009999"/>
                </a:solidFill>
              </a:rPr>
              <a:t>20}"</a:t>
            </a:r>
            <a:r>
              <a:rPr lang="en-US" sz="2400" dirty="0"/>
              <a:t>.format (</a:t>
            </a:r>
            <a:r>
              <a:rPr lang="en-US" sz="2400" dirty="0">
                <a:solidFill>
                  <a:srgbClr val="009999"/>
                </a:solidFill>
              </a:rPr>
              <a:t>'</a:t>
            </a:r>
            <a:r>
              <a:rPr lang="en-US" sz="2400" dirty="0" err="1">
                <a:solidFill>
                  <a:srgbClr val="009999"/>
                </a:solidFill>
              </a:rPr>
              <a:t>stanga</a:t>
            </a:r>
            <a:r>
              <a:rPr lang="en-US" sz="2400" dirty="0">
                <a:solidFill>
                  <a:srgbClr val="009999"/>
                </a:solidFill>
              </a:rPr>
              <a:t>'</a:t>
            </a:r>
            <a:r>
              <a:rPr lang="en-US" sz="2400" dirty="0"/>
              <a:t>)</a:t>
            </a:r>
          </a:p>
          <a:p>
            <a:r>
              <a:rPr lang="en-US" sz="2400" dirty="0" smtClean="0">
                <a:solidFill>
                  <a:srgbClr val="009999"/>
                </a:solidFill>
              </a:rPr>
              <a:t>"{:&gt;</a:t>
            </a:r>
            <a:r>
              <a:rPr lang="en-US" sz="2400" dirty="0">
                <a:solidFill>
                  <a:srgbClr val="009999"/>
                </a:solidFill>
              </a:rPr>
              <a:t>20}"</a:t>
            </a:r>
            <a:r>
              <a:rPr lang="en-US" sz="2400" dirty="0"/>
              <a:t>.format (</a:t>
            </a:r>
            <a:r>
              <a:rPr lang="en-US" sz="2400" dirty="0">
                <a:solidFill>
                  <a:srgbClr val="009999"/>
                </a:solidFill>
              </a:rPr>
              <a:t>'</a:t>
            </a:r>
            <a:r>
              <a:rPr lang="en-US" sz="2400" dirty="0" err="1">
                <a:solidFill>
                  <a:srgbClr val="009999"/>
                </a:solidFill>
              </a:rPr>
              <a:t>dreapta</a:t>
            </a:r>
            <a:r>
              <a:rPr lang="en-US" sz="2400" dirty="0">
                <a:solidFill>
                  <a:srgbClr val="009999"/>
                </a:solidFill>
              </a:rPr>
              <a:t>'</a:t>
            </a:r>
            <a:r>
              <a:rPr lang="en-US" sz="2400" dirty="0"/>
              <a:t>)</a:t>
            </a:r>
          </a:p>
          <a:p>
            <a:r>
              <a:rPr lang="en-US" sz="2400" dirty="0">
                <a:solidFill>
                  <a:srgbClr val="009999"/>
                </a:solidFill>
              </a:rPr>
              <a:t>"{:^19}"</a:t>
            </a:r>
            <a:r>
              <a:rPr lang="en-US" sz="2400" dirty="0"/>
              <a:t>.format (</a:t>
            </a:r>
            <a:r>
              <a:rPr lang="en-US" sz="2400" dirty="0">
                <a:solidFill>
                  <a:srgbClr val="009999"/>
                </a:solidFill>
              </a:rPr>
              <a:t>'</a:t>
            </a:r>
            <a:r>
              <a:rPr lang="en-US" sz="2400" dirty="0" err="1">
                <a:solidFill>
                  <a:srgbClr val="009999"/>
                </a:solidFill>
              </a:rPr>
              <a:t>centrat</a:t>
            </a:r>
            <a:r>
              <a:rPr lang="en-US" sz="2400" dirty="0">
                <a:solidFill>
                  <a:srgbClr val="009999"/>
                </a:solidFill>
              </a:rPr>
              <a:t>'</a:t>
            </a:r>
            <a:r>
              <a:rPr lang="en-US" sz="2400" dirty="0"/>
              <a:t>)</a:t>
            </a:r>
          </a:p>
          <a:p>
            <a:r>
              <a:rPr lang="en-US" sz="2800" dirty="0" smtClean="0"/>
              <a:t>				</a:t>
            </a:r>
            <a:r>
              <a:rPr lang="en-US" sz="2800" dirty="0" err="1">
                <a:solidFill>
                  <a:srgbClr val="0070C0"/>
                </a:solidFill>
              </a:rPr>
              <a:t>Exemplul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201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4579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5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7165" y="330759"/>
            <a:ext cx="11065565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Formatarea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sirurilor</a:t>
            </a:r>
            <a:r>
              <a:rPr lang="en-US" sz="2800" b="1" dirty="0" smtClean="0">
                <a:solidFill>
                  <a:srgbClr val="C00000"/>
                </a:solidFill>
              </a:rPr>
              <a:t> de </a:t>
            </a:r>
            <a:r>
              <a:rPr lang="en-US" sz="2800" b="1" dirty="0" err="1" smtClean="0">
                <a:solidFill>
                  <a:srgbClr val="C00000"/>
                </a:solidFill>
              </a:rPr>
              <a:t>caractere</a:t>
            </a:r>
            <a:r>
              <a:rPr lang="en-US" sz="2800" b="1" dirty="0" smtClean="0">
                <a:solidFill>
                  <a:srgbClr val="C00000"/>
                </a:solidFill>
              </a:rPr>
              <a:t> (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r>
              <a:rPr lang="en-US" sz="2800" b="1" dirty="0" smtClean="0">
                <a:solidFill>
                  <a:srgbClr val="C00000"/>
                </a:solidFill>
              </a:rPr>
              <a:t>)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r>
              <a:rPr lang="en-US" sz="2400" dirty="0" smtClean="0"/>
              <a:t>	# </a:t>
            </a:r>
            <a:r>
              <a:rPr lang="en-US" sz="2400" dirty="0" err="1"/>
              <a:t>centrarea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inlocuirea</a:t>
            </a:r>
            <a:r>
              <a:rPr lang="en-US" sz="2400" dirty="0"/>
              <a:t> </a:t>
            </a:r>
            <a:r>
              <a:rPr lang="en-US" sz="2400" dirty="0" err="1"/>
              <a:t>completarea</a:t>
            </a:r>
            <a:r>
              <a:rPr lang="en-US" sz="2400" dirty="0"/>
              <a:t> cu </a:t>
            </a:r>
            <a:r>
              <a:rPr lang="en-US" sz="2400" dirty="0" err="1"/>
              <a:t>caracterul</a:t>
            </a:r>
            <a:r>
              <a:rPr lang="en-US" sz="2400" dirty="0"/>
              <a:t> *</a:t>
            </a:r>
          </a:p>
          <a:p>
            <a:r>
              <a:rPr lang="en-US" sz="2400" dirty="0" smtClean="0">
                <a:solidFill>
                  <a:srgbClr val="009999"/>
                </a:solidFill>
              </a:rPr>
              <a:t>"{:*^</a:t>
            </a:r>
            <a:r>
              <a:rPr lang="en-US" sz="2400" dirty="0">
                <a:solidFill>
                  <a:srgbClr val="009999"/>
                </a:solidFill>
              </a:rPr>
              <a:t>19}"</a:t>
            </a:r>
            <a:r>
              <a:rPr lang="en-US" sz="2400" dirty="0"/>
              <a:t>.format (</a:t>
            </a:r>
            <a:r>
              <a:rPr lang="en-US" sz="2400" dirty="0">
                <a:solidFill>
                  <a:srgbClr val="009999"/>
                </a:solidFill>
              </a:rPr>
              <a:t>'</a:t>
            </a:r>
            <a:r>
              <a:rPr lang="en-US" sz="2400" dirty="0" err="1">
                <a:solidFill>
                  <a:srgbClr val="009999"/>
                </a:solidFill>
              </a:rPr>
              <a:t>centrat</a:t>
            </a:r>
            <a:r>
              <a:rPr lang="en-US" sz="2400" dirty="0" smtClean="0">
                <a:solidFill>
                  <a:srgbClr val="009999"/>
                </a:solidFill>
              </a:rPr>
              <a:t>'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	# </a:t>
            </a:r>
            <a:r>
              <a:rPr lang="en-US" sz="2400" dirty="0" err="1"/>
              <a:t>formatarea</a:t>
            </a:r>
            <a:r>
              <a:rPr lang="en-US" sz="2400" dirty="0"/>
              <a:t> </a:t>
            </a:r>
            <a:r>
              <a:rPr lang="en-US" sz="2400" dirty="0" err="1"/>
              <a:t>stringurilor</a:t>
            </a:r>
            <a:r>
              <a:rPr lang="en-US" sz="2400" dirty="0"/>
              <a:t> - float cu </a:t>
            </a:r>
            <a:r>
              <a:rPr lang="en-US" sz="2400" dirty="0" err="1"/>
              <a:t>nr</a:t>
            </a:r>
            <a:r>
              <a:rPr lang="en-US" sz="2400" dirty="0"/>
              <a:t> de </a:t>
            </a:r>
            <a:r>
              <a:rPr lang="en-US" sz="2400" dirty="0" err="1"/>
              <a:t>zecimale</a:t>
            </a:r>
            <a:r>
              <a:rPr lang="en-US" sz="2400" dirty="0"/>
              <a:t> implicit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setat</a:t>
            </a:r>
            <a:r>
              <a:rPr lang="en-US" sz="2400" dirty="0"/>
              <a:t> de </a:t>
            </a:r>
            <a:r>
              <a:rPr lang="en-US" sz="2400" dirty="0" err="1"/>
              <a:t>utilizator</a:t>
            </a:r>
            <a:endParaRPr lang="en-US" sz="2400" dirty="0"/>
          </a:p>
          <a:p>
            <a:r>
              <a:rPr lang="en-US" sz="2400" dirty="0" smtClean="0">
                <a:solidFill>
                  <a:srgbClr val="009999"/>
                </a:solidFill>
              </a:rPr>
              <a:t>'{: </a:t>
            </a:r>
            <a:r>
              <a:rPr lang="en-US" sz="2400" dirty="0">
                <a:solidFill>
                  <a:srgbClr val="009999"/>
                </a:solidFill>
              </a:rPr>
              <a:t>f}'</a:t>
            </a:r>
            <a:r>
              <a:rPr lang="en-US" sz="2400" dirty="0"/>
              <a:t>.format ( </a:t>
            </a:r>
            <a:r>
              <a:rPr lang="en-US" sz="2400" dirty="0">
                <a:solidFill>
                  <a:srgbClr val="0070C0"/>
                </a:solidFill>
              </a:rPr>
              <a:t>15</a:t>
            </a:r>
            <a:r>
              <a:rPr lang="en-US" sz="2400" dirty="0"/>
              <a:t> )           </a:t>
            </a:r>
            <a:r>
              <a:rPr lang="en-US" sz="2400" dirty="0" smtClean="0"/>
              <a:t> # </a:t>
            </a:r>
            <a:r>
              <a:rPr lang="en-US" sz="2400" dirty="0" err="1"/>
              <a:t>nr</a:t>
            </a:r>
            <a:r>
              <a:rPr lang="en-US" sz="2400" dirty="0"/>
              <a:t> de </a:t>
            </a:r>
            <a:r>
              <a:rPr lang="en-US" sz="2400" dirty="0" err="1"/>
              <a:t>zecimale</a:t>
            </a:r>
            <a:r>
              <a:rPr lang="en-US" sz="2400" dirty="0"/>
              <a:t> implicit</a:t>
            </a:r>
          </a:p>
          <a:p>
            <a:r>
              <a:rPr lang="en-US" sz="2400" dirty="0" smtClean="0">
                <a:solidFill>
                  <a:srgbClr val="009999"/>
                </a:solidFill>
              </a:rPr>
              <a:t>'{:.</a:t>
            </a:r>
            <a:r>
              <a:rPr lang="en-US" sz="2400" dirty="0">
                <a:solidFill>
                  <a:srgbClr val="009999"/>
                </a:solidFill>
              </a:rPr>
              <a:t>2f}'</a:t>
            </a:r>
            <a:r>
              <a:rPr lang="en-US" sz="2400" dirty="0"/>
              <a:t>.format ( </a:t>
            </a:r>
            <a:r>
              <a:rPr lang="en-US" sz="2400" dirty="0">
                <a:solidFill>
                  <a:srgbClr val="0070C0"/>
                </a:solidFill>
              </a:rPr>
              <a:t>15</a:t>
            </a:r>
            <a:r>
              <a:rPr lang="en-US" sz="2400" dirty="0"/>
              <a:t> )          # “ .2 “ face ca </a:t>
            </a:r>
            <a:r>
              <a:rPr lang="en-US" sz="2400" dirty="0" err="1"/>
              <a:t>numarul</a:t>
            </a:r>
            <a:r>
              <a:rPr lang="en-US" sz="2400" dirty="0"/>
              <a:t> de </a:t>
            </a:r>
            <a:r>
              <a:rPr lang="en-US" sz="2400" dirty="0" err="1"/>
              <a:t>zecimale</a:t>
            </a:r>
            <a:r>
              <a:rPr lang="en-US" sz="2400" dirty="0"/>
              <a:t> </a:t>
            </a:r>
            <a:r>
              <a:rPr lang="en-US" sz="2400" dirty="0" err="1"/>
              <a:t>returnat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fie 2</a:t>
            </a:r>
          </a:p>
          <a:p>
            <a:endParaRPr lang="en-US" sz="2400" dirty="0"/>
          </a:p>
          <a:p>
            <a:r>
              <a:rPr lang="en-US" sz="2400" dirty="0" smtClean="0"/>
              <a:t>	# </a:t>
            </a:r>
            <a:r>
              <a:rPr lang="en-US" sz="2400" dirty="0" err="1"/>
              <a:t>formatarea</a:t>
            </a:r>
            <a:r>
              <a:rPr lang="en-US" sz="2400" dirty="0"/>
              <a:t> </a:t>
            </a:r>
            <a:r>
              <a:rPr lang="en-US" sz="2400" dirty="0" err="1"/>
              <a:t>stringurilor</a:t>
            </a:r>
            <a:r>
              <a:rPr lang="en-US" sz="2400" dirty="0"/>
              <a:t> - </a:t>
            </a:r>
            <a:r>
              <a:rPr lang="en-US" sz="2400" dirty="0" err="1"/>
              <a:t>baze</a:t>
            </a:r>
            <a:r>
              <a:rPr lang="en-US" sz="2400" dirty="0"/>
              <a:t> de </a:t>
            </a:r>
            <a:r>
              <a:rPr lang="en-US" sz="2400" dirty="0" err="1"/>
              <a:t>numeratie</a:t>
            </a:r>
            <a:endParaRPr lang="en-US" sz="2400" dirty="0"/>
          </a:p>
          <a:p>
            <a:r>
              <a:rPr lang="en-US" sz="2400" dirty="0" smtClean="0">
                <a:solidFill>
                  <a:srgbClr val="009999"/>
                </a:solidFill>
              </a:rPr>
              <a:t>"</a:t>
            </a:r>
            <a:r>
              <a:rPr lang="en-US" sz="2400" dirty="0" err="1">
                <a:solidFill>
                  <a:srgbClr val="009999"/>
                </a:solidFill>
              </a:rPr>
              <a:t>int</a:t>
            </a:r>
            <a:r>
              <a:rPr lang="en-US" sz="2400" dirty="0">
                <a:solidFill>
                  <a:srgbClr val="009999"/>
                </a:solidFill>
              </a:rPr>
              <a:t>: {0:d};  hex: {1:x};  </a:t>
            </a:r>
            <a:r>
              <a:rPr lang="en-US" sz="2400" dirty="0" err="1">
                <a:solidFill>
                  <a:srgbClr val="009999"/>
                </a:solidFill>
              </a:rPr>
              <a:t>oct</a:t>
            </a:r>
            <a:r>
              <a:rPr lang="en-US" sz="2400" dirty="0">
                <a:solidFill>
                  <a:srgbClr val="009999"/>
                </a:solidFill>
              </a:rPr>
              <a:t>: {2:o};  bin: {3:b}"</a:t>
            </a:r>
            <a:r>
              <a:rPr lang="en-US" sz="2400" dirty="0"/>
              <a:t>.format ( </a:t>
            </a:r>
            <a:r>
              <a:rPr lang="en-US" sz="2400" dirty="0">
                <a:solidFill>
                  <a:srgbClr val="0070C0"/>
                </a:solidFill>
              </a:rPr>
              <a:t>100, 256, 64, 4 </a:t>
            </a:r>
            <a:r>
              <a:rPr lang="en-US" sz="2400" dirty="0"/>
              <a:t>)</a:t>
            </a:r>
            <a:endParaRPr lang="en-US" sz="2400" dirty="0" smtClean="0"/>
          </a:p>
          <a:p>
            <a:pPr marL="457200" indent="-457200">
              <a:buFontTx/>
              <a:buChar char="-"/>
            </a:pPr>
            <a:endParaRPr lang="en-US" sz="2400" dirty="0" smtClean="0"/>
          </a:p>
          <a:p>
            <a:r>
              <a:rPr lang="en-US" sz="2400" dirty="0"/>
              <a:t>	# </a:t>
            </a:r>
            <a:r>
              <a:rPr lang="en-US" sz="2400" dirty="0" err="1"/>
              <a:t>formatarea</a:t>
            </a:r>
            <a:r>
              <a:rPr lang="en-US" sz="2400" dirty="0"/>
              <a:t> </a:t>
            </a:r>
            <a:r>
              <a:rPr lang="en-US" sz="2400" dirty="0" err="1"/>
              <a:t>stringurilor</a:t>
            </a:r>
            <a:r>
              <a:rPr lang="en-US" sz="2400" dirty="0"/>
              <a:t> cu separator </a:t>
            </a:r>
            <a:r>
              <a:rPr lang="en-US" sz="2400" dirty="0" err="1"/>
              <a:t>grupe</a:t>
            </a:r>
            <a:r>
              <a:rPr lang="en-US" sz="2400" dirty="0"/>
              <a:t> de </a:t>
            </a:r>
            <a:r>
              <a:rPr lang="en-US" sz="2400" dirty="0" err="1"/>
              <a:t>cifre</a:t>
            </a:r>
            <a:r>
              <a:rPr lang="en-US" sz="2400" dirty="0"/>
              <a:t>:</a:t>
            </a:r>
          </a:p>
          <a:p>
            <a:r>
              <a:rPr lang="en-US" sz="2400" dirty="0" smtClean="0">
                <a:solidFill>
                  <a:srgbClr val="009999"/>
                </a:solidFill>
              </a:rPr>
              <a:t>'{: </a:t>
            </a:r>
            <a:r>
              <a:rPr lang="en-US" sz="2400" dirty="0">
                <a:solidFill>
                  <a:srgbClr val="009999"/>
                </a:solidFill>
              </a:rPr>
              <a:t>,}'</a:t>
            </a:r>
            <a:r>
              <a:rPr lang="en-US" sz="2400" dirty="0"/>
              <a:t>.format ( </a:t>
            </a:r>
            <a:r>
              <a:rPr lang="en-US" sz="2400" dirty="0">
                <a:solidFill>
                  <a:srgbClr val="0070C0"/>
                </a:solidFill>
              </a:rPr>
              <a:t>35735735735</a:t>
            </a:r>
            <a:r>
              <a:rPr lang="en-US" sz="2400" dirty="0"/>
              <a:t> )</a:t>
            </a:r>
            <a:r>
              <a:rPr lang="en-US" sz="2400" dirty="0" smtClean="0"/>
              <a:t>			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	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	</a:t>
            </a:r>
            <a:r>
              <a:rPr lang="en-US" sz="2800" dirty="0" err="1" smtClean="0">
                <a:solidFill>
                  <a:srgbClr val="0070C0"/>
                </a:solidFill>
              </a:rPr>
              <a:t>Exemplul</a:t>
            </a:r>
            <a:r>
              <a:rPr lang="en-US" sz="2800" dirty="0" smtClean="0">
                <a:solidFill>
                  <a:srgbClr val="0070C0"/>
                </a:solidFill>
              </a:rPr>
              <a:t> 201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4579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8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7165" y="330759"/>
            <a:ext cx="1106556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Formatarea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sirurilor</a:t>
            </a:r>
            <a:r>
              <a:rPr lang="en-US" sz="2800" b="1" dirty="0" smtClean="0">
                <a:solidFill>
                  <a:srgbClr val="C00000"/>
                </a:solidFill>
              </a:rPr>
              <a:t> de </a:t>
            </a:r>
            <a:r>
              <a:rPr lang="en-US" sz="2800" b="1" dirty="0" err="1" smtClean="0">
                <a:solidFill>
                  <a:srgbClr val="C00000"/>
                </a:solidFill>
              </a:rPr>
              <a:t>caractere</a:t>
            </a:r>
            <a:r>
              <a:rPr lang="en-US" sz="2800" b="1" dirty="0" smtClean="0">
                <a:solidFill>
                  <a:srgbClr val="C00000"/>
                </a:solidFill>
              </a:rPr>
              <a:t> (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r>
              <a:rPr lang="en-US" sz="2800" b="1" dirty="0" smtClean="0">
                <a:solidFill>
                  <a:srgbClr val="C00000"/>
                </a:solidFill>
              </a:rPr>
              <a:t>)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r>
              <a:rPr lang="en-US" sz="2400" dirty="0"/>
              <a:t>	# </a:t>
            </a:r>
            <a:r>
              <a:rPr lang="en-US" sz="2400" dirty="0" err="1"/>
              <a:t>formatarea</a:t>
            </a:r>
            <a:r>
              <a:rPr lang="en-US" sz="2400" dirty="0"/>
              <a:t> </a:t>
            </a:r>
            <a:r>
              <a:rPr lang="en-US" sz="2400" dirty="0" err="1"/>
              <a:t>stringurilor</a:t>
            </a:r>
            <a:r>
              <a:rPr lang="en-US" sz="2400" dirty="0"/>
              <a:t>, </a:t>
            </a:r>
            <a:r>
              <a:rPr lang="en-US" sz="2400" dirty="0" err="1"/>
              <a:t>procente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 err="1"/>
              <a:t>raspunsuri_corecte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9999"/>
                </a:solidFill>
              </a:rPr>
              <a:t>17</a:t>
            </a:r>
          </a:p>
          <a:p>
            <a:r>
              <a:rPr lang="en-US" sz="2400" dirty="0" err="1"/>
              <a:t>intrebari_total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9999"/>
                </a:solidFill>
              </a:rPr>
              <a:t>21</a:t>
            </a:r>
          </a:p>
          <a:p>
            <a:r>
              <a:rPr lang="en-US" sz="2400" dirty="0">
                <a:solidFill>
                  <a:srgbClr val="009999"/>
                </a:solidFill>
              </a:rPr>
              <a:t>'Nota : {:.2%}'</a:t>
            </a:r>
            <a:r>
              <a:rPr lang="en-US" sz="2400" dirty="0"/>
              <a:t>.format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CC00CC"/>
                </a:solidFill>
              </a:rPr>
              <a:t>float </a:t>
            </a:r>
            <a:r>
              <a:rPr lang="en-US" sz="2400" dirty="0" smtClean="0"/>
              <a:t>( </a:t>
            </a:r>
            <a:r>
              <a:rPr lang="en-US" sz="2400" dirty="0" err="1"/>
              <a:t>raspunsuri_corecte</a:t>
            </a:r>
            <a:r>
              <a:rPr lang="en-US" sz="2400" dirty="0"/>
              <a:t> ) / </a:t>
            </a:r>
            <a:r>
              <a:rPr lang="en-US" sz="2400" dirty="0" err="1"/>
              <a:t>intrebari_total</a:t>
            </a:r>
            <a:r>
              <a:rPr lang="en-US" sz="2400" dirty="0"/>
              <a:t> )</a:t>
            </a:r>
          </a:p>
          <a:p>
            <a:endParaRPr lang="en-US" sz="2400" dirty="0"/>
          </a:p>
          <a:p>
            <a:r>
              <a:rPr lang="en-US" sz="2400" dirty="0" smtClean="0"/>
              <a:t>	# </a:t>
            </a:r>
            <a:r>
              <a:rPr lang="en-US" sz="2400" dirty="0" err="1"/>
              <a:t>formatarea</a:t>
            </a:r>
            <a:r>
              <a:rPr lang="en-US" sz="2400" dirty="0"/>
              <a:t> </a:t>
            </a:r>
            <a:r>
              <a:rPr lang="en-US" sz="2400" dirty="0" err="1"/>
              <a:t>stringurilor</a:t>
            </a:r>
            <a:r>
              <a:rPr lang="en-US" sz="2400" dirty="0"/>
              <a:t>, </a:t>
            </a:r>
            <a:r>
              <a:rPr lang="en-US" sz="2400" dirty="0" err="1"/>
              <a:t>completarea</a:t>
            </a:r>
            <a:r>
              <a:rPr lang="en-US" sz="2400" dirty="0"/>
              <a:t> cu </a:t>
            </a:r>
            <a:r>
              <a:rPr lang="en-US" sz="2400" dirty="0" err="1"/>
              <a:t>zpatii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zerouri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9999"/>
                </a:solidFill>
              </a:rPr>
              <a:t>'{:5d}'</a:t>
            </a:r>
            <a:r>
              <a:rPr lang="en-US" sz="2400" dirty="0"/>
              <a:t>.format ( </a:t>
            </a:r>
            <a:r>
              <a:rPr lang="en-US" sz="2400" dirty="0">
                <a:solidFill>
                  <a:srgbClr val="009999"/>
                </a:solidFill>
              </a:rPr>
              <a:t>15</a:t>
            </a:r>
            <a:r>
              <a:rPr lang="en-US" sz="2400" dirty="0"/>
              <a:t> )  </a:t>
            </a:r>
            <a:r>
              <a:rPr lang="en-US" sz="2400" dirty="0" smtClean="0"/>
              <a:t># </a:t>
            </a:r>
            <a:r>
              <a:rPr lang="en-US" sz="2400" dirty="0" err="1"/>
              <a:t>completarea</a:t>
            </a:r>
            <a:r>
              <a:rPr lang="en-US" sz="2400" dirty="0"/>
              <a:t> cu </a:t>
            </a:r>
            <a:r>
              <a:rPr lang="en-US" sz="2400" dirty="0" err="1"/>
              <a:t>spatii</a:t>
            </a:r>
            <a:r>
              <a:rPr lang="en-US" sz="2400" dirty="0"/>
              <a:t>, in </a:t>
            </a:r>
            <a:r>
              <a:rPr lang="en-US" sz="2400" dirty="0" err="1"/>
              <a:t>stanga</a:t>
            </a:r>
            <a:r>
              <a:rPr lang="en-US" sz="2400" dirty="0"/>
              <a:t>, </a:t>
            </a:r>
            <a:r>
              <a:rPr lang="en-US" sz="2400" dirty="0" err="1"/>
              <a:t>pana</a:t>
            </a:r>
            <a:r>
              <a:rPr lang="en-US" sz="2400" dirty="0"/>
              <a:t> la </a:t>
            </a:r>
            <a:r>
              <a:rPr lang="en-US" sz="2400" dirty="0" err="1"/>
              <a:t>lungimea</a:t>
            </a:r>
            <a:r>
              <a:rPr lang="en-US" sz="2400" dirty="0"/>
              <a:t> de 5 </a:t>
            </a:r>
            <a:r>
              <a:rPr lang="en-US" sz="2400" dirty="0" err="1"/>
              <a:t>caractere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009999"/>
                </a:solidFill>
              </a:rPr>
              <a:t>'{:05d}'</a:t>
            </a:r>
            <a:r>
              <a:rPr lang="en-US" sz="2400" dirty="0"/>
              <a:t>.format ( </a:t>
            </a:r>
            <a:r>
              <a:rPr lang="en-US" sz="2400" dirty="0">
                <a:solidFill>
                  <a:srgbClr val="009999"/>
                </a:solidFill>
              </a:rPr>
              <a:t>15</a:t>
            </a:r>
            <a:r>
              <a:rPr lang="en-US" sz="2400" dirty="0"/>
              <a:t> )  # </a:t>
            </a:r>
            <a:r>
              <a:rPr lang="en-US" sz="2400" dirty="0" err="1"/>
              <a:t>completarea</a:t>
            </a:r>
            <a:r>
              <a:rPr lang="en-US" sz="2400" dirty="0"/>
              <a:t> cu </a:t>
            </a:r>
            <a:r>
              <a:rPr lang="en-US" sz="2400" dirty="0" err="1"/>
              <a:t>zerouri</a:t>
            </a:r>
            <a:r>
              <a:rPr lang="en-US" sz="2400" dirty="0"/>
              <a:t>, in </a:t>
            </a:r>
            <a:r>
              <a:rPr lang="en-US" sz="2400" dirty="0" err="1"/>
              <a:t>stanga</a:t>
            </a:r>
            <a:r>
              <a:rPr lang="en-US" sz="2400" dirty="0"/>
              <a:t>, </a:t>
            </a:r>
            <a:r>
              <a:rPr lang="en-US" sz="2400" dirty="0" err="1"/>
              <a:t>pana</a:t>
            </a:r>
            <a:r>
              <a:rPr lang="en-US" sz="2400" dirty="0"/>
              <a:t> la </a:t>
            </a:r>
            <a:r>
              <a:rPr lang="en-US" sz="2400" dirty="0" err="1"/>
              <a:t>lungimea</a:t>
            </a:r>
            <a:r>
              <a:rPr lang="en-US" sz="2400" dirty="0"/>
              <a:t> de 5 </a:t>
            </a:r>
            <a:r>
              <a:rPr lang="en-US" sz="2400" dirty="0" err="1"/>
              <a:t>caractere</a:t>
            </a:r>
            <a:r>
              <a:rPr lang="en-US" sz="2400" dirty="0" smtClean="0"/>
              <a:t>	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	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	</a:t>
            </a:r>
            <a:r>
              <a:rPr lang="en-US" sz="2800" dirty="0" err="1" smtClean="0">
                <a:solidFill>
                  <a:srgbClr val="0070C0"/>
                </a:solidFill>
              </a:rPr>
              <a:t>Exemplul</a:t>
            </a:r>
            <a:r>
              <a:rPr lang="en-US" sz="2800" dirty="0" smtClean="0">
                <a:solidFill>
                  <a:srgbClr val="0070C0"/>
                </a:solidFill>
              </a:rPr>
              <a:t> 201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4579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4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796</Words>
  <Application>Microsoft Office PowerPoint</Application>
  <PresentationFormat>Widescreen</PresentationFormat>
  <Paragraphs>706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Cabin</vt:lpstr>
      <vt:lpstr>Calibri</vt:lpstr>
      <vt:lpstr>Times New Roman</vt:lpstr>
      <vt:lpstr>Tw Cen MT</vt:lpstr>
      <vt:lpstr>Wingdings</vt:lpstr>
      <vt:lpstr>Droplet</vt:lpstr>
      <vt:lpstr>Cap. 2  Manipularea sirurilor de caractere. Bucle si operatori decizionali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2015-01-22T15:45:03Z</dcterms:created>
  <dcterms:modified xsi:type="dcterms:W3CDTF">2017-10-09T18:39:20Z</dcterms:modified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