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34"/>
  </p:notesMasterIdLst>
  <p:handoutMasterIdLst>
    <p:handoutMasterId r:id="rId35"/>
  </p:handoutMasterIdLst>
  <p:sldIdLst>
    <p:sldId id="265" r:id="rId3"/>
    <p:sldId id="304" r:id="rId4"/>
    <p:sldId id="266" r:id="rId5"/>
    <p:sldId id="377" r:id="rId6"/>
    <p:sldId id="364" r:id="rId7"/>
    <p:sldId id="357" r:id="rId8"/>
    <p:sldId id="358" r:id="rId9"/>
    <p:sldId id="359" r:id="rId10"/>
    <p:sldId id="342" r:id="rId11"/>
    <p:sldId id="343" r:id="rId12"/>
    <p:sldId id="363" r:id="rId13"/>
    <p:sldId id="361" r:id="rId14"/>
    <p:sldId id="360" r:id="rId15"/>
    <p:sldId id="362" r:id="rId16"/>
    <p:sldId id="334" r:id="rId17"/>
    <p:sldId id="348" r:id="rId18"/>
    <p:sldId id="365" r:id="rId19"/>
    <p:sldId id="373" r:id="rId20"/>
    <p:sldId id="366" r:id="rId21"/>
    <p:sldId id="367" r:id="rId22"/>
    <p:sldId id="350" r:id="rId23"/>
    <p:sldId id="374" r:id="rId24"/>
    <p:sldId id="372" r:id="rId25"/>
    <p:sldId id="378" r:id="rId26"/>
    <p:sldId id="379" r:id="rId27"/>
    <p:sldId id="375" r:id="rId28"/>
    <p:sldId id="376" r:id="rId29"/>
    <p:sldId id="380" r:id="rId30"/>
    <p:sldId id="381" r:id="rId31"/>
    <p:sldId id="382" r:id="rId32"/>
    <p:sldId id="383" r:id="rId3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  <a:srgbClr val="FF33CC"/>
    <a:srgbClr val="D0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smtClean="0">
                <a:solidFill>
                  <a:schemeClr val="tx1"/>
                </a:solidFill>
                <a:effectLst/>
              </a:rPr>
              <a:t>'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smtClean="0">
                <a:solidFill>
                  <a:schemeClr val="tx1"/>
                </a:solidFill>
                <a:effectLst/>
              </a:rPr>
              <a:t>'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2266123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+mn-lt"/>
              </a:rPr>
              <a:t>Cap. 3</a:t>
            </a:r>
            <a:br>
              <a:rPr lang="en-US" cap="none" dirty="0" smtClean="0">
                <a:latin typeface="+mn-lt"/>
              </a:rPr>
            </a:br>
            <a:r>
              <a:rPr lang="en-US" cap="none" dirty="0" smtClean="0">
                <a:latin typeface="+mn-lt"/>
              </a:rPr>
              <a:t/>
            </a:r>
            <a:br>
              <a:rPr lang="en-US" cap="none" dirty="0" smtClean="0">
                <a:latin typeface="+mn-lt"/>
              </a:rPr>
            </a:br>
            <a:r>
              <a:rPr lang="en-US" cap="none" dirty="0" err="1" smtClean="0">
                <a:latin typeface="+mn-lt"/>
              </a:rPr>
              <a:t>Indexare</a:t>
            </a:r>
            <a:r>
              <a:rPr lang="en-US" cap="none" dirty="0" smtClean="0">
                <a:latin typeface="+mn-lt"/>
              </a:rPr>
              <a:t> </a:t>
            </a:r>
            <a:r>
              <a:rPr lang="en-US" cap="none" dirty="0" err="1" smtClean="0">
                <a:latin typeface="+mn-lt"/>
              </a:rPr>
              <a:t>si</a:t>
            </a:r>
            <a:r>
              <a:rPr lang="en-US" cap="none" dirty="0" smtClean="0">
                <a:latin typeface="+mn-lt"/>
              </a:rPr>
              <a:t> slice-</a:t>
            </a:r>
            <a:r>
              <a:rPr lang="en-US" cap="none" dirty="0" err="1" smtClean="0">
                <a:latin typeface="+mn-lt"/>
              </a:rPr>
              <a:t>ing</a:t>
            </a:r>
            <a:r>
              <a:rPr lang="en-US" cap="none" dirty="0" smtClean="0">
                <a:latin typeface="+mn-lt"/>
              </a:rPr>
              <a:t> in </a:t>
            </a:r>
            <a:r>
              <a:rPr lang="en-US" cap="none" dirty="0" err="1" smtClean="0">
                <a:latin typeface="+mn-lt"/>
              </a:rPr>
              <a:t>sirurile</a:t>
            </a:r>
            <a:r>
              <a:rPr lang="en-US" cap="none" dirty="0" smtClean="0">
                <a:latin typeface="+mn-lt"/>
              </a:rPr>
              <a:t> </a:t>
            </a:r>
            <a:br>
              <a:rPr lang="en-US" cap="none" dirty="0" smtClean="0">
                <a:latin typeface="+mn-lt"/>
              </a:rPr>
            </a:br>
            <a:r>
              <a:rPr lang="en-US" cap="none" dirty="0" smtClean="0">
                <a:latin typeface="+mn-lt"/>
              </a:rPr>
              <a:t>de </a:t>
            </a:r>
            <a:r>
              <a:rPr lang="en-US" cap="none" dirty="0" err="1" smtClean="0">
                <a:latin typeface="+mn-lt"/>
              </a:rPr>
              <a:t>caractere</a:t>
            </a:r>
            <a:r>
              <a:rPr lang="en-US" cap="none" dirty="0" smtClean="0">
                <a:latin typeface="+mn-lt"/>
              </a:rPr>
              <a:t>. </a:t>
            </a:r>
            <a:br>
              <a:rPr lang="en-US" cap="none" dirty="0" smtClean="0">
                <a:latin typeface="+mn-lt"/>
              </a:rPr>
            </a:br>
            <a:r>
              <a:rPr lang="en-US" cap="none" dirty="0" err="1" smtClean="0"/>
              <a:t>Tuplu</a:t>
            </a:r>
            <a:r>
              <a:rPr lang="en-US" cap="none" dirty="0" smtClean="0"/>
              <a:t>, set, </a:t>
            </a:r>
            <a:r>
              <a:rPr lang="en-US" cap="none" dirty="0" err="1" smtClean="0"/>
              <a:t>lista</a:t>
            </a:r>
            <a:r>
              <a:rPr lang="en-US" cap="none" dirty="0" smtClean="0"/>
              <a:t>, </a:t>
            </a:r>
            <a:r>
              <a:rPr lang="en-US" cap="none" dirty="0" err="1" smtClean="0"/>
              <a:t>dictionar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651" y="542794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Tuplu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tuplu</a:t>
            </a:r>
            <a:r>
              <a:rPr lang="en-US" sz="2800" dirty="0" smtClean="0"/>
              <a:t> NU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unice</a:t>
            </a:r>
            <a:r>
              <a:rPr lang="en-US" sz="2800" dirty="0" smtClean="0"/>
              <a:t>;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tuplu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indexabile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numarabile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Un </a:t>
            </a:r>
            <a:r>
              <a:rPr lang="en-US" sz="2800" dirty="0" err="1" smtClean="0"/>
              <a:t>tuplu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</a:t>
            </a:r>
            <a:r>
              <a:rPr lang="en-US" sz="2800" dirty="0" err="1" smtClean="0"/>
              <a:t>imutabila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D05F02"/>
                </a:solidFill>
              </a:rPr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itera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tuplului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C00CC"/>
                </a:solidFill>
              </a:rPr>
              <a:t>len</a:t>
            </a:r>
            <a:r>
              <a:rPr lang="en-US" sz="2800" dirty="0" smtClean="0"/>
              <a:t>()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numara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tuplului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</a:rPr>
              <a:t>type</a:t>
            </a:r>
            <a:r>
              <a:rPr lang="en-US" sz="2800" dirty="0" smtClean="0"/>
              <a:t>(tuple) </a:t>
            </a:r>
            <a:r>
              <a:rPr lang="en-US" sz="2800" smtClean="0"/>
              <a:t>- </a:t>
            </a:r>
            <a:r>
              <a:rPr lang="en-US" sz="2800" smtClean="0">
                <a:cs typeface="Times New Roman" panose="02020603050405020304" pitchFamily="18" charset="0"/>
              </a:rPr>
              <a:t>tuple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680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651" y="542794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Tuplu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Este o </a:t>
            </a:r>
            <a:r>
              <a:rPr lang="en-US" sz="2800" dirty="0" err="1" smtClean="0"/>
              <a:t>structura</a:t>
            </a:r>
            <a:r>
              <a:rPr lang="en-US" sz="2800" dirty="0" smtClean="0"/>
              <a:t> </a:t>
            </a:r>
            <a:r>
              <a:rPr lang="en-US" sz="2800" dirty="0" err="1" smtClean="0"/>
              <a:t>simpla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eficienta</a:t>
            </a:r>
            <a:r>
              <a:rPr lang="en-US" sz="2800" dirty="0" smtClean="0"/>
              <a:t>, </a:t>
            </a:r>
            <a:r>
              <a:rPr lang="en-US" sz="2800" dirty="0" err="1" smtClean="0"/>
              <a:t>preferata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</a:t>
            </a:r>
            <a:r>
              <a:rPr lang="en-US" sz="2800" dirty="0" err="1" smtClean="0"/>
              <a:t>temporare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 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dirty="0" err="1" smtClean="0"/>
              <a:t>operatorii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comparare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Manipularea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tuplurilor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x = (1, 2, 3, 4)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type</a:t>
            </a:r>
            <a:r>
              <a:rPr lang="en-US" sz="2800" dirty="0"/>
              <a:t>(x) 	</a:t>
            </a:r>
            <a:r>
              <a:rPr lang="en-US" sz="2800" dirty="0" smtClean="0"/>
              <a:t>&lt;class </a:t>
            </a:r>
            <a:r>
              <a:rPr lang="en-US" sz="2800" dirty="0" smtClean="0">
                <a:solidFill>
                  <a:srgbClr val="0070C0"/>
                </a:solidFill>
              </a:rPr>
              <a:t>'tuple'	</a:t>
            </a:r>
            <a:r>
              <a:rPr lang="en-US" sz="2800" dirty="0"/>
              <a:t>&gt;</a:t>
            </a:r>
            <a:r>
              <a:rPr lang="en-US" sz="2800" dirty="0" smtClean="0">
                <a:solidFill>
                  <a:srgbClr val="0070C0"/>
                </a:solidFill>
              </a:rPr>
              <a:t>			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err="1">
                <a:solidFill>
                  <a:srgbClr val="CC00CC"/>
                </a:solidFill>
              </a:rPr>
              <a:t>dir</a:t>
            </a:r>
            <a:r>
              <a:rPr lang="en-US" sz="2800" dirty="0"/>
              <a:t>(x)		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'count', 'index'			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		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303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680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avansat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FontTx/>
              <a:buAutoNum type="arabicPeriod"/>
            </a:pPr>
            <a:r>
              <a:rPr lang="en-US" sz="2800" dirty="0" err="1" smtClean="0"/>
              <a:t>Introducere</a:t>
            </a:r>
            <a:r>
              <a:rPr lang="en-US" sz="2800" dirty="0" smtClean="0"/>
              <a:t> – </a:t>
            </a:r>
            <a:r>
              <a:rPr lang="en-US" sz="2800" dirty="0" err="1" smtClean="0"/>
              <a:t>indexare</a:t>
            </a:r>
            <a:r>
              <a:rPr lang="en-US" sz="2800" dirty="0" smtClean="0"/>
              <a:t>, slicing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Tuplu</a:t>
            </a: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Lista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smtClean="0"/>
              <a:t>Set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688568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Lista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 smtClean="0"/>
              <a:t>Lista</a:t>
            </a:r>
            <a:r>
              <a:rPr lang="en-US" sz="2800" dirty="0" smtClean="0"/>
              <a:t> (list) – un tip de date care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: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numere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stringuri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boolean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liste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tupluri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dictionare</a:t>
            </a:r>
            <a:r>
              <a:rPr lang="en-US" sz="2800" dirty="0" smtClean="0"/>
              <a:t>;</a:t>
            </a:r>
            <a:endParaRPr lang="en-US" sz="2800" dirty="0"/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variabile</a:t>
            </a:r>
            <a:r>
              <a:rPr lang="en-US" sz="2800" dirty="0" smtClean="0"/>
              <a:t>;		</a:t>
            </a:r>
          </a:p>
          <a:p>
            <a:r>
              <a:rPr lang="en-US" sz="2800" dirty="0" smtClean="0"/>
              <a:t>a = 7</a:t>
            </a:r>
          </a:p>
          <a:p>
            <a:endParaRPr lang="en-US" sz="2800" dirty="0"/>
          </a:p>
          <a:p>
            <a:r>
              <a:rPr lang="en-US" sz="2800" dirty="0" smtClean="0"/>
              <a:t>x = [3, 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</a:rPr>
              <a:t>Acasa</a:t>
            </a:r>
            <a:r>
              <a:rPr lang="en-US" sz="2800" dirty="0" smtClean="0">
                <a:solidFill>
                  <a:srgbClr val="008000"/>
                </a:solidFill>
              </a:rPr>
              <a:t> e </a:t>
            </a:r>
            <a:r>
              <a:rPr lang="en-US" sz="2800" dirty="0" err="1" smtClean="0">
                <a:solidFill>
                  <a:srgbClr val="008000"/>
                </a:solidFill>
              </a:rPr>
              <a:t>soare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 (</a:t>
            </a:r>
            <a:r>
              <a:rPr lang="en-US" sz="2800" dirty="0" smtClean="0">
                <a:solidFill>
                  <a:srgbClr val="008000"/>
                </a:solidFill>
              </a:rPr>
              <a:t>'Si </a:t>
            </a:r>
            <a:r>
              <a:rPr lang="en-US" sz="2800" dirty="0" err="1" smtClean="0">
                <a:solidFill>
                  <a:srgbClr val="008000"/>
                </a:solidFill>
              </a:rPr>
              <a:t>aici</a:t>
            </a:r>
            <a:r>
              <a:rPr lang="en-US" sz="2800" dirty="0" smtClean="0">
                <a:solidFill>
                  <a:srgbClr val="008000"/>
                </a:solidFill>
              </a:rPr>
              <a:t> e </a:t>
            </a:r>
            <a:r>
              <a:rPr lang="en-US" sz="2800" dirty="0" err="1" smtClean="0">
                <a:solidFill>
                  <a:srgbClr val="008000"/>
                </a:solidFill>
              </a:rPr>
              <a:t>soare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7), </a:t>
            </a:r>
            <a:r>
              <a:rPr lang="en-US" sz="2800" dirty="0" smtClean="0">
                <a:solidFill>
                  <a:schemeClr val="accent5"/>
                </a:solidFill>
              </a:rPr>
              <a:t>False</a:t>
            </a:r>
            <a:r>
              <a:rPr lang="en-US" sz="2800" dirty="0" smtClean="0"/>
              <a:t>, [1, 2, 3], a ]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708446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Lista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ro-RO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liste</a:t>
            </a:r>
            <a:r>
              <a:rPr lang="en-US" sz="2800" dirty="0" smtClean="0"/>
              <a:t> NU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unice</a:t>
            </a:r>
            <a:r>
              <a:rPr lang="en-US" sz="2800" dirty="0" smtClean="0"/>
              <a:t>. De </a:t>
            </a:r>
            <a:r>
              <a:rPr lang="en-US" sz="2800" dirty="0" err="1" smtClean="0"/>
              <a:t>regula</a:t>
            </a:r>
            <a:r>
              <a:rPr lang="en-US" sz="2800" dirty="0" smtClean="0"/>
              <a:t>, </a:t>
            </a:r>
            <a:r>
              <a:rPr lang="en-US" sz="2800" dirty="0" err="1" smtClean="0"/>
              <a:t>sunt</a:t>
            </a:r>
            <a:r>
              <a:rPr lang="en-US" sz="2800" dirty="0" smtClean="0"/>
              <a:t> de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tip;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liste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indexabile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O </a:t>
            </a: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</a:t>
            </a:r>
            <a:r>
              <a:rPr lang="en-US" sz="2800" dirty="0" err="1" smtClean="0"/>
              <a:t>mutabila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 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len</a:t>
            </a:r>
            <a:r>
              <a:rPr lang="en-US" sz="2800" dirty="0" smtClean="0"/>
              <a:t>()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numara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listei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</a:rPr>
              <a:t>type</a:t>
            </a:r>
            <a:r>
              <a:rPr lang="en-US" sz="2800" dirty="0" smtClean="0"/>
              <a:t>(list</a:t>
            </a:r>
            <a:r>
              <a:rPr lang="en-US" sz="2800" smtClean="0"/>
              <a:t>) </a:t>
            </a:r>
            <a:r>
              <a:rPr lang="en-US" sz="2800" smtClean="0"/>
              <a:t>–</a:t>
            </a:r>
            <a:r>
              <a:rPr lang="en-US" sz="2800" smtClean="0">
                <a:solidFill>
                  <a:srgbClr val="0070C0"/>
                </a:solidFill>
              </a:rPr>
              <a:t>list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0070C0"/>
                </a:solidFill>
              </a:rPr>
              <a:t>		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680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0504" y="0"/>
            <a:ext cx="10641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Lista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- </a:t>
            </a:r>
            <a:r>
              <a:rPr lang="en-US" sz="2800" b="1" dirty="0" err="1">
                <a:solidFill>
                  <a:srgbClr val="C00000"/>
                </a:solidFill>
              </a:rPr>
              <a:t>continuare</a:t>
            </a:r>
            <a:endParaRPr lang="en-US" sz="2800" dirty="0" smtClean="0">
              <a:solidFill>
                <a:srgbClr val="FF33CC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FF33CC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rgbClr val="CC00CC"/>
                </a:solidFill>
              </a:rPr>
              <a:t>dir</a:t>
            </a:r>
            <a:r>
              <a:rPr lang="en-US" sz="2800" dirty="0" smtClean="0"/>
              <a:t>(</a:t>
            </a:r>
            <a:r>
              <a:rPr lang="en-US" sz="2800" b="1" dirty="0" smtClean="0"/>
              <a:t>[</a:t>
            </a:r>
            <a:r>
              <a:rPr lang="en-US" sz="2800" b="1" u="sng" dirty="0" smtClean="0">
                <a:solidFill>
                  <a:srgbClr val="008000"/>
                </a:solidFill>
              </a:rPr>
              <a:t>list</a:t>
            </a:r>
            <a:r>
              <a:rPr lang="en-US" sz="2800" b="1" dirty="0" smtClean="0"/>
              <a:t>]</a:t>
            </a:r>
            <a:r>
              <a:rPr lang="en-US" sz="2800" dirty="0" smtClean="0"/>
              <a:t>) </a:t>
            </a:r>
            <a:r>
              <a:rPr lang="en-US" sz="2800" dirty="0"/>
              <a:t>–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aplicabile</a:t>
            </a:r>
            <a:r>
              <a:rPr lang="en-US" sz="2800" dirty="0" smtClean="0"/>
              <a:t> </a:t>
            </a:r>
            <a:r>
              <a:rPr lang="en-US" sz="2800" dirty="0" err="1" smtClean="0"/>
              <a:t>listelor</a:t>
            </a:r>
            <a:r>
              <a:rPr lang="en-US" sz="2800" dirty="0" smtClean="0"/>
              <a:t>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'append', 'clear', 'copy', 'count', 'extend', 'index', 'insert', 'pop', 'remove', 'reverse', 'sort'</a:t>
            </a: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7098"/>
              </p:ext>
            </p:extLst>
          </p:nvPr>
        </p:nvGraphicFramePr>
        <p:xfrm>
          <a:off x="1696278" y="2184978"/>
          <a:ext cx="9199213" cy="4673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3345"/>
                <a:gridCol w="6395868"/>
              </a:tblGrid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Metoda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 face?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append(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Adauga noul element la sfarsitul listei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clear()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Sterge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toate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elementele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copy()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copie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count(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Numara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aparitiile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unui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element in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extend()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Adauga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sfarsitul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caracterele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stringului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index(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[,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poz_inc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pozitia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primei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aparitii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pentru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 element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insert(index,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noua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pozitia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pop([index])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elementul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corespunzator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-l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sterge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impilict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ultimul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remove(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Elimina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elementul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mentionat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(prima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aparitie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reverse()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Inverseaza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ordinea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elementelor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sort()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Sorteaza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elementele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car_spec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stringuri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1235" y="317500"/>
            <a:ext cx="107607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Lista</a:t>
            </a:r>
            <a:r>
              <a:rPr lang="en-US" sz="2800" b="1" dirty="0">
                <a:solidFill>
                  <a:srgbClr val="C00000"/>
                </a:solidFill>
              </a:rPr>
              <a:t> - </a:t>
            </a:r>
            <a:r>
              <a:rPr lang="en-US" sz="2800" b="1" dirty="0" err="1">
                <a:solidFill>
                  <a:srgbClr val="C00000"/>
                </a:solidFill>
              </a:rPr>
              <a:t>continuare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x = [1, 2, 3, [</a:t>
            </a:r>
            <a:r>
              <a:rPr lang="en-US" sz="2800" dirty="0" smtClean="0">
                <a:solidFill>
                  <a:srgbClr val="008000"/>
                </a:solidFill>
              </a:rPr>
              <a:t>'a'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'b'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'c'</a:t>
            </a:r>
            <a:r>
              <a:rPr lang="en-US" sz="2800" dirty="0" smtClean="0"/>
              <a:t>, [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</a:rPr>
              <a:t>ana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'are'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'mere'</a:t>
            </a:r>
            <a:r>
              <a:rPr lang="en-US" sz="2800" dirty="0" smtClean="0"/>
              <a:t>]], 4, 5, 6]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aplica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D05F02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itera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elementele</a:t>
            </a:r>
            <a:r>
              <a:rPr lang="en-US" sz="2800" dirty="0"/>
              <a:t> </a:t>
            </a:r>
            <a:r>
              <a:rPr lang="en-US" sz="2800" dirty="0" err="1"/>
              <a:t>listei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Accepta</a:t>
            </a:r>
            <a:r>
              <a:rPr lang="en-US" sz="2800" dirty="0" smtClean="0"/>
              <a:t> Nested sequence (</a:t>
            </a:r>
            <a:r>
              <a:rPr lang="en-US" sz="2800" dirty="0" err="1" smtClean="0"/>
              <a:t>secvente</a:t>
            </a:r>
            <a:r>
              <a:rPr lang="en-US" sz="2800" dirty="0" smtClean="0"/>
              <a:t> imbricate);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Stergerea</a:t>
            </a:r>
            <a:r>
              <a:rPr lang="en-US" sz="2800" dirty="0" smtClean="0"/>
              <a:t> de </a:t>
            </a:r>
            <a:r>
              <a:rPr lang="en-US" sz="2800" dirty="0" err="1" smtClean="0"/>
              <a:t>elemente</a:t>
            </a:r>
            <a:r>
              <a:rPr lang="en-US" sz="2800" dirty="0" smtClean="0"/>
              <a:t> cu </a:t>
            </a:r>
            <a:r>
              <a:rPr lang="en-US" sz="2800" b="1" dirty="0" smtClean="0">
                <a:solidFill>
                  <a:srgbClr val="CC00CC"/>
                </a:solidFill>
              </a:rPr>
              <a:t>del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D05F0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Indexarea</a:t>
            </a:r>
            <a:r>
              <a:rPr lang="en-US" sz="2800" dirty="0" smtClean="0"/>
              <a:t> cu slicing </a:t>
            </a:r>
            <a:r>
              <a:rPr lang="en-US" sz="2800" dirty="0" err="1" smtClean="0"/>
              <a:t>si</a:t>
            </a:r>
            <a:r>
              <a:rPr lang="en-US" sz="2800" dirty="0" smtClean="0"/>
              <a:t> pas </a:t>
            </a:r>
            <a:r>
              <a:rPr lang="en-US" sz="2800" dirty="0" err="1" smtClean="0"/>
              <a:t>deferit</a:t>
            </a:r>
            <a:r>
              <a:rPr lang="en-US" sz="2800" dirty="0" smtClean="0"/>
              <a:t> de 1: </a:t>
            </a:r>
            <a:r>
              <a:rPr lang="en-US" sz="2800" dirty="0" err="1" smtClean="0"/>
              <a:t>lista</a:t>
            </a:r>
            <a:r>
              <a:rPr lang="en-US" sz="2800" dirty="0" smtClean="0"/>
              <a:t>[</a:t>
            </a:r>
            <a:r>
              <a:rPr lang="en-US" sz="2800" dirty="0" err="1" smtClean="0"/>
              <a:t>start:end:step</a:t>
            </a:r>
            <a:r>
              <a:rPr lang="en-US" sz="2800" dirty="0" smtClean="0"/>
              <a:t>];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Metoda</a:t>
            </a:r>
            <a:r>
              <a:rPr lang="en-US" sz="2800" dirty="0" smtClean="0"/>
              <a:t> de a introduce </a:t>
            </a:r>
            <a:r>
              <a:rPr lang="en-US" sz="2800" dirty="0" err="1" smtClean="0"/>
              <a:t>elemente</a:t>
            </a:r>
            <a:r>
              <a:rPr lang="en-US" sz="2800" dirty="0" smtClean="0"/>
              <a:t> </a:t>
            </a:r>
            <a:r>
              <a:rPr lang="en-US" sz="2800" dirty="0" err="1" smtClean="0"/>
              <a:t>unicat</a:t>
            </a:r>
            <a:r>
              <a:rPr lang="en-US" sz="2800" dirty="0" smtClean="0"/>
              <a:t> </a:t>
            </a:r>
            <a:r>
              <a:rPr lang="en-US" sz="2800" dirty="0" err="1" smtClean="0"/>
              <a:t>intr</a:t>
            </a:r>
            <a:r>
              <a:rPr lang="en-US" sz="2800" dirty="0" smtClean="0"/>
              <a:t>-o </a:t>
            </a:r>
            <a:r>
              <a:rPr lang="en-US" sz="2800" dirty="0" err="1" smtClean="0"/>
              <a:t>lista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Lista</a:t>
            </a:r>
            <a:r>
              <a:rPr lang="en-US" sz="2800" b="1" dirty="0" smtClean="0">
                <a:solidFill>
                  <a:srgbClr val="C00000"/>
                </a:solidFill>
              </a:rPr>
              <a:t> – slicing/index		</a:t>
            </a:r>
            <a:r>
              <a:rPr lang="en-US" sz="2800" dirty="0" err="1" smtClean="0">
                <a:solidFill>
                  <a:srgbClr val="0070C0"/>
                </a:solidFill>
              </a:rPr>
              <a:t>Exemplele</a:t>
            </a:r>
            <a:r>
              <a:rPr lang="en-US" sz="2800" dirty="0" smtClean="0">
                <a:solidFill>
                  <a:srgbClr val="0070C0"/>
                </a:solidFill>
              </a:rPr>
              <a:t> 304 - 307</a:t>
            </a:r>
            <a:endParaRPr lang="ro-RO" sz="2800" dirty="0">
              <a:solidFill>
                <a:srgbClr val="C00000"/>
              </a:solidFill>
            </a:endParaRPr>
          </a:p>
          <a:p>
            <a:r>
              <a:rPr lang="en-US" sz="2800" dirty="0" smtClean="0"/>
              <a:t>		      0   1   2                 3</a:t>
            </a:r>
          </a:p>
          <a:p>
            <a:r>
              <a:rPr lang="en-US" sz="2800" b="1" dirty="0"/>
              <a:t>x</a:t>
            </a:r>
            <a:r>
              <a:rPr lang="en-US" sz="2800" dirty="0"/>
              <a:t> = </a:t>
            </a:r>
            <a:r>
              <a:rPr lang="en-US" sz="2800" dirty="0" smtClean="0"/>
              <a:t>[ 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2</a:t>
            </a:r>
            <a:r>
              <a:rPr lang="en-US" sz="2800" dirty="0"/>
              <a:t>,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3</a:t>
            </a:r>
            <a:r>
              <a:rPr lang="en-US" sz="2800" dirty="0"/>
              <a:t>, </a:t>
            </a:r>
            <a:r>
              <a:rPr lang="en-US" sz="2800" dirty="0" smtClean="0"/>
              <a:t>[ </a:t>
            </a:r>
            <a:r>
              <a:rPr lang="en-US" sz="2800" b="1" dirty="0" smtClean="0">
                <a:solidFill>
                  <a:srgbClr val="008000"/>
                </a:solidFill>
              </a:rPr>
              <a:t>'a'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8000"/>
                </a:solidFill>
              </a:rPr>
              <a:t>'b'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8000"/>
                </a:solidFill>
              </a:rPr>
              <a:t>'c'</a:t>
            </a:r>
            <a:r>
              <a:rPr lang="en-US" sz="2800" b="1" dirty="0" smtClean="0"/>
              <a:t>, </a:t>
            </a:r>
            <a:r>
              <a:rPr lang="en-US" sz="2800" dirty="0" smtClean="0"/>
              <a:t>[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>
                <a:solidFill>
                  <a:srgbClr val="008000"/>
                </a:solidFill>
              </a:rPr>
              <a:t>ana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8000"/>
                </a:solidFill>
              </a:rPr>
              <a:t>'are'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8000"/>
                </a:solidFill>
              </a:rPr>
              <a:t>'mere' </a:t>
            </a:r>
            <a:r>
              <a:rPr lang="en-US" sz="2800" dirty="0" smtClean="0"/>
              <a:t>]], </a:t>
            </a:r>
            <a:r>
              <a:rPr lang="en-US" sz="2800" b="1" dirty="0">
                <a:solidFill>
                  <a:srgbClr val="0070C0"/>
                </a:solidFill>
              </a:rPr>
              <a:t>4</a:t>
            </a:r>
            <a:r>
              <a:rPr lang="en-US" sz="2800" dirty="0"/>
              <a:t>,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70C0"/>
                </a:solidFill>
              </a:rPr>
              <a:t>6</a:t>
            </a:r>
            <a:r>
              <a:rPr lang="en-US" sz="2800" dirty="0"/>
              <a:t>]</a:t>
            </a:r>
          </a:p>
          <a:p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	0  1  2          3             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1       2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        4  5  6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(x[0:2])	similar cu </a:t>
            </a:r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(x[:2])		</a:t>
            </a:r>
            <a:r>
              <a:rPr lang="en-US" sz="2800" dirty="0" smtClean="0">
                <a:solidFill>
                  <a:srgbClr val="0070C0"/>
                </a:solidFill>
              </a:rPr>
              <a:t>[1, 2]		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(x[3][3][1:])</a:t>
            </a:r>
            <a:r>
              <a:rPr lang="en-US" sz="2800" dirty="0"/>
              <a:t>		</a:t>
            </a: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['are', 'mere']]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(x[4:])</a:t>
            </a:r>
            <a:r>
              <a:rPr lang="en-US" sz="2800" dirty="0"/>
              <a:t>		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[4, 5, 6]</a:t>
            </a:r>
            <a:endParaRPr lang="en-US" sz="2800" dirty="0" smtClean="0"/>
          </a:p>
          <a:p>
            <a:endParaRPr lang="en-US" sz="2800" dirty="0" smtClean="0">
              <a:solidFill>
                <a:srgbClr val="D05F02"/>
              </a:solidFill>
            </a:endParaRPr>
          </a:p>
          <a:p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(x[2:5])</a:t>
            </a:r>
            <a:r>
              <a:rPr lang="en-US" sz="2800" dirty="0"/>
              <a:t>			 </a:t>
            </a:r>
            <a:r>
              <a:rPr lang="en-US" sz="2800" dirty="0" smtClean="0">
                <a:solidFill>
                  <a:srgbClr val="0070C0"/>
                </a:solidFill>
              </a:rPr>
              <a:t>[3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['a', 'b', 'c', ['</a:t>
            </a:r>
            <a:r>
              <a:rPr lang="en-US" sz="2800" dirty="0" err="1" smtClean="0">
                <a:solidFill>
                  <a:srgbClr val="0070C0"/>
                </a:solidFill>
              </a:rPr>
              <a:t>ana</a:t>
            </a:r>
            <a:r>
              <a:rPr lang="en-US" sz="2800" dirty="0" smtClean="0">
                <a:solidFill>
                  <a:srgbClr val="0070C0"/>
                </a:solidFill>
              </a:rPr>
              <a:t>', 'are', 'mere']], 4]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(</a:t>
            </a:r>
            <a:r>
              <a:rPr lang="en-US" sz="2800" dirty="0" smtClean="0"/>
              <a:t>x[:])</a:t>
            </a:r>
            <a:r>
              <a:rPr lang="en-US" sz="2800" dirty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[ </a:t>
            </a:r>
            <a:r>
              <a:rPr lang="en-US" sz="2800" dirty="0">
                <a:solidFill>
                  <a:srgbClr val="0070C0"/>
                </a:solidFill>
              </a:rPr>
              <a:t>1,  2,  3, </a:t>
            </a:r>
            <a:r>
              <a:rPr lang="en-US" sz="2800" dirty="0" smtClean="0">
                <a:solidFill>
                  <a:srgbClr val="0070C0"/>
                </a:solidFill>
              </a:rPr>
              <a:t>['a', 'b', 'c', ['</a:t>
            </a:r>
            <a:r>
              <a:rPr lang="en-US" sz="2800" dirty="0" err="1" smtClean="0">
                <a:solidFill>
                  <a:srgbClr val="0070C0"/>
                </a:solidFill>
              </a:rPr>
              <a:t>ana</a:t>
            </a:r>
            <a:r>
              <a:rPr lang="en-US" sz="2800" dirty="0" smtClean="0">
                <a:solidFill>
                  <a:srgbClr val="0070C0"/>
                </a:solidFill>
              </a:rPr>
              <a:t>', 'are', 'mere']], </a:t>
            </a:r>
            <a:r>
              <a:rPr lang="en-US" sz="2800" dirty="0">
                <a:solidFill>
                  <a:srgbClr val="0070C0"/>
                </a:solidFill>
              </a:rPr>
              <a:t>4,  5, 6]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avansat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FontTx/>
              <a:buAutoNum type="arabicPeriod"/>
            </a:pPr>
            <a:r>
              <a:rPr lang="en-US" sz="2800" dirty="0" err="1" smtClean="0"/>
              <a:t>Introducere</a:t>
            </a:r>
            <a:r>
              <a:rPr lang="en-US" sz="2800" dirty="0" smtClean="0"/>
              <a:t> – </a:t>
            </a:r>
            <a:r>
              <a:rPr lang="en-US" sz="2800" dirty="0" err="1" smtClean="0"/>
              <a:t>indexare</a:t>
            </a:r>
            <a:r>
              <a:rPr lang="en-US" sz="2800" dirty="0" smtClean="0"/>
              <a:t>, slicing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Tuplu</a:t>
            </a: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Set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435" y="0"/>
            <a:ext cx="107342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Set 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smtClean="0"/>
              <a:t>Set (set), un tip de date care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: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numere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stringuri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boolean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tupluri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variabile</a:t>
            </a:r>
            <a:r>
              <a:rPr lang="en-US" sz="2800" dirty="0" smtClean="0"/>
              <a:t> care </a:t>
            </a:r>
            <a:r>
              <a:rPr lang="en-US" sz="2800" dirty="0" err="1" smtClean="0"/>
              <a:t>contin</a:t>
            </a:r>
            <a:r>
              <a:rPr lang="en-US" sz="2800" dirty="0" smtClean="0"/>
              <a:t> </a:t>
            </a:r>
            <a:r>
              <a:rPr lang="en-US" sz="2800" dirty="0" err="1" smtClean="0"/>
              <a:t>tipurile</a:t>
            </a:r>
            <a:r>
              <a:rPr lang="en-US" sz="2800" dirty="0" smtClean="0"/>
              <a:t> de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sus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spune</a:t>
            </a:r>
            <a:r>
              <a:rPr lang="en-US" sz="2800" dirty="0" smtClean="0"/>
              <a:t> ca un set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lista</a:t>
            </a:r>
            <a:r>
              <a:rPr lang="en-US" sz="2800" dirty="0" smtClean="0"/>
              <a:t> cu </a:t>
            </a:r>
            <a:r>
              <a:rPr lang="en-US" sz="2800" dirty="0" err="1" smtClean="0"/>
              <a:t>elemente</a:t>
            </a:r>
            <a:r>
              <a:rPr lang="en-US" sz="2800" dirty="0" smtClean="0"/>
              <a:t> </a:t>
            </a:r>
            <a:r>
              <a:rPr lang="en-US" sz="2800" dirty="0" err="1" smtClean="0"/>
              <a:t>unice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 set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 smtClean="0"/>
              <a:t>indexabil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Un set NU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concatenarea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repetitia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existent </a:t>
            </a:r>
            <a:r>
              <a:rPr lang="en-US" sz="2800" dirty="0" err="1" smtClean="0"/>
              <a:t>unui</a:t>
            </a:r>
            <a:r>
              <a:rPr lang="en-US" sz="2800" dirty="0" smtClean="0"/>
              <a:t> element cu </a:t>
            </a:r>
            <a:r>
              <a:rPr lang="en-US" sz="2800" dirty="0" smtClean="0">
                <a:solidFill>
                  <a:schemeClr val="accent5"/>
                </a:solidFill>
              </a:rPr>
              <a:t>if</a:t>
            </a:r>
            <a:r>
              <a:rPr lang="en-US" sz="2800" dirty="0" smtClean="0"/>
              <a:t> element in set;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 </a:t>
            </a:r>
            <a:r>
              <a:rPr lang="en-US" sz="2800" dirty="0" err="1" smtClean="0"/>
              <a:t>bucle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set;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Suporta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len</a:t>
            </a:r>
            <a:r>
              <a:rPr lang="en-US" sz="2800" dirty="0" smtClean="0"/>
              <a:t>(set).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avansat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Introducere</a:t>
            </a:r>
            <a:r>
              <a:rPr lang="en-US" sz="2800" b="1" dirty="0" smtClean="0">
                <a:solidFill>
                  <a:srgbClr val="FF0000"/>
                </a:solidFill>
              </a:rPr>
              <a:t> – </a:t>
            </a:r>
            <a:r>
              <a:rPr lang="en-US" sz="2800" b="1" dirty="0" err="1" smtClean="0">
                <a:solidFill>
                  <a:srgbClr val="FF0000"/>
                </a:solidFill>
              </a:rPr>
              <a:t>indexare</a:t>
            </a:r>
            <a:r>
              <a:rPr lang="en-US" sz="2800" b="1" dirty="0" smtClean="0">
                <a:solidFill>
                  <a:srgbClr val="FF0000"/>
                </a:solidFill>
              </a:rPr>
              <a:t>, slicing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Tuplu</a:t>
            </a: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smtClean="0"/>
              <a:t>Set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904" y="550683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Set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smtClean="0"/>
              <a:t>x = {</a:t>
            </a:r>
            <a:r>
              <a:rPr lang="en-US" sz="2800" dirty="0" smtClean="0">
                <a:solidFill>
                  <a:srgbClr val="D05F02"/>
                </a:solidFill>
              </a:rPr>
              <a:t>True</a:t>
            </a:r>
            <a:r>
              <a:rPr lang="en-US" sz="2800" dirty="0" smtClean="0"/>
              <a:t>, 1, 2, 3, </a:t>
            </a:r>
            <a:r>
              <a:rPr lang="en-US" sz="2800" dirty="0" smtClean="0">
                <a:solidFill>
                  <a:srgbClr val="008000"/>
                </a:solidFill>
              </a:rPr>
              <a:t>'a'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'b'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'c'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(7, 8, 9)}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srgbClr val="CC00CC"/>
                </a:solidFill>
              </a:rPr>
              <a:t>type</a:t>
            </a:r>
            <a:r>
              <a:rPr lang="en-US" sz="2800" dirty="0" smtClean="0"/>
              <a:t>(x)	&lt;class</a:t>
            </a:r>
            <a:r>
              <a:rPr lang="en-US" sz="2800" dirty="0" smtClean="0">
                <a:solidFill>
                  <a:srgbClr val="0070C0"/>
                </a:solidFill>
              </a:rPr>
              <a:t> 'set'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y = </a:t>
            </a:r>
            <a:r>
              <a:rPr lang="en-US" sz="2800" dirty="0" smtClean="0">
                <a:solidFill>
                  <a:srgbClr val="CC00CC"/>
                </a:solidFill>
              </a:rPr>
              <a:t>list</a:t>
            </a:r>
            <a:r>
              <a:rPr lang="en-US" sz="2800" dirty="0" smtClean="0"/>
              <a:t>(x) 	- </a:t>
            </a:r>
            <a:r>
              <a:rPr lang="en-US" sz="2800" dirty="0" err="1" smtClean="0"/>
              <a:t>transformam</a:t>
            </a:r>
            <a:r>
              <a:rPr lang="en-US" sz="2800" dirty="0" smtClean="0"/>
              <a:t> un set in </a:t>
            </a:r>
            <a:r>
              <a:rPr lang="en-US" sz="2800" dirty="0" err="1" smtClean="0"/>
              <a:t>lista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smtClean="0"/>
              <a:t>z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C00CC"/>
                </a:solidFill>
              </a:rPr>
              <a:t>set</a:t>
            </a:r>
            <a:r>
              <a:rPr lang="en-US" sz="2800" dirty="0" smtClean="0"/>
              <a:t>(y) </a:t>
            </a:r>
            <a:r>
              <a:rPr lang="en-US" sz="2800" dirty="0"/>
              <a:t>	- </a:t>
            </a:r>
            <a:r>
              <a:rPr lang="en-US" sz="2800" dirty="0" err="1"/>
              <a:t>transformam</a:t>
            </a:r>
            <a:r>
              <a:rPr lang="en-US" sz="2800" dirty="0"/>
              <a:t> </a:t>
            </a:r>
            <a:r>
              <a:rPr lang="en-US" sz="2800" dirty="0" smtClean="0"/>
              <a:t>o </a:t>
            </a:r>
            <a:r>
              <a:rPr lang="en-US" sz="2800" dirty="0" err="1" smtClean="0"/>
              <a:t>lista</a:t>
            </a:r>
            <a:r>
              <a:rPr lang="en-US" sz="2800" dirty="0" smtClean="0"/>
              <a:t> in set (</a:t>
            </a:r>
            <a:r>
              <a:rPr lang="en-US" sz="2800" dirty="0" err="1" smtClean="0"/>
              <a:t>elimina</a:t>
            </a:r>
            <a:r>
              <a:rPr lang="en-US" sz="2800" dirty="0" smtClean="0"/>
              <a:t> </a:t>
            </a:r>
            <a:r>
              <a:rPr lang="en-US" sz="2800" dirty="0" err="1" smtClean="0"/>
              <a:t>duplicatele</a:t>
            </a:r>
            <a:r>
              <a:rPr lang="en-US" sz="2800" dirty="0" smtClean="0"/>
              <a:t>).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CC00CC"/>
                </a:solidFill>
              </a:rPr>
              <a:t>dir</a:t>
            </a:r>
            <a:r>
              <a:rPr lang="en-US" sz="2800" dirty="0" smtClean="0"/>
              <a:t>(x)	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b="1" u="sng" dirty="0" smtClean="0">
                <a:solidFill>
                  <a:srgbClr val="0070C0"/>
                </a:solidFill>
              </a:rPr>
              <a:t>'add'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'clear'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'copy'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'difference'</a:t>
            </a:r>
            <a:r>
              <a:rPr lang="en-US" sz="2800" dirty="0" smtClean="0">
                <a:solidFill>
                  <a:srgbClr val="0070C0"/>
                </a:solidFill>
              </a:rPr>
              <a:t>, '</a:t>
            </a:r>
            <a:r>
              <a:rPr lang="en-US" sz="2800" dirty="0" err="1" smtClean="0">
                <a:solidFill>
                  <a:srgbClr val="0070C0"/>
                </a:solidFill>
              </a:rPr>
              <a:t>difference_update</a:t>
            </a:r>
            <a:r>
              <a:rPr lang="en-US" sz="2800" dirty="0" smtClean="0">
                <a:solidFill>
                  <a:srgbClr val="0070C0"/>
                </a:solidFill>
              </a:rPr>
              <a:t>', </a:t>
            </a:r>
            <a:r>
              <a:rPr lang="en-US" sz="2800" b="1" u="sng" dirty="0" smtClean="0">
                <a:solidFill>
                  <a:srgbClr val="0070C0"/>
                </a:solidFill>
              </a:rPr>
              <a:t>'discard'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'intersection'</a:t>
            </a:r>
            <a:r>
              <a:rPr lang="en-US" sz="2800" dirty="0" smtClean="0">
                <a:solidFill>
                  <a:srgbClr val="0070C0"/>
                </a:solidFill>
              </a:rPr>
              <a:t>, '</a:t>
            </a:r>
            <a:r>
              <a:rPr lang="en-US" sz="2800" dirty="0" err="1" smtClean="0">
                <a:solidFill>
                  <a:srgbClr val="0070C0"/>
                </a:solidFill>
              </a:rPr>
              <a:t>intersection_update</a:t>
            </a:r>
            <a:r>
              <a:rPr lang="en-US" sz="2800" dirty="0" smtClean="0">
                <a:solidFill>
                  <a:srgbClr val="0070C0"/>
                </a:solidFill>
              </a:rPr>
              <a:t>', '</a:t>
            </a:r>
            <a:r>
              <a:rPr lang="en-US" sz="2800" dirty="0" err="1" smtClean="0">
                <a:solidFill>
                  <a:srgbClr val="0070C0"/>
                </a:solidFill>
              </a:rPr>
              <a:t>isdisjoint</a:t>
            </a:r>
            <a:r>
              <a:rPr lang="en-US" sz="2800" dirty="0" smtClean="0">
                <a:solidFill>
                  <a:srgbClr val="0070C0"/>
                </a:solidFill>
              </a:rPr>
              <a:t>', '</a:t>
            </a:r>
            <a:r>
              <a:rPr lang="en-US" sz="2800" dirty="0" err="1" smtClean="0">
                <a:solidFill>
                  <a:srgbClr val="0070C0"/>
                </a:solidFill>
              </a:rPr>
              <a:t>issubset</a:t>
            </a:r>
            <a:r>
              <a:rPr lang="en-US" sz="2800" dirty="0" smtClean="0">
                <a:solidFill>
                  <a:srgbClr val="0070C0"/>
                </a:solidFill>
              </a:rPr>
              <a:t>', '</a:t>
            </a:r>
            <a:r>
              <a:rPr lang="en-US" sz="2800" dirty="0" err="1" smtClean="0">
                <a:solidFill>
                  <a:srgbClr val="0070C0"/>
                </a:solidFill>
              </a:rPr>
              <a:t>issuperset</a:t>
            </a:r>
            <a:r>
              <a:rPr lang="en-US" sz="2800" dirty="0" smtClean="0">
                <a:solidFill>
                  <a:srgbClr val="0070C0"/>
                </a:solidFill>
              </a:rPr>
              <a:t>', </a:t>
            </a:r>
            <a:r>
              <a:rPr lang="en-US" sz="2800" b="1" u="sng" dirty="0" smtClean="0">
                <a:solidFill>
                  <a:srgbClr val="0070C0"/>
                </a:solidFill>
              </a:rPr>
              <a:t>'pop'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'remove'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</a:t>
            </a:r>
            <a:r>
              <a:rPr lang="en-US" sz="2800" b="1" u="sng" dirty="0" err="1" smtClean="0">
                <a:solidFill>
                  <a:srgbClr val="0070C0"/>
                </a:solidFill>
              </a:rPr>
              <a:t>symmetric_difference</a:t>
            </a:r>
            <a:r>
              <a:rPr lang="en-US" sz="2800" b="1" u="sng" dirty="0" smtClean="0">
                <a:solidFill>
                  <a:srgbClr val="0070C0"/>
                </a:solidFill>
              </a:rPr>
              <a:t>'</a:t>
            </a:r>
            <a:r>
              <a:rPr lang="en-US" sz="2800" dirty="0" smtClean="0">
                <a:solidFill>
                  <a:srgbClr val="0070C0"/>
                </a:solidFill>
              </a:rPr>
              <a:t>, '</a:t>
            </a:r>
            <a:r>
              <a:rPr lang="en-US" sz="2800" dirty="0" err="1" smtClean="0">
                <a:solidFill>
                  <a:srgbClr val="0070C0"/>
                </a:solidFill>
              </a:rPr>
              <a:t>symmetric_difference_update</a:t>
            </a:r>
            <a:r>
              <a:rPr lang="en-US" sz="2800" dirty="0" smtClean="0">
                <a:solidFill>
                  <a:srgbClr val="0070C0"/>
                </a:solidFill>
              </a:rPr>
              <a:t>', </a:t>
            </a:r>
            <a:r>
              <a:rPr lang="en-US" sz="2800" b="1" u="sng" dirty="0" smtClean="0">
                <a:solidFill>
                  <a:srgbClr val="0070C0"/>
                </a:solidFill>
              </a:rPr>
              <a:t>'union'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'update'</a:t>
            </a:r>
            <a:endParaRPr lang="en-US" sz="28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317500"/>
            <a:ext cx="1031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>
                <a:solidFill>
                  <a:srgbClr val="C00000"/>
                </a:solidFill>
              </a:rPr>
              <a:t>Metode de manipulare pentru set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308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8014"/>
              </p:ext>
            </p:extLst>
          </p:nvPr>
        </p:nvGraphicFramePr>
        <p:xfrm>
          <a:off x="848140" y="1192696"/>
          <a:ext cx="11211339" cy="5258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0278"/>
                <a:gridCol w="7991061"/>
              </a:tblGrid>
              <a:tr h="431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Metoda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Ce face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add(valoare)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Adauga elementul, daca nu exista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clear()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Sterge toate elementele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copy()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Creaza o copie a setului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difference (–)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Elimina din set 1 elementele set 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discard(valoare)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Elimina elementul, daca exista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intersection (&amp;)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Elementele identice din cele 2 seturi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pop()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Sterge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 element (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primul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remove(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Sterge elementul, daca exista. Altfel, eroare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symmetric_difference (^)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Uneste cele</a:t>
                      </a:r>
                      <a:r>
                        <a:rPr lang="en-US" sz="2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doua siruri eliminand elementele comune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union (|)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Uneste elementele unice ale</a:t>
                      </a:r>
                      <a:r>
                        <a:rPr lang="en-US" sz="2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sirurilor (</a:t>
                      </a:r>
                      <a:r>
                        <a:rPr lang="en-US" sz="2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elimina duplicatele</a:t>
                      </a:r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update(set)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Adauga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elementele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unice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din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setul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primit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ca argument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avansat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Introducere</a:t>
            </a:r>
            <a:r>
              <a:rPr lang="en-US" sz="2800" dirty="0" smtClean="0"/>
              <a:t> – </a:t>
            </a:r>
            <a:r>
              <a:rPr lang="en-US" sz="2800" dirty="0" err="1" smtClean="0"/>
              <a:t>indexare</a:t>
            </a:r>
            <a:r>
              <a:rPr lang="en-US" sz="2800" dirty="0" smtClean="0"/>
              <a:t>, slicing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Tuplu</a:t>
            </a: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smtClean="0"/>
              <a:t>Set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Dictionar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688568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Dictionar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 smtClean="0"/>
              <a:t>Dictionar</a:t>
            </a:r>
            <a:r>
              <a:rPr lang="en-US" sz="2800" dirty="0" smtClean="0"/>
              <a:t> (</a:t>
            </a:r>
            <a:r>
              <a:rPr lang="en-US" sz="2800" dirty="0" err="1" smtClean="0"/>
              <a:t>dict</a:t>
            </a:r>
            <a:r>
              <a:rPr lang="en-US" sz="2800" dirty="0" smtClean="0"/>
              <a:t>), un tip de date </a:t>
            </a:r>
            <a:r>
              <a:rPr lang="en-US" sz="2800" dirty="0" err="1" smtClean="0"/>
              <a:t>compus</a:t>
            </a:r>
            <a:r>
              <a:rPr lang="en-US" sz="2800" dirty="0" smtClean="0"/>
              <a:t> din </a:t>
            </a:r>
            <a:r>
              <a:rPr lang="en-US" sz="2800" dirty="0" err="1" smtClean="0"/>
              <a:t>cheie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valoare</a:t>
            </a:r>
            <a:r>
              <a:rPr lang="en-US" sz="2800" dirty="0" smtClean="0"/>
              <a:t>. </a:t>
            </a:r>
            <a:r>
              <a:rPr lang="en-US" sz="2800" dirty="0" err="1" smtClean="0"/>
              <a:t>Cheia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smtClean="0"/>
              <a:t>fi </a:t>
            </a:r>
            <a:r>
              <a:rPr lang="en-US" sz="2800" smtClean="0"/>
              <a:t>numerica</a:t>
            </a:r>
            <a:r>
              <a:rPr lang="en-US" sz="2800" smtClean="0"/>
              <a:t>, </a:t>
            </a:r>
            <a:r>
              <a:rPr lang="en-US" sz="2800" smtClean="0"/>
              <a:t>sir </a:t>
            </a:r>
            <a:r>
              <a:rPr lang="en-US" sz="2800" smtClean="0"/>
              <a:t>de </a:t>
            </a:r>
            <a:r>
              <a:rPr lang="en-US" sz="2800" smtClean="0"/>
              <a:t>caractere sau alte elemente iterable. </a:t>
            </a:r>
          </a:p>
          <a:p>
            <a:r>
              <a:rPr lang="en-US" sz="2800" smtClean="0"/>
              <a:t>Poate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 ca </a:t>
            </a:r>
            <a:r>
              <a:rPr lang="en-US" sz="2800" dirty="0" err="1" smtClean="0"/>
              <a:t>valori</a:t>
            </a:r>
            <a:r>
              <a:rPr lang="en-US" sz="2800" dirty="0" smtClean="0"/>
              <a:t>:	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numere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stringuri</a:t>
            </a:r>
            <a:r>
              <a:rPr lang="en-US" sz="2800" dirty="0" smtClean="0"/>
              <a:t>;</a:t>
            </a:r>
            <a:endParaRPr lang="en-US" sz="2800" dirty="0"/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boolean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tuplu</a:t>
            </a:r>
            <a:r>
              <a:rPr lang="en-US" sz="2800" dirty="0" smtClean="0"/>
              <a:t>;</a:t>
            </a:r>
            <a:endParaRPr lang="en-US" sz="2800" dirty="0"/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lista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smtClean="0"/>
              <a:t>set;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;		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variabile</a:t>
            </a:r>
            <a:r>
              <a:rPr lang="en-US" sz="2800" dirty="0" smtClean="0"/>
              <a:t> </a:t>
            </a:r>
            <a:r>
              <a:rPr lang="en-US" sz="2800" dirty="0"/>
              <a:t>care </a:t>
            </a:r>
            <a:r>
              <a:rPr lang="en-US" sz="2800" dirty="0" err="1"/>
              <a:t>contin</a:t>
            </a:r>
            <a:r>
              <a:rPr lang="en-US" sz="2800" dirty="0"/>
              <a:t> </a:t>
            </a:r>
            <a:r>
              <a:rPr lang="en-US" sz="2800" dirty="0" err="1"/>
              <a:t>tipurile</a:t>
            </a:r>
            <a:r>
              <a:rPr lang="en-US" sz="2800" dirty="0"/>
              <a:t> de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 smtClean="0"/>
              <a:t>sus</a:t>
            </a:r>
            <a:r>
              <a:rPr lang="en-US" sz="2800" dirty="0" smtClean="0"/>
              <a:t>.</a:t>
            </a:r>
          </a:p>
          <a:p>
            <a:pPr marL="1828800" lvl="3" indent="-457200">
              <a:buFontTx/>
              <a:buChar char="-"/>
            </a:pP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688568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Dictionar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Dictionarele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sunt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colectii</a:t>
            </a:r>
            <a:r>
              <a:rPr lang="en-US" sz="2800" dirty="0" smtClean="0">
                <a:ea typeface="Cabin"/>
                <a:cs typeface="Cabin"/>
                <a:sym typeface="Cabin"/>
              </a:rPr>
              <a:t> de date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foarte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puternice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in Python;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Dictionarele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ne permit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lucram</a:t>
            </a:r>
            <a:r>
              <a:rPr lang="en-US" sz="2800" dirty="0" smtClean="0">
                <a:ea typeface="Cabin"/>
                <a:cs typeface="Cabin"/>
                <a:sym typeface="Cabin"/>
              </a:rPr>
              <a:t> cu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baze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de date in Python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Dictionarele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au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nume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diferite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in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alte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limbaje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de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programare</a:t>
            </a:r>
            <a:r>
              <a:rPr lang="en-US" sz="2800" dirty="0" smtClean="0">
                <a:ea typeface="Cabin"/>
                <a:cs typeface="Cabin"/>
                <a:sym typeface="Cabin"/>
              </a:rPr>
              <a:t>:</a:t>
            </a:r>
          </a:p>
          <a:p>
            <a:pPr marL="914400" lvl="1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ea typeface="Cabin"/>
                <a:cs typeface="Cabin"/>
                <a:sym typeface="Cabin"/>
              </a:rPr>
              <a:t>Associative </a:t>
            </a:r>
            <a:r>
              <a:rPr lang="en-US" sz="2800" dirty="0">
                <a:ea typeface="Cabin"/>
                <a:cs typeface="Cabin"/>
                <a:sym typeface="Cabin"/>
              </a:rPr>
              <a:t>Arrays - Perl / </a:t>
            </a:r>
            <a:r>
              <a:rPr lang="en-US" sz="2800" dirty="0" smtClean="0">
                <a:ea typeface="Cabin"/>
                <a:cs typeface="Cabin"/>
                <a:sym typeface="Cabin"/>
              </a:rPr>
              <a:t>PHP</a:t>
            </a:r>
          </a:p>
          <a:p>
            <a:pPr marL="914400" lvl="1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ea typeface="Cabin"/>
                <a:cs typeface="Cabin"/>
                <a:sym typeface="Cabin"/>
              </a:rPr>
              <a:t>Properties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ori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ea typeface="Cabin"/>
                <a:cs typeface="Cabin"/>
                <a:sym typeface="Cabin"/>
              </a:rPr>
              <a:t>Map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ori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ea typeface="Cabin"/>
                <a:cs typeface="Cabin"/>
                <a:sym typeface="Cabin"/>
              </a:rPr>
              <a:t>HashMap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– Java</a:t>
            </a:r>
          </a:p>
          <a:p>
            <a:pPr marL="914400" lvl="1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ea typeface="Cabin"/>
                <a:cs typeface="Cabin"/>
                <a:sym typeface="Cabin"/>
              </a:rPr>
              <a:t>Property </a:t>
            </a:r>
            <a:r>
              <a:rPr lang="en-US" sz="2800" dirty="0">
                <a:ea typeface="Cabin"/>
                <a:cs typeface="Cabin"/>
                <a:sym typeface="Cabin"/>
              </a:rPr>
              <a:t>Bag - C# / </a:t>
            </a:r>
            <a:r>
              <a:rPr lang="en-US" sz="2800" dirty="0" err="1">
                <a:ea typeface="Cabin"/>
                <a:cs typeface="Cabin"/>
                <a:sym typeface="Cabin"/>
              </a:rPr>
              <a:t>.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Net</a:t>
            </a:r>
            <a:endParaRPr lang="en-US" sz="2800" dirty="0">
              <a:ea typeface="Cabin"/>
              <a:cs typeface="Cabin"/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130" y="1099386"/>
            <a:ext cx="11211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Dictionar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Dictionarele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NU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sunt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ordonabile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.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Sunt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,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insa</a:t>
            </a:r>
            <a:r>
              <a:rPr lang="en-US" sz="2800" dirty="0" smtClean="0">
                <a:ea typeface="Cabin"/>
                <a:cs typeface="Cabin"/>
                <a:sym typeface="Cabin"/>
              </a:rPr>
              <a:t>,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indexabile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dupa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pozitia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cheii</a:t>
            </a:r>
            <a:r>
              <a:rPr lang="en-US" sz="2800" dirty="0" smtClean="0">
                <a:ea typeface="Cabin"/>
                <a:cs typeface="Cabin"/>
                <a:sym typeface="Cabin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Acoladele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sunt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specifice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dictionarelor</a:t>
            </a:r>
            <a:r>
              <a:rPr lang="en-US" sz="2800" dirty="0" smtClean="0">
                <a:ea typeface="Cabin"/>
                <a:cs typeface="Cabin"/>
                <a:sym typeface="Cabin"/>
              </a:rPr>
              <a:t>: {cheie1 : val1, cheie2 : val2 ,...}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Putem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utiliza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operatorul</a:t>
            </a:r>
            <a:r>
              <a:rPr lang="en-US" sz="2800" dirty="0" smtClean="0">
                <a:ea typeface="Cabin"/>
                <a:cs typeface="Cabin"/>
                <a:sym typeface="Cabin"/>
              </a:rPr>
              <a:t> '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in</a:t>
            </a:r>
            <a:r>
              <a:rPr lang="en-US" sz="2800" dirty="0" smtClean="0">
                <a:ea typeface="Cabin"/>
                <a:cs typeface="Cabin"/>
                <a:sym typeface="Cabin"/>
              </a:rPr>
              <a:t>'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pentru</a:t>
            </a:r>
            <a:r>
              <a:rPr lang="en-US" sz="2800" dirty="0" smtClean="0">
                <a:ea typeface="Cabin"/>
                <a:cs typeface="Cabin"/>
                <a:sym typeface="Cabin"/>
              </a:rPr>
              <a:t> a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verifica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daca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exista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o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cheie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in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dict</a:t>
            </a:r>
            <a:r>
              <a:rPr lang="en-US" sz="2800" dirty="0" smtClean="0">
                <a:ea typeface="Cabin"/>
                <a:cs typeface="Cabin"/>
                <a:sym typeface="Cabin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/>
              <a:t>Un </a:t>
            </a:r>
            <a:r>
              <a:rPr lang="en-US" sz="2800" dirty="0" err="1"/>
              <a:t>dictionar</a:t>
            </a:r>
            <a:r>
              <a:rPr lang="en-US" sz="2800" dirty="0"/>
              <a:t> </a:t>
            </a:r>
            <a:r>
              <a:rPr lang="en-US" sz="2800" dirty="0" err="1"/>
              <a:t>structureaza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bine </a:t>
            </a:r>
            <a:r>
              <a:rPr lang="en-US" sz="2800" dirty="0" err="1"/>
              <a:t>datele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688568"/>
            <a:ext cx="11065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Dictionar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 smtClean="0"/>
              <a:t>Cheile</a:t>
            </a:r>
            <a:r>
              <a:rPr lang="en-US" sz="2800" dirty="0" smtClean="0"/>
              <a:t>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unice</a:t>
            </a:r>
            <a:r>
              <a:rPr lang="en-US" sz="2800" dirty="0" smtClean="0"/>
              <a:t>. Un </a:t>
            </a: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mutabil</a:t>
            </a:r>
            <a:r>
              <a:rPr lang="en-US" sz="2800" dirty="0" smtClean="0"/>
              <a:t> (</a:t>
            </a:r>
            <a:r>
              <a:rPr lang="en-US" sz="2800" dirty="0" err="1" smtClean="0"/>
              <a:t>dupa</a:t>
            </a:r>
            <a:r>
              <a:rPr lang="en-US" sz="2800" dirty="0" smtClean="0"/>
              <a:t> </a:t>
            </a:r>
            <a:r>
              <a:rPr lang="en-US" sz="2800" dirty="0" err="1" smtClean="0"/>
              <a:t>cheie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err="1" smtClean="0"/>
              <a:t>Diferenta</a:t>
            </a:r>
            <a:r>
              <a:rPr lang="en-US" sz="2800" dirty="0" smtClean="0"/>
              <a:t> fata de </a:t>
            </a: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ca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element are o </a:t>
            </a:r>
            <a:r>
              <a:rPr lang="en-US" sz="2800" b="1" u="sng" dirty="0" smtClean="0"/>
              <a:t>'</a:t>
            </a:r>
            <a:r>
              <a:rPr lang="en-US" sz="2800" b="1" u="sng" dirty="0" err="1" smtClean="0"/>
              <a:t>eticheta</a:t>
            </a:r>
            <a:r>
              <a:rPr lang="en-US" sz="2800" b="1" u="sng" dirty="0" smtClean="0"/>
              <a:t>'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 se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len</a:t>
            </a:r>
            <a:r>
              <a:rPr lang="en-US" sz="2800" dirty="0" smtClean="0"/>
              <a:t>(</a:t>
            </a:r>
            <a:r>
              <a:rPr lang="en-US" sz="2800" dirty="0" err="1" smtClean="0"/>
              <a:t>dict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CC00CC"/>
                </a:solidFill>
              </a:rPr>
              <a:t>del</a:t>
            </a:r>
            <a:r>
              <a:rPr lang="en-US" sz="2800" dirty="0" smtClean="0"/>
              <a:t>(</a:t>
            </a:r>
            <a:r>
              <a:rPr lang="en-US" sz="2800" dirty="0" err="1" smtClean="0"/>
              <a:t>dict</a:t>
            </a:r>
            <a:r>
              <a:rPr lang="en-US" sz="2800" dirty="0" smtClean="0"/>
              <a:t>[</a:t>
            </a:r>
            <a:r>
              <a:rPr lang="en-US" sz="2800" dirty="0" err="1" smtClean="0"/>
              <a:t>cheie</a:t>
            </a:r>
            <a:r>
              <a:rPr lang="en-US" sz="2800" dirty="0" smtClean="0"/>
              <a:t>]), </a:t>
            </a:r>
            <a:r>
              <a:rPr lang="en-US" sz="2800" b="1" dirty="0" smtClean="0">
                <a:solidFill>
                  <a:srgbClr val="CC00CC"/>
                </a:solidFill>
              </a:rPr>
              <a:t>sorted</a:t>
            </a:r>
            <a:r>
              <a:rPr lang="en-US" sz="2800" dirty="0" smtClean="0"/>
              <a:t>()   </a:t>
            </a:r>
          </a:p>
          <a:p>
            <a:endParaRPr lang="en-US" sz="2800" dirty="0" smtClean="0"/>
          </a:p>
          <a:p>
            <a:r>
              <a:rPr lang="en-US" sz="2800" b="1" dirty="0" err="1" smtClean="0">
                <a:solidFill>
                  <a:srgbClr val="CC00CC"/>
                </a:solidFill>
              </a:rPr>
              <a:t>dir</a:t>
            </a:r>
            <a:r>
              <a:rPr lang="en-US" sz="2800" dirty="0" smtClean="0"/>
              <a:t>(</a:t>
            </a:r>
            <a:r>
              <a:rPr lang="en-US" sz="2800" dirty="0" err="1" smtClean="0"/>
              <a:t>dict</a:t>
            </a:r>
            <a:r>
              <a:rPr lang="en-US" sz="2800" dirty="0" smtClean="0"/>
              <a:t>())</a:t>
            </a:r>
            <a:r>
              <a:rPr lang="en-US" sz="2800" dirty="0"/>
              <a:t>	</a:t>
            </a:r>
            <a:r>
              <a:rPr lang="en-US" sz="2800" b="1" u="sng" dirty="0" smtClean="0">
                <a:solidFill>
                  <a:srgbClr val="0070C0"/>
                </a:solidFill>
              </a:rPr>
              <a:t>'clear'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'copy'</a:t>
            </a:r>
            <a:r>
              <a:rPr lang="en-US" sz="2800" dirty="0" smtClean="0">
                <a:solidFill>
                  <a:srgbClr val="0070C0"/>
                </a:solidFill>
              </a:rPr>
              <a:t>, '</a:t>
            </a:r>
            <a:r>
              <a:rPr lang="en-US" sz="2800" dirty="0" err="1" smtClean="0">
                <a:solidFill>
                  <a:srgbClr val="0070C0"/>
                </a:solidFill>
              </a:rPr>
              <a:t>fromkeys</a:t>
            </a:r>
            <a:r>
              <a:rPr lang="en-US" sz="2800" dirty="0" smtClean="0">
                <a:solidFill>
                  <a:srgbClr val="0070C0"/>
                </a:solidFill>
              </a:rPr>
              <a:t>', </a:t>
            </a:r>
            <a:r>
              <a:rPr lang="en-US" sz="2800" b="1" u="sng" dirty="0" smtClean="0">
                <a:solidFill>
                  <a:srgbClr val="0070C0"/>
                </a:solidFill>
              </a:rPr>
              <a:t>'get'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'items'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'keys'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'pop'</a:t>
            </a:r>
            <a:r>
              <a:rPr lang="en-US" sz="2800" dirty="0" smtClean="0">
                <a:solidFill>
                  <a:srgbClr val="0070C0"/>
                </a:solidFill>
              </a:rPr>
              <a:t>, '</a:t>
            </a:r>
            <a:r>
              <a:rPr lang="en-US" sz="2800" dirty="0" err="1" smtClean="0">
                <a:solidFill>
                  <a:srgbClr val="0070C0"/>
                </a:solidFill>
              </a:rPr>
              <a:t>popitem</a:t>
            </a:r>
            <a:r>
              <a:rPr lang="en-US" sz="2800" dirty="0" smtClean="0">
                <a:solidFill>
                  <a:srgbClr val="0070C0"/>
                </a:solidFill>
              </a:rPr>
              <a:t>', '</a:t>
            </a:r>
            <a:r>
              <a:rPr lang="en-US" sz="2800" dirty="0" err="1" smtClean="0">
                <a:solidFill>
                  <a:srgbClr val="0070C0"/>
                </a:solidFill>
              </a:rPr>
              <a:t>setdefault</a:t>
            </a:r>
            <a:r>
              <a:rPr lang="en-US" sz="2800" dirty="0" smtClean="0">
                <a:solidFill>
                  <a:srgbClr val="0070C0"/>
                </a:solidFill>
              </a:rPr>
              <a:t>', </a:t>
            </a:r>
            <a:r>
              <a:rPr lang="en-US" sz="2800" b="1" dirty="0" smtClean="0">
                <a:solidFill>
                  <a:srgbClr val="0070C0"/>
                </a:solidFill>
              </a:rPr>
              <a:t>'update'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b="1" u="sng" dirty="0" smtClean="0">
                <a:solidFill>
                  <a:srgbClr val="0070C0"/>
                </a:solidFill>
              </a:rPr>
              <a:t>'values'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309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317500"/>
            <a:ext cx="1031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	Metode de manipulare pentru dictionar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92534"/>
              </p:ext>
            </p:extLst>
          </p:nvPr>
        </p:nvGraphicFramePr>
        <p:xfrm>
          <a:off x="874643" y="993912"/>
          <a:ext cx="11171584" cy="5524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9628"/>
                <a:gridCol w="8041956"/>
              </a:tblGrid>
              <a:tr h="613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Metoda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Ce face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clear()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Sterge toate elementele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copy()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Creaza o copie a dictionarului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get(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cheie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[, default])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Returneaza valoarea corespunzatoare cheii sau default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update({})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Adauga elementele din dictionar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items()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Elementele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dictionarului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ca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tupluri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cheie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keys()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Lista cu cheile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pop(key)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Sterge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elementul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cu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cheia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returneaza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valoarea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6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values()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Lista cu valorile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8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688568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Recapitulare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ea typeface="Cabin"/>
                <a:cs typeface="Cabin"/>
                <a:sym typeface="Cabin"/>
              </a:rPr>
              <a:t>Tipuri</a:t>
            </a:r>
            <a:r>
              <a:rPr lang="en-US" sz="2800" dirty="0" smtClean="0">
                <a:ea typeface="Cabin"/>
                <a:cs typeface="Cabin"/>
                <a:sym typeface="Cabin"/>
              </a:rPr>
              <a:t> de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fisiere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in Python;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Secvente</a:t>
            </a:r>
            <a:r>
              <a:rPr lang="en-US" sz="2800" dirty="0" smtClean="0">
                <a:sym typeface="Cabin"/>
              </a:rPr>
              <a:t> de </a:t>
            </a:r>
            <a:r>
              <a:rPr lang="en-US" sz="2800" dirty="0" err="1" smtClean="0">
                <a:sym typeface="Cabin"/>
              </a:rPr>
              <a:t>evadare</a:t>
            </a:r>
            <a:r>
              <a:rPr lang="en-US" sz="2800" dirty="0" smtClean="0">
                <a:sym typeface="Cabin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Concatenare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si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multiplicare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siruri</a:t>
            </a:r>
            <a:r>
              <a:rPr lang="en-US" sz="2800" dirty="0" smtClean="0">
                <a:sym typeface="Cabin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Convertirea</a:t>
            </a:r>
            <a:r>
              <a:rPr lang="en-US" sz="2800" dirty="0" smtClean="0">
                <a:sym typeface="Cabin"/>
              </a:rPr>
              <a:t> string – </a:t>
            </a:r>
            <a:r>
              <a:rPr lang="en-US" sz="2800" dirty="0" err="1" smtClean="0">
                <a:sym typeface="Cabin"/>
              </a:rPr>
              <a:t>numar</a:t>
            </a:r>
            <a:r>
              <a:rPr lang="en-US" sz="2800" dirty="0" smtClean="0">
                <a:sym typeface="Cabin"/>
              </a:rPr>
              <a:t> – float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ym typeface="Cabin"/>
              </a:rPr>
              <a:t>Cum </a:t>
            </a:r>
            <a:r>
              <a:rPr lang="en-US" sz="2800" dirty="0" err="1" smtClean="0">
                <a:sym typeface="Cabin"/>
              </a:rPr>
              <a:t>scriem</a:t>
            </a:r>
            <a:r>
              <a:rPr lang="en-US" sz="2800" dirty="0" smtClean="0">
                <a:sym typeface="Cabin"/>
              </a:rPr>
              <a:t> un text </a:t>
            </a:r>
            <a:r>
              <a:rPr lang="en-US" sz="2800" dirty="0" err="1" smtClean="0">
                <a:sym typeface="Cabin"/>
              </a:rPr>
              <a:t>pe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mai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multe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linii</a:t>
            </a:r>
            <a:endParaRPr lang="en-US" sz="2800" dirty="0" smtClean="0">
              <a:sym typeface="Cabin"/>
            </a:endParaRP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ym typeface="Cabin"/>
              </a:rPr>
              <a:t>Ce </a:t>
            </a:r>
            <a:r>
              <a:rPr lang="en-US" sz="2800" dirty="0" err="1">
                <a:sym typeface="Cabin"/>
              </a:rPr>
              <a:t>este</a:t>
            </a:r>
            <a:r>
              <a:rPr lang="en-US" sz="2800" dirty="0">
                <a:sym typeface="Cabin"/>
              </a:rPr>
              <a:t> </a:t>
            </a:r>
            <a:r>
              <a:rPr lang="en-US" sz="2800" dirty="0" err="1">
                <a:sym typeface="Cabin"/>
              </a:rPr>
              <a:t>variabila</a:t>
            </a:r>
            <a:r>
              <a:rPr lang="en-US" sz="2800" dirty="0">
                <a:sym typeface="Cabin"/>
              </a:rPr>
              <a:t> </a:t>
            </a:r>
            <a:r>
              <a:rPr lang="en-US" sz="2800" dirty="0" err="1">
                <a:sym typeface="Cabin"/>
              </a:rPr>
              <a:t>temporara</a:t>
            </a:r>
            <a:r>
              <a:rPr lang="en-US" sz="2800" dirty="0">
                <a:sym typeface="Cabin"/>
              </a:rPr>
              <a:t>? Cum o </a:t>
            </a:r>
            <a:r>
              <a:rPr lang="en-US" sz="2800" dirty="0" err="1">
                <a:sym typeface="Cabin"/>
              </a:rPr>
              <a:t>putem</a:t>
            </a:r>
            <a:r>
              <a:rPr lang="en-US" sz="2800" dirty="0">
                <a:sym typeface="Cabin"/>
              </a:rPr>
              <a:t> </a:t>
            </a:r>
            <a:r>
              <a:rPr lang="en-US" sz="2800" dirty="0" err="1">
                <a:sym typeface="Cabin"/>
              </a:rPr>
              <a:t>folosi</a:t>
            </a:r>
            <a:r>
              <a:rPr lang="en-US" sz="2800" dirty="0" smtClean="0">
                <a:sym typeface="Cabin"/>
              </a:rPr>
              <a:t>?</a:t>
            </a:r>
            <a:endParaRPr lang="en-US" sz="2800" dirty="0"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327" y="450029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Recapitulare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ym typeface="Cabin"/>
              </a:rPr>
              <a:t>Care </a:t>
            </a:r>
            <a:r>
              <a:rPr lang="en-US" sz="2800" dirty="0" err="1" smtClean="0">
                <a:sym typeface="Cabin"/>
              </a:rPr>
              <a:t>sunt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principalele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medode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aplicabile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stringurilor</a:t>
            </a:r>
            <a:r>
              <a:rPr lang="en-US" sz="2800" dirty="0" smtClean="0">
                <a:sym typeface="Cabin"/>
              </a:rPr>
              <a:t>?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Putem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scrie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mai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multe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instructiuni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pe</a:t>
            </a:r>
            <a:r>
              <a:rPr lang="en-US" sz="2800" dirty="0" smtClean="0">
                <a:sym typeface="Cabin"/>
              </a:rPr>
              <a:t> un </a:t>
            </a:r>
            <a:r>
              <a:rPr lang="en-US" sz="2800" dirty="0" err="1" smtClean="0">
                <a:sym typeface="Cabin"/>
              </a:rPr>
              <a:t>singur</a:t>
            </a:r>
            <a:r>
              <a:rPr lang="en-US" sz="2800" dirty="0" smtClean="0">
                <a:sym typeface="Cabin"/>
              </a:rPr>
              <a:t> rand? 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ym typeface="Cabin"/>
              </a:rPr>
              <a:t>Dar o </a:t>
            </a:r>
            <a:r>
              <a:rPr lang="en-US" sz="2800" dirty="0" err="1" smtClean="0">
                <a:sym typeface="Cabin"/>
              </a:rPr>
              <a:t>singura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instructiune</a:t>
            </a:r>
            <a:r>
              <a:rPr lang="en-US" sz="2800" dirty="0" smtClean="0">
                <a:sym typeface="Cabin"/>
              </a:rPr>
              <a:t> se </a:t>
            </a:r>
            <a:r>
              <a:rPr lang="en-US" sz="2800" dirty="0" err="1" smtClean="0">
                <a:sym typeface="Cabin"/>
              </a:rPr>
              <a:t>poate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intinde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pe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mai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multe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randuri</a:t>
            </a:r>
            <a:r>
              <a:rPr lang="en-US" sz="2800" dirty="0" smtClean="0">
                <a:sym typeface="Cabin"/>
              </a:rPr>
              <a:t>?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Operatori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decizionali</a:t>
            </a:r>
            <a:r>
              <a:rPr lang="en-US" sz="2800" dirty="0" smtClean="0">
                <a:sym typeface="Cabin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ea typeface="Cabin"/>
                <a:cs typeface="Cabin"/>
                <a:sym typeface="Cabin"/>
              </a:rPr>
              <a:t>Cum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opereaza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o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bucla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while?</a:t>
            </a:r>
          </a:p>
          <a:p>
            <a:pPr marL="457200" indent="-457200">
              <a:buFontTx/>
              <a:buChar char="-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ea typeface="Cabin"/>
                <a:cs typeface="Cabin"/>
                <a:sym typeface="Cabin"/>
              </a:rPr>
              <a:t>Dar o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bucla</a:t>
            </a:r>
            <a:r>
              <a:rPr lang="en-US" sz="2800" dirty="0" smtClean="0">
                <a:ea typeface="Cabin"/>
                <a:cs typeface="Cabin"/>
                <a:sym typeface="Cabin"/>
              </a:rPr>
              <a:t> for?</a:t>
            </a:r>
            <a:endParaRPr lang="en-US" sz="2800" dirty="0">
              <a:ea typeface="Cabin"/>
              <a:cs typeface="Cabin"/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indexare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Concatenare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/>
              <a:t> </a:t>
            </a:r>
            <a:r>
              <a:rPr lang="en-US" sz="2800" dirty="0" smtClean="0"/>
              <a:t>o </a:t>
            </a:r>
            <a:r>
              <a:rPr lang="en-US" sz="2800" dirty="0" err="1" smtClean="0"/>
              <a:t>alta</a:t>
            </a:r>
            <a:r>
              <a:rPr lang="en-US" sz="2800" dirty="0" smtClean="0"/>
              <a:t> </a:t>
            </a:r>
            <a:r>
              <a:rPr lang="en-US" sz="2800" dirty="0" err="1" smtClean="0"/>
              <a:t>varianta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>
                <a:cs typeface="Times New Roman" panose="02020603050405020304" pitchFamily="18" charset="0"/>
              </a:rPr>
              <a:t>x =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'Alina'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 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x +=</a:t>
            </a:r>
            <a:r>
              <a:rPr lang="en-US" sz="2800" dirty="0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' </a:t>
            </a:r>
            <a:r>
              <a:rPr lang="en-US" sz="2800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dirty="0">
                <a:solidFill>
                  <a:srgbClr val="008000"/>
                </a:solidFill>
                <a:cs typeface="Times New Roman" panose="02020603050405020304" pitchFamily="18" charset="0"/>
              </a:rPr>
              <a:t>!</a:t>
            </a:r>
            <a:endParaRPr lang="en-US" sz="2800" dirty="0">
              <a:solidFill>
                <a:srgbClr val="008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Indexarea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sir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Un sir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imutabil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105"/>
              </p:ext>
            </p:extLst>
          </p:nvPr>
        </p:nvGraphicFramePr>
        <p:xfrm>
          <a:off x="2544417" y="3988904"/>
          <a:ext cx="3657600" cy="1537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70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36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327" y="410273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Recapitulare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Cabin"/>
              </a:rPr>
              <a:t>Poate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rula</a:t>
            </a:r>
            <a:r>
              <a:rPr lang="en-US" sz="2800" dirty="0" smtClean="0">
                <a:sym typeface="Cabin"/>
              </a:rPr>
              <a:t> if, </a:t>
            </a:r>
            <a:r>
              <a:rPr lang="en-US" sz="2800" dirty="0" err="1" smtClean="0">
                <a:sym typeface="Cabin"/>
              </a:rPr>
              <a:t>fara</a:t>
            </a:r>
            <a:r>
              <a:rPr lang="en-US" sz="2800" dirty="0" smtClean="0">
                <a:sym typeface="Cabin"/>
              </a:rPr>
              <a:t> </a:t>
            </a:r>
            <a:r>
              <a:rPr lang="en-US" sz="2800" dirty="0" err="1" smtClean="0">
                <a:sym typeface="Cabin"/>
              </a:rPr>
              <a:t>elif</a:t>
            </a:r>
            <a:r>
              <a:rPr lang="en-US" sz="2800" dirty="0" smtClean="0">
                <a:sym typeface="Cabin"/>
              </a:rPr>
              <a:t>? Dar </a:t>
            </a:r>
            <a:r>
              <a:rPr lang="en-US" sz="2800" dirty="0" err="1" smtClean="0">
                <a:sym typeface="Cabin"/>
              </a:rPr>
              <a:t>fara</a:t>
            </a:r>
            <a:r>
              <a:rPr lang="en-US" sz="2800" dirty="0" smtClean="0">
                <a:sym typeface="Cabin"/>
              </a:rPr>
              <a:t> else?</a:t>
            </a:r>
          </a:p>
          <a:p>
            <a:pPr marL="457200" indent="-457200">
              <a:buFontTx/>
              <a:buChar char="-"/>
            </a:pPr>
            <a:endParaRPr lang="en-US" sz="2800" dirty="0">
              <a:sym typeface="Cabin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Indexarea</a:t>
            </a:r>
            <a:r>
              <a:rPr lang="en-US" sz="2800" dirty="0" smtClean="0"/>
              <a:t> </a:t>
            </a:r>
            <a:r>
              <a:rPr lang="en-US" sz="2800" dirty="0" err="1" smtClean="0"/>
              <a:t>stringurilor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Slicing </a:t>
            </a:r>
            <a:r>
              <a:rPr lang="en-US" sz="2800" dirty="0"/>
              <a:t>in </a:t>
            </a:r>
            <a:r>
              <a:rPr lang="en-US" sz="2800" dirty="0" err="1" smtClean="0"/>
              <a:t>siruri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Type</a:t>
            </a:r>
            <a:r>
              <a:rPr lang="en-US" sz="2800" dirty="0"/>
              <a:t>; 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Conversii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tipuri</a:t>
            </a:r>
            <a:r>
              <a:rPr lang="en-US" sz="2800" dirty="0"/>
              <a:t> de date</a:t>
            </a:r>
            <a:r>
              <a:rPr lang="en-US" sz="2800" dirty="0" smtClean="0"/>
              <a:t>;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Tuplu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accepta</a:t>
            </a:r>
            <a:r>
              <a:rPr lang="en-US" sz="2800" dirty="0"/>
              <a:t>?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aplicabile</a:t>
            </a:r>
            <a:r>
              <a:rPr lang="en-US" sz="2800" dirty="0"/>
              <a:t>: </a:t>
            </a:r>
            <a:r>
              <a:rPr lang="en-US" sz="2800" dirty="0" smtClean="0"/>
              <a:t>'count', 'index';</a:t>
            </a:r>
            <a:endParaRPr lang="en-US" sz="2800" dirty="0"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327" y="410273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Recapitulare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457200" lvl="0" indent="-457200">
              <a:buFontTx/>
              <a:buChar char="-"/>
            </a:pP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accepta</a:t>
            </a:r>
            <a:r>
              <a:rPr lang="en-US" sz="2800" dirty="0"/>
              <a:t>?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aplicabile</a:t>
            </a:r>
            <a:r>
              <a:rPr lang="en-US" sz="2800" dirty="0"/>
              <a:t>: </a:t>
            </a:r>
            <a:r>
              <a:rPr lang="en-US" sz="2800" dirty="0" smtClean="0"/>
              <a:t>'append', 'count', 'extend', 'index', 'insert', 'pop', 'remove', 'reverse', 'sort';</a:t>
            </a:r>
          </a:p>
          <a:p>
            <a:pPr marL="457200" lvl="0" indent="-457200">
              <a:buFontTx/>
              <a:buChar char="-"/>
            </a:pPr>
            <a:endParaRPr lang="en-US" sz="2800" dirty="0"/>
          </a:p>
          <a:p>
            <a:pPr marL="457200" lvl="0" indent="-457200">
              <a:buFontTx/>
              <a:buChar char="-"/>
            </a:pPr>
            <a:r>
              <a:rPr lang="en-US" sz="2800" dirty="0" smtClean="0"/>
              <a:t>Set </a:t>
            </a:r>
            <a:r>
              <a:rPr lang="en-US" sz="2800" dirty="0"/>
              <a:t>–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accepta</a:t>
            </a:r>
            <a:r>
              <a:rPr lang="en-US" sz="2800" dirty="0"/>
              <a:t>?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aplicabile</a:t>
            </a:r>
            <a:r>
              <a:rPr lang="en-US" sz="2800" dirty="0"/>
              <a:t>: </a:t>
            </a:r>
            <a:r>
              <a:rPr lang="en-US" sz="2800" dirty="0" smtClean="0"/>
              <a:t>'add', 'clear', 'copy', 'difference', 'discard', 'intersection', 'pop', 'remove', '</a:t>
            </a:r>
            <a:r>
              <a:rPr lang="en-US" sz="2800" dirty="0" err="1" smtClean="0"/>
              <a:t>symmetric_difference</a:t>
            </a:r>
            <a:r>
              <a:rPr lang="en-US" sz="2800" dirty="0" smtClean="0"/>
              <a:t>', 'union', 'update';</a:t>
            </a:r>
          </a:p>
          <a:p>
            <a:pPr marL="457200" lvl="0" indent="-457200">
              <a:buFontTx/>
              <a:buChar char="-"/>
            </a:pPr>
            <a:endParaRPr lang="en-US" sz="2800" dirty="0"/>
          </a:p>
          <a:p>
            <a:pPr marL="457200" lvl="0" indent="-457200">
              <a:buFontTx/>
              <a:buChar char="-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accepta</a:t>
            </a:r>
            <a:r>
              <a:rPr lang="en-US" sz="2800" dirty="0"/>
              <a:t>?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aplicabile</a:t>
            </a:r>
            <a:r>
              <a:rPr lang="en-US" sz="2800" dirty="0"/>
              <a:t>: </a:t>
            </a:r>
            <a:r>
              <a:rPr lang="en-US" sz="2800" dirty="0" smtClean="0"/>
              <a:t>'clear', 'copy', 'get', 'items', 'keys', 'pop', '</a:t>
            </a:r>
            <a:r>
              <a:rPr lang="en-US" sz="2800" dirty="0" err="1" smtClean="0"/>
              <a:t>update',</a:t>
            </a:r>
            <a:r>
              <a:rPr lang="en-US" sz="2800" dirty="0" err="1"/>
              <a:t>'values</a:t>
            </a:r>
            <a:r>
              <a:rPr lang="en-US" sz="2800" dirty="0" smtClean="0"/>
              <a:t>';</a:t>
            </a:r>
          </a:p>
          <a:p>
            <a:pPr marL="457200" lvl="0" indent="-457200">
              <a:buFontTx/>
              <a:buChar char="-"/>
            </a:pPr>
            <a:endParaRPr lang="en-US" sz="2800" dirty="0"/>
          </a:p>
          <a:p>
            <a:pPr marL="457200" lvl="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indexare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Un index </a:t>
            </a:r>
            <a:r>
              <a:rPr lang="en-US" sz="2800" dirty="0" err="1" smtClean="0"/>
              <a:t>identifica</a:t>
            </a:r>
            <a:r>
              <a:rPr lang="en-US" sz="2800" dirty="0" smtClean="0"/>
              <a:t> un </a:t>
            </a:r>
            <a:r>
              <a:rPr lang="en-US" sz="2800" dirty="0" err="1" smtClean="0"/>
              <a:t>singur</a:t>
            </a:r>
            <a:r>
              <a:rPr lang="en-US" sz="2800" dirty="0" smtClean="0"/>
              <a:t> character </a:t>
            </a:r>
            <a:r>
              <a:rPr lang="en-US" sz="2800" dirty="0" err="1" smtClean="0"/>
              <a:t>intr</a:t>
            </a:r>
            <a:r>
              <a:rPr lang="en-US" sz="2800" dirty="0" smtClean="0"/>
              <a:t>-un sir, </a:t>
            </a:r>
            <a:r>
              <a:rPr lang="en-US" sz="2800" dirty="0" err="1" smtClean="0"/>
              <a:t>utilizand</a:t>
            </a:r>
            <a:r>
              <a:rPr lang="en-US" sz="2800" dirty="0" smtClean="0"/>
              <a:t> </a:t>
            </a:r>
            <a:r>
              <a:rPr lang="en-US" sz="2800" dirty="0" err="1" smtClean="0"/>
              <a:t>numarul</a:t>
            </a:r>
            <a:r>
              <a:rPr lang="en-US" sz="2800" dirty="0" smtClean="0"/>
              <a:t> </a:t>
            </a:r>
            <a:r>
              <a:rPr lang="en-US" sz="2800" dirty="0" err="1" smtClean="0"/>
              <a:t>corespunzator</a:t>
            </a:r>
            <a:r>
              <a:rPr lang="en-US" sz="2800" dirty="0" smtClean="0"/>
              <a:t> pus </a:t>
            </a:r>
            <a:r>
              <a:rPr lang="en-US" sz="2800" dirty="0" err="1" smtClean="0"/>
              <a:t>intre</a:t>
            </a:r>
            <a:r>
              <a:rPr lang="en-US" sz="2800" dirty="0" smtClean="0"/>
              <a:t> </a:t>
            </a:r>
            <a:r>
              <a:rPr lang="en-US" sz="2800" dirty="0" err="1" smtClean="0"/>
              <a:t>paranteze</a:t>
            </a:r>
            <a:r>
              <a:rPr lang="en-US" sz="2800" dirty="0" smtClean="0"/>
              <a:t> </a:t>
            </a:r>
            <a:r>
              <a:rPr lang="en-US" sz="2800" dirty="0" err="1" smtClean="0"/>
              <a:t>drepte</a:t>
            </a:r>
            <a:r>
              <a:rPr lang="en-US" sz="2800" dirty="0" smtClean="0"/>
              <a:t>: </a:t>
            </a:r>
            <a:r>
              <a:rPr lang="en-US" sz="2800" b="1" dirty="0" err="1" smtClean="0">
                <a:solidFill>
                  <a:srgbClr val="008000"/>
                </a:solidFill>
              </a:rPr>
              <a:t>cuvant</a:t>
            </a:r>
            <a:r>
              <a:rPr lang="en-US" sz="2800" b="1" dirty="0" smtClean="0">
                <a:solidFill>
                  <a:srgbClr val="008000"/>
                </a:solidFill>
              </a:rPr>
              <a:t>[3]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Indexul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un </a:t>
            </a:r>
            <a:r>
              <a:rPr lang="en-US" sz="2800" dirty="0" err="1" smtClean="0"/>
              <a:t>numar</a:t>
            </a:r>
            <a:r>
              <a:rPr lang="en-US" sz="2800" dirty="0" smtClean="0"/>
              <a:t>. </a:t>
            </a:r>
            <a:r>
              <a:rPr lang="en-US" sz="2800" dirty="0" err="1" smtClean="0"/>
              <a:t>Indexarea</a:t>
            </a:r>
            <a:r>
              <a:rPr lang="en-US" sz="2800" dirty="0" smtClean="0"/>
              <a:t> </a:t>
            </a:r>
            <a:r>
              <a:rPr lang="en-US" sz="2800" dirty="0" err="1" smtClean="0"/>
              <a:t>incepe</a:t>
            </a:r>
            <a:r>
              <a:rPr lang="en-US" sz="2800" dirty="0" smtClean="0"/>
              <a:t> cu zero, de la </a:t>
            </a:r>
            <a:r>
              <a:rPr lang="en-US" sz="2800" dirty="0" err="1" smtClean="0"/>
              <a:t>stanga</a:t>
            </a:r>
            <a:r>
              <a:rPr lang="en-US" sz="2800" dirty="0" smtClean="0"/>
              <a:t> la </a:t>
            </a:r>
            <a:r>
              <a:rPr lang="en-US" sz="2800" dirty="0" err="1" smtClean="0"/>
              <a:t>dreapta</a:t>
            </a:r>
            <a:r>
              <a:rPr lang="en-US" sz="2800" dirty="0" smtClean="0"/>
              <a:t>. </a:t>
            </a:r>
            <a:r>
              <a:rPr lang="en-US" sz="2800" dirty="0" err="1" smtClean="0"/>
              <a:t>Alternativ</a:t>
            </a:r>
            <a:r>
              <a:rPr lang="en-US" sz="2800" dirty="0" smtClean="0"/>
              <a:t> </a:t>
            </a:r>
            <a:r>
              <a:rPr lang="en-US" sz="2800" dirty="0" err="1" smtClean="0"/>
              <a:t>incepe</a:t>
            </a:r>
            <a:r>
              <a:rPr lang="en-US" sz="2800" dirty="0" smtClean="0"/>
              <a:t> cu -1 de la </a:t>
            </a:r>
            <a:r>
              <a:rPr lang="en-US" sz="2800" dirty="0" err="1" smtClean="0"/>
              <a:t>dreapta</a:t>
            </a:r>
            <a:r>
              <a:rPr lang="en-US" sz="2800" dirty="0" smtClean="0"/>
              <a:t> la </a:t>
            </a:r>
            <a:r>
              <a:rPr lang="en-US" sz="2800" dirty="0" err="1" smtClean="0"/>
              <a:t>stanga</a:t>
            </a:r>
            <a:r>
              <a:rPr lang="en-US" sz="2800" dirty="0" smtClean="0"/>
              <a:t>. </a:t>
            </a:r>
            <a:r>
              <a:rPr lang="en-US" sz="2800" dirty="0" err="1" smtClean="0"/>
              <a:t>Numarul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dat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de o </a:t>
            </a:r>
            <a:r>
              <a:rPr lang="en-US" sz="2800" dirty="0" err="1" smtClean="0"/>
              <a:t>expresie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lvl="8"/>
            <a:r>
              <a:rPr lang="en-US" sz="2800" dirty="0" smtClean="0"/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301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55278"/>
              </p:ext>
            </p:extLst>
          </p:nvPr>
        </p:nvGraphicFramePr>
        <p:xfrm>
          <a:off x="2001079" y="4290610"/>
          <a:ext cx="3657600" cy="1537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70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3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– slicing </a:t>
            </a:r>
            <a:r>
              <a:rPr lang="en-US" sz="2800" b="1" dirty="0" err="1" smtClean="0">
                <a:solidFill>
                  <a:srgbClr val="C00000"/>
                </a:solidFill>
              </a:rPr>
              <a:t>intr</a:t>
            </a:r>
            <a:r>
              <a:rPr lang="en-US" sz="2800" b="1" dirty="0" smtClean="0">
                <a:solidFill>
                  <a:srgbClr val="C00000"/>
                </a:solidFill>
              </a:rPr>
              <a:t>-un sir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>
                <a:cs typeface="Times New Roman" panose="02020603050405020304" pitchFamily="18" charset="0"/>
              </a:rPr>
              <a:t>x =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'Alina </a:t>
            </a:r>
            <a:r>
              <a:rPr lang="en-US" sz="2800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'  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	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>
                <a:solidFill>
                  <a:srgbClr val="FF33CC"/>
                </a:solidFill>
              </a:rPr>
              <a:t> </a:t>
            </a:r>
            <a:r>
              <a:rPr lang="en-US" sz="2800" dirty="0" smtClean="0"/>
              <a:t>( x[0:5]	 )		</a:t>
            </a:r>
            <a:r>
              <a:rPr lang="en-US" sz="2800" dirty="0" smtClean="0">
                <a:solidFill>
                  <a:srgbClr val="0070C0"/>
                </a:solidFill>
              </a:rPr>
              <a:t>Alina		</a:t>
            </a:r>
            <a:r>
              <a:rPr lang="en-US" sz="2800" dirty="0" smtClean="0">
                <a:solidFill>
                  <a:srgbClr val="C00000"/>
                </a:solidFill>
              </a:rPr>
              <a:t>#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nu include al </a:t>
            </a:r>
            <a:r>
              <a:rPr lang="en-US" sz="2800" dirty="0" err="1" smtClean="0"/>
              <a:t>doilea</a:t>
            </a:r>
            <a:r>
              <a:rPr lang="en-US" sz="2800" dirty="0" smtClean="0"/>
              <a:t> index (5)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 x[6:9]</a:t>
            </a:r>
            <a:r>
              <a:rPr lang="en-US" sz="2800" dirty="0"/>
              <a:t>	</a:t>
            </a:r>
            <a:r>
              <a:rPr lang="en-US" sz="2800" dirty="0" smtClean="0"/>
              <a:t> )</a:t>
            </a:r>
            <a:r>
              <a:rPr lang="en-US" sz="2800" dirty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vis</a:t>
            </a:r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nu include al </a:t>
            </a:r>
            <a:r>
              <a:rPr lang="en-US" sz="2800" dirty="0" err="1"/>
              <a:t>doilea</a:t>
            </a:r>
            <a:r>
              <a:rPr lang="en-US" sz="2800" dirty="0"/>
              <a:t> index </a:t>
            </a:r>
            <a:r>
              <a:rPr lang="en-US" sz="2800" dirty="0" smtClean="0"/>
              <a:t>(9)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 x[6:15] )</a:t>
            </a:r>
            <a:r>
              <a:rPr lang="en-US" sz="2800" dirty="0"/>
              <a:t>		</a:t>
            </a:r>
            <a:r>
              <a:rPr lang="en-US" sz="2800" dirty="0" err="1" smtClean="0">
                <a:solidFill>
                  <a:srgbClr val="0070C0"/>
                </a:solidFill>
              </a:rPr>
              <a:t>viseaza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se </a:t>
            </a:r>
            <a:r>
              <a:rPr lang="en-US" sz="2800" dirty="0" err="1" smtClean="0"/>
              <a:t>opreste</a:t>
            </a:r>
            <a:r>
              <a:rPr lang="en-US" sz="2800" dirty="0" smtClean="0"/>
              <a:t> la </a:t>
            </a:r>
            <a:r>
              <a:rPr lang="en-US" sz="2800" dirty="0" err="1" smtClean="0"/>
              <a:t>sfarsitul</a:t>
            </a:r>
            <a:r>
              <a:rPr lang="en-US" sz="2800" dirty="0" smtClean="0"/>
              <a:t> </a:t>
            </a:r>
            <a:r>
              <a:rPr lang="en-US" sz="2800" dirty="0" err="1" smtClean="0"/>
              <a:t>sirului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 </a:t>
            </a:r>
            <a:r>
              <a:rPr lang="en-US" sz="2800" dirty="0" smtClean="0"/>
              <a:t>( x[:</a:t>
            </a:r>
            <a:r>
              <a:rPr lang="en-US" sz="2800" dirty="0"/>
              <a:t>5</a:t>
            </a:r>
            <a:r>
              <a:rPr lang="en-US" sz="2800" dirty="0" smtClean="0"/>
              <a:t>] )</a:t>
            </a:r>
            <a:r>
              <a:rPr lang="en-US" sz="2800" dirty="0"/>
              <a:t>	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Alina</a:t>
            </a:r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de la </a:t>
            </a:r>
            <a:r>
              <a:rPr lang="en-US" sz="2800" dirty="0" err="1" smtClean="0"/>
              <a:t>inceput</a:t>
            </a:r>
            <a:r>
              <a:rPr lang="en-US" sz="2800" dirty="0" smtClean="0"/>
              <a:t> </a:t>
            </a:r>
            <a:r>
              <a:rPr lang="en-US" sz="2800" dirty="0" err="1" smtClean="0"/>
              <a:t>cinci</a:t>
            </a:r>
            <a:r>
              <a:rPr lang="en-US" sz="2800" dirty="0" smtClean="0"/>
              <a:t>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 x[6:]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r>
              <a:rPr lang="en-US" sz="2800" dirty="0"/>
              <a:t>	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viseaza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de la </a:t>
            </a:r>
            <a:r>
              <a:rPr lang="en-US" sz="2800" dirty="0" err="1" smtClean="0"/>
              <a:t>poz</a:t>
            </a:r>
            <a:r>
              <a:rPr lang="en-US" sz="2800" dirty="0" smtClean="0"/>
              <a:t> 6 </a:t>
            </a:r>
            <a:r>
              <a:rPr lang="en-US" sz="2800" dirty="0" err="1" smtClean="0"/>
              <a:t>pana</a:t>
            </a:r>
            <a:r>
              <a:rPr lang="en-US" sz="2800" dirty="0" smtClean="0"/>
              <a:t> la </a:t>
            </a:r>
            <a:r>
              <a:rPr lang="en-US" sz="2800" dirty="0" err="1" smtClean="0"/>
              <a:t>sfarsit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solidFill>
                  <a:srgbClr val="CC00CC"/>
                </a:solidFill>
              </a:rPr>
              <a:t>print </a:t>
            </a:r>
            <a:r>
              <a:rPr lang="en-US" sz="2800" dirty="0" smtClean="0"/>
              <a:t>( x[:]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Alina </a:t>
            </a:r>
            <a:r>
              <a:rPr lang="en-US" sz="2800" dirty="0" err="1">
                <a:solidFill>
                  <a:srgbClr val="0070C0"/>
                </a:solidFill>
              </a:rPr>
              <a:t>viseaza</a:t>
            </a:r>
            <a:r>
              <a:rPr lang="en-US" sz="2800" dirty="0">
                <a:solidFill>
                  <a:srgbClr val="0070C0"/>
                </a:solidFill>
              </a:rPr>
              <a:t> 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tot </a:t>
            </a:r>
            <a:r>
              <a:rPr lang="en-US" sz="2800" dirty="0" err="1" smtClean="0"/>
              <a:t>sirul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dirty="0" smtClean="0"/>
              <a:t>Copyright - </a:t>
            </a:r>
            <a:r>
              <a:rPr lang="en-US" dirty="0" err="1" smtClean="0"/>
              <a:t>InfoAcademy</a:t>
            </a:r>
            <a:r>
              <a:rPr lang="en-US" dirty="0" smtClean="0"/>
              <a:t> – 2016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46544"/>
              </p:ext>
            </p:extLst>
          </p:nvPr>
        </p:nvGraphicFramePr>
        <p:xfrm>
          <a:off x="4831795" y="940904"/>
          <a:ext cx="6061497" cy="87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  <a:gridCol w="466269"/>
              </a:tblGrid>
              <a:tr h="377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i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a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v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a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z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a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7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279" y="317500"/>
            <a:ext cx="111324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- </a:t>
            </a:r>
            <a:r>
              <a:rPr 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type()</a:t>
            </a:r>
            <a:endParaRPr lang="ro-RO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cs typeface="Times New Roman" panose="02020603050405020304" pitchFamily="18" charset="0"/>
              </a:rPr>
              <a:t>valoare</a:t>
            </a:r>
            <a:r>
              <a:rPr lang="en-US" sz="2800" dirty="0" smtClean="0"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cs typeface="Times New Roman" panose="02020603050405020304" pitchFamily="18" charset="0"/>
              </a:rPr>
              <a:t>indica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tipul</a:t>
            </a:r>
            <a:r>
              <a:rPr lang="en-US" sz="2800" dirty="0" smtClean="0">
                <a:cs typeface="Times New Roman" panose="02020603050405020304" pitchFamily="18" charset="0"/>
              </a:rPr>
              <a:t> de date al </a:t>
            </a:r>
            <a:r>
              <a:rPr lang="en-US" sz="2800" dirty="0" err="1" smtClean="0">
                <a:cs typeface="Times New Roman" panose="02020603050405020304" pitchFamily="18" charset="0"/>
              </a:rPr>
              <a:t>unei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constante</a:t>
            </a:r>
            <a:r>
              <a:rPr lang="en-US" sz="2800" dirty="0" smtClean="0"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cs typeface="Times New Roman" panose="02020603050405020304" pitchFamily="18" charset="0"/>
              </a:rPr>
              <a:t>variabile</a:t>
            </a:r>
            <a:r>
              <a:rPr lang="en-US" sz="2800" dirty="0" smtClean="0"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cs typeface="Times New Roman" panose="02020603050405020304" pitchFamily="18" charset="0"/>
              </a:rPr>
              <a:t>etc</a:t>
            </a:r>
            <a:r>
              <a:rPr lang="en-US" sz="2800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cs typeface="Times New Roman" panose="02020603050405020304" pitchFamily="18" charset="0"/>
              </a:rPr>
              <a:t>variabila</a:t>
            </a:r>
            <a:r>
              <a:rPr lang="en-US" sz="2800" dirty="0" smtClean="0">
                <a:cs typeface="Times New Roman" panose="02020603050405020304" pitchFamily="18" charset="0"/>
              </a:rPr>
              <a:t>) 		</a:t>
            </a:r>
            <a:r>
              <a:rPr lang="en-US" sz="2800" dirty="0" err="1" smtClean="0">
                <a:cs typeface="Times New Roman" panose="02020603050405020304" pitchFamily="18" charset="0"/>
              </a:rPr>
              <a:t>indica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tipul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de date al </a:t>
            </a:r>
            <a:r>
              <a:rPr lang="en-US" sz="2800" dirty="0" err="1" smtClean="0">
                <a:cs typeface="Times New Roman" panose="02020603050405020304" pitchFamily="18" charset="0"/>
              </a:rPr>
              <a:t>variabilei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'string'</a:t>
            </a:r>
            <a:r>
              <a:rPr lang="en-US" sz="2800" dirty="0" smtClean="0">
                <a:cs typeface="Times New Roman" panose="02020603050405020304" pitchFamily="18" charset="0"/>
              </a:rPr>
              <a:t>) 		</a:t>
            </a:r>
            <a:r>
              <a:rPr lang="en-US" sz="2800" err="1" smtClean="0">
                <a:cs typeface="Times New Roman" panose="02020603050405020304" pitchFamily="18" charset="0"/>
              </a:rPr>
              <a:t>returneaza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	str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1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(25) 			</a:t>
            </a:r>
            <a:r>
              <a:rPr lang="en-US" sz="2800" err="1">
                <a:cs typeface="Times New Roman" panose="02020603050405020304" pitchFamily="18" charset="0"/>
              </a:rPr>
              <a:t>returneaza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	iny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(42.5) 		</a:t>
            </a:r>
            <a:r>
              <a:rPr lang="en-US" sz="2800" err="1">
                <a:cs typeface="Times New Roman" panose="02020603050405020304" pitchFamily="18" charset="0"/>
              </a:rPr>
              <a:t>returneaza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	float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True</a:t>
            </a:r>
            <a:r>
              <a:rPr lang="en-US" sz="2800" dirty="0">
                <a:cs typeface="Times New Roman" panose="02020603050405020304" pitchFamily="18" charset="0"/>
              </a:rPr>
              <a:t>) 		 </a:t>
            </a:r>
            <a:r>
              <a:rPr lang="en-US" sz="2800" err="1">
                <a:cs typeface="Times New Roman" panose="02020603050405020304" pitchFamily="18" charset="0"/>
              </a:rPr>
              <a:t>returneaza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	bool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type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None</a:t>
            </a:r>
            <a:r>
              <a:rPr lang="en-US" sz="2800" dirty="0" smtClean="0">
                <a:cs typeface="Times New Roman" panose="02020603050405020304" pitchFamily="18" charset="0"/>
              </a:rPr>
              <a:t>) </a:t>
            </a:r>
            <a:r>
              <a:rPr lang="en-US" sz="2800" dirty="0">
                <a:cs typeface="Times New Roman" panose="02020603050405020304" pitchFamily="18" charset="0"/>
              </a:rPr>
              <a:t>		 </a:t>
            </a:r>
            <a:r>
              <a:rPr lang="en-US" sz="2800" err="1">
                <a:cs typeface="Times New Roman" panose="02020603050405020304" pitchFamily="18" charset="0"/>
              </a:rPr>
              <a:t>returneaza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	NoneType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dirty="0" smtClean="0"/>
              <a:t>Copyright - </a:t>
            </a:r>
            <a:r>
              <a:rPr lang="en-US" dirty="0" err="1" smtClean="0"/>
              <a:t>InfoAcademy</a:t>
            </a:r>
            <a:r>
              <a:rPr lang="en-US" dirty="0" smtClean="0"/>
              <a:t> - 2016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6802" y="6597837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334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279" y="317500"/>
            <a:ext cx="111324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- </a:t>
            </a:r>
            <a:r>
              <a:rPr 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type() - </a:t>
            </a:r>
            <a:r>
              <a:rPr lang="en-US" sz="2800" b="1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Putem</a:t>
            </a:r>
            <a:r>
              <a:rPr lang="en-US" sz="2800" dirty="0" smtClean="0">
                <a:cs typeface="Times New Roman" panose="02020603050405020304" pitchFamily="18" charset="0"/>
              </a:rPr>
              <a:t> face </a:t>
            </a:r>
            <a:r>
              <a:rPr lang="en-US" sz="2800" dirty="0" err="1" smtClean="0">
                <a:cs typeface="Times New Roman" panose="02020603050405020304" pitchFamily="18" charset="0"/>
              </a:rPr>
              <a:t>conversii</a:t>
            </a:r>
            <a:r>
              <a:rPr lang="en-US" sz="2800" dirty="0" smtClean="0">
                <a:cs typeface="Times New Roman" panose="02020603050405020304" pitchFamily="18" charset="0"/>
              </a:rPr>
              <a:t> de date </a:t>
            </a:r>
            <a:r>
              <a:rPr lang="en-US" sz="2800" dirty="0" err="1" smtClean="0">
                <a:cs typeface="Times New Roman" panose="02020603050405020304" pitchFamily="18" charset="0"/>
              </a:rPr>
              <a:t>astfel</a:t>
            </a:r>
            <a:r>
              <a:rPr lang="en-US" sz="2800" dirty="0" smtClean="0"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Intreg</a:t>
            </a:r>
            <a:r>
              <a:rPr lang="en-US" sz="2800" dirty="0" smtClean="0">
                <a:cs typeface="Times New Roman" panose="02020603050405020304" pitchFamily="18" charset="0"/>
              </a:rPr>
              <a:t> la float </a:t>
            </a:r>
            <a:r>
              <a:rPr lang="en-US" sz="2800" dirty="0" err="1" smtClean="0">
                <a:cs typeface="Times New Roman" panose="02020603050405020304" pitchFamily="18" charset="0"/>
              </a:rPr>
              <a:t>si</a:t>
            </a:r>
            <a:r>
              <a:rPr lang="en-US" sz="2800" dirty="0" smtClean="0">
                <a:cs typeface="Times New Roman" panose="02020603050405020304" pitchFamily="18" charset="0"/>
              </a:rPr>
              <a:t> invers;</a:t>
            </a:r>
          </a:p>
          <a:p>
            <a:pPr marL="914400" lvl="1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Intreg</a:t>
            </a:r>
            <a:r>
              <a:rPr lang="en-US" sz="2800" dirty="0" smtClean="0">
                <a:cs typeface="Times New Roman" panose="02020603050405020304" pitchFamily="18" charset="0"/>
              </a:rPr>
              <a:t> la sir de </a:t>
            </a:r>
            <a:r>
              <a:rPr lang="en-US" sz="2800" dirty="0" err="1" smtClean="0">
                <a:cs typeface="Times New Roman" panose="02020603050405020304" pitchFamily="18" charset="0"/>
              </a:rPr>
              <a:t>caractere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si</a:t>
            </a:r>
            <a:r>
              <a:rPr lang="en-US" sz="2800" dirty="0" smtClean="0">
                <a:cs typeface="Times New Roman" panose="02020603050405020304" pitchFamily="18" charset="0"/>
              </a:rPr>
              <a:t> invers, </a:t>
            </a:r>
            <a:r>
              <a:rPr lang="en-US" sz="2800" dirty="0" err="1" smtClean="0">
                <a:cs typeface="Times New Roman" panose="02020603050405020304" pitchFamily="18" charset="0"/>
              </a:rPr>
              <a:t>daca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este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compus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doar</a:t>
            </a:r>
            <a:r>
              <a:rPr lang="en-US" sz="2800" dirty="0" smtClean="0">
                <a:cs typeface="Times New Roman" panose="02020603050405020304" pitchFamily="18" charset="0"/>
              </a:rPr>
              <a:t> din </a:t>
            </a:r>
            <a:r>
              <a:rPr lang="en-US" sz="2800" dirty="0" err="1" smtClean="0">
                <a:cs typeface="Times New Roman" panose="02020603050405020304" pitchFamily="18" charset="0"/>
              </a:rPr>
              <a:t>numere</a:t>
            </a:r>
            <a:r>
              <a:rPr lang="en-US" sz="2800" dirty="0" smtClean="0"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cs typeface="Times New Roman" panose="02020603050405020304" pitchFamily="18" charset="0"/>
              </a:rPr>
              <a:t>Float </a:t>
            </a:r>
            <a:r>
              <a:rPr lang="en-US" sz="2800" dirty="0">
                <a:cs typeface="Times New Roman" panose="02020603050405020304" pitchFamily="18" charset="0"/>
              </a:rPr>
              <a:t>la sir de </a:t>
            </a:r>
            <a:r>
              <a:rPr lang="en-US" sz="2800" dirty="0" err="1">
                <a:cs typeface="Times New Roman" panose="02020603050405020304" pitchFamily="18" charset="0"/>
              </a:rPr>
              <a:t>caractere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si</a:t>
            </a:r>
            <a:r>
              <a:rPr lang="en-US" sz="2800" dirty="0">
                <a:cs typeface="Times New Roman" panose="02020603050405020304" pitchFamily="18" charset="0"/>
              </a:rPr>
              <a:t> invers, </a:t>
            </a:r>
            <a:r>
              <a:rPr lang="en-US" sz="2800" dirty="0" err="1">
                <a:cs typeface="Times New Roman" panose="02020603050405020304" pitchFamily="18" charset="0"/>
              </a:rPr>
              <a:t>daca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este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compus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doar</a:t>
            </a:r>
            <a:r>
              <a:rPr lang="en-US" sz="2800" dirty="0">
                <a:cs typeface="Times New Roman" panose="02020603050405020304" pitchFamily="18" charset="0"/>
              </a:rPr>
              <a:t> din </a:t>
            </a:r>
            <a:r>
              <a:rPr lang="en-US" sz="2800" dirty="0" err="1">
                <a:cs typeface="Times New Roman" panose="02020603050405020304" pitchFamily="18" charset="0"/>
              </a:rPr>
              <a:t>numere</a:t>
            </a:r>
            <a:r>
              <a:rPr lang="en-US" sz="2800" dirty="0" smtClean="0"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Pentru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aceasta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utilizam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str</a:t>
            </a:r>
            <a:r>
              <a:rPr lang="en-US" sz="2800" b="1" dirty="0" smtClean="0">
                <a:cs typeface="Times New Roman" panose="02020603050405020304" pitchFamily="18" charset="0"/>
              </a:rPr>
              <a:t>()</a:t>
            </a:r>
            <a:r>
              <a:rPr lang="en-US" sz="2800" dirty="0" smtClean="0"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int</a:t>
            </a:r>
            <a:r>
              <a:rPr lang="en-US" sz="2800" b="1" dirty="0" smtClean="0">
                <a:cs typeface="Times New Roman" panose="02020603050405020304" pitchFamily="18" charset="0"/>
              </a:rPr>
              <a:t>()</a:t>
            </a:r>
            <a:r>
              <a:rPr lang="en-US" sz="2800" b="1" dirty="0" smtClean="0">
                <a:solidFill>
                  <a:srgbClr val="FF33CC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float</a:t>
            </a:r>
            <a:r>
              <a:rPr lang="en-US" sz="2800" b="1" dirty="0" smtClean="0">
                <a:cs typeface="Times New Roman" panose="02020603050405020304" pitchFamily="18" charset="0"/>
              </a:rPr>
              <a:t>()</a:t>
            </a:r>
            <a:r>
              <a:rPr lang="en-US" sz="2800" dirty="0" smtClean="0">
                <a:cs typeface="Times New Roman" panose="02020603050405020304" pitchFamily="18" charset="0"/>
              </a:rPr>
              <a:t>;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Putem</a:t>
            </a:r>
            <a:r>
              <a:rPr lang="en-US" sz="2800" dirty="0" smtClean="0">
                <a:cs typeface="Times New Roman" panose="02020603050405020304" pitchFamily="18" charset="0"/>
              </a:rPr>
              <a:t> face </a:t>
            </a:r>
            <a:r>
              <a:rPr lang="en-US" sz="2800" dirty="0" err="1" smtClean="0">
                <a:cs typeface="Times New Roman" panose="02020603050405020304" pitchFamily="18" charset="0"/>
              </a:rPr>
              <a:t>conversia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unui</a:t>
            </a:r>
            <a:r>
              <a:rPr lang="en-US" sz="2800" dirty="0" smtClean="0">
                <a:cs typeface="Times New Roman" panose="02020603050405020304" pitchFamily="18" charset="0"/>
              </a:rPr>
              <a:t> sir </a:t>
            </a:r>
            <a:r>
              <a:rPr lang="en-US" sz="2800" dirty="0" err="1" smtClean="0">
                <a:cs typeface="Times New Roman" panose="02020603050405020304" pitchFamily="18" charset="0"/>
              </a:rPr>
              <a:t>captat</a:t>
            </a:r>
            <a:r>
              <a:rPr lang="en-US" sz="2800" dirty="0" smtClean="0">
                <a:cs typeface="Times New Roman" panose="02020603050405020304" pitchFamily="18" charset="0"/>
              </a:rPr>
              <a:t> cu </a:t>
            </a:r>
            <a:r>
              <a:rPr lang="en-US" sz="2800" b="1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input</a:t>
            </a:r>
            <a:r>
              <a:rPr lang="en-US" sz="2800" dirty="0" smtClean="0"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302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36802" y="6597837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2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avansat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Introducere</a:t>
            </a:r>
            <a:r>
              <a:rPr lang="en-US" sz="2800" dirty="0" smtClean="0"/>
              <a:t> – </a:t>
            </a:r>
            <a:r>
              <a:rPr lang="en-US" sz="2800" dirty="0" err="1" smtClean="0"/>
              <a:t>indexare</a:t>
            </a:r>
            <a:r>
              <a:rPr lang="en-US" sz="2800" dirty="0" smtClean="0"/>
              <a:t>, slicing</a:t>
            </a: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Tuplu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smtClean="0"/>
              <a:t>Set 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Dictionar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357263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Tuplu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 smtClean="0"/>
              <a:t>Tuplu</a:t>
            </a:r>
            <a:r>
              <a:rPr lang="en-US" sz="2800" dirty="0" smtClean="0"/>
              <a:t> (tuple) – un tip de date care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numere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stringuri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liste</a:t>
            </a:r>
            <a:r>
              <a:rPr lang="en-US" sz="2800" dirty="0" smtClean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 smtClean="0"/>
              <a:t>dictionare</a:t>
            </a:r>
            <a:r>
              <a:rPr lang="en-US" sz="2800" dirty="0" smtClean="0"/>
              <a:t>;</a:t>
            </a:r>
            <a:endParaRPr lang="en-US" sz="2800" dirty="0"/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alte</a:t>
            </a:r>
            <a:r>
              <a:rPr lang="en-US" sz="2800" dirty="0"/>
              <a:t> </a:t>
            </a:r>
            <a:r>
              <a:rPr lang="en-US" sz="2800" dirty="0" err="1"/>
              <a:t>tupluri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boolean</a:t>
            </a:r>
            <a:r>
              <a:rPr lang="en-US" sz="2800" dirty="0"/>
              <a:t>;</a:t>
            </a:r>
          </a:p>
          <a:p>
            <a:pPr marL="1828800" lvl="3" indent="-457200">
              <a:buFontTx/>
              <a:buChar char="-"/>
            </a:pPr>
            <a:r>
              <a:rPr lang="en-US" sz="2800" dirty="0" err="1"/>
              <a:t>variabile</a:t>
            </a:r>
            <a:r>
              <a:rPr lang="en-US" sz="2800" dirty="0"/>
              <a:t>;</a:t>
            </a:r>
          </a:p>
          <a:p>
            <a:endParaRPr lang="en-US" sz="2800" dirty="0" smtClean="0"/>
          </a:p>
          <a:p>
            <a:r>
              <a:rPr lang="en-US" sz="2800" dirty="0" smtClean="0"/>
              <a:t>a = 7</a:t>
            </a:r>
          </a:p>
          <a:p>
            <a:r>
              <a:rPr lang="en-US" sz="2800" dirty="0" smtClean="0"/>
              <a:t>x = (3, 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</a:rPr>
              <a:t>Acasa</a:t>
            </a:r>
            <a:r>
              <a:rPr lang="en-US" sz="2800" dirty="0" smtClean="0">
                <a:solidFill>
                  <a:srgbClr val="008000"/>
                </a:solidFill>
              </a:rPr>
              <a:t> e </a:t>
            </a:r>
            <a:r>
              <a:rPr lang="en-US" sz="2800" dirty="0" err="1" smtClean="0">
                <a:solidFill>
                  <a:srgbClr val="008000"/>
                </a:solidFill>
              </a:rPr>
              <a:t>soare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 (</a:t>
            </a:r>
            <a:r>
              <a:rPr lang="en-US" sz="2800" dirty="0" smtClean="0">
                <a:solidFill>
                  <a:srgbClr val="008000"/>
                </a:solidFill>
              </a:rPr>
              <a:t>'Si </a:t>
            </a:r>
            <a:r>
              <a:rPr lang="en-US" sz="2800" dirty="0" err="1" smtClean="0">
                <a:solidFill>
                  <a:srgbClr val="008000"/>
                </a:solidFill>
              </a:rPr>
              <a:t>aici</a:t>
            </a:r>
            <a:r>
              <a:rPr lang="en-US" sz="2800" dirty="0" smtClean="0">
                <a:solidFill>
                  <a:srgbClr val="008000"/>
                </a:solidFill>
              </a:rPr>
              <a:t> e </a:t>
            </a:r>
            <a:r>
              <a:rPr lang="en-US" sz="2800" dirty="0" err="1" smtClean="0">
                <a:solidFill>
                  <a:srgbClr val="008000"/>
                </a:solidFill>
              </a:rPr>
              <a:t>soare</a:t>
            </a:r>
            <a:r>
              <a:rPr lang="en-US" sz="2800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/>
                </a:solidFill>
              </a:rPr>
              <a:t>True</a:t>
            </a:r>
            <a:r>
              <a:rPr lang="en-US" sz="2800" dirty="0" smtClean="0"/>
              <a:t>, 7), </a:t>
            </a:r>
            <a:r>
              <a:rPr lang="en-US" sz="2800" dirty="0" smtClean="0">
                <a:solidFill>
                  <a:schemeClr val="accent5"/>
                </a:solidFill>
              </a:rPr>
              <a:t>False</a:t>
            </a:r>
            <a:r>
              <a:rPr lang="en-US" sz="2800" dirty="0" smtClean="0"/>
              <a:t>, a)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591</Words>
  <Application>Microsoft Office PowerPoint</Application>
  <PresentationFormat>Widescreen</PresentationFormat>
  <Paragraphs>536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Cabin</vt:lpstr>
      <vt:lpstr>Calibri</vt:lpstr>
      <vt:lpstr>Times New Roman</vt:lpstr>
      <vt:lpstr>Tw Cen MT</vt:lpstr>
      <vt:lpstr>Droplet</vt:lpstr>
      <vt:lpstr>Cap. 3  Indexare si slice-ing in sirurile  de caractere.  Tuplu, set, lista, dictionar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2017-10-10T06:35:29Z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