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52" r:id="rId2"/>
  </p:sldMasterIdLst>
  <p:notesMasterIdLst>
    <p:notesMasterId r:id="rId22"/>
  </p:notesMasterIdLst>
  <p:handoutMasterIdLst>
    <p:handoutMasterId r:id="rId23"/>
  </p:handoutMasterIdLst>
  <p:sldIdLst>
    <p:sldId id="265" r:id="rId3"/>
    <p:sldId id="304" r:id="rId4"/>
    <p:sldId id="266" r:id="rId5"/>
    <p:sldId id="384" r:id="rId6"/>
    <p:sldId id="383" r:id="rId7"/>
    <p:sldId id="372" r:id="rId8"/>
    <p:sldId id="382" r:id="rId9"/>
    <p:sldId id="381" r:id="rId10"/>
    <p:sldId id="374" r:id="rId11"/>
    <p:sldId id="378" r:id="rId12"/>
    <p:sldId id="387" r:id="rId13"/>
    <p:sldId id="386" r:id="rId14"/>
    <p:sldId id="368" r:id="rId15"/>
    <p:sldId id="375" r:id="rId16"/>
    <p:sldId id="379" r:id="rId17"/>
    <p:sldId id="380" r:id="rId18"/>
    <p:sldId id="376" r:id="rId19"/>
    <p:sldId id="385" r:id="rId20"/>
    <p:sldId id="377" r:id="rId21"/>
  </p:sldIdLst>
  <p:sldSz cx="12192000" cy="6858000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D05F02"/>
    <a:srgbClr val="0080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24" autoAdjust="0"/>
    <p:restoredTop sz="94552" autoAdjust="0"/>
  </p:normalViewPr>
  <p:slideViewPr>
    <p:cSldViewPr snapToGrid="0" showGuides="1">
      <p:cViewPr varScale="1">
        <p:scale>
          <a:sx n="72" d="100"/>
          <a:sy n="72" d="100"/>
        </p:scale>
        <p:origin x="70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24/08/2017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24/08/2017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06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95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30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67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D044-3D84-47D6-A222-22D0D00C93A5}" type="datetime1">
              <a:rPr lang="en-US" smtClean="0"/>
              <a:t>24/08/2017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7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DF34-E682-4387-91B9-EF63C96C06EB}" type="datetime1">
              <a:rPr lang="en-US" smtClean="0"/>
              <a:t>24/08/2017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04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3F66-CA71-44BD-8013-1F701CA69000}" type="datetime1">
              <a:rPr lang="en-US" smtClean="0"/>
              <a:t>24/08/2017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19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9891E-78D1-4AAC-B1FE-F0DC3B457AA5}" type="datetime1">
              <a:rPr lang="en-US" smtClean="0"/>
              <a:t>24/08/2017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4493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5315-F65A-411D-8B24-C4E2D5F799D1}" type="datetime1">
              <a:rPr lang="en-US" smtClean="0"/>
              <a:t>24/08/2017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88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FE7D8-D902-488E-A3C4-D4564BE86A86}" type="datetime1">
              <a:rPr lang="en-US" smtClean="0"/>
              <a:t>24/08/2017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16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2087-E864-473F-9699-D4C92C8855A3}" type="datetime1">
              <a:rPr lang="en-US" smtClean="0"/>
              <a:t>24/08/2017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40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0C89-6204-4488-A68D-B3DAAA6C25F1}" type="datetime1">
              <a:rPr lang="en-US" smtClean="0"/>
              <a:t>24/08/2017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DB77-0CEA-4CFD-B592-8BDC3D87300E}" type="datetime1">
              <a:rPr lang="en-US" smtClean="0"/>
              <a:t>24/08/2017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9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5C18-05AA-4700-AFEE-39C77151B19C}" type="datetime1">
              <a:rPr lang="en-US" smtClean="0"/>
              <a:t>24/08/2017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94B0-1AAA-457D-B032-1725C98F2C0E}" type="datetime1">
              <a:rPr lang="en-US" smtClean="0"/>
              <a:t>24/08/2017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1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8F18E-CB8B-41A2-888B-A6179C08D32E}" type="datetime1">
              <a:rPr lang="en-US" smtClean="0"/>
              <a:t>24/08/2017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5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2B75C-75D3-4C31-ACC2-4C2BCC77FA94}" type="datetime1">
              <a:rPr lang="en-US" smtClean="0"/>
              <a:t>24/08/2017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3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C323-39E2-47BA-B205-CA38C18F9626}" type="datetime1">
              <a:rPr lang="en-US" smtClean="0"/>
              <a:t>24/08/2017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8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EC861-80D0-45B6-9F0B-F8A8C69142A2}" type="datetime1">
              <a:rPr lang="en-US" smtClean="0"/>
              <a:t>24/08/2017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3059-3DC8-4003-A445-A54E0C093CB5}" type="datetime1">
              <a:rPr lang="en-US" smtClean="0"/>
              <a:t>24/08/2017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6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E721-159F-4FF7-BE8A-DA3AB8EE454D}" type="datetime1">
              <a:rPr lang="en-US" smtClean="0"/>
              <a:t>24/08/2017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8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769FC-88F4-4A32-A950-DD08EB2FB9DF}" type="datetime1">
              <a:rPr lang="en-US" smtClean="0"/>
              <a:t>24/08/2017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1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A31CE69-5C95-44F1-839F-6AC087727144}" type="datetime1">
              <a:rPr lang="en-US" smtClean="0"/>
              <a:t>24/08/2017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23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  <p:sldLayoutId id="2147483681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464" userDrawn="1">
          <p15:clr>
            <a:srgbClr val="F26B43"/>
          </p15:clr>
        </p15:guide>
        <p15:guide id="4" pos="7152" userDrawn="1">
          <p15:clr>
            <a:srgbClr val="F26B43"/>
          </p15:clr>
        </p15:guide>
        <p15:guide id="5" pos="984" userDrawn="1">
          <p15:clr>
            <a:srgbClr val="F26B43"/>
          </p15:clr>
        </p15:guide>
        <p15:guide id="6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5791" y="2319131"/>
            <a:ext cx="9011478" cy="2941982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cap="none" dirty="0" smtClean="0">
                <a:latin typeface="+mn-lt"/>
              </a:rPr>
              <a:t>Cap. 4</a:t>
            </a:r>
            <a:br>
              <a:rPr lang="en-US" cap="none" dirty="0" smtClean="0">
                <a:latin typeface="+mn-lt"/>
              </a:rPr>
            </a:br>
            <a:r>
              <a:rPr lang="en-US" cap="none" dirty="0" smtClean="0">
                <a:latin typeface="+mn-lt"/>
              </a:rPr>
              <a:t/>
            </a:r>
            <a:br>
              <a:rPr lang="en-US" cap="none" dirty="0" smtClean="0">
                <a:latin typeface="+mn-lt"/>
              </a:rPr>
            </a:br>
            <a:r>
              <a:rPr lang="en-US" cap="none" dirty="0" err="1" smtClean="0">
                <a:latin typeface="+mn-lt"/>
              </a:rPr>
              <a:t>Functii</a:t>
            </a:r>
            <a:r>
              <a:rPr lang="en-US" cap="none" dirty="0" smtClean="0">
                <a:latin typeface="+mn-lt"/>
              </a:rPr>
              <a:t>. </a:t>
            </a:r>
            <a:r>
              <a:rPr lang="en-US" cap="none" dirty="0" err="1" smtClean="0">
                <a:latin typeface="+mn-lt"/>
              </a:rPr>
              <a:t>Lucrul</a:t>
            </a:r>
            <a:r>
              <a:rPr lang="en-US" cap="none" dirty="0" smtClean="0">
                <a:latin typeface="+mn-lt"/>
              </a:rPr>
              <a:t> cu </a:t>
            </a:r>
            <a:r>
              <a:rPr lang="en-US" cap="none" dirty="0" err="1" smtClean="0">
                <a:latin typeface="+mn-lt"/>
              </a:rPr>
              <a:t>fisiere</a:t>
            </a:r>
            <a:endParaRPr lang="en-US" cap="none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009322"/>
            <a:ext cx="9144000" cy="1497495"/>
          </a:xfrm>
        </p:spPr>
        <p:txBody>
          <a:bodyPr>
            <a:normAutofit/>
          </a:bodyPr>
          <a:lstStyle/>
          <a:p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2017" y="145610"/>
            <a:ext cx="1060174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		</a:t>
            </a:r>
            <a:r>
              <a:rPr lang="en-US" sz="2800" b="1" dirty="0" smtClean="0">
                <a:solidFill>
                  <a:srgbClr val="C00000"/>
                </a:solidFill>
              </a:rPr>
              <a:t>Try / except / else / finally</a:t>
            </a:r>
            <a:endParaRPr lang="en-US" sz="2800" b="1" dirty="0" smtClean="0"/>
          </a:p>
          <a:p>
            <a:endParaRPr lang="en-US" sz="2800" dirty="0" smtClean="0"/>
          </a:p>
          <a:p>
            <a:pPr marL="457200" indent="-457200">
              <a:buFontTx/>
              <a:buChar char="-"/>
            </a:pPr>
            <a:r>
              <a:rPr lang="en-US" sz="2800" dirty="0" smtClean="0"/>
              <a:t>Python are un </a:t>
            </a:r>
            <a:r>
              <a:rPr lang="en-US" sz="2800" dirty="0" err="1" smtClean="0"/>
              <a:t>un</a:t>
            </a:r>
            <a:r>
              <a:rPr lang="en-US" sz="2800" dirty="0" smtClean="0"/>
              <a:t> system de </a:t>
            </a:r>
            <a:r>
              <a:rPr lang="en-US" sz="2800" dirty="0" err="1" smtClean="0"/>
              <a:t>returnare</a:t>
            </a:r>
            <a:r>
              <a:rPr lang="en-US" sz="2800" dirty="0" smtClean="0"/>
              <a:t> a </a:t>
            </a:r>
            <a:r>
              <a:rPr lang="en-US" sz="2800" dirty="0" err="1" smtClean="0"/>
              <a:t>erorilor</a:t>
            </a:r>
            <a:r>
              <a:rPr lang="en-US" sz="2800" dirty="0" smtClean="0"/>
              <a:t> </a:t>
            </a:r>
            <a:r>
              <a:rPr lang="en-US" sz="2800" dirty="0" err="1" smtClean="0"/>
              <a:t>foarte</a:t>
            </a:r>
            <a:r>
              <a:rPr lang="en-US" sz="2800" dirty="0" smtClean="0"/>
              <a:t> bine pus la </a:t>
            </a:r>
            <a:r>
              <a:rPr lang="en-US" sz="2800" dirty="0" err="1" smtClean="0"/>
              <a:t>punct</a:t>
            </a:r>
            <a:r>
              <a:rPr lang="en-US" sz="2800" dirty="0" smtClean="0"/>
              <a:t>. O </a:t>
            </a:r>
            <a:r>
              <a:rPr lang="en-US" sz="2800" dirty="0" err="1" smtClean="0"/>
              <a:t>eroare</a:t>
            </a:r>
            <a:r>
              <a:rPr lang="en-US" sz="2800" dirty="0" smtClean="0"/>
              <a:t> </a:t>
            </a:r>
            <a:r>
              <a:rPr lang="en-US" sz="2800" dirty="0" err="1" smtClean="0"/>
              <a:t>va</a:t>
            </a:r>
            <a:r>
              <a:rPr lang="en-US" sz="2800" dirty="0" smtClean="0"/>
              <a:t> </a:t>
            </a:r>
            <a:r>
              <a:rPr lang="en-US" sz="2800" dirty="0" err="1" smtClean="0"/>
              <a:t>intrerupe</a:t>
            </a:r>
            <a:r>
              <a:rPr lang="en-US" sz="2800" dirty="0" smtClean="0"/>
              <a:t> </a:t>
            </a:r>
            <a:r>
              <a:rPr lang="en-US" sz="2800" dirty="0" err="1" smtClean="0"/>
              <a:t>rularea</a:t>
            </a:r>
            <a:r>
              <a:rPr lang="en-US" sz="2800" dirty="0" smtClean="0"/>
              <a:t> </a:t>
            </a:r>
            <a:r>
              <a:rPr lang="en-US" sz="2800" dirty="0" err="1" smtClean="0"/>
              <a:t>programului</a:t>
            </a:r>
            <a:r>
              <a:rPr lang="en-US" sz="2800" dirty="0" smtClean="0"/>
              <a:t>;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 err="1" smtClean="0"/>
              <a:t>Uneori</a:t>
            </a:r>
            <a:r>
              <a:rPr lang="en-US" sz="2800" dirty="0" smtClean="0"/>
              <a:t> </a:t>
            </a:r>
            <a:r>
              <a:rPr lang="en-US" sz="2800" dirty="0" err="1" smtClean="0"/>
              <a:t>dorim</a:t>
            </a:r>
            <a:r>
              <a:rPr lang="en-US" sz="2800" dirty="0" smtClean="0"/>
              <a:t> </a:t>
            </a:r>
            <a:r>
              <a:rPr lang="en-US" sz="2800" dirty="0" err="1" smtClean="0"/>
              <a:t>sa</a:t>
            </a:r>
            <a:r>
              <a:rPr lang="en-US" sz="2800" dirty="0" smtClean="0"/>
              <a:t> </a:t>
            </a:r>
            <a:r>
              <a:rPr lang="en-US" sz="2800" dirty="0" err="1" smtClean="0"/>
              <a:t>suprimam</a:t>
            </a:r>
            <a:r>
              <a:rPr lang="en-US" sz="2800" dirty="0" smtClean="0"/>
              <a:t> </a:t>
            </a:r>
            <a:r>
              <a:rPr lang="en-US" sz="2800" dirty="0" err="1" smtClean="0"/>
              <a:t>aceste</a:t>
            </a:r>
            <a:r>
              <a:rPr lang="en-US" sz="2800" dirty="0" smtClean="0"/>
              <a:t> </a:t>
            </a:r>
            <a:r>
              <a:rPr lang="en-US" sz="2800" dirty="0" err="1" smtClean="0"/>
              <a:t>erori</a:t>
            </a:r>
            <a:r>
              <a:rPr lang="en-US" sz="2800" dirty="0" smtClean="0"/>
              <a:t>, </a:t>
            </a:r>
            <a:r>
              <a:rPr lang="en-US" sz="2800" dirty="0" err="1" smtClean="0"/>
              <a:t>erori</a:t>
            </a:r>
            <a:r>
              <a:rPr lang="en-US" sz="2800" dirty="0" smtClean="0"/>
              <a:t> la care ne </a:t>
            </a:r>
            <a:r>
              <a:rPr lang="en-US" sz="2800" dirty="0" err="1" smtClean="0"/>
              <a:t>asteptam</a:t>
            </a:r>
            <a:r>
              <a:rPr lang="en-US" sz="2800" dirty="0" smtClean="0"/>
              <a:t>, </a:t>
            </a:r>
            <a:r>
              <a:rPr lang="en-US" sz="2800" dirty="0" err="1" smtClean="0"/>
              <a:t>indicand</a:t>
            </a:r>
            <a:r>
              <a:rPr lang="en-US" sz="2800" dirty="0" smtClean="0"/>
              <a:t> o </a:t>
            </a:r>
            <a:r>
              <a:rPr lang="en-US" sz="2800" dirty="0" err="1" smtClean="0"/>
              <a:t>cale</a:t>
            </a:r>
            <a:r>
              <a:rPr lang="en-US" sz="2800" dirty="0" smtClean="0"/>
              <a:t> de </a:t>
            </a:r>
            <a:r>
              <a:rPr lang="en-US" sz="2800" dirty="0" err="1" smtClean="0"/>
              <a:t>urmat</a:t>
            </a:r>
            <a:r>
              <a:rPr lang="en-US" sz="2800" dirty="0" smtClean="0"/>
              <a:t>, </a:t>
            </a:r>
            <a:r>
              <a:rPr lang="en-US" sz="2800" dirty="0" err="1" smtClean="0"/>
              <a:t>fara</a:t>
            </a:r>
            <a:r>
              <a:rPr lang="en-US" sz="2800" dirty="0" smtClean="0"/>
              <a:t> </a:t>
            </a:r>
            <a:r>
              <a:rPr lang="en-US" sz="2800" dirty="0" err="1" smtClean="0"/>
              <a:t>intreruperea</a:t>
            </a:r>
            <a:r>
              <a:rPr lang="en-US" sz="2800" dirty="0" smtClean="0"/>
              <a:t> </a:t>
            </a:r>
            <a:r>
              <a:rPr lang="en-US" sz="2800" dirty="0" err="1" smtClean="0"/>
              <a:t>programului</a:t>
            </a:r>
            <a:r>
              <a:rPr lang="en-US" sz="2800" dirty="0" smtClean="0"/>
              <a:t>;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 err="1" smtClean="0"/>
              <a:t>Pentru</a:t>
            </a:r>
            <a:r>
              <a:rPr lang="en-US" sz="2800" dirty="0" smtClean="0"/>
              <a:t> </a:t>
            </a:r>
            <a:r>
              <a:rPr lang="en-US" sz="2800" dirty="0" err="1" smtClean="0"/>
              <a:t>aceasta</a:t>
            </a:r>
            <a:r>
              <a:rPr lang="en-US" sz="2800" dirty="0" smtClean="0"/>
              <a:t> </a:t>
            </a:r>
            <a:r>
              <a:rPr lang="en-US" sz="2800" dirty="0" err="1" smtClean="0"/>
              <a:t>folosim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chemeClr val="accent5"/>
                </a:solidFill>
              </a:rPr>
              <a:t>try</a:t>
            </a:r>
            <a:r>
              <a:rPr lang="en-US" sz="2800" dirty="0" smtClean="0"/>
              <a:t>/</a:t>
            </a:r>
            <a:r>
              <a:rPr lang="en-US" sz="2800" b="1" dirty="0" smtClean="0">
                <a:solidFill>
                  <a:schemeClr val="accent5"/>
                </a:solidFill>
              </a:rPr>
              <a:t>except</a:t>
            </a:r>
            <a:r>
              <a:rPr lang="en-US" sz="2800" dirty="0" smtClean="0"/>
              <a:t>;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 err="1" smtClean="0"/>
              <a:t>Blocul</a:t>
            </a:r>
            <a:r>
              <a:rPr lang="en-US" sz="2800" dirty="0" smtClean="0"/>
              <a:t> de </a:t>
            </a:r>
            <a:r>
              <a:rPr lang="en-US" sz="2800" dirty="0" err="1" smtClean="0"/>
              <a:t>instructiuni</a:t>
            </a:r>
            <a:r>
              <a:rPr lang="en-US" sz="2800" dirty="0" smtClean="0"/>
              <a:t> except </a:t>
            </a:r>
            <a:r>
              <a:rPr lang="en-US" sz="2800" dirty="0" err="1" smtClean="0"/>
              <a:t>va</a:t>
            </a:r>
            <a:r>
              <a:rPr lang="en-US" sz="2800" dirty="0" smtClean="0"/>
              <a:t> </a:t>
            </a:r>
            <a:r>
              <a:rPr lang="en-US" sz="2800" dirty="0" err="1" smtClean="0"/>
              <a:t>rula</a:t>
            </a:r>
            <a:r>
              <a:rPr lang="en-US" sz="2800" dirty="0" smtClean="0"/>
              <a:t> </a:t>
            </a:r>
            <a:r>
              <a:rPr lang="en-US" sz="2800" dirty="0" err="1" smtClean="0"/>
              <a:t>doar</a:t>
            </a:r>
            <a:r>
              <a:rPr lang="en-US" sz="2800" dirty="0" smtClean="0"/>
              <a:t> </a:t>
            </a:r>
            <a:r>
              <a:rPr lang="en-US" sz="2800" dirty="0" err="1" smtClean="0"/>
              <a:t>daca</a:t>
            </a:r>
            <a:r>
              <a:rPr lang="en-US" sz="2800" dirty="0" smtClean="0"/>
              <a:t> </a:t>
            </a:r>
            <a:r>
              <a:rPr lang="en-US" sz="2800" dirty="0" err="1" smtClean="0"/>
              <a:t>exista</a:t>
            </a:r>
            <a:r>
              <a:rPr lang="en-US" sz="2800" dirty="0" smtClean="0"/>
              <a:t> o </a:t>
            </a:r>
            <a:r>
              <a:rPr lang="en-US" sz="2800" dirty="0" err="1" smtClean="0"/>
              <a:t>eroare</a:t>
            </a:r>
            <a:r>
              <a:rPr lang="en-US" sz="2800" dirty="0" smtClean="0"/>
              <a:t> in </a:t>
            </a:r>
            <a:r>
              <a:rPr lang="en-US" sz="2800" dirty="0" err="1" smtClean="0"/>
              <a:t>rularea</a:t>
            </a:r>
            <a:r>
              <a:rPr lang="en-US" sz="2800" dirty="0" smtClean="0"/>
              <a:t> </a:t>
            </a:r>
            <a:r>
              <a:rPr lang="en-US" sz="2800" dirty="0" err="1" smtClean="0"/>
              <a:t>blocului</a:t>
            </a:r>
            <a:r>
              <a:rPr lang="en-US" sz="2800" dirty="0" smtClean="0"/>
              <a:t> de </a:t>
            </a:r>
            <a:r>
              <a:rPr lang="en-US" sz="2800" dirty="0" err="1" smtClean="0"/>
              <a:t>instructiuni</a:t>
            </a:r>
            <a:r>
              <a:rPr lang="en-US" sz="2800" dirty="0" smtClean="0"/>
              <a:t> </a:t>
            </a:r>
            <a:r>
              <a:rPr lang="en-US" sz="2800" dirty="0" err="1" smtClean="0"/>
              <a:t>aferente</a:t>
            </a:r>
            <a:r>
              <a:rPr lang="en-US" sz="2800" dirty="0" smtClean="0"/>
              <a:t> </a:t>
            </a:r>
            <a:r>
              <a:rPr lang="en-US" sz="2800" dirty="0" err="1" smtClean="0"/>
              <a:t>lui</a:t>
            </a:r>
            <a:r>
              <a:rPr lang="en-US" sz="2800" dirty="0" smtClean="0"/>
              <a:t> try;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 err="1" smtClean="0"/>
              <a:t>Daca</a:t>
            </a:r>
            <a:r>
              <a:rPr lang="en-US" sz="2800" dirty="0" smtClean="0"/>
              <a:t> </a:t>
            </a:r>
            <a:r>
              <a:rPr lang="en-US" sz="2800" dirty="0" err="1" smtClean="0"/>
              <a:t>avem</a:t>
            </a:r>
            <a:r>
              <a:rPr lang="en-US" sz="2800" dirty="0" smtClean="0"/>
              <a:t> </a:t>
            </a:r>
            <a:r>
              <a:rPr lang="en-US" sz="2800" dirty="0" err="1" smtClean="0"/>
              <a:t>si</a:t>
            </a:r>
            <a:r>
              <a:rPr lang="en-US" sz="2800" dirty="0" smtClean="0"/>
              <a:t> else, </a:t>
            </a:r>
            <a:r>
              <a:rPr lang="en-US" sz="2800" dirty="0" err="1" smtClean="0"/>
              <a:t>instructiunile</a:t>
            </a:r>
            <a:r>
              <a:rPr lang="en-US" sz="2800" dirty="0" smtClean="0"/>
              <a:t> de sub else </a:t>
            </a:r>
            <a:r>
              <a:rPr lang="en-US" sz="2800" dirty="0" err="1" smtClean="0"/>
              <a:t>ruleaza</a:t>
            </a:r>
            <a:r>
              <a:rPr lang="en-US" sz="2800" dirty="0" smtClean="0"/>
              <a:t> </a:t>
            </a:r>
            <a:r>
              <a:rPr lang="en-US" sz="2800" dirty="0" err="1" smtClean="0"/>
              <a:t>doar</a:t>
            </a:r>
            <a:r>
              <a:rPr lang="en-US" sz="2800" dirty="0" smtClean="0"/>
              <a:t> </a:t>
            </a:r>
            <a:r>
              <a:rPr lang="en-US" sz="2800" dirty="0" err="1" smtClean="0"/>
              <a:t>daca</a:t>
            </a:r>
            <a:r>
              <a:rPr lang="en-US" sz="2800" dirty="0" smtClean="0"/>
              <a:t> nu </a:t>
            </a:r>
            <a:r>
              <a:rPr lang="en-US" sz="2800" dirty="0" err="1" smtClean="0"/>
              <a:t>apar</a:t>
            </a:r>
            <a:r>
              <a:rPr lang="en-US" sz="2800" dirty="0" smtClean="0"/>
              <a:t> </a:t>
            </a:r>
            <a:r>
              <a:rPr lang="en-US" sz="2800" dirty="0" err="1" smtClean="0"/>
              <a:t>erori</a:t>
            </a:r>
            <a:r>
              <a:rPr lang="en-US" sz="2800" dirty="0" smtClean="0"/>
              <a:t> (</a:t>
            </a:r>
            <a:r>
              <a:rPr lang="en-US" sz="2800" dirty="0" err="1" smtClean="0"/>
              <a:t>impreuna</a:t>
            </a:r>
            <a:r>
              <a:rPr lang="en-US" sz="2800" dirty="0" smtClean="0"/>
              <a:t> cu </a:t>
            </a:r>
            <a:r>
              <a:rPr lang="en-US" sz="2800" dirty="0" err="1" smtClean="0"/>
              <a:t>cele</a:t>
            </a:r>
            <a:r>
              <a:rPr lang="en-US" sz="2800" dirty="0" smtClean="0"/>
              <a:t> </a:t>
            </a:r>
            <a:r>
              <a:rPr lang="en-US" sz="2800" dirty="0" err="1" smtClean="0"/>
              <a:t>aferente</a:t>
            </a:r>
            <a:r>
              <a:rPr lang="en-US" sz="2800" dirty="0" smtClean="0"/>
              <a:t> try);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18689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18689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6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2017" y="145610"/>
            <a:ext cx="1060174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		</a:t>
            </a:r>
            <a:r>
              <a:rPr lang="en-US" sz="2800" b="1" dirty="0" smtClean="0">
                <a:solidFill>
                  <a:srgbClr val="C00000"/>
                </a:solidFill>
              </a:rPr>
              <a:t>Try / except / else</a:t>
            </a:r>
            <a:endParaRPr lang="en-US" sz="2800" b="1" dirty="0" smtClean="0"/>
          </a:p>
          <a:p>
            <a:endParaRPr lang="en-US" sz="2800" dirty="0" smtClean="0"/>
          </a:p>
          <a:p>
            <a:pPr marL="457200" indent="-457200">
              <a:buFontTx/>
              <a:buChar char="-"/>
            </a:pPr>
            <a:r>
              <a:rPr lang="en-US" sz="2800" dirty="0" err="1" smtClean="0"/>
              <a:t>Daca</a:t>
            </a:r>
            <a:r>
              <a:rPr lang="en-US" sz="2800" dirty="0" smtClean="0"/>
              <a:t> nu </a:t>
            </a:r>
            <a:r>
              <a:rPr lang="en-US" sz="2800" dirty="0" err="1" smtClean="0"/>
              <a:t>mentionam</a:t>
            </a:r>
            <a:r>
              <a:rPr lang="en-US" sz="2800" dirty="0" smtClean="0"/>
              <a:t> </a:t>
            </a:r>
            <a:r>
              <a:rPr lang="en-US" sz="2800" dirty="0" err="1" smtClean="0"/>
              <a:t>tipul</a:t>
            </a:r>
            <a:r>
              <a:rPr lang="en-US" sz="2800" dirty="0" smtClean="0"/>
              <a:t> de </a:t>
            </a:r>
            <a:r>
              <a:rPr lang="en-US" sz="2800" dirty="0" err="1" smtClean="0"/>
              <a:t>eroare</a:t>
            </a:r>
            <a:r>
              <a:rPr lang="en-US" sz="2800" dirty="0" smtClean="0"/>
              <a:t> (</a:t>
            </a:r>
            <a:r>
              <a:rPr lang="en-US" sz="2800" dirty="0" err="1" smtClean="0"/>
              <a:t>erori</a:t>
            </a:r>
            <a:r>
              <a:rPr lang="en-US" sz="2800" dirty="0" smtClean="0"/>
              <a:t>), </a:t>
            </a:r>
            <a:r>
              <a:rPr lang="en-US" sz="2800" dirty="0" err="1" smtClean="0"/>
              <a:t>orice</a:t>
            </a:r>
            <a:r>
              <a:rPr lang="en-US" sz="2800" dirty="0" smtClean="0"/>
              <a:t> </a:t>
            </a:r>
            <a:r>
              <a:rPr lang="en-US" sz="2800" dirty="0" err="1" smtClean="0"/>
              <a:t>eroare</a:t>
            </a:r>
            <a:r>
              <a:rPr lang="en-US" sz="2800" dirty="0" smtClean="0"/>
              <a:t> </a:t>
            </a:r>
            <a:r>
              <a:rPr lang="en-US" sz="2800" dirty="0" err="1" smtClean="0"/>
              <a:t>va</a:t>
            </a:r>
            <a:r>
              <a:rPr lang="en-US" sz="2800" dirty="0" smtClean="0"/>
              <a:t> fi </a:t>
            </a:r>
            <a:r>
              <a:rPr lang="en-US" sz="2800" dirty="0" err="1" smtClean="0"/>
              <a:t>suprimata</a:t>
            </a:r>
            <a:r>
              <a:rPr lang="en-US" sz="2800" dirty="0" smtClean="0"/>
              <a:t>;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/>
              <a:t>In </a:t>
            </a:r>
            <a:r>
              <a:rPr lang="en-US" sz="2800" dirty="0" err="1"/>
              <a:t>cazul</a:t>
            </a:r>
            <a:r>
              <a:rPr lang="en-US" sz="2800" dirty="0"/>
              <a:t> in care </a:t>
            </a:r>
            <a:r>
              <a:rPr lang="en-US" sz="2800" dirty="0" err="1"/>
              <a:t>dorim</a:t>
            </a:r>
            <a:r>
              <a:rPr lang="en-US" sz="2800" dirty="0"/>
              <a:t> ca </a:t>
            </a:r>
            <a:r>
              <a:rPr lang="en-US" sz="2800" dirty="0" err="1"/>
              <a:t>doar</a:t>
            </a:r>
            <a:r>
              <a:rPr lang="en-US" sz="2800" dirty="0"/>
              <a:t> </a:t>
            </a:r>
            <a:r>
              <a:rPr lang="en-US" sz="2800" dirty="0" err="1" smtClean="0"/>
              <a:t>anumite</a:t>
            </a:r>
            <a:r>
              <a:rPr lang="en-US" sz="2800" dirty="0" smtClean="0"/>
              <a:t> </a:t>
            </a:r>
            <a:r>
              <a:rPr lang="en-US" sz="2800" dirty="0" err="1" smtClean="0"/>
              <a:t>tipuri</a:t>
            </a:r>
            <a:r>
              <a:rPr lang="en-US" sz="2800" dirty="0" smtClean="0"/>
              <a:t> </a:t>
            </a:r>
            <a:r>
              <a:rPr lang="en-US" sz="2800" dirty="0"/>
              <a:t>de </a:t>
            </a:r>
            <a:r>
              <a:rPr lang="en-US" sz="2800" dirty="0" err="1" smtClean="0"/>
              <a:t>erori</a:t>
            </a:r>
            <a:r>
              <a:rPr lang="en-US" sz="2800" dirty="0" smtClean="0"/>
              <a:t> </a:t>
            </a:r>
            <a:r>
              <a:rPr lang="en-US" sz="2800" dirty="0" err="1" smtClean="0"/>
              <a:t>sa</a:t>
            </a:r>
            <a:r>
              <a:rPr lang="en-US" sz="2800" dirty="0" smtClean="0"/>
              <a:t> fie </a:t>
            </a:r>
            <a:r>
              <a:rPr lang="en-US" sz="2800" dirty="0" err="1" smtClean="0"/>
              <a:t>suprimate</a:t>
            </a:r>
            <a:r>
              <a:rPr lang="en-US" sz="2800" dirty="0" smtClean="0"/>
              <a:t> le </a:t>
            </a:r>
            <a:r>
              <a:rPr lang="en-US" sz="2800" dirty="0" err="1" smtClean="0"/>
              <a:t>vom</a:t>
            </a:r>
            <a:r>
              <a:rPr lang="en-US" sz="2800" dirty="0" smtClean="0"/>
              <a:t> </a:t>
            </a:r>
            <a:r>
              <a:rPr lang="en-US" sz="2800" dirty="0" err="1" smtClean="0"/>
              <a:t>mentiona</a:t>
            </a:r>
            <a:r>
              <a:rPr lang="en-US" sz="2800" dirty="0" smtClean="0"/>
              <a:t> explicit;</a:t>
            </a:r>
            <a:endParaRPr lang="en-US" sz="2800" dirty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r>
              <a:rPr lang="en-US" sz="2800" dirty="0" err="1" smtClean="0"/>
              <a:t>Putem</a:t>
            </a:r>
            <a:r>
              <a:rPr lang="en-US" sz="2800" dirty="0" smtClean="0"/>
              <a:t> </a:t>
            </a:r>
            <a:r>
              <a:rPr lang="en-US" sz="2800" dirty="0" err="1" smtClean="0"/>
              <a:t>mentiona</a:t>
            </a:r>
            <a:r>
              <a:rPr lang="en-US" sz="2800" dirty="0" smtClean="0"/>
              <a:t> o </a:t>
            </a:r>
            <a:r>
              <a:rPr lang="en-US" sz="2800" dirty="0" err="1" smtClean="0"/>
              <a:t>variabila</a:t>
            </a:r>
            <a:r>
              <a:rPr lang="en-US" sz="2800" dirty="0" smtClean="0"/>
              <a:t> in care </a:t>
            </a:r>
            <a:r>
              <a:rPr lang="en-US" sz="2800" dirty="0" err="1" smtClean="0"/>
              <a:t>sa</a:t>
            </a:r>
            <a:r>
              <a:rPr lang="en-US" sz="2800" dirty="0" smtClean="0"/>
              <a:t> </a:t>
            </a:r>
            <a:r>
              <a:rPr lang="en-US" sz="2800" dirty="0" err="1" smtClean="0"/>
              <a:t>capturam</a:t>
            </a:r>
            <a:r>
              <a:rPr lang="en-US" sz="2800" dirty="0" smtClean="0"/>
              <a:t> </a:t>
            </a:r>
            <a:r>
              <a:rPr lang="en-US" sz="2800" dirty="0" err="1" smtClean="0"/>
              <a:t>erorile</a:t>
            </a:r>
            <a:r>
              <a:rPr lang="en-US" sz="2800" dirty="0" smtClean="0"/>
              <a:t> </a:t>
            </a:r>
            <a:r>
              <a:rPr lang="en-US" sz="2800" dirty="0" err="1" smtClean="0"/>
              <a:t>aparute</a:t>
            </a:r>
            <a:r>
              <a:rPr lang="en-US" sz="2800" dirty="0" smtClean="0"/>
              <a:t> </a:t>
            </a:r>
            <a:r>
              <a:rPr lang="en-US" sz="2800" b="1" dirty="0" smtClean="0"/>
              <a:t>AS e</a:t>
            </a:r>
            <a:r>
              <a:rPr lang="en-US" sz="2800" dirty="0" smtClean="0"/>
              <a:t>;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 err="1" smtClean="0"/>
              <a:t>Putem</a:t>
            </a:r>
            <a:r>
              <a:rPr lang="en-US" sz="2800" dirty="0" smtClean="0"/>
              <a:t> </a:t>
            </a:r>
            <a:r>
              <a:rPr lang="en-US" sz="2800" dirty="0" err="1" smtClean="0"/>
              <a:t>folosi</a:t>
            </a:r>
            <a:r>
              <a:rPr lang="en-US" sz="2800" dirty="0" smtClean="0"/>
              <a:t> </a:t>
            </a:r>
            <a:r>
              <a:rPr lang="en-US" sz="2800" dirty="0" err="1" smtClean="0"/>
              <a:t>mai</a:t>
            </a:r>
            <a:r>
              <a:rPr lang="en-US" sz="2800" dirty="0" smtClean="0"/>
              <a:t> </a:t>
            </a:r>
            <a:r>
              <a:rPr lang="en-US" sz="2800" dirty="0" err="1" smtClean="0"/>
              <a:t>multe</a:t>
            </a:r>
            <a:r>
              <a:rPr lang="en-US" sz="2800" dirty="0" smtClean="0"/>
              <a:t> </a:t>
            </a:r>
            <a:r>
              <a:rPr lang="en-US" sz="2800" dirty="0" err="1" smtClean="0"/>
              <a:t>ramuri</a:t>
            </a:r>
            <a:r>
              <a:rPr lang="en-US" sz="2800" dirty="0" smtClean="0"/>
              <a:t> except, </a:t>
            </a:r>
            <a:r>
              <a:rPr lang="en-US" sz="2800" dirty="0" err="1" smtClean="0"/>
              <a:t>pentru</a:t>
            </a:r>
            <a:r>
              <a:rPr lang="en-US" sz="2800" dirty="0" smtClean="0"/>
              <a:t> </a:t>
            </a:r>
            <a:r>
              <a:rPr lang="en-US" sz="2800" dirty="0" err="1" smtClean="0"/>
              <a:t>tipuri</a:t>
            </a:r>
            <a:r>
              <a:rPr lang="en-US" sz="2800" dirty="0" smtClean="0"/>
              <a:t> </a:t>
            </a:r>
            <a:r>
              <a:rPr lang="en-US" sz="2800" dirty="0" err="1" smtClean="0"/>
              <a:t>diferite</a:t>
            </a:r>
            <a:r>
              <a:rPr lang="en-US" sz="2800" dirty="0" smtClean="0"/>
              <a:t> de </a:t>
            </a:r>
            <a:r>
              <a:rPr lang="en-US" sz="2800" dirty="0" err="1" smtClean="0"/>
              <a:t>eroare</a:t>
            </a:r>
            <a:r>
              <a:rPr lang="en-US" sz="2800" dirty="0" smtClean="0"/>
              <a:t>, </a:t>
            </a:r>
            <a:r>
              <a:rPr lang="en-US" sz="2800" dirty="0" err="1" smtClean="0"/>
              <a:t>fiecare</a:t>
            </a:r>
            <a:r>
              <a:rPr lang="en-US" sz="2800" dirty="0" smtClean="0"/>
              <a:t> cu </a:t>
            </a:r>
            <a:r>
              <a:rPr lang="en-US" sz="2800" dirty="0" err="1" smtClean="0"/>
              <a:t>propriul</a:t>
            </a:r>
            <a:r>
              <a:rPr lang="en-US" sz="2800" dirty="0" smtClean="0"/>
              <a:t> bloc de </a:t>
            </a:r>
            <a:r>
              <a:rPr lang="en-US" sz="2800" dirty="0" err="1" smtClean="0"/>
              <a:t>instructiuni</a:t>
            </a:r>
            <a:r>
              <a:rPr lang="en-US" sz="2800" dirty="0" smtClean="0"/>
              <a:t> </a:t>
            </a:r>
            <a:r>
              <a:rPr lang="en-US" sz="2800" dirty="0" err="1" smtClean="0"/>
              <a:t>aplicabile</a:t>
            </a:r>
            <a:r>
              <a:rPr lang="en-US" sz="2800" dirty="0" smtClean="0"/>
              <a:t>;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 err="1" smtClean="0"/>
              <a:t>Daca</a:t>
            </a:r>
            <a:r>
              <a:rPr lang="en-US" sz="2800" dirty="0" smtClean="0"/>
              <a:t> </a:t>
            </a:r>
            <a:r>
              <a:rPr lang="en-US" sz="2800" dirty="0" err="1" smtClean="0"/>
              <a:t>apare</a:t>
            </a:r>
            <a:r>
              <a:rPr lang="en-US" sz="2800" dirty="0" smtClean="0"/>
              <a:t> alt tip de </a:t>
            </a:r>
            <a:r>
              <a:rPr lang="en-US" sz="2800" dirty="0" err="1" smtClean="0"/>
              <a:t>eroare</a:t>
            </a:r>
            <a:r>
              <a:rPr lang="en-US" sz="2800" dirty="0" smtClean="0"/>
              <a:t>, </a:t>
            </a:r>
            <a:r>
              <a:rPr lang="en-US" sz="2800" dirty="0" err="1" smtClean="0"/>
              <a:t>decat</a:t>
            </a:r>
            <a:r>
              <a:rPr lang="en-US" sz="2800" dirty="0" smtClean="0"/>
              <a:t> </a:t>
            </a:r>
            <a:r>
              <a:rPr lang="en-US" sz="2800" dirty="0" err="1" smtClean="0"/>
              <a:t>cele</a:t>
            </a:r>
            <a:r>
              <a:rPr lang="en-US" sz="2800" dirty="0" smtClean="0"/>
              <a:t> definite, nu </a:t>
            </a:r>
            <a:r>
              <a:rPr lang="en-US" sz="2800" dirty="0" err="1" smtClean="0"/>
              <a:t>va</a:t>
            </a:r>
            <a:r>
              <a:rPr lang="en-US" sz="2800" dirty="0" smtClean="0"/>
              <a:t> fi </a:t>
            </a:r>
            <a:r>
              <a:rPr lang="en-US" sz="2800" dirty="0" err="1" smtClean="0"/>
              <a:t>exceptata</a:t>
            </a:r>
            <a:r>
              <a:rPr lang="en-US" sz="2800" dirty="0" smtClean="0"/>
              <a:t>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18689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18689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7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67566" y="450022"/>
            <a:ext cx="103124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		</a:t>
            </a:r>
            <a:r>
              <a:rPr lang="en-US" sz="2800" b="1" dirty="0" smtClean="0">
                <a:solidFill>
                  <a:srgbClr val="C00000"/>
                </a:solidFill>
              </a:rPr>
              <a:t>Try / except / else</a:t>
            </a:r>
            <a:endParaRPr lang="en-US" sz="2800" b="1" dirty="0" smtClean="0"/>
          </a:p>
          <a:p>
            <a:endParaRPr lang="en-US" sz="2800" dirty="0" smtClean="0"/>
          </a:p>
          <a:p>
            <a:r>
              <a:rPr lang="en-US" sz="2800" dirty="0" smtClean="0"/>
              <a:t>a = </a:t>
            </a:r>
            <a:r>
              <a:rPr lang="en-US" sz="2800" dirty="0" smtClean="0">
                <a:solidFill>
                  <a:srgbClr val="008000"/>
                </a:solidFill>
              </a:rPr>
              <a:t>'string'</a:t>
            </a:r>
            <a:endParaRPr lang="en-US" sz="2800" dirty="0">
              <a:solidFill>
                <a:srgbClr val="008000"/>
              </a:solidFill>
            </a:endParaRPr>
          </a:p>
          <a:p>
            <a:r>
              <a:rPr lang="en-US" sz="2800" dirty="0" smtClean="0">
                <a:solidFill>
                  <a:srgbClr val="D05F02"/>
                </a:solidFill>
              </a:rPr>
              <a:t>try</a:t>
            </a:r>
            <a:r>
              <a:rPr lang="en-US" sz="2800" dirty="0" smtClean="0"/>
              <a:t>:					</a:t>
            </a:r>
            <a:r>
              <a:rPr lang="en-US" sz="2800" dirty="0" smtClean="0">
                <a:solidFill>
                  <a:srgbClr val="C00000"/>
                </a:solidFill>
              </a:rPr>
              <a:t>#</a:t>
            </a:r>
            <a:r>
              <a:rPr lang="en-US" sz="2800" dirty="0" smtClean="0"/>
              <a:t> </a:t>
            </a:r>
            <a:r>
              <a:rPr lang="en-US" sz="2800" dirty="0" err="1" smtClean="0"/>
              <a:t>Incearca</a:t>
            </a:r>
            <a:r>
              <a:rPr lang="en-US" sz="2800" dirty="0" smtClean="0"/>
              <a:t> </a:t>
            </a:r>
            <a:r>
              <a:rPr lang="en-US" sz="2800" dirty="0" err="1" smtClean="0"/>
              <a:t>operatiunea</a:t>
            </a:r>
            <a:r>
              <a:rPr lang="en-US" sz="2800" dirty="0" smtClean="0"/>
              <a:t> data...</a:t>
            </a:r>
            <a:endParaRPr lang="en-US" sz="2800" dirty="0"/>
          </a:p>
          <a:p>
            <a:r>
              <a:rPr lang="en-US" sz="2800" dirty="0"/>
              <a:t>	b = </a:t>
            </a:r>
            <a:r>
              <a:rPr lang="en-US" sz="2800" dirty="0" err="1"/>
              <a:t>int</a:t>
            </a:r>
            <a:r>
              <a:rPr lang="en-US" sz="2800" dirty="0"/>
              <a:t>(a)</a:t>
            </a:r>
          </a:p>
          <a:p>
            <a:r>
              <a:rPr lang="en-US" sz="2800" dirty="0"/>
              <a:t>	</a:t>
            </a:r>
            <a:r>
              <a:rPr lang="en-US" sz="2800" dirty="0">
                <a:solidFill>
                  <a:srgbClr val="CC00CC"/>
                </a:solidFill>
              </a:rPr>
              <a:t>print</a:t>
            </a:r>
            <a:r>
              <a:rPr lang="en-US" sz="2800" dirty="0"/>
              <a:t> </a:t>
            </a:r>
            <a:r>
              <a:rPr lang="en-US" sz="2800" dirty="0" smtClean="0"/>
              <a:t>(b </a:t>
            </a:r>
            <a:r>
              <a:rPr lang="en-US" sz="2800" dirty="0"/>
              <a:t>+ </a:t>
            </a:r>
            <a:r>
              <a:rPr lang="en-US" sz="2800" dirty="0" smtClean="0"/>
              <a:t>5)</a:t>
            </a:r>
            <a:endParaRPr lang="en-US" sz="2800" dirty="0"/>
          </a:p>
          <a:p>
            <a:r>
              <a:rPr lang="en-US" sz="2800" dirty="0" smtClean="0">
                <a:solidFill>
                  <a:srgbClr val="D05F02"/>
                </a:solidFill>
              </a:rPr>
              <a:t>except</a:t>
            </a:r>
            <a:r>
              <a:rPr lang="en-US" sz="2800" dirty="0" smtClean="0"/>
              <a:t>[(</a:t>
            </a:r>
            <a:r>
              <a:rPr lang="en-US" sz="2800" dirty="0" smtClean="0">
                <a:solidFill>
                  <a:srgbClr val="FF33CC"/>
                </a:solidFill>
              </a:rPr>
              <a:t>tip_exceptie1</a:t>
            </a:r>
            <a:r>
              <a:rPr lang="en-US" sz="2800" dirty="0"/>
              <a:t>,</a:t>
            </a:r>
            <a:r>
              <a:rPr lang="en-US" sz="2800" dirty="0">
                <a:solidFill>
                  <a:srgbClr val="D05F02"/>
                </a:solidFill>
              </a:rPr>
              <a:t> </a:t>
            </a:r>
            <a:r>
              <a:rPr lang="en-US" sz="2800" dirty="0" err="1" smtClean="0">
                <a:solidFill>
                  <a:srgbClr val="FF33CC"/>
                </a:solidFill>
              </a:rPr>
              <a:t>tip_exceptie</a:t>
            </a:r>
            <a:r>
              <a:rPr lang="en-US" sz="2800" dirty="0" smtClean="0">
                <a:solidFill>
                  <a:srgbClr val="FF33CC"/>
                </a:solidFill>
              </a:rPr>
              <a:t> 2</a:t>
            </a:r>
            <a:r>
              <a:rPr lang="en-US" sz="2800" dirty="0" smtClean="0"/>
              <a:t>,</a:t>
            </a:r>
            <a:r>
              <a:rPr lang="en-US" sz="2800" dirty="0" smtClean="0">
                <a:solidFill>
                  <a:srgbClr val="FF33CC"/>
                </a:solidFill>
              </a:rPr>
              <a:t>...)</a:t>
            </a:r>
            <a:r>
              <a:rPr lang="en-US" sz="2800" dirty="0" smtClean="0"/>
              <a:t>][</a:t>
            </a:r>
            <a:r>
              <a:rPr lang="en-US" sz="2800" dirty="0" err="1" smtClean="0"/>
              <a:t>var</a:t>
            </a:r>
            <a:r>
              <a:rPr lang="en-US" sz="2800" dirty="0" smtClean="0"/>
              <a:t>] :			</a:t>
            </a:r>
          </a:p>
          <a:p>
            <a:r>
              <a:rPr lang="en-US" sz="2800" dirty="0"/>
              <a:t>	</a:t>
            </a:r>
            <a:r>
              <a:rPr lang="en-US" sz="2800" dirty="0">
                <a:solidFill>
                  <a:srgbClr val="CC00CC"/>
                </a:solidFill>
              </a:rPr>
              <a:t>print</a:t>
            </a:r>
            <a:r>
              <a:rPr lang="en-US" sz="2800" dirty="0"/>
              <a:t> (a, </a:t>
            </a:r>
            <a:r>
              <a:rPr lang="en-US" sz="2800" dirty="0">
                <a:solidFill>
                  <a:srgbClr val="008000"/>
                </a:solidFill>
              </a:rPr>
              <a:t>'nu </a:t>
            </a:r>
            <a:r>
              <a:rPr lang="en-US" sz="2800" dirty="0" err="1">
                <a:solidFill>
                  <a:srgbClr val="008000"/>
                </a:solidFill>
              </a:rPr>
              <a:t>este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numar</a:t>
            </a:r>
            <a:r>
              <a:rPr lang="en-US" sz="2800" dirty="0" smtClean="0">
                <a:solidFill>
                  <a:srgbClr val="008000"/>
                </a:solidFill>
              </a:rPr>
              <a:t>'</a:t>
            </a:r>
            <a:r>
              <a:rPr lang="en-US" sz="2800" dirty="0" smtClean="0"/>
              <a:t>)	</a:t>
            </a:r>
            <a:r>
              <a:rPr lang="en-US" sz="2800" dirty="0" smtClean="0">
                <a:solidFill>
                  <a:srgbClr val="C00000"/>
                </a:solidFill>
              </a:rPr>
              <a:t>#</a:t>
            </a:r>
            <a:r>
              <a:rPr lang="en-US" sz="2800" dirty="0" smtClean="0"/>
              <a:t> </a:t>
            </a:r>
            <a:r>
              <a:rPr lang="en-US" sz="2800" dirty="0" err="1" smtClean="0"/>
              <a:t>Daca</a:t>
            </a:r>
            <a:r>
              <a:rPr lang="en-US" sz="2800" dirty="0" smtClean="0"/>
              <a:t> nu </a:t>
            </a:r>
            <a:r>
              <a:rPr lang="en-US" sz="2800" dirty="0" err="1" smtClean="0"/>
              <a:t>reuseste</a:t>
            </a:r>
            <a:r>
              <a:rPr lang="en-US" sz="2800" dirty="0" smtClean="0"/>
              <a:t> are </a:t>
            </a:r>
            <a:r>
              <a:rPr lang="en-US" sz="2800" dirty="0" err="1" smtClean="0"/>
              <a:t>alternativa</a:t>
            </a:r>
            <a:endParaRPr lang="en-US" sz="2800" dirty="0"/>
          </a:p>
          <a:p>
            <a:r>
              <a:rPr lang="en-US" sz="2800" dirty="0" smtClean="0">
                <a:solidFill>
                  <a:srgbClr val="D05F02"/>
                </a:solidFill>
              </a:rPr>
              <a:t>else</a:t>
            </a:r>
            <a:r>
              <a:rPr lang="en-US" sz="2800" dirty="0" smtClean="0"/>
              <a:t>:</a:t>
            </a:r>
            <a:r>
              <a:rPr lang="en-US" sz="2800" dirty="0"/>
              <a:t>				</a:t>
            </a:r>
            <a:r>
              <a:rPr lang="en-US" sz="2800" dirty="0" smtClean="0"/>
              <a:t>	</a:t>
            </a:r>
            <a:r>
              <a:rPr lang="en-US" sz="2800" dirty="0"/>
              <a:t>	</a:t>
            </a:r>
            <a:endParaRPr lang="en-US" sz="2800" dirty="0" smtClean="0"/>
          </a:p>
          <a:p>
            <a:r>
              <a:rPr lang="en-US" sz="2800" dirty="0">
                <a:solidFill>
                  <a:srgbClr val="CC00CC"/>
                </a:solidFill>
              </a:rPr>
              <a:t>	</a:t>
            </a:r>
            <a:r>
              <a:rPr lang="en-US" sz="2800" dirty="0" smtClean="0">
                <a:solidFill>
                  <a:srgbClr val="CC00CC"/>
                </a:solidFill>
              </a:rPr>
              <a:t>print</a:t>
            </a:r>
            <a:r>
              <a:rPr lang="en-US" sz="2800" dirty="0" smtClean="0"/>
              <a:t> (</a:t>
            </a:r>
            <a:r>
              <a:rPr lang="en-US" sz="2800" dirty="0" smtClean="0">
                <a:solidFill>
                  <a:srgbClr val="008000"/>
                </a:solidFill>
              </a:rPr>
              <a:t>'Buna </a:t>
            </a:r>
            <a:r>
              <a:rPr lang="en-US" sz="2800" dirty="0" err="1" smtClean="0">
                <a:solidFill>
                  <a:srgbClr val="008000"/>
                </a:solidFill>
              </a:rPr>
              <a:t>treaba</a:t>
            </a:r>
            <a:r>
              <a:rPr lang="en-US" sz="2800" dirty="0" smtClean="0">
                <a:solidFill>
                  <a:srgbClr val="008000"/>
                </a:solidFill>
              </a:rPr>
              <a:t>!'</a:t>
            </a:r>
            <a:r>
              <a:rPr lang="en-US" sz="2800" dirty="0" smtClean="0"/>
              <a:t>)	</a:t>
            </a:r>
            <a:r>
              <a:rPr lang="en-US" sz="2800" dirty="0">
                <a:solidFill>
                  <a:srgbClr val="C00000"/>
                </a:solidFill>
              </a:rPr>
              <a:t>#</a:t>
            </a:r>
            <a:r>
              <a:rPr lang="en-US" sz="2800" dirty="0"/>
              <a:t> </a:t>
            </a:r>
            <a:r>
              <a:rPr lang="en-US" sz="2800" dirty="0" err="1"/>
              <a:t>Daca</a:t>
            </a:r>
            <a:r>
              <a:rPr lang="en-US" sz="2800" dirty="0"/>
              <a:t> </a:t>
            </a:r>
            <a:r>
              <a:rPr lang="en-US" sz="2800" dirty="0" smtClean="0"/>
              <a:t>try </a:t>
            </a:r>
            <a:r>
              <a:rPr lang="en-US" sz="2800" dirty="0" err="1" smtClean="0"/>
              <a:t>reuseste</a:t>
            </a:r>
            <a:r>
              <a:rPr lang="en-US" sz="2800" dirty="0" smtClean="0"/>
              <a:t> </a:t>
            </a:r>
            <a:r>
              <a:rPr lang="en-US" sz="2800" dirty="0" err="1"/>
              <a:t>executa</a:t>
            </a:r>
            <a:r>
              <a:rPr lang="en-US" sz="2800" dirty="0"/>
              <a:t> </a:t>
            </a:r>
            <a:r>
              <a:rPr lang="en-US" sz="2800" dirty="0" err="1" smtClean="0"/>
              <a:t>si</a:t>
            </a:r>
            <a:r>
              <a:rPr lang="en-US" sz="2800" dirty="0" smtClean="0"/>
              <a:t> else</a:t>
            </a:r>
          </a:p>
          <a:p>
            <a:r>
              <a:rPr lang="en-US" sz="2800" dirty="0" smtClean="0">
                <a:solidFill>
                  <a:srgbClr val="D05F02"/>
                </a:solidFill>
              </a:rPr>
              <a:t>finally</a:t>
            </a:r>
            <a:r>
              <a:rPr lang="en-US" sz="2800" dirty="0" smtClean="0"/>
              <a:t>:</a:t>
            </a:r>
            <a:r>
              <a:rPr lang="en-US" sz="2800" dirty="0"/>
              <a:t>						</a:t>
            </a:r>
          </a:p>
          <a:p>
            <a:r>
              <a:rPr lang="en-US" sz="2800" dirty="0">
                <a:solidFill>
                  <a:srgbClr val="CC00CC"/>
                </a:solidFill>
              </a:rPr>
              <a:t>	print</a:t>
            </a:r>
            <a:r>
              <a:rPr lang="en-US" sz="2800" dirty="0"/>
              <a:t> </a:t>
            </a:r>
            <a:r>
              <a:rPr lang="en-US" sz="2800" dirty="0" smtClean="0"/>
              <a:t>(</a:t>
            </a:r>
            <a:r>
              <a:rPr lang="en-US" sz="2800" dirty="0">
                <a:solidFill>
                  <a:srgbClr val="008000"/>
                </a:solidFill>
              </a:rPr>
              <a:t>'</a:t>
            </a:r>
            <a:r>
              <a:rPr lang="en-US" sz="2800" dirty="0" err="1">
                <a:solidFill>
                  <a:srgbClr val="008000"/>
                </a:solidFill>
              </a:rPr>
              <a:t>Aceasta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 smtClean="0">
                <a:solidFill>
                  <a:srgbClr val="008000"/>
                </a:solidFill>
              </a:rPr>
              <a:t>va</a:t>
            </a:r>
            <a:r>
              <a:rPr lang="en-US" sz="2800" dirty="0" smtClean="0">
                <a:solidFill>
                  <a:srgbClr val="008000"/>
                </a:solidFill>
              </a:rPr>
              <a:t> </a:t>
            </a:r>
            <a:r>
              <a:rPr lang="en-US" sz="2800" dirty="0" err="1" smtClean="0">
                <a:solidFill>
                  <a:srgbClr val="008000"/>
                </a:solidFill>
              </a:rPr>
              <a:t>rula</a:t>
            </a:r>
            <a:r>
              <a:rPr lang="en-US" sz="2800" dirty="0" smtClean="0">
                <a:solidFill>
                  <a:srgbClr val="008000"/>
                </a:solidFill>
              </a:rPr>
              <a:t> </a:t>
            </a:r>
            <a:r>
              <a:rPr lang="en-US" sz="2800" dirty="0" err="1" smtClean="0">
                <a:solidFill>
                  <a:srgbClr val="008000"/>
                </a:solidFill>
              </a:rPr>
              <a:t>mereu</a:t>
            </a:r>
            <a:r>
              <a:rPr lang="en-US" sz="2800" dirty="0" smtClean="0">
                <a:solidFill>
                  <a:srgbClr val="008000"/>
                </a:solidFill>
              </a:rPr>
              <a:t>'</a:t>
            </a:r>
            <a:r>
              <a:rPr lang="en-US" sz="2800" dirty="0" smtClean="0"/>
              <a:t>)</a:t>
            </a:r>
            <a:r>
              <a:rPr lang="en-US" sz="2800" dirty="0"/>
              <a:t>	</a:t>
            </a:r>
            <a:r>
              <a:rPr lang="en-US" sz="2800" dirty="0">
                <a:solidFill>
                  <a:srgbClr val="C00000"/>
                </a:solidFill>
              </a:rPr>
              <a:t>#</a:t>
            </a:r>
            <a:r>
              <a:rPr lang="en-US" sz="2800" dirty="0"/>
              <a:t> </a:t>
            </a:r>
            <a:r>
              <a:rPr lang="en-US" sz="2800" dirty="0" err="1" smtClean="0"/>
              <a:t>Ruleaza</a:t>
            </a:r>
            <a:r>
              <a:rPr lang="en-US" sz="2800" dirty="0" smtClean="0"/>
              <a:t> in </a:t>
            </a:r>
            <a:r>
              <a:rPr lang="en-US" sz="2800" dirty="0" err="1" smtClean="0"/>
              <a:t>oricce</a:t>
            </a:r>
            <a:r>
              <a:rPr lang="en-US" sz="2800" dirty="0" smtClean="0"/>
              <a:t> </a:t>
            </a:r>
            <a:r>
              <a:rPr lang="en-US" sz="2800" dirty="0" err="1" smtClean="0"/>
              <a:t>situatie</a:t>
            </a:r>
            <a:endParaRPr lang="en-US" sz="2800" dirty="0"/>
          </a:p>
          <a:p>
            <a:endParaRPr lang="en-US" sz="2800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18689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18689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3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79600" y="317500"/>
            <a:ext cx="10312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/>
              <a:t>	</a:t>
            </a:r>
            <a:endParaRPr lang="en-US" sz="2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18689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18689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100842"/>
              </p:ext>
            </p:extLst>
          </p:nvPr>
        </p:nvGraphicFramePr>
        <p:xfrm>
          <a:off x="1364974" y="853972"/>
          <a:ext cx="10270434" cy="52287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04661"/>
                <a:gridCol w="7765773"/>
              </a:tblGrid>
              <a:tr h="5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Tipul</a:t>
                      </a:r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exceptiei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Descriere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5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IOError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Daca</a:t>
                      </a:r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incercam</a:t>
                      </a:r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</a:t>
                      </a:r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deschidem</a:t>
                      </a:r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un </a:t>
                      </a:r>
                      <a:r>
                        <a:rPr lang="en-US" sz="2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fisier</a:t>
                      </a:r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inexistent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5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IndexError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Daca</a:t>
                      </a:r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indexam</a:t>
                      </a:r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cu un </a:t>
                      </a:r>
                      <a:r>
                        <a:rPr lang="en-US" sz="2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numar</a:t>
                      </a:r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inexistent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5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KeyError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Daca</a:t>
                      </a:r>
                      <a:r>
                        <a:rPr lang="en-US" sz="2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nu </a:t>
                      </a:r>
                      <a:r>
                        <a:rPr lang="en-US" sz="2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exista</a:t>
                      </a:r>
                      <a:r>
                        <a:rPr lang="en-US" sz="2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cheia</a:t>
                      </a:r>
                      <a:r>
                        <a:rPr lang="en-US" sz="2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in dictionary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5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NameError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Nume</a:t>
                      </a:r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de </a:t>
                      </a:r>
                      <a:r>
                        <a:rPr lang="en-US" sz="2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functie</a:t>
                      </a:r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sau</a:t>
                      </a:r>
                      <a:r>
                        <a:rPr lang="en-US" sz="2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variabila</a:t>
                      </a:r>
                      <a:r>
                        <a:rPr lang="en-US" sz="2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inexistent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5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SyntaxError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Eroare</a:t>
                      </a:r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de </a:t>
                      </a:r>
                      <a:r>
                        <a:rPr lang="en-US" sz="2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sintaxa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5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TypeError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Functie</a:t>
                      </a:r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aplicata</a:t>
                      </a:r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la un type </a:t>
                      </a:r>
                      <a:r>
                        <a:rPr lang="en-US" sz="2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neadecvat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5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ValueError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Functie</a:t>
                      </a:r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aplicata</a:t>
                      </a:r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cu o </a:t>
                      </a:r>
                      <a:r>
                        <a:rPr lang="en-US" sz="2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valoare</a:t>
                      </a:r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gresita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5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ZeroDivisionError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Impartirea</a:t>
                      </a:r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la zero nu </a:t>
                      </a:r>
                      <a:r>
                        <a:rPr lang="en-US" sz="2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este</a:t>
                      </a:r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posibila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98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9461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69774" y="1696279"/>
            <a:ext cx="100451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smtClean="0">
                <a:solidFill>
                  <a:srgbClr val="7030A0"/>
                </a:solidFill>
                <a:ea typeface="Times New Roman" panose="02020603050405020304" pitchFamily="18" charset="0"/>
              </a:rPr>
              <a:t>		Siruri de caractere avansat</a:t>
            </a:r>
            <a:endParaRPr lang="en-US" sz="2800" b="1" u="sng">
              <a:solidFill>
                <a:srgbClr val="7030A0"/>
              </a:solidFill>
              <a:ea typeface="Times New Roman" panose="02020603050405020304" pitchFamily="18" charset="0"/>
            </a:endParaRPr>
          </a:p>
          <a:p>
            <a:endParaRPr lang="en-US" sz="2800"/>
          </a:p>
          <a:p>
            <a:pPr marL="914400" lvl="1" indent="-457200">
              <a:buAutoNum type="arabicPeriod"/>
            </a:pPr>
            <a:r>
              <a:rPr lang="en-US" sz="2800" smtClean="0"/>
              <a:t>Functii in Python</a:t>
            </a:r>
          </a:p>
          <a:p>
            <a:pPr marL="914400" lvl="1" indent="-457200">
              <a:buAutoNum type="arabicPeriod"/>
            </a:pPr>
            <a:endParaRPr lang="en-US" sz="2800" smtClean="0"/>
          </a:p>
          <a:p>
            <a:pPr marL="914400" lvl="1" indent="-457200">
              <a:buFontTx/>
              <a:buAutoNum type="arabicPeriod"/>
            </a:pPr>
            <a:r>
              <a:rPr lang="en-US" sz="2800" b="1">
                <a:solidFill>
                  <a:srgbClr val="FF0000"/>
                </a:solidFill>
              </a:rPr>
              <a:t>Functia prescurtata “lambda</a:t>
            </a:r>
            <a:r>
              <a:rPr lang="en-US" sz="2800" b="1" smtClean="0">
                <a:solidFill>
                  <a:srgbClr val="FF0000"/>
                </a:solidFill>
              </a:rPr>
              <a:t>”</a:t>
            </a:r>
          </a:p>
          <a:p>
            <a:pPr marL="914400" lvl="1" indent="-457200">
              <a:buFontTx/>
              <a:buAutoNum type="arabicPeriod"/>
            </a:pPr>
            <a:endParaRPr lang="en-US" sz="2800"/>
          </a:p>
          <a:p>
            <a:pPr marL="914400" lvl="1" indent="-457200">
              <a:buAutoNum type="arabicPeriod"/>
            </a:pPr>
            <a:r>
              <a:rPr lang="en-US" sz="2800" smtClean="0"/>
              <a:t>Citire si scriere fisiere</a:t>
            </a:r>
          </a:p>
          <a:p>
            <a:pPr marL="914400" lvl="1" indent="-457200">
              <a:buAutoNum type="arabicPeriod"/>
            </a:pPr>
            <a:endParaRPr lang="en-US" sz="2800" b="1">
              <a:solidFill>
                <a:srgbClr val="FF0000"/>
              </a:solidFill>
            </a:endParaRPr>
          </a:p>
          <a:p>
            <a:pPr marL="914400" lvl="1" indent="-457200">
              <a:buAutoNum type="arabicPeriod"/>
            </a:pPr>
            <a:endParaRPr lang="en-US" sz="2800" b="1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32814" y="6492874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7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9687" y="330759"/>
            <a:ext cx="1093304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</a:p>
          <a:p>
            <a:endParaRPr lang="en-US" sz="2800" b="1" dirty="0">
              <a:solidFill>
                <a:srgbClr val="C00000"/>
              </a:solidFill>
            </a:endParaRPr>
          </a:p>
          <a:p>
            <a:endParaRPr lang="en-US" sz="2800" b="1" dirty="0" smtClean="0">
              <a:solidFill>
                <a:srgbClr val="C00000"/>
              </a:solidFill>
            </a:endParaRPr>
          </a:p>
          <a:p>
            <a:r>
              <a:rPr lang="en-US" sz="2800" b="1" dirty="0">
                <a:solidFill>
                  <a:srgbClr val="C00000"/>
                </a:solidFill>
              </a:rPr>
              <a:t>	</a:t>
            </a:r>
            <a:r>
              <a:rPr lang="en-US" sz="2800" b="1" dirty="0" smtClean="0">
                <a:solidFill>
                  <a:srgbClr val="C00000"/>
                </a:solidFill>
              </a:rPr>
              <a:t>	</a:t>
            </a:r>
            <a:r>
              <a:rPr lang="en-US" sz="2800" b="1" dirty="0" err="1" smtClean="0">
                <a:solidFill>
                  <a:srgbClr val="C00000"/>
                </a:solidFill>
              </a:rPr>
              <a:t>Functii</a:t>
            </a:r>
            <a:r>
              <a:rPr lang="en-US" sz="2800" b="1" dirty="0" smtClean="0">
                <a:solidFill>
                  <a:srgbClr val="C00000"/>
                </a:solidFill>
              </a:rPr>
              <a:t> in Python - </a:t>
            </a:r>
            <a:r>
              <a:rPr lang="en-US" sz="2800" b="1" dirty="0" err="1" smtClean="0">
                <a:solidFill>
                  <a:srgbClr val="C00000"/>
                </a:solidFill>
              </a:rPr>
              <a:t>continuare</a:t>
            </a:r>
            <a:endParaRPr lang="ro-RO" sz="2800" dirty="0">
              <a:solidFill>
                <a:srgbClr val="C00000"/>
              </a:solidFill>
            </a:endParaRPr>
          </a:p>
          <a:p>
            <a:endParaRPr lang="en-US" sz="2800" dirty="0" smtClean="0"/>
          </a:p>
          <a:p>
            <a:r>
              <a:rPr lang="en-US" sz="2800" b="1" dirty="0" err="1" smtClean="0"/>
              <a:t>Functii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prescurtate</a:t>
            </a:r>
            <a:r>
              <a:rPr lang="en-US" sz="2800" b="1" dirty="0" smtClean="0"/>
              <a:t>: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nume_functie</a:t>
            </a:r>
            <a:r>
              <a:rPr lang="en-US" sz="2800" dirty="0" smtClean="0"/>
              <a:t> = </a:t>
            </a:r>
            <a:r>
              <a:rPr lang="en-US" sz="2800" dirty="0" smtClean="0">
                <a:solidFill>
                  <a:srgbClr val="D05F02"/>
                </a:solidFill>
              </a:rPr>
              <a:t>lambda</a:t>
            </a:r>
            <a:r>
              <a:rPr lang="en-US" sz="2800" dirty="0" smtClean="0"/>
              <a:t> [</a:t>
            </a:r>
            <a:r>
              <a:rPr lang="en-US" sz="2800" dirty="0" err="1" smtClean="0"/>
              <a:t>parametrii</a:t>
            </a:r>
            <a:r>
              <a:rPr lang="en-US" sz="2800" dirty="0" smtClean="0"/>
              <a:t>] : </a:t>
            </a:r>
            <a:r>
              <a:rPr lang="en-US" sz="2800" dirty="0"/>
              <a:t>	</a:t>
            </a:r>
            <a:r>
              <a:rPr lang="en-US" sz="2800" dirty="0" err="1" smtClean="0"/>
              <a:t>instructiuni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err="1" smtClean="0"/>
              <a:t>Aceasta</a:t>
            </a:r>
            <a:r>
              <a:rPr lang="en-US" sz="2800" dirty="0" smtClean="0"/>
              <a:t> </a:t>
            </a:r>
            <a:r>
              <a:rPr lang="en-US" sz="2800" dirty="0" err="1" smtClean="0"/>
              <a:t>functie</a:t>
            </a:r>
            <a:r>
              <a:rPr lang="en-US" sz="2800" dirty="0" smtClean="0"/>
              <a:t> </a:t>
            </a:r>
            <a:r>
              <a:rPr lang="en-US" sz="2800" dirty="0" err="1" smtClean="0"/>
              <a:t>simpla</a:t>
            </a:r>
            <a:r>
              <a:rPr lang="en-US" sz="2800" dirty="0" smtClean="0"/>
              <a:t> </a:t>
            </a:r>
            <a:r>
              <a:rPr lang="en-US" sz="2800" dirty="0" err="1" smtClean="0"/>
              <a:t>scrisa</a:t>
            </a:r>
            <a:r>
              <a:rPr lang="en-US" sz="2800" dirty="0" smtClean="0"/>
              <a:t> </a:t>
            </a:r>
            <a:r>
              <a:rPr lang="en-US" sz="2800" dirty="0" err="1" smtClean="0"/>
              <a:t>pe</a:t>
            </a:r>
            <a:r>
              <a:rPr lang="en-US" sz="2800" dirty="0" smtClean="0"/>
              <a:t> un </a:t>
            </a:r>
            <a:r>
              <a:rPr lang="en-US" sz="2800" dirty="0" err="1" smtClean="0"/>
              <a:t>singur</a:t>
            </a:r>
            <a:r>
              <a:rPr lang="en-US" sz="2800" dirty="0" smtClean="0"/>
              <a:t> rand.</a:t>
            </a:r>
          </a:p>
          <a:p>
            <a:endParaRPr lang="en-US" sz="2800" dirty="0"/>
          </a:p>
          <a:p>
            <a:r>
              <a:rPr lang="en-US" sz="2800" dirty="0" smtClean="0"/>
              <a:t>			</a:t>
            </a:r>
            <a:r>
              <a:rPr lang="en-US" sz="2800" dirty="0" err="1">
                <a:solidFill>
                  <a:srgbClr val="0070C0"/>
                </a:solidFill>
              </a:rPr>
              <a:t>Exemplul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403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212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2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9461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69774" y="1696279"/>
            <a:ext cx="100451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smtClean="0">
                <a:solidFill>
                  <a:srgbClr val="7030A0"/>
                </a:solidFill>
                <a:ea typeface="Times New Roman" panose="02020603050405020304" pitchFamily="18" charset="0"/>
              </a:rPr>
              <a:t>		Siruri de caractere avansat</a:t>
            </a:r>
            <a:endParaRPr lang="en-US" sz="2800" b="1" u="sng">
              <a:solidFill>
                <a:srgbClr val="7030A0"/>
              </a:solidFill>
              <a:ea typeface="Times New Roman" panose="02020603050405020304" pitchFamily="18" charset="0"/>
            </a:endParaRPr>
          </a:p>
          <a:p>
            <a:endParaRPr lang="en-US" sz="2800"/>
          </a:p>
          <a:p>
            <a:pPr marL="914400" lvl="1" indent="-457200">
              <a:buAutoNum type="arabicPeriod"/>
            </a:pPr>
            <a:r>
              <a:rPr lang="en-US" sz="2800" smtClean="0"/>
              <a:t>Functii in Python</a:t>
            </a:r>
          </a:p>
          <a:p>
            <a:pPr marL="914400" lvl="1" indent="-457200">
              <a:buAutoNum type="arabicPeriod"/>
            </a:pPr>
            <a:endParaRPr lang="en-US" sz="2800" smtClean="0"/>
          </a:p>
          <a:p>
            <a:pPr marL="914400" lvl="1" indent="-457200">
              <a:buFontTx/>
              <a:buAutoNum type="arabicPeriod"/>
            </a:pPr>
            <a:r>
              <a:rPr lang="en-US" sz="2800"/>
              <a:t>Functia prescurtata “lambda</a:t>
            </a:r>
            <a:r>
              <a:rPr lang="en-US" sz="2800" smtClean="0"/>
              <a:t>”</a:t>
            </a:r>
          </a:p>
          <a:p>
            <a:pPr marL="914400" lvl="1" indent="-457200">
              <a:buFontTx/>
              <a:buAutoNum type="arabicPeriod"/>
            </a:pPr>
            <a:endParaRPr lang="en-US" sz="2800"/>
          </a:p>
          <a:p>
            <a:pPr marL="914400" lvl="1" indent="-457200">
              <a:buAutoNum type="arabicPeriod"/>
            </a:pPr>
            <a:r>
              <a:rPr lang="en-US" sz="2800" b="1" smtClean="0">
                <a:solidFill>
                  <a:srgbClr val="FF0000"/>
                </a:solidFill>
              </a:rPr>
              <a:t>Citire si scriere fisiere</a:t>
            </a:r>
          </a:p>
          <a:p>
            <a:pPr marL="914400" lvl="1" indent="-457200">
              <a:buAutoNum type="arabicPeriod"/>
            </a:pPr>
            <a:endParaRPr lang="en-US" sz="2800" b="1">
              <a:solidFill>
                <a:srgbClr val="FF0000"/>
              </a:solidFill>
            </a:endParaRPr>
          </a:p>
          <a:p>
            <a:pPr marL="914400" lvl="1" indent="-457200">
              <a:buAutoNum type="arabicPeriod"/>
            </a:pPr>
            <a:endParaRPr lang="en-US" sz="2800" b="1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32814" y="6492874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9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9687" y="330759"/>
            <a:ext cx="10933043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b="1" dirty="0" err="1" smtClean="0">
                <a:solidFill>
                  <a:srgbClr val="C00000"/>
                </a:solidFill>
              </a:rPr>
              <a:t>Lucrul</a:t>
            </a:r>
            <a:r>
              <a:rPr lang="en-US" sz="2800" b="1" dirty="0" smtClean="0">
                <a:solidFill>
                  <a:srgbClr val="C00000"/>
                </a:solidFill>
              </a:rPr>
              <a:t> cu </a:t>
            </a:r>
            <a:r>
              <a:rPr lang="en-US" sz="2800" b="1" dirty="0" err="1" smtClean="0">
                <a:solidFill>
                  <a:srgbClr val="C00000"/>
                </a:solidFill>
              </a:rPr>
              <a:t>fisiere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endParaRPr lang="en-US" sz="2800" b="1" dirty="0">
              <a:solidFill>
                <a:srgbClr val="C00000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sz="2800" dirty="0" err="1" smtClean="0"/>
              <a:t>Fsierele</a:t>
            </a:r>
            <a:r>
              <a:rPr lang="en-US" sz="2800" dirty="0" smtClean="0"/>
              <a:t> de tip text, indifferent de </a:t>
            </a:r>
            <a:r>
              <a:rPr lang="en-US" sz="2800" dirty="0" err="1" smtClean="0"/>
              <a:t>extensie</a:t>
            </a:r>
            <a:r>
              <a:rPr lang="en-US" sz="2800" dirty="0" smtClean="0"/>
              <a:t>, care </a:t>
            </a:r>
            <a:r>
              <a:rPr lang="en-US" sz="2800" dirty="0" err="1" smtClean="0"/>
              <a:t>contin</a:t>
            </a:r>
            <a:r>
              <a:rPr lang="en-US" sz="2800" dirty="0" smtClean="0"/>
              <a:t> </a:t>
            </a:r>
            <a:r>
              <a:rPr lang="en-US" sz="2800" dirty="0" err="1" smtClean="0"/>
              <a:t>doar</a:t>
            </a:r>
            <a:r>
              <a:rPr lang="en-US" sz="2800" dirty="0" smtClean="0"/>
              <a:t> </a:t>
            </a:r>
            <a:r>
              <a:rPr lang="en-US" sz="2800" dirty="0" err="1" smtClean="0"/>
              <a:t>caractere</a:t>
            </a:r>
            <a:r>
              <a:rPr lang="en-US" sz="2800" dirty="0" smtClean="0"/>
              <a:t> ASCII, pot fi </a:t>
            </a:r>
            <a:r>
              <a:rPr lang="en-US" sz="2800" dirty="0" err="1" smtClean="0"/>
              <a:t>citite</a:t>
            </a:r>
            <a:r>
              <a:rPr lang="en-US" sz="2800" dirty="0" smtClean="0"/>
              <a:t> in Python;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 err="1" smtClean="0"/>
              <a:t>Fisierel</a:t>
            </a:r>
            <a:r>
              <a:rPr lang="en-US" sz="2800" dirty="0" smtClean="0"/>
              <a:t> text </a:t>
            </a:r>
            <a:r>
              <a:rPr lang="en-US" sz="2800" dirty="0" err="1" smtClean="0"/>
              <a:t>sunt</a:t>
            </a:r>
            <a:r>
              <a:rPr lang="en-US" sz="2800" dirty="0" smtClean="0"/>
              <a:t> utile </a:t>
            </a:r>
            <a:r>
              <a:rPr lang="en-US" sz="2800" dirty="0" err="1" smtClean="0"/>
              <a:t>pentru</a:t>
            </a:r>
            <a:r>
              <a:rPr lang="en-US" sz="2800" dirty="0" smtClean="0"/>
              <a:t> </a:t>
            </a:r>
            <a:r>
              <a:rPr lang="en-US" sz="2800" dirty="0" err="1" smtClean="0"/>
              <a:t>stocarea</a:t>
            </a:r>
            <a:r>
              <a:rPr lang="en-US" sz="2800" dirty="0" smtClean="0"/>
              <a:t> de date, </a:t>
            </a:r>
            <a:r>
              <a:rPr lang="en-US" sz="2800" dirty="0" err="1" smtClean="0"/>
              <a:t>fiind</a:t>
            </a:r>
            <a:r>
              <a:rPr lang="en-US" sz="2800" dirty="0" smtClean="0"/>
              <a:t> </a:t>
            </a:r>
            <a:r>
              <a:rPr lang="en-US" sz="2800" dirty="0" err="1" smtClean="0"/>
              <a:t>independente</a:t>
            </a:r>
            <a:r>
              <a:rPr lang="en-US" sz="2800" dirty="0" smtClean="0"/>
              <a:t> de </a:t>
            </a:r>
            <a:r>
              <a:rPr lang="en-US" sz="2800" dirty="0" err="1" smtClean="0"/>
              <a:t>sistemul</a:t>
            </a:r>
            <a:r>
              <a:rPr lang="en-US" sz="2800" dirty="0" smtClean="0"/>
              <a:t> de </a:t>
            </a:r>
            <a:r>
              <a:rPr lang="en-US" sz="2800" dirty="0" err="1" smtClean="0"/>
              <a:t>operare</a:t>
            </a:r>
            <a:r>
              <a:rPr lang="en-US" sz="2800" dirty="0" smtClean="0"/>
              <a:t>;</a:t>
            </a:r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r>
              <a:rPr lang="en-US" sz="2800" dirty="0" err="1" smtClean="0"/>
              <a:t>Fisierele</a:t>
            </a:r>
            <a:r>
              <a:rPr lang="en-US" sz="2800" dirty="0" smtClean="0"/>
              <a:t> </a:t>
            </a:r>
            <a:r>
              <a:rPr lang="en-US" sz="2800" dirty="0" err="1" smtClean="0"/>
              <a:t>sunt</a:t>
            </a:r>
            <a:r>
              <a:rPr lang="en-US" sz="2800" dirty="0" smtClean="0"/>
              <a:t> </a:t>
            </a:r>
            <a:r>
              <a:rPr lang="en-US" sz="2800" dirty="0" err="1" smtClean="0"/>
              <a:t>structurate</a:t>
            </a:r>
            <a:r>
              <a:rPr lang="en-US" sz="2800" dirty="0" smtClean="0"/>
              <a:t> </a:t>
            </a:r>
            <a:r>
              <a:rPr lang="en-US" sz="2800" dirty="0" err="1" smtClean="0"/>
              <a:t>pe</a:t>
            </a:r>
            <a:r>
              <a:rPr lang="en-US" sz="2800" dirty="0" smtClean="0"/>
              <a:t> </a:t>
            </a:r>
            <a:r>
              <a:rPr lang="en-US" sz="2800" dirty="0" err="1" smtClean="0"/>
              <a:t>linii</a:t>
            </a:r>
            <a:r>
              <a:rPr lang="en-US" sz="2800" dirty="0" smtClean="0"/>
              <a:t>, </a:t>
            </a:r>
            <a:r>
              <a:rPr lang="en-US" sz="2800" dirty="0" err="1" smtClean="0"/>
              <a:t>fiecare</a:t>
            </a:r>
            <a:r>
              <a:rPr lang="en-US" sz="2800" dirty="0" smtClean="0"/>
              <a:t> </a:t>
            </a:r>
            <a:r>
              <a:rPr lang="en-US" sz="2800" dirty="0" err="1" smtClean="0"/>
              <a:t>linie</a:t>
            </a:r>
            <a:r>
              <a:rPr lang="en-US" sz="2800" dirty="0" smtClean="0"/>
              <a:t> cu un </a:t>
            </a:r>
            <a:r>
              <a:rPr lang="en-US" sz="2800" dirty="0" err="1" smtClean="0"/>
              <a:t>delimitator</a:t>
            </a:r>
            <a:r>
              <a:rPr lang="en-US" sz="2800" dirty="0" smtClean="0"/>
              <a:t> \n, \r\n;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 err="1" smtClean="0"/>
              <a:t>Pentru</a:t>
            </a:r>
            <a:r>
              <a:rPr lang="en-US" sz="2800" dirty="0" smtClean="0"/>
              <a:t> a </a:t>
            </a:r>
            <a:r>
              <a:rPr lang="en-US" sz="2800" dirty="0" err="1" smtClean="0"/>
              <a:t>deschide</a:t>
            </a:r>
            <a:r>
              <a:rPr lang="en-US" sz="2800" dirty="0" smtClean="0"/>
              <a:t> un </a:t>
            </a:r>
            <a:r>
              <a:rPr lang="en-US" sz="2800" dirty="0" err="1" smtClean="0"/>
              <a:t>fisiere</a:t>
            </a:r>
            <a:r>
              <a:rPr lang="en-US" sz="2800" dirty="0" smtClean="0"/>
              <a:t> de tip text: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r>
              <a:rPr lang="en-US" sz="2800" dirty="0" smtClean="0"/>
              <a:t>	</a:t>
            </a:r>
            <a:r>
              <a:rPr lang="en-US" sz="2800" dirty="0" err="1"/>
              <a:t>variabila</a:t>
            </a:r>
            <a:r>
              <a:rPr lang="en-US" sz="2800" dirty="0"/>
              <a:t> = </a:t>
            </a:r>
            <a:r>
              <a:rPr lang="en-US" sz="2800" dirty="0">
                <a:solidFill>
                  <a:srgbClr val="CC00CC"/>
                </a:solidFill>
              </a:rPr>
              <a:t>open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008000"/>
                </a:solidFill>
              </a:rPr>
              <a:t>'</a:t>
            </a:r>
            <a:r>
              <a:rPr lang="en-US" sz="2800" dirty="0" err="1" smtClean="0">
                <a:solidFill>
                  <a:srgbClr val="008000"/>
                </a:solidFill>
              </a:rPr>
              <a:t>nume_fisier</a:t>
            </a:r>
            <a:r>
              <a:rPr lang="en-US" sz="2800" dirty="0" smtClean="0">
                <a:solidFill>
                  <a:srgbClr val="008000"/>
                </a:solidFill>
              </a:rPr>
              <a:t>'</a:t>
            </a:r>
            <a:r>
              <a:rPr lang="en-US" sz="2800" dirty="0" smtClean="0"/>
              <a:t>, [</a:t>
            </a:r>
            <a:r>
              <a:rPr lang="en-US" sz="2800" dirty="0" smtClean="0">
                <a:solidFill>
                  <a:srgbClr val="008000"/>
                </a:solidFill>
              </a:rPr>
              <a:t>'mod' </a:t>
            </a:r>
            <a:r>
              <a:rPr lang="en-US" sz="2800" dirty="0">
                <a:solidFill>
                  <a:srgbClr val="008000"/>
                </a:solidFill>
              </a:rPr>
              <a:t>– default </a:t>
            </a:r>
            <a:r>
              <a:rPr lang="en-US" sz="2800" dirty="0" smtClean="0">
                <a:solidFill>
                  <a:srgbClr val="008000"/>
                </a:solidFill>
              </a:rPr>
              <a:t>'r'</a:t>
            </a:r>
            <a:r>
              <a:rPr lang="en-US" sz="2800" dirty="0" smtClean="0"/>
              <a:t>])</a:t>
            </a:r>
            <a:endParaRPr lang="en-US" sz="2800" dirty="0"/>
          </a:p>
          <a:p>
            <a:endParaRPr lang="ro-RO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212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8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9687" y="330759"/>
            <a:ext cx="10933043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b="1" dirty="0" err="1" smtClean="0">
                <a:solidFill>
                  <a:srgbClr val="C00000"/>
                </a:solidFill>
              </a:rPr>
              <a:t>Lucrul</a:t>
            </a:r>
            <a:r>
              <a:rPr lang="en-US" sz="2800" b="1" dirty="0" smtClean="0">
                <a:solidFill>
                  <a:srgbClr val="C00000"/>
                </a:solidFill>
              </a:rPr>
              <a:t> cu </a:t>
            </a:r>
            <a:r>
              <a:rPr lang="en-US" sz="2800" b="1" dirty="0" err="1" smtClean="0">
                <a:solidFill>
                  <a:srgbClr val="C00000"/>
                </a:solidFill>
              </a:rPr>
              <a:t>fisiere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endParaRPr lang="en-US" sz="2800" b="1" dirty="0">
              <a:solidFill>
                <a:srgbClr val="C00000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sz="2800" dirty="0" err="1" smtClean="0"/>
              <a:t>Tipuri</a:t>
            </a:r>
            <a:r>
              <a:rPr lang="en-US" sz="2800" dirty="0" smtClean="0"/>
              <a:t> de </a:t>
            </a:r>
            <a:r>
              <a:rPr lang="en-US" sz="2800" dirty="0" err="1" smtClean="0"/>
              <a:t>deschidere</a:t>
            </a:r>
            <a:r>
              <a:rPr lang="en-US" sz="2800" dirty="0" smtClean="0"/>
              <a:t>, permit </a:t>
            </a:r>
            <a:r>
              <a:rPr lang="en-US" sz="2800" dirty="0" err="1" smtClean="0"/>
              <a:t>aplicarea</a:t>
            </a:r>
            <a:r>
              <a:rPr lang="en-US" sz="2800" dirty="0" smtClean="0"/>
              <a:t> de </a:t>
            </a:r>
            <a:r>
              <a:rPr lang="en-US" sz="2800" dirty="0" err="1" smtClean="0"/>
              <a:t>operatiuni</a:t>
            </a:r>
            <a:r>
              <a:rPr lang="en-US" sz="2800" dirty="0" smtClean="0"/>
              <a:t> </a:t>
            </a:r>
            <a:r>
              <a:rPr lang="en-US" sz="2800" dirty="0" err="1" smtClean="0"/>
              <a:t>diferite</a:t>
            </a:r>
            <a:r>
              <a:rPr lang="en-US" sz="2800" dirty="0" smtClean="0"/>
              <a:t> </a:t>
            </a:r>
            <a:r>
              <a:rPr lang="en-US" sz="2800" dirty="0" err="1" smtClean="0"/>
              <a:t>asupra</a:t>
            </a:r>
            <a:r>
              <a:rPr lang="en-US" sz="2800" dirty="0" smtClean="0"/>
              <a:t> </a:t>
            </a:r>
            <a:r>
              <a:rPr lang="en-US" sz="2800" dirty="0" err="1" smtClean="0"/>
              <a:t>fisierelor</a:t>
            </a:r>
            <a:r>
              <a:rPr lang="en-US" sz="2800" dirty="0" smtClean="0"/>
              <a:t> </a:t>
            </a:r>
            <a:r>
              <a:rPr lang="en-US" sz="2800" dirty="0" err="1" smtClean="0"/>
              <a:t>astfel</a:t>
            </a:r>
            <a:r>
              <a:rPr lang="en-US" sz="2800" dirty="0" smtClean="0"/>
              <a:t>:</a:t>
            </a:r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r>
              <a:rPr lang="en-US" sz="2800" b="1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'r'</a:t>
            </a:r>
            <a:r>
              <a:rPr lang="en-US" sz="2800" dirty="0" smtClean="0">
                <a:solidFill>
                  <a:srgbClr val="008000"/>
                </a:solidFill>
              </a:rPr>
              <a:t> 		</a:t>
            </a:r>
            <a:r>
              <a:rPr lang="en-US" sz="2800" dirty="0" smtClean="0"/>
              <a:t>read only	-	</a:t>
            </a:r>
            <a:r>
              <a:rPr lang="en-US" sz="2800" dirty="0" err="1" smtClean="0"/>
              <a:t>fisier</a:t>
            </a:r>
            <a:r>
              <a:rPr lang="en-US" sz="2800" dirty="0" smtClean="0"/>
              <a:t> existent</a:t>
            </a:r>
            <a:r>
              <a:rPr lang="en-US" sz="2800" dirty="0" smtClean="0"/>
              <a:t>;</a:t>
            </a:r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r>
              <a:rPr lang="en-US" sz="2800" b="1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'w'</a:t>
            </a:r>
            <a:r>
              <a:rPr lang="en-US" sz="2800" dirty="0" smtClean="0">
                <a:solidFill>
                  <a:srgbClr val="008000"/>
                </a:solidFill>
              </a:rPr>
              <a:t> 	</a:t>
            </a:r>
            <a:r>
              <a:rPr lang="en-US" sz="2800" dirty="0" smtClean="0"/>
              <a:t>write only	- 	</a:t>
            </a:r>
            <a:r>
              <a:rPr lang="en-US" sz="2800" dirty="0" err="1" smtClean="0"/>
              <a:t>il</a:t>
            </a:r>
            <a:r>
              <a:rPr lang="en-US" sz="2800" dirty="0" smtClean="0"/>
              <a:t> </a:t>
            </a:r>
            <a:r>
              <a:rPr lang="en-US" sz="2800" dirty="0" err="1" smtClean="0"/>
              <a:t>creeaza</a:t>
            </a:r>
            <a:r>
              <a:rPr lang="en-US" sz="2800" dirty="0" smtClean="0"/>
              <a:t> </a:t>
            </a:r>
            <a:r>
              <a:rPr lang="en-US" sz="2800" dirty="0" err="1" smtClean="0"/>
              <a:t>sau</a:t>
            </a:r>
            <a:r>
              <a:rPr lang="en-US" sz="2800" dirty="0" smtClean="0"/>
              <a:t> </a:t>
            </a:r>
            <a:r>
              <a:rPr lang="en-US" sz="2800" dirty="0" err="1" smtClean="0"/>
              <a:t>il</a:t>
            </a:r>
            <a:r>
              <a:rPr lang="en-US" sz="2800" dirty="0" smtClean="0"/>
              <a:t> </a:t>
            </a:r>
            <a:r>
              <a:rPr lang="en-US" sz="2800" dirty="0" err="1" smtClean="0"/>
              <a:t>rescrie</a:t>
            </a:r>
            <a:r>
              <a:rPr lang="en-US" sz="2800" dirty="0" smtClean="0"/>
              <a:t> </a:t>
            </a:r>
            <a:r>
              <a:rPr lang="en-US" sz="2800" dirty="0" err="1" smtClean="0"/>
              <a:t>daca</a:t>
            </a:r>
            <a:r>
              <a:rPr lang="en-US" sz="2800" dirty="0" smtClean="0"/>
              <a:t> </a:t>
            </a:r>
            <a:r>
              <a:rPr lang="en-US" sz="2800" dirty="0" err="1" smtClean="0"/>
              <a:t>exista</a:t>
            </a:r>
            <a:r>
              <a:rPr lang="en-US" sz="2800" dirty="0" smtClean="0"/>
              <a:t>;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b="1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'a'</a:t>
            </a:r>
            <a:r>
              <a:rPr lang="en-US" sz="2800" b="1" dirty="0" smtClean="0">
                <a:solidFill>
                  <a:srgbClr val="008000"/>
                </a:solidFill>
              </a:rPr>
              <a:t> </a:t>
            </a:r>
            <a:r>
              <a:rPr lang="en-US" sz="2800" smtClean="0">
                <a:solidFill>
                  <a:srgbClr val="008000"/>
                </a:solidFill>
              </a:rPr>
              <a:t>	</a:t>
            </a:r>
            <a:r>
              <a:rPr lang="en-US" sz="2800" smtClean="0"/>
              <a:t>write </a:t>
            </a:r>
            <a:r>
              <a:rPr lang="en-US" sz="2800" dirty="0" smtClean="0"/>
              <a:t>only	-	</a:t>
            </a:r>
            <a:r>
              <a:rPr lang="en-US" sz="2800" dirty="0" err="1" smtClean="0"/>
              <a:t>il</a:t>
            </a:r>
            <a:r>
              <a:rPr lang="en-US" sz="2800" dirty="0" smtClean="0"/>
              <a:t> </a:t>
            </a:r>
            <a:r>
              <a:rPr lang="en-US" sz="2800" dirty="0" err="1" smtClean="0"/>
              <a:t>creeaza</a:t>
            </a:r>
            <a:r>
              <a:rPr lang="en-US" sz="2800" dirty="0" smtClean="0"/>
              <a:t> </a:t>
            </a:r>
            <a:r>
              <a:rPr lang="en-US" sz="2800" dirty="0" err="1" smtClean="0"/>
              <a:t>sau</a:t>
            </a:r>
            <a:r>
              <a:rPr lang="en-US" sz="2800" dirty="0" smtClean="0"/>
              <a:t> </a:t>
            </a:r>
            <a:r>
              <a:rPr lang="en-US" sz="2800" dirty="0" err="1" smtClean="0"/>
              <a:t>il</a:t>
            </a:r>
            <a:r>
              <a:rPr lang="en-US" sz="2800" dirty="0" smtClean="0"/>
              <a:t> </a:t>
            </a:r>
            <a:r>
              <a:rPr lang="en-US" sz="2800" dirty="0" err="1" smtClean="0"/>
              <a:t>completeaza</a:t>
            </a:r>
            <a:r>
              <a:rPr lang="en-US" sz="2800" dirty="0" smtClean="0"/>
              <a:t> (la final</a:t>
            </a:r>
            <a:r>
              <a:rPr lang="en-US" sz="2800" dirty="0" smtClean="0"/>
              <a:t>);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b="1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'r+' </a:t>
            </a:r>
            <a:r>
              <a:rPr lang="en-US" sz="2800" dirty="0" smtClean="0">
                <a:solidFill>
                  <a:srgbClr val="008000"/>
                </a:solidFill>
              </a:rPr>
              <a:t>	</a:t>
            </a:r>
            <a:r>
              <a:rPr lang="en-US" sz="2800" dirty="0" smtClean="0"/>
              <a:t>r + w		-	</a:t>
            </a:r>
            <a:r>
              <a:rPr lang="en-US" sz="2800" dirty="0" err="1" smtClean="0"/>
              <a:t>citire</a:t>
            </a:r>
            <a:r>
              <a:rPr lang="en-US" sz="2800" dirty="0" smtClean="0"/>
              <a:t> </a:t>
            </a:r>
            <a:r>
              <a:rPr lang="en-US" sz="2800" dirty="0" err="1" smtClean="0"/>
              <a:t>si</a:t>
            </a:r>
            <a:r>
              <a:rPr lang="en-US" sz="2800" dirty="0" smtClean="0"/>
              <a:t> </a:t>
            </a:r>
            <a:r>
              <a:rPr lang="en-US" sz="2800" dirty="0" err="1" smtClean="0"/>
              <a:t>scriere</a:t>
            </a:r>
            <a:r>
              <a:rPr lang="en-US" sz="2800" dirty="0" smtClean="0"/>
              <a:t>, </a:t>
            </a:r>
            <a:r>
              <a:rPr lang="en-US" sz="2800" dirty="0" err="1" smtClean="0"/>
              <a:t>trebuie</a:t>
            </a:r>
            <a:r>
              <a:rPr lang="en-US" sz="2800" dirty="0" smtClean="0"/>
              <a:t> </a:t>
            </a:r>
            <a:r>
              <a:rPr lang="en-US" sz="2800" dirty="0" err="1" smtClean="0"/>
              <a:t>sa</a:t>
            </a:r>
            <a:r>
              <a:rPr lang="en-US" sz="2800" dirty="0" smtClean="0"/>
              <a:t> </a:t>
            </a:r>
            <a:r>
              <a:rPr lang="en-US" sz="2800" dirty="0" err="1" smtClean="0"/>
              <a:t>existe</a:t>
            </a:r>
            <a:r>
              <a:rPr lang="en-US" sz="2800" dirty="0" smtClean="0"/>
              <a:t>;</a:t>
            </a:r>
            <a:endParaRPr lang="en-US" sz="2800" dirty="0"/>
          </a:p>
          <a:p>
            <a:pPr marL="457200" indent="-457200">
              <a:buFontTx/>
              <a:buChar char="-"/>
            </a:pPr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212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1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3183" y="330759"/>
            <a:ext cx="10959547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</a:p>
          <a:p>
            <a:r>
              <a:rPr lang="en-US" sz="2800" b="1" dirty="0">
                <a:solidFill>
                  <a:srgbClr val="C00000"/>
                </a:solidFill>
              </a:rPr>
              <a:t>	</a:t>
            </a:r>
            <a:r>
              <a:rPr lang="en-US" sz="2800" b="1" dirty="0" smtClean="0">
                <a:solidFill>
                  <a:srgbClr val="C00000"/>
                </a:solidFill>
              </a:rPr>
              <a:t>	</a:t>
            </a:r>
            <a:r>
              <a:rPr lang="en-US" sz="2800" b="1" dirty="0" err="1" smtClean="0">
                <a:solidFill>
                  <a:srgbClr val="C00000"/>
                </a:solidFill>
              </a:rPr>
              <a:t>Lucrul</a:t>
            </a:r>
            <a:r>
              <a:rPr lang="en-US" sz="2800" b="1" dirty="0" smtClean="0">
                <a:solidFill>
                  <a:srgbClr val="C00000"/>
                </a:solidFill>
              </a:rPr>
              <a:t> cu </a:t>
            </a:r>
            <a:r>
              <a:rPr lang="en-US" sz="2800" b="1" dirty="0" err="1" smtClean="0">
                <a:solidFill>
                  <a:srgbClr val="C00000"/>
                </a:solidFill>
              </a:rPr>
              <a:t>fisiere</a:t>
            </a:r>
            <a:r>
              <a:rPr lang="en-US" sz="2800" b="1" dirty="0" smtClean="0">
                <a:solidFill>
                  <a:srgbClr val="C00000"/>
                </a:solidFill>
              </a:rPr>
              <a:t> - </a:t>
            </a:r>
            <a:r>
              <a:rPr lang="en-US" sz="2800" b="1" dirty="0" err="1" smtClean="0">
                <a:solidFill>
                  <a:srgbClr val="C00000"/>
                </a:solidFill>
              </a:rPr>
              <a:t>continuare</a:t>
            </a:r>
            <a:endParaRPr lang="ro-RO" sz="2800" dirty="0">
              <a:solidFill>
                <a:srgbClr val="C00000"/>
              </a:solidFill>
            </a:endParaRPr>
          </a:p>
          <a:p>
            <a:endParaRPr lang="en-US" sz="2800" dirty="0" smtClean="0"/>
          </a:p>
          <a:p>
            <a:pPr marL="457200" indent="-457200">
              <a:buFontTx/>
              <a:buChar char="-"/>
            </a:pPr>
            <a:r>
              <a:rPr lang="en-US" sz="2800" b="1" dirty="0" err="1" smtClean="0">
                <a:solidFill>
                  <a:srgbClr val="008000"/>
                </a:solidFill>
              </a:rPr>
              <a:t>variabila.read</a:t>
            </a:r>
            <a:r>
              <a:rPr lang="en-US" sz="2800" b="1" dirty="0" smtClean="0">
                <a:solidFill>
                  <a:srgbClr val="008000"/>
                </a:solidFill>
              </a:rPr>
              <a:t>()</a:t>
            </a:r>
            <a:r>
              <a:rPr lang="en-US" sz="2800" dirty="0" smtClean="0"/>
              <a:t> – </a:t>
            </a:r>
            <a:r>
              <a:rPr lang="en-US" sz="2800" dirty="0" err="1" smtClean="0"/>
              <a:t>returneaza</a:t>
            </a:r>
            <a:r>
              <a:rPr lang="en-US" sz="2800" dirty="0" smtClean="0"/>
              <a:t> un sir de </a:t>
            </a:r>
            <a:r>
              <a:rPr lang="en-US" sz="2800" dirty="0" err="1" smtClean="0"/>
              <a:t>caractere</a:t>
            </a:r>
            <a:r>
              <a:rPr lang="en-US" sz="2800" dirty="0" smtClean="0"/>
              <a:t> cu </a:t>
            </a:r>
            <a:r>
              <a:rPr lang="en-US" sz="2800" dirty="0" err="1" smtClean="0"/>
              <a:t>continutul</a:t>
            </a:r>
            <a:r>
              <a:rPr lang="en-US" sz="2800" dirty="0" smtClean="0"/>
              <a:t> </a:t>
            </a:r>
            <a:r>
              <a:rPr lang="en-US" sz="2800" dirty="0" err="1" smtClean="0"/>
              <a:t>fisierului</a:t>
            </a:r>
            <a:r>
              <a:rPr lang="en-US" sz="2800" dirty="0" smtClean="0"/>
              <a:t>;</a:t>
            </a:r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r>
              <a:rPr lang="en-US" sz="2800" b="1" dirty="0" err="1" smtClean="0">
                <a:solidFill>
                  <a:srgbClr val="008000"/>
                </a:solidFill>
              </a:rPr>
              <a:t>variabila.readline</a:t>
            </a:r>
            <a:r>
              <a:rPr lang="en-US" sz="2800" b="1" dirty="0" smtClean="0">
                <a:solidFill>
                  <a:srgbClr val="008000"/>
                </a:solidFill>
              </a:rPr>
              <a:t>() </a:t>
            </a:r>
            <a:r>
              <a:rPr lang="en-US" sz="2800" dirty="0"/>
              <a:t>– </a:t>
            </a:r>
            <a:r>
              <a:rPr lang="en-US" sz="2800" dirty="0" err="1"/>
              <a:t>returneaza</a:t>
            </a:r>
            <a:r>
              <a:rPr lang="en-US" sz="2800" dirty="0"/>
              <a:t> </a:t>
            </a:r>
            <a:r>
              <a:rPr lang="en-US" sz="2800" dirty="0" err="1" smtClean="0"/>
              <a:t>linie</a:t>
            </a:r>
            <a:r>
              <a:rPr lang="en-US" sz="2800" dirty="0" smtClean="0"/>
              <a:t> cu </a:t>
            </a:r>
            <a:r>
              <a:rPr lang="en-US" sz="2800" dirty="0" err="1" smtClean="0"/>
              <a:t>linie</a:t>
            </a:r>
            <a:r>
              <a:rPr lang="en-US" sz="2800" dirty="0" smtClean="0"/>
              <a:t> la </a:t>
            </a:r>
            <a:r>
              <a:rPr lang="en-US" sz="2800" dirty="0" err="1" smtClean="0"/>
              <a:t>fiecare</a:t>
            </a:r>
            <a:r>
              <a:rPr lang="en-US" sz="2800" dirty="0" smtClean="0"/>
              <a:t> </a:t>
            </a:r>
            <a:r>
              <a:rPr lang="en-US" sz="2800" dirty="0" err="1" smtClean="0"/>
              <a:t>apelare</a:t>
            </a:r>
            <a:r>
              <a:rPr lang="en-US" sz="2800" dirty="0" smtClean="0"/>
              <a:t>;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b="1" dirty="0" err="1" smtClean="0">
                <a:solidFill>
                  <a:srgbClr val="008000"/>
                </a:solidFill>
              </a:rPr>
              <a:t>variabila.readlines</a:t>
            </a:r>
            <a:r>
              <a:rPr lang="en-US" sz="2800" b="1" dirty="0" smtClean="0">
                <a:solidFill>
                  <a:srgbClr val="008000"/>
                </a:solidFill>
              </a:rPr>
              <a:t>() </a:t>
            </a:r>
            <a:r>
              <a:rPr lang="en-US" sz="2800" dirty="0"/>
              <a:t>– </a:t>
            </a:r>
            <a:r>
              <a:rPr lang="en-US" sz="2800" dirty="0" err="1"/>
              <a:t>returneaza</a:t>
            </a:r>
            <a:r>
              <a:rPr lang="en-US" sz="2800" dirty="0"/>
              <a:t> </a:t>
            </a:r>
            <a:r>
              <a:rPr lang="en-US" sz="2800" dirty="0" err="1" smtClean="0"/>
              <a:t>toate</a:t>
            </a:r>
            <a:r>
              <a:rPr lang="en-US" sz="2800" dirty="0" smtClean="0"/>
              <a:t> </a:t>
            </a:r>
            <a:r>
              <a:rPr lang="en-US" sz="2800" dirty="0" err="1" smtClean="0"/>
              <a:t>liniile</a:t>
            </a:r>
            <a:r>
              <a:rPr lang="en-US" sz="2800" dirty="0" smtClean="0"/>
              <a:t> ca </a:t>
            </a:r>
            <a:r>
              <a:rPr lang="en-US" sz="2800" dirty="0" err="1" smtClean="0"/>
              <a:t>elemente</a:t>
            </a:r>
            <a:r>
              <a:rPr lang="en-US" sz="2800" dirty="0" smtClean="0"/>
              <a:t> ale </a:t>
            </a:r>
            <a:r>
              <a:rPr lang="en-US" sz="2800" dirty="0" err="1" smtClean="0"/>
              <a:t>unei</a:t>
            </a:r>
            <a:r>
              <a:rPr lang="en-US" sz="2800" dirty="0" smtClean="0"/>
              <a:t> </a:t>
            </a:r>
            <a:r>
              <a:rPr lang="en-US" sz="2800" dirty="0" err="1" smtClean="0"/>
              <a:t>liste</a:t>
            </a:r>
            <a:r>
              <a:rPr lang="en-US" sz="2800" dirty="0" smtClean="0"/>
              <a:t>;</a:t>
            </a:r>
            <a:endParaRPr lang="en-US" sz="2800" dirty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r>
              <a:rPr lang="en-US" sz="2800" b="1" dirty="0" smtClean="0">
                <a:solidFill>
                  <a:srgbClr val="D05F02"/>
                </a:solidFill>
              </a:rPr>
              <a:t>for</a:t>
            </a:r>
            <a:r>
              <a:rPr lang="en-US" sz="2800" dirty="0" smtClean="0"/>
              <a:t> line </a:t>
            </a:r>
            <a:r>
              <a:rPr lang="en-US" sz="2800" b="1" dirty="0" smtClean="0">
                <a:solidFill>
                  <a:schemeClr val="accent5"/>
                </a:solidFill>
              </a:rPr>
              <a:t>in</a:t>
            </a:r>
            <a:r>
              <a:rPr lang="en-US" sz="2800" dirty="0" smtClean="0"/>
              <a:t> </a:t>
            </a:r>
            <a:r>
              <a:rPr lang="en-US" sz="2800" dirty="0" err="1" smtClean="0"/>
              <a:t>variabila</a:t>
            </a:r>
            <a:r>
              <a:rPr lang="en-US" sz="2800" dirty="0" smtClean="0"/>
              <a:t>:</a:t>
            </a:r>
          </a:p>
          <a:p>
            <a:pPr lvl="1"/>
            <a:r>
              <a:rPr lang="en-US" sz="2800" dirty="0" smtClean="0"/>
              <a:t>	</a:t>
            </a:r>
            <a:r>
              <a:rPr lang="en-US" sz="2800" b="1" dirty="0" smtClean="0">
                <a:solidFill>
                  <a:srgbClr val="CC00CC"/>
                </a:solidFill>
              </a:rPr>
              <a:t>print</a:t>
            </a:r>
            <a:r>
              <a:rPr lang="en-US" sz="2800" dirty="0" smtClean="0"/>
              <a:t> (line)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r>
              <a:rPr lang="en-US" sz="2800" dirty="0" smtClean="0"/>
              <a:t>			</a:t>
            </a:r>
            <a:r>
              <a:rPr lang="en-US" sz="2800" dirty="0" err="1">
                <a:solidFill>
                  <a:srgbClr val="0070C0"/>
                </a:solidFill>
              </a:rPr>
              <a:t>Exemplul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404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212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0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9461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42052" y="1524001"/>
            <a:ext cx="1004514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  <a:ea typeface="Times New Roman" panose="02020603050405020304" pitchFamily="18" charset="0"/>
              </a:rPr>
              <a:t>		</a:t>
            </a:r>
            <a:r>
              <a:rPr lang="en-US" sz="2800" b="1" dirty="0" err="1" smtClean="0">
                <a:solidFill>
                  <a:srgbClr val="7030A0"/>
                </a:solidFill>
                <a:ea typeface="Times New Roman" panose="02020603050405020304" pitchFamily="18" charset="0"/>
              </a:rPr>
              <a:t>Functii</a:t>
            </a:r>
            <a:r>
              <a:rPr lang="en-US" sz="2800" b="1" dirty="0" smtClean="0">
                <a:solidFill>
                  <a:srgbClr val="7030A0"/>
                </a:solidFill>
                <a:ea typeface="Times New Roman" panose="02020603050405020304" pitchFamily="18" charset="0"/>
              </a:rPr>
              <a:t> in Python</a:t>
            </a:r>
            <a:endParaRPr lang="en-US" sz="2800" b="1" u="sng" dirty="0">
              <a:solidFill>
                <a:srgbClr val="7030A0"/>
              </a:solidFill>
              <a:ea typeface="Times New Roman" panose="02020603050405020304" pitchFamily="18" charset="0"/>
            </a:endParaRPr>
          </a:p>
          <a:p>
            <a:endParaRPr lang="en-US" sz="2800" dirty="0"/>
          </a:p>
          <a:p>
            <a:pPr marL="914400" lvl="1" indent="-457200">
              <a:buAutoNum type="arabicPeriod"/>
            </a:pPr>
            <a:r>
              <a:rPr lang="en-US" sz="2800" b="1" dirty="0" err="1" smtClean="0">
                <a:solidFill>
                  <a:srgbClr val="FF0000"/>
                </a:solidFill>
              </a:rPr>
              <a:t>Functii</a:t>
            </a:r>
            <a:r>
              <a:rPr lang="en-US" sz="2800" b="1" dirty="0" smtClean="0">
                <a:solidFill>
                  <a:srgbClr val="FF0000"/>
                </a:solidFill>
              </a:rPr>
              <a:t> in Python</a:t>
            </a:r>
          </a:p>
          <a:p>
            <a:pPr marL="914400" lvl="1" indent="-457200">
              <a:buAutoNum type="arabicPeriod"/>
            </a:pPr>
            <a:endParaRPr lang="en-US" sz="2800" dirty="0" smtClean="0"/>
          </a:p>
          <a:p>
            <a:pPr marL="914400" lvl="1" indent="-457200">
              <a:buAutoNum type="arabicPeriod"/>
            </a:pPr>
            <a:r>
              <a:rPr lang="en-US" sz="2800" dirty="0" err="1" smtClean="0"/>
              <a:t>Functia</a:t>
            </a:r>
            <a:r>
              <a:rPr lang="en-US" sz="2800" dirty="0" smtClean="0"/>
              <a:t> </a:t>
            </a:r>
            <a:r>
              <a:rPr lang="en-US" sz="2800" dirty="0" err="1" smtClean="0"/>
              <a:t>prescurtata</a:t>
            </a:r>
            <a:r>
              <a:rPr lang="en-US" sz="2800" dirty="0" smtClean="0"/>
              <a:t> “lambda”</a:t>
            </a:r>
          </a:p>
          <a:p>
            <a:pPr marL="914400" lvl="1" indent="-457200">
              <a:buAutoNum type="arabicPeriod"/>
            </a:pPr>
            <a:endParaRPr lang="en-US" sz="2800" dirty="0"/>
          </a:p>
          <a:p>
            <a:pPr marL="914400" lvl="1" indent="-457200">
              <a:buFontTx/>
              <a:buAutoNum type="arabicPeriod"/>
            </a:pPr>
            <a:r>
              <a:rPr lang="en-US" sz="2800" dirty="0" err="1"/>
              <a:t>Citire</a:t>
            </a:r>
            <a:r>
              <a:rPr lang="en-US" sz="2800" dirty="0"/>
              <a:t> </a:t>
            </a:r>
            <a:r>
              <a:rPr lang="en-US" sz="2800" dirty="0" err="1"/>
              <a:t>si</a:t>
            </a:r>
            <a:r>
              <a:rPr lang="en-US" sz="2800" dirty="0"/>
              <a:t> </a:t>
            </a:r>
            <a:r>
              <a:rPr lang="en-US" sz="2800" dirty="0" err="1"/>
              <a:t>scriere</a:t>
            </a:r>
            <a:r>
              <a:rPr lang="en-US" sz="2800" dirty="0"/>
              <a:t> </a:t>
            </a:r>
            <a:r>
              <a:rPr lang="en-US" sz="2800" dirty="0" err="1"/>
              <a:t>fisierele</a:t>
            </a:r>
            <a:endParaRPr lang="en-US" sz="2800" dirty="0"/>
          </a:p>
          <a:p>
            <a:pPr lvl="1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32814" y="6492874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4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99931" y="158481"/>
            <a:ext cx="10933043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b="1" dirty="0" err="1" smtClean="0">
                <a:solidFill>
                  <a:srgbClr val="C00000"/>
                </a:solidFill>
              </a:rPr>
              <a:t>Functii</a:t>
            </a:r>
            <a:r>
              <a:rPr lang="en-US" sz="2800" b="1" dirty="0" smtClean="0">
                <a:solidFill>
                  <a:srgbClr val="C00000"/>
                </a:solidFill>
              </a:rPr>
              <a:t> in Python</a:t>
            </a:r>
            <a:endParaRPr lang="ro-RO" sz="2800" dirty="0">
              <a:solidFill>
                <a:srgbClr val="C00000"/>
              </a:solidFill>
            </a:endParaRPr>
          </a:p>
          <a:p>
            <a:endParaRPr lang="ro-RO" sz="2800" dirty="0"/>
          </a:p>
          <a:p>
            <a:pPr marL="457200" indent="-457200">
              <a:buFontTx/>
              <a:buChar char="-"/>
            </a:pPr>
            <a:r>
              <a:rPr lang="en-US" sz="2800" b="1" dirty="0" err="1" smtClean="0"/>
              <a:t>Necesitate</a:t>
            </a:r>
            <a:r>
              <a:rPr lang="en-US" sz="2800" b="1" dirty="0" smtClean="0"/>
              <a:t>: </a:t>
            </a:r>
            <a:r>
              <a:rPr lang="en-US" sz="2800" dirty="0" smtClean="0"/>
              <a:t>Un program care </a:t>
            </a:r>
            <a:r>
              <a:rPr lang="en-US" sz="2800" dirty="0" err="1" smtClean="0"/>
              <a:t>contine</a:t>
            </a:r>
            <a:r>
              <a:rPr lang="en-US" sz="2800" dirty="0" smtClean="0"/>
              <a:t> </a:t>
            </a:r>
            <a:r>
              <a:rPr lang="en-US" sz="2800" dirty="0" err="1" smtClean="0"/>
              <a:t>cateva</a:t>
            </a:r>
            <a:r>
              <a:rPr lang="en-US" sz="2800" dirty="0" smtClean="0"/>
              <a:t> </a:t>
            </a:r>
            <a:r>
              <a:rPr lang="en-US" sz="2800" dirty="0" err="1" smtClean="0"/>
              <a:t>linii</a:t>
            </a:r>
            <a:r>
              <a:rPr lang="en-US" sz="2800" dirty="0" smtClean="0"/>
              <a:t> de cod nu </a:t>
            </a:r>
            <a:r>
              <a:rPr lang="en-US" sz="2800" dirty="0" err="1" smtClean="0"/>
              <a:t>necesita</a:t>
            </a:r>
            <a:r>
              <a:rPr lang="en-US" sz="2800" dirty="0" smtClean="0"/>
              <a:t> </a:t>
            </a:r>
            <a:r>
              <a:rPr lang="en-US" sz="2800" dirty="0" err="1" smtClean="0"/>
              <a:t>functii</a:t>
            </a:r>
            <a:r>
              <a:rPr lang="en-US" sz="2800" dirty="0" smtClean="0"/>
              <a:t>. O </a:t>
            </a:r>
            <a:r>
              <a:rPr lang="en-US" sz="2800" dirty="0" err="1" smtClean="0"/>
              <a:t>functie</a:t>
            </a:r>
            <a:r>
              <a:rPr lang="en-US" sz="2800" dirty="0" smtClean="0"/>
              <a:t> </a:t>
            </a:r>
            <a:r>
              <a:rPr lang="en-US" sz="2800" dirty="0" err="1" smtClean="0"/>
              <a:t>permite</a:t>
            </a:r>
            <a:r>
              <a:rPr lang="en-US" sz="2800" dirty="0" smtClean="0"/>
              <a:t> </a:t>
            </a:r>
            <a:r>
              <a:rPr lang="en-US" sz="2800" dirty="0" err="1" smtClean="0"/>
              <a:t>executarea</a:t>
            </a:r>
            <a:r>
              <a:rPr lang="en-US" sz="2800" dirty="0" smtClean="0"/>
              <a:t> </a:t>
            </a:r>
            <a:r>
              <a:rPr lang="en-US" sz="2800" dirty="0" err="1" smtClean="0"/>
              <a:t>unui</a:t>
            </a:r>
            <a:r>
              <a:rPr lang="en-US" sz="2800" dirty="0" smtClean="0"/>
              <a:t> cod </a:t>
            </a:r>
            <a:r>
              <a:rPr lang="en-US" sz="2800" dirty="0" err="1" smtClean="0"/>
              <a:t>ori</a:t>
            </a:r>
            <a:r>
              <a:rPr lang="en-US" sz="2800" dirty="0" smtClean="0"/>
              <a:t> de cate </a:t>
            </a:r>
            <a:r>
              <a:rPr lang="en-US" sz="2800" dirty="0" err="1" smtClean="0"/>
              <a:t>ori</a:t>
            </a:r>
            <a:r>
              <a:rPr lang="en-US" sz="2800" dirty="0" smtClean="0"/>
              <a:t> </a:t>
            </a:r>
            <a:r>
              <a:rPr lang="en-US" sz="2800" dirty="0" err="1" smtClean="0"/>
              <a:t>este</a:t>
            </a:r>
            <a:r>
              <a:rPr lang="en-US" sz="2800" dirty="0" smtClean="0"/>
              <a:t> </a:t>
            </a:r>
            <a:r>
              <a:rPr lang="en-US" sz="2800" dirty="0" err="1" smtClean="0"/>
              <a:t>nevoie</a:t>
            </a:r>
            <a:r>
              <a:rPr lang="en-US" sz="2800" dirty="0" smtClean="0"/>
              <a:t>, </a:t>
            </a:r>
            <a:r>
              <a:rPr lang="en-US" sz="2800" dirty="0" err="1" smtClean="0"/>
              <a:t>fara</a:t>
            </a:r>
            <a:r>
              <a:rPr lang="en-US" sz="2800" dirty="0" smtClean="0"/>
              <a:t> </a:t>
            </a:r>
            <a:r>
              <a:rPr lang="en-US" sz="2800" dirty="0" err="1" smtClean="0"/>
              <a:t>rescrierea</a:t>
            </a:r>
            <a:r>
              <a:rPr lang="en-US" sz="2800" dirty="0" smtClean="0"/>
              <a:t> </a:t>
            </a:r>
            <a:r>
              <a:rPr lang="en-US" sz="2800" dirty="0" err="1" smtClean="0"/>
              <a:t>acesteia</a:t>
            </a:r>
            <a:r>
              <a:rPr lang="en-US" sz="2800" dirty="0" smtClean="0"/>
              <a:t>, </a:t>
            </a:r>
            <a:r>
              <a:rPr lang="en-US" sz="2800" dirty="0" err="1" smtClean="0"/>
              <a:t>doar</a:t>
            </a:r>
            <a:r>
              <a:rPr lang="en-US" sz="2800" dirty="0" smtClean="0"/>
              <a:t> </a:t>
            </a:r>
            <a:r>
              <a:rPr lang="en-US" sz="2800" dirty="0" err="1" smtClean="0"/>
              <a:t>prin</a:t>
            </a:r>
            <a:r>
              <a:rPr lang="en-US" sz="2800" dirty="0" smtClean="0"/>
              <a:t> </a:t>
            </a:r>
            <a:r>
              <a:rPr lang="en-US" sz="2800" dirty="0" err="1" smtClean="0"/>
              <a:t>apelarea</a:t>
            </a:r>
            <a:r>
              <a:rPr lang="en-US" sz="2800" dirty="0" smtClean="0"/>
              <a:t> </a:t>
            </a:r>
            <a:r>
              <a:rPr lang="en-US" sz="2800" dirty="0" err="1" smtClean="0"/>
              <a:t>ei</a:t>
            </a:r>
            <a:r>
              <a:rPr lang="en-US" sz="2800" dirty="0" smtClean="0"/>
              <a:t>;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b="1" dirty="0" err="1" smtClean="0"/>
              <a:t>Definitie</a:t>
            </a:r>
            <a:r>
              <a:rPr lang="en-US" sz="2800" b="1" dirty="0" smtClean="0"/>
              <a:t>: </a:t>
            </a:r>
            <a:r>
              <a:rPr lang="en-US" sz="2800" dirty="0" smtClean="0"/>
              <a:t>O </a:t>
            </a:r>
            <a:r>
              <a:rPr lang="en-US" sz="2800" dirty="0" err="1" smtClean="0"/>
              <a:t>portiune</a:t>
            </a:r>
            <a:r>
              <a:rPr lang="en-US" sz="2800" dirty="0" smtClean="0"/>
              <a:t> de cod </a:t>
            </a:r>
            <a:r>
              <a:rPr lang="en-US" sz="2800" dirty="0" err="1" smtClean="0"/>
              <a:t>stocata</a:t>
            </a:r>
            <a:r>
              <a:rPr lang="en-US" sz="2800" dirty="0" smtClean="0"/>
              <a:t>, care are un </a:t>
            </a:r>
            <a:r>
              <a:rPr lang="en-US" sz="2800" dirty="0" err="1" smtClean="0"/>
              <a:t>nume</a:t>
            </a:r>
            <a:r>
              <a:rPr lang="en-US" sz="2800" dirty="0" smtClean="0"/>
              <a:t>, </a:t>
            </a:r>
            <a:r>
              <a:rPr lang="en-US" sz="2800" dirty="0" err="1" smtClean="0"/>
              <a:t>poate</a:t>
            </a:r>
            <a:r>
              <a:rPr lang="en-US" sz="2800" dirty="0" smtClean="0"/>
              <a:t> </a:t>
            </a:r>
            <a:r>
              <a:rPr lang="en-US" sz="2800" dirty="0" err="1" smtClean="0"/>
              <a:t>primi</a:t>
            </a:r>
            <a:r>
              <a:rPr lang="en-US" sz="2800" dirty="0" smtClean="0"/>
              <a:t> date de </a:t>
            </a:r>
            <a:r>
              <a:rPr lang="en-US" sz="2800" dirty="0" err="1" smtClean="0"/>
              <a:t>intrare</a:t>
            </a:r>
            <a:r>
              <a:rPr lang="en-US" sz="2800" dirty="0" smtClean="0"/>
              <a:t> </a:t>
            </a:r>
            <a:r>
              <a:rPr lang="en-US" sz="2800" dirty="0" err="1" smtClean="0"/>
              <a:t>si</a:t>
            </a:r>
            <a:r>
              <a:rPr lang="en-US" sz="2800" dirty="0" smtClean="0"/>
              <a:t> </a:t>
            </a:r>
            <a:r>
              <a:rPr lang="en-US" sz="2800" dirty="0" err="1" smtClean="0"/>
              <a:t>poate</a:t>
            </a:r>
            <a:r>
              <a:rPr lang="en-US" sz="2800" dirty="0" smtClean="0"/>
              <a:t> </a:t>
            </a:r>
            <a:r>
              <a:rPr lang="en-US" sz="2800" dirty="0" err="1" smtClean="0"/>
              <a:t>furniza</a:t>
            </a:r>
            <a:r>
              <a:rPr lang="en-US" sz="2800" dirty="0" smtClean="0"/>
              <a:t> date de </a:t>
            </a:r>
            <a:r>
              <a:rPr lang="en-US" sz="2800" dirty="0" err="1" smtClean="0"/>
              <a:t>iesire</a:t>
            </a:r>
            <a:r>
              <a:rPr lang="en-US" sz="2800" dirty="0" smtClean="0"/>
              <a:t>;</a:t>
            </a:r>
          </a:p>
          <a:p>
            <a:pPr marL="457200" indent="-457200">
              <a:buFontTx/>
              <a:buChar char="-"/>
            </a:pPr>
            <a:endParaRPr lang="en-US" sz="2800" b="1" dirty="0" smtClean="0"/>
          </a:p>
          <a:p>
            <a:pPr marL="457200" indent="-457200">
              <a:buFontTx/>
              <a:buChar char="-"/>
            </a:pPr>
            <a:r>
              <a:rPr lang="en-US" sz="2800" b="1" dirty="0" err="1" smtClean="0"/>
              <a:t>Sintaxa</a:t>
            </a:r>
            <a:r>
              <a:rPr lang="en-US" sz="2800" b="1" dirty="0" smtClean="0"/>
              <a:t>: </a:t>
            </a:r>
            <a:endParaRPr lang="en-US" sz="2800" dirty="0" smtClean="0"/>
          </a:p>
          <a:p>
            <a:pPr lvl="1"/>
            <a:r>
              <a:rPr lang="en-US" sz="2800" b="1" dirty="0" smtClean="0"/>
              <a:t>	</a:t>
            </a:r>
            <a:r>
              <a:rPr lang="en-US" sz="2800" b="1" dirty="0" err="1" smtClean="0">
                <a:solidFill>
                  <a:srgbClr val="D05F02"/>
                </a:solidFill>
              </a:rPr>
              <a:t>def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nume_functie</a:t>
            </a:r>
            <a:r>
              <a:rPr lang="en-US" sz="2800" dirty="0" smtClean="0"/>
              <a:t>( [</a:t>
            </a:r>
            <a:r>
              <a:rPr lang="en-US" sz="2800" dirty="0" err="1" smtClean="0"/>
              <a:t>parametri</a:t>
            </a:r>
            <a:r>
              <a:rPr lang="en-US" sz="2800" dirty="0" smtClean="0"/>
              <a:t>] ) :</a:t>
            </a:r>
          </a:p>
          <a:p>
            <a:pPr lvl="1"/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008000"/>
                </a:solidFill>
              </a:rPr>
              <a:t>”””</a:t>
            </a:r>
            <a:r>
              <a:rPr lang="en-US" sz="2800" dirty="0" err="1" smtClean="0">
                <a:solidFill>
                  <a:srgbClr val="008000"/>
                </a:solidFill>
              </a:rPr>
              <a:t>Docstring</a:t>
            </a:r>
            <a:r>
              <a:rPr lang="en-US" sz="2800" dirty="0" smtClean="0">
                <a:solidFill>
                  <a:srgbClr val="008000"/>
                </a:solidFill>
              </a:rPr>
              <a:t>”””</a:t>
            </a:r>
          </a:p>
          <a:p>
            <a:pPr lvl="1"/>
            <a:r>
              <a:rPr lang="en-US" sz="2800" dirty="0"/>
              <a:t>	</a:t>
            </a:r>
            <a:r>
              <a:rPr lang="en-US" sz="2800" dirty="0" smtClean="0"/>
              <a:t>	bloc de </a:t>
            </a:r>
            <a:r>
              <a:rPr lang="en-US" sz="2800" dirty="0" err="1" smtClean="0"/>
              <a:t>instructiuni</a:t>
            </a:r>
            <a:endParaRPr lang="en-US" sz="2800" dirty="0" smtClean="0"/>
          </a:p>
          <a:p>
            <a:pPr lvl="1"/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smtClean="0">
                <a:solidFill>
                  <a:schemeClr val="accent5"/>
                </a:solidFill>
              </a:rPr>
              <a:t>return</a:t>
            </a:r>
            <a:r>
              <a:rPr lang="en-US" sz="2800" dirty="0" smtClean="0"/>
              <a:t> </a:t>
            </a:r>
            <a:r>
              <a:rPr lang="en-US" sz="2800" dirty="0" err="1" smtClean="0"/>
              <a:t>expresie</a:t>
            </a:r>
            <a:endParaRPr lang="en-US" sz="2800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212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4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0174" y="489785"/>
            <a:ext cx="10933043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b="1" dirty="0" err="1" smtClean="0">
                <a:solidFill>
                  <a:srgbClr val="C00000"/>
                </a:solidFill>
              </a:rPr>
              <a:t>Functii</a:t>
            </a:r>
            <a:r>
              <a:rPr lang="en-US" sz="2800" b="1" dirty="0" smtClean="0">
                <a:solidFill>
                  <a:srgbClr val="C00000"/>
                </a:solidFill>
              </a:rPr>
              <a:t> in Python</a:t>
            </a:r>
            <a:endParaRPr lang="ro-RO" sz="2800" dirty="0">
              <a:solidFill>
                <a:srgbClr val="C00000"/>
              </a:solidFill>
            </a:endParaRPr>
          </a:p>
          <a:p>
            <a:endParaRPr lang="ro-RO" sz="2800" dirty="0"/>
          </a:p>
          <a:p>
            <a:pPr marL="457200" indent="-457200">
              <a:buFontTx/>
              <a:buChar char="-"/>
            </a:pPr>
            <a:r>
              <a:rPr lang="en-US" sz="2800" b="1" dirty="0" err="1"/>
              <a:t>Apelare</a:t>
            </a:r>
            <a:r>
              <a:rPr lang="en-US" sz="2800" b="1" dirty="0"/>
              <a:t>:</a:t>
            </a:r>
            <a:endParaRPr lang="en-US" sz="2800" dirty="0"/>
          </a:p>
          <a:p>
            <a:pPr lvl="1"/>
            <a:r>
              <a:rPr lang="en-US" sz="2800" dirty="0"/>
              <a:t>	</a:t>
            </a:r>
            <a:r>
              <a:rPr lang="en-US" sz="2800" dirty="0" err="1"/>
              <a:t>nume_functie</a:t>
            </a:r>
            <a:r>
              <a:rPr lang="en-US" sz="2800" dirty="0"/>
              <a:t>( [</a:t>
            </a:r>
            <a:r>
              <a:rPr lang="en-US" sz="2800" dirty="0" err="1"/>
              <a:t>parametri</a:t>
            </a:r>
            <a:r>
              <a:rPr lang="en-US" sz="2800" dirty="0"/>
              <a:t>] </a:t>
            </a:r>
            <a:r>
              <a:rPr lang="en-US" sz="2800" dirty="0" smtClean="0"/>
              <a:t>)</a:t>
            </a:r>
          </a:p>
          <a:p>
            <a:pPr lvl="1"/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 smtClean="0"/>
              <a:t>La </a:t>
            </a:r>
            <a:r>
              <a:rPr lang="en-US" sz="2800" dirty="0" err="1"/>
              <a:t>creare</a:t>
            </a:r>
            <a:r>
              <a:rPr lang="en-US" sz="2800" dirty="0"/>
              <a:t>, </a:t>
            </a:r>
            <a:r>
              <a:rPr lang="en-US" sz="2800" dirty="0" err="1"/>
              <a:t>functia</a:t>
            </a:r>
            <a:r>
              <a:rPr lang="en-US" sz="2800" dirty="0"/>
              <a:t> n-o </a:t>
            </a:r>
            <a:r>
              <a:rPr lang="en-US" sz="2800" dirty="0" err="1"/>
              <a:t>sa</a:t>
            </a:r>
            <a:r>
              <a:rPr lang="en-US" sz="2800" dirty="0"/>
              <a:t> </a:t>
            </a:r>
            <a:r>
              <a:rPr lang="en-US" sz="2800" dirty="0" err="1"/>
              <a:t>afiseze</a:t>
            </a:r>
            <a:r>
              <a:rPr lang="en-US" sz="2800" dirty="0"/>
              <a:t> </a:t>
            </a:r>
            <a:r>
              <a:rPr lang="en-US" sz="2800" dirty="0" err="1"/>
              <a:t>nimic</a:t>
            </a:r>
            <a:r>
              <a:rPr lang="en-US" sz="2800" dirty="0"/>
              <a:t>. </a:t>
            </a:r>
            <a:r>
              <a:rPr lang="en-US" sz="2800" dirty="0" err="1"/>
              <a:t>Doar</a:t>
            </a:r>
            <a:r>
              <a:rPr lang="en-US" sz="2800" dirty="0"/>
              <a:t> la </a:t>
            </a:r>
            <a:r>
              <a:rPr lang="en-US" sz="2800" dirty="0" err="1"/>
              <a:t>apelare</a:t>
            </a:r>
            <a:r>
              <a:rPr lang="en-US" sz="2800" dirty="0"/>
              <a:t> </a:t>
            </a:r>
            <a:r>
              <a:rPr lang="en-US" sz="2800" dirty="0" err="1"/>
              <a:t>functia</a:t>
            </a:r>
            <a:r>
              <a:rPr lang="en-US" sz="2800" dirty="0"/>
              <a:t> </a:t>
            </a:r>
            <a:r>
              <a:rPr lang="en-US" sz="2800" dirty="0" err="1"/>
              <a:t>va</a:t>
            </a:r>
            <a:r>
              <a:rPr lang="en-US" sz="2800" dirty="0"/>
              <a:t> </a:t>
            </a:r>
            <a:r>
              <a:rPr lang="en-US" sz="2800" dirty="0" err="1"/>
              <a:t>putea</a:t>
            </a:r>
            <a:r>
              <a:rPr lang="en-US" sz="2800" dirty="0"/>
              <a:t> </a:t>
            </a:r>
            <a:r>
              <a:rPr lang="en-US" sz="2800" dirty="0" err="1"/>
              <a:t>returna</a:t>
            </a:r>
            <a:r>
              <a:rPr lang="en-US" sz="2800" dirty="0"/>
              <a:t> </a:t>
            </a:r>
            <a:r>
              <a:rPr lang="en-US" sz="2800" dirty="0" err="1"/>
              <a:t>ceva</a:t>
            </a:r>
            <a:r>
              <a:rPr lang="en-US" sz="2800" dirty="0"/>
              <a:t>;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 err="1"/>
              <a:t>Functiile</a:t>
            </a:r>
            <a:r>
              <a:rPr lang="en-US" sz="2800" dirty="0"/>
              <a:t> se </a:t>
            </a:r>
            <a:r>
              <a:rPr lang="en-US" sz="2800" dirty="0" err="1"/>
              <a:t>declara</a:t>
            </a:r>
            <a:r>
              <a:rPr lang="en-US" sz="2800" dirty="0"/>
              <a:t> la </a:t>
            </a:r>
            <a:r>
              <a:rPr lang="en-US" sz="2800" dirty="0" err="1"/>
              <a:t>inceputul</a:t>
            </a:r>
            <a:r>
              <a:rPr lang="en-US" sz="2800" dirty="0"/>
              <a:t> </a:t>
            </a:r>
            <a:r>
              <a:rPr lang="en-US" sz="2800" dirty="0" err="1"/>
              <a:t>programului</a:t>
            </a:r>
            <a:r>
              <a:rPr lang="en-US" sz="2800" dirty="0"/>
              <a:t>, </a:t>
            </a:r>
            <a:r>
              <a:rPr lang="en-US" sz="2800" dirty="0" err="1"/>
              <a:t>imediat</a:t>
            </a:r>
            <a:r>
              <a:rPr lang="en-US" sz="2800" dirty="0"/>
              <a:t> </a:t>
            </a:r>
            <a:r>
              <a:rPr lang="en-US" sz="2800" dirty="0" err="1"/>
              <a:t>dupa</a:t>
            </a:r>
            <a:r>
              <a:rPr lang="en-US" sz="2800" dirty="0"/>
              <a:t> </a:t>
            </a:r>
            <a:r>
              <a:rPr lang="en-US" sz="2800" dirty="0" err="1"/>
              <a:t>variabile</a:t>
            </a:r>
            <a:r>
              <a:rPr lang="en-US" sz="2800" dirty="0" smtClean="0"/>
              <a:t>;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 err="1"/>
              <a:t>Pentru</a:t>
            </a:r>
            <a:r>
              <a:rPr lang="en-US" sz="2800" dirty="0"/>
              <a:t> a </a:t>
            </a:r>
            <a:r>
              <a:rPr lang="en-US" sz="2800" dirty="0" err="1"/>
              <a:t>returna</a:t>
            </a:r>
            <a:r>
              <a:rPr lang="en-US" sz="2800" dirty="0"/>
              <a:t> </a:t>
            </a:r>
            <a:r>
              <a:rPr lang="en-US" sz="2800" dirty="0" err="1"/>
              <a:t>ceva</a:t>
            </a:r>
            <a:r>
              <a:rPr lang="en-US" sz="2800" dirty="0"/>
              <a:t> </a:t>
            </a:r>
            <a:r>
              <a:rPr lang="en-US" sz="2800" dirty="0" err="1"/>
              <a:t>utilizam</a:t>
            </a:r>
            <a:r>
              <a:rPr lang="en-US" sz="2800" dirty="0"/>
              <a:t> in </a:t>
            </a:r>
            <a:r>
              <a:rPr lang="en-US" sz="2800" dirty="0" err="1"/>
              <a:t>blocul</a:t>
            </a:r>
            <a:r>
              <a:rPr lang="en-US" sz="2800" dirty="0"/>
              <a:t> de </a:t>
            </a:r>
            <a:r>
              <a:rPr lang="en-US" sz="2800" dirty="0" err="1"/>
              <a:t>instructiuni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accent5"/>
                </a:solidFill>
              </a:rPr>
              <a:t>return</a:t>
            </a:r>
            <a:r>
              <a:rPr lang="en-US" sz="2800" dirty="0"/>
              <a:t>;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212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6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0174" y="131976"/>
            <a:ext cx="10933043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b="1" dirty="0" err="1" smtClean="0">
                <a:solidFill>
                  <a:srgbClr val="C00000"/>
                </a:solidFill>
              </a:rPr>
              <a:t>Functii</a:t>
            </a:r>
            <a:r>
              <a:rPr lang="en-US" sz="2800" b="1" dirty="0" smtClean="0">
                <a:solidFill>
                  <a:srgbClr val="C00000"/>
                </a:solidFill>
              </a:rPr>
              <a:t> in Python - </a:t>
            </a:r>
            <a:r>
              <a:rPr lang="en-US" sz="2800" b="1" dirty="0" err="1" smtClean="0">
                <a:solidFill>
                  <a:srgbClr val="C00000"/>
                </a:solidFill>
              </a:rPr>
              <a:t>continuare</a:t>
            </a:r>
            <a:endParaRPr lang="ro-RO" sz="2800" dirty="0">
              <a:solidFill>
                <a:srgbClr val="C00000"/>
              </a:solidFill>
            </a:endParaRPr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r>
              <a:rPr lang="en-US" sz="2800" dirty="0" err="1" smtClean="0"/>
              <a:t>Atat</a:t>
            </a:r>
            <a:r>
              <a:rPr lang="en-US" sz="2800" dirty="0" smtClean="0"/>
              <a:t> </a:t>
            </a:r>
            <a:r>
              <a:rPr lang="en-US" sz="2800" dirty="0" err="1"/>
              <a:t>docstringul</a:t>
            </a:r>
            <a:r>
              <a:rPr lang="en-US" sz="2800" dirty="0"/>
              <a:t> cat </a:t>
            </a:r>
            <a:r>
              <a:rPr lang="en-US" sz="2800" dirty="0" err="1"/>
              <a:t>si</a:t>
            </a:r>
            <a:r>
              <a:rPr lang="en-US" sz="2800" dirty="0"/>
              <a:t> </a:t>
            </a:r>
            <a:r>
              <a:rPr lang="en-US" sz="2800" dirty="0" err="1"/>
              <a:t>blocul</a:t>
            </a:r>
            <a:r>
              <a:rPr lang="en-US" sz="2800" dirty="0"/>
              <a:t> de </a:t>
            </a:r>
            <a:r>
              <a:rPr lang="en-US" sz="2800" dirty="0" err="1"/>
              <a:t>instructiuni</a:t>
            </a:r>
            <a:r>
              <a:rPr lang="en-US" sz="2800" dirty="0"/>
              <a:t> </a:t>
            </a:r>
            <a:r>
              <a:rPr lang="en-US" sz="2800" dirty="0" err="1" smtClean="0"/>
              <a:t>sunt</a:t>
            </a:r>
            <a:r>
              <a:rPr lang="en-US" sz="2800" dirty="0" smtClean="0"/>
              <a:t> </a:t>
            </a:r>
            <a:r>
              <a:rPr lang="en-US" sz="2800" dirty="0" err="1"/>
              <a:t>identate</a:t>
            </a:r>
            <a:r>
              <a:rPr lang="en-US" sz="2800" dirty="0"/>
              <a:t> fata de </a:t>
            </a:r>
            <a:r>
              <a:rPr lang="en-US" sz="2800" dirty="0" err="1"/>
              <a:t>numele</a:t>
            </a:r>
            <a:r>
              <a:rPr lang="en-US" sz="2800" dirty="0"/>
              <a:t> </a:t>
            </a:r>
            <a:r>
              <a:rPr lang="en-US" sz="2800" dirty="0" err="1"/>
              <a:t>functiei</a:t>
            </a:r>
            <a:r>
              <a:rPr lang="en-US" sz="2800" dirty="0"/>
              <a:t>;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 err="1"/>
              <a:t>Docstring-ul</a:t>
            </a:r>
            <a:r>
              <a:rPr lang="en-US" sz="2800" dirty="0"/>
              <a:t>, </a:t>
            </a:r>
            <a:r>
              <a:rPr lang="en-US" sz="2800" dirty="0" err="1"/>
              <a:t>cuprins</a:t>
            </a:r>
            <a:r>
              <a:rPr lang="en-US" sz="2800" dirty="0"/>
              <a:t> </a:t>
            </a:r>
            <a:r>
              <a:rPr lang="en-US" sz="2800" dirty="0" err="1"/>
              <a:t>intre</a:t>
            </a:r>
            <a:r>
              <a:rPr lang="en-US" sz="2800" dirty="0"/>
              <a:t> </a:t>
            </a:r>
            <a:r>
              <a:rPr lang="en-US" sz="2800" dirty="0" err="1"/>
              <a:t>ghilimele</a:t>
            </a:r>
            <a:r>
              <a:rPr lang="en-US" sz="2800" dirty="0"/>
              <a:t> triple, ne da </a:t>
            </a:r>
            <a:r>
              <a:rPr lang="en-US" sz="2800" dirty="0" err="1"/>
              <a:t>informatii</a:t>
            </a:r>
            <a:r>
              <a:rPr lang="en-US" sz="2800" dirty="0"/>
              <a:t> </a:t>
            </a:r>
            <a:r>
              <a:rPr lang="en-US" sz="2800" dirty="0" err="1"/>
              <a:t>despre</a:t>
            </a:r>
            <a:r>
              <a:rPr lang="en-US" sz="2800" dirty="0"/>
              <a:t> </a:t>
            </a:r>
            <a:r>
              <a:rPr lang="en-US" sz="2800" dirty="0" err="1"/>
              <a:t>scopul</a:t>
            </a:r>
            <a:r>
              <a:rPr lang="en-US" sz="2800" dirty="0"/>
              <a:t> </a:t>
            </a:r>
            <a:r>
              <a:rPr lang="en-US" sz="2800" dirty="0" err="1"/>
              <a:t>functiei</a:t>
            </a:r>
            <a:r>
              <a:rPr lang="en-US" sz="2800" dirty="0"/>
              <a:t>. Este optional. </a:t>
            </a:r>
            <a:r>
              <a:rPr lang="en-US" sz="2800" dirty="0" err="1"/>
              <a:t>Poate</a:t>
            </a:r>
            <a:r>
              <a:rPr lang="en-US" sz="2800" dirty="0"/>
              <a:t> fi </a:t>
            </a:r>
            <a:r>
              <a:rPr lang="en-US" sz="2800" dirty="0" err="1"/>
              <a:t>vizualizat</a:t>
            </a:r>
            <a:r>
              <a:rPr lang="en-US" sz="2800" dirty="0"/>
              <a:t> cu </a:t>
            </a:r>
            <a:r>
              <a:rPr lang="en-US" sz="2800" dirty="0" err="1"/>
              <a:t>instructiunea</a:t>
            </a:r>
            <a:r>
              <a:rPr lang="en-US" sz="2800" dirty="0"/>
              <a:t>:</a:t>
            </a:r>
          </a:p>
          <a:p>
            <a:pPr lvl="1"/>
            <a:r>
              <a:rPr lang="en-US" sz="2800" dirty="0"/>
              <a:t>	 </a:t>
            </a:r>
            <a:r>
              <a:rPr lang="en-US" sz="2800" b="1" dirty="0"/>
              <a:t>nume_</a:t>
            </a:r>
            <a:r>
              <a:rPr lang="en-US" sz="2800" b="1" dirty="0" err="1"/>
              <a:t>functie</a:t>
            </a:r>
            <a:r>
              <a:rPr lang="en-US" sz="2800" b="1" dirty="0" smtClean="0">
                <a:solidFill>
                  <a:srgbClr val="CC00CC"/>
                </a:solidFill>
              </a:rPr>
              <a:t>.__doc__</a:t>
            </a:r>
            <a:r>
              <a:rPr lang="en-US" sz="2800" b="1" dirty="0"/>
              <a:t>		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 err="1"/>
              <a:t>Daca</a:t>
            </a:r>
            <a:r>
              <a:rPr lang="en-US" sz="2800" dirty="0"/>
              <a:t> </a:t>
            </a:r>
            <a:r>
              <a:rPr lang="en-US" sz="2800" dirty="0" err="1"/>
              <a:t>dorim</a:t>
            </a:r>
            <a:r>
              <a:rPr lang="en-US" sz="2800" dirty="0"/>
              <a:t> ca o </a:t>
            </a:r>
            <a:r>
              <a:rPr lang="en-US" sz="2800" dirty="0" err="1"/>
              <a:t>functie</a:t>
            </a:r>
            <a:r>
              <a:rPr lang="en-US" sz="2800" dirty="0"/>
              <a:t> </a:t>
            </a:r>
            <a:r>
              <a:rPr lang="en-US" sz="2800" dirty="0" err="1"/>
              <a:t>sa</a:t>
            </a:r>
            <a:r>
              <a:rPr lang="en-US" sz="2800" dirty="0"/>
              <a:t> nu </a:t>
            </a:r>
            <a:r>
              <a:rPr lang="en-US" sz="2800" dirty="0" err="1"/>
              <a:t>faca</a:t>
            </a:r>
            <a:r>
              <a:rPr lang="en-US" sz="2800" dirty="0"/>
              <a:t> </a:t>
            </a:r>
            <a:r>
              <a:rPr lang="en-US" sz="2800" dirty="0" err="1"/>
              <a:t>nimic</a:t>
            </a:r>
            <a:r>
              <a:rPr lang="en-US" sz="2800" dirty="0"/>
              <a:t> </a:t>
            </a:r>
            <a:r>
              <a:rPr lang="en-US" sz="2800" dirty="0" err="1"/>
              <a:t>scriem</a:t>
            </a:r>
            <a:r>
              <a:rPr lang="en-US" sz="2800" dirty="0"/>
              <a:t> pass in </a:t>
            </a:r>
            <a:r>
              <a:rPr lang="en-US" sz="2800" dirty="0" err="1"/>
              <a:t>locul</a:t>
            </a:r>
            <a:r>
              <a:rPr lang="en-US" sz="2800" dirty="0"/>
              <a:t> </a:t>
            </a:r>
            <a:r>
              <a:rPr lang="en-US" sz="2800" dirty="0" err="1"/>
              <a:t>blocului</a:t>
            </a:r>
            <a:r>
              <a:rPr lang="en-US" sz="2800" dirty="0"/>
              <a:t> de </a:t>
            </a:r>
            <a:r>
              <a:rPr lang="en-US" sz="2800" dirty="0" err="1"/>
              <a:t>instructiuni</a:t>
            </a:r>
            <a:r>
              <a:rPr lang="en-US" sz="2800" dirty="0"/>
              <a:t>:</a:t>
            </a:r>
          </a:p>
          <a:p>
            <a:pPr lvl="1"/>
            <a:r>
              <a:rPr lang="en-US" sz="2800" dirty="0"/>
              <a:t>	</a:t>
            </a:r>
            <a:r>
              <a:rPr lang="en-US" sz="2800" b="1" dirty="0" err="1">
                <a:solidFill>
                  <a:srgbClr val="D05F02"/>
                </a:solidFill>
              </a:rPr>
              <a:t>def</a:t>
            </a:r>
            <a:r>
              <a:rPr lang="en-US" sz="2800" dirty="0"/>
              <a:t> </a:t>
            </a:r>
            <a:r>
              <a:rPr lang="en-US" sz="2800" dirty="0" err="1"/>
              <a:t>nimic</a:t>
            </a:r>
            <a:r>
              <a:rPr lang="en-US" sz="2800" dirty="0"/>
              <a:t>():</a:t>
            </a:r>
          </a:p>
          <a:p>
            <a:pPr lvl="1"/>
            <a:r>
              <a:rPr lang="en-US" sz="2800" dirty="0"/>
              <a:t>    	    </a:t>
            </a:r>
            <a:r>
              <a:rPr lang="en-US" sz="2800" b="1" dirty="0" smtClean="0">
                <a:solidFill>
                  <a:srgbClr val="D05F02"/>
                </a:solidFill>
              </a:rPr>
              <a:t>pass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212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8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99930" y="381373"/>
            <a:ext cx="10933043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b="1" dirty="0" err="1" smtClean="0">
                <a:solidFill>
                  <a:srgbClr val="C00000"/>
                </a:solidFill>
              </a:rPr>
              <a:t>Functii</a:t>
            </a:r>
            <a:r>
              <a:rPr lang="en-US" sz="2800" b="1" dirty="0" smtClean="0">
                <a:solidFill>
                  <a:srgbClr val="C00000"/>
                </a:solidFill>
              </a:rPr>
              <a:t> in Python - </a:t>
            </a:r>
            <a:r>
              <a:rPr lang="en-US" sz="2800" b="1" dirty="0" err="1" smtClean="0">
                <a:solidFill>
                  <a:srgbClr val="C00000"/>
                </a:solidFill>
              </a:rPr>
              <a:t>continuare</a:t>
            </a:r>
            <a:endParaRPr lang="ro-RO" sz="2800" dirty="0">
              <a:solidFill>
                <a:srgbClr val="C00000"/>
              </a:solidFill>
            </a:endParaRPr>
          </a:p>
          <a:p>
            <a:endParaRPr lang="ro-RO" sz="2800" dirty="0"/>
          </a:p>
          <a:p>
            <a:pPr marL="457200" indent="-457200">
              <a:buFontTx/>
              <a:buChar char="-"/>
            </a:pPr>
            <a:r>
              <a:rPr lang="en-US" sz="2800" dirty="0" err="1" smtClean="0"/>
              <a:t>Numele</a:t>
            </a:r>
            <a:r>
              <a:rPr lang="en-US" sz="2800" dirty="0" smtClean="0"/>
              <a:t> </a:t>
            </a:r>
            <a:r>
              <a:rPr lang="en-US" sz="2800" dirty="0" err="1" smtClean="0"/>
              <a:t>este</a:t>
            </a:r>
            <a:r>
              <a:rPr lang="en-US" sz="2800" dirty="0" smtClean="0"/>
              <a:t> case sensitive </a:t>
            </a:r>
            <a:r>
              <a:rPr lang="en-US" sz="2800" dirty="0" err="1" smtClean="0"/>
              <a:t>si</a:t>
            </a:r>
            <a:r>
              <a:rPr lang="en-US" sz="2800" dirty="0" smtClean="0"/>
              <a:t> </a:t>
            </a:r>
            <a:r>
              <a:rPr lang="en-US" sz="2800" dirty="0" err="1" smtClean="0"/>
              <a:t>respecta</a:t>
            </a:r>
            <a:r>
              <a:rPr lang="en-US" sz="2800" dirty="0" smtClean="0"/>
              <a:t> </a:t>
            </a:r>
            <a:r>
              <a:rPr lang="en-US" sz="2800" dirty="0" err="1" smtClean="0"/>
              <a:t>aceleasi</a:t>
            </a:r>
            <a:r>
              <a:rPr lang="en-US" sz="2800" dirty="0" smtClean="0"/>
              <a:t> </a:t>
            </a:r>
            <a:r>
              <a:rPr lang="en-US" sz="2800" dirty="0" err="1" smtClean="0"/>
              <a:t>reguli</a:t>
            </a:r>
            <a:r>
              <a:rPr lang="en-US" sz="2800" dirty="0" smtClean="0"/>
              <a:t> ca </a:t>
            </a:r>
            <a:r>
              <a:rPr lang="en-US" sz="2800" dirty="0" err="1" smtClean="0"/>
              <a:t>si</a:t>
            </a:r>
            <a:r>
              <a:rPr lang="en-US" sz="2800" dirty="0" smtClean="0"/>
              <a:t> la </a:t>
            </a:r>
            <a:r>
              <a:rPr lang="en-US" sz="2800" dirty="0" err="1" smtClean="0"/>
              <a:t>variabile</a:t>
            </a:r>
            <a:r>
              <a:rPr lang="en-US" sz="2800" dirty="0" smtClean="0"/>
              <a:t>. Nu </a:t>
            </a:r>
            <a:r>
              <a:rPr lang="en-US" sz="2800" dirty="0" err="1" smtClean="0"/>
              <a:t>putem</a:t>
            </a:r>
            <a:r>
              <a:rPr lang="en-US" sz="2800" dirty="0" smtClean="0"/>
              <a:t> </a:t>
            </a:r>
            <a:r>
              <a:rPr lang="en-US" sz="2800" dirty="0" err="1" smtClean="0"/>
              <a:t>folosi</a:t>
            </a:r>
            <a:r>
              <a:rPr lang="en-US" sz="2800" dirty="0" smtClean="0"/>
              <a:t> </a:t>
            </a:r>
            <a:r>
              <a:rPr lang="en-US" sz="2800" dirty="0" err="1" smtClean="0"/>
              <a:t>numele</a:t>
            </a:r>
            <a:r>
              <a:rPr lang="en-US" sz="2800" dirty="0" smtClean="0"/>
              <a:t> </a:t>
            </a:r>
            <a:r>
              <a:rPr lang="en-US" sz="2800" dirty="0" err="1" smtClean="0"/>
              <a:t>funtiilor</a:t>
            </a:r>
            <a:r>
              <a:rPr lang="en-US" sz="2800" dirty="0" smtClean="0"/>
              <a:t> </a:t>
            </a:r>
            <a:r>
              <a:rPr lang="en-US" sz="2800" dirty="0" err="1" smtClean="0"/>
              <a:t>predefinite</a:t>
            </a:r>
            <a:r>
              <a:rPr lang="en-US" sz="2800" dirty="0" smtClean="0"/>
              <a:t>, </a:t>
            </a:r>
            <a:r>
              <a:rPr lang="en-US" sz="2800" dirty="0" err="1" smtClean="0"/>
              <a:t>cuvinte</a:t>
            </a:r>
            <a:r>
              <a:rPr lang="en-US" sz="2800" dirty="0" smtClean="0"/>
              <a:t> </a:t>
            </a:r>
            <a:r>
              <a:rPr lang="en-US" sz="2800" dirty="0" err="1" smtClean="0"/>
              <a:t>rezervate</a:t>
            </a:r>
            <a:r>
              <a:rPr lang="en-US" sz="2800" dirty="0" smtClean="0"/>
              <a:t> </a:t>
            </a:r>
            <a:r>
              <a:rPr lang="en-US" sz="2800" dirty="0" err="1" smtClean="0"/>
              <a:t>mentionate</a:t>
            </a:r>
            <a:r>
              <a:rPr lang="en-US" sz="2800" dirty="0" smtClean="0"/>
              <a:t> anterior </a:t>
            </a:r>
            <a:r>
              <a:rPr lang="en-US" sz="2800" dirty="0" err="1" smtClean="0"/>
              <a:t>si</a:t>
            </a:r>
            <a:r>
              <a:rPr lang="en-US" sz="2800" dirty="0" smtClean="0"/>
              <a:t> </a:t>
            </a:r>
            <a:r>
              <a:rPr lang="en-US" sz="2800" dirty="0" err="1" smtClean="0"/>
              <a:t>cuvinte</a:t>
            </a:r>
            <a:r>
              <a:rPr lang="en-US" sz="2800" dirty="0" smtClean="0"/>
              <a:t> </a:t>
            </a:r>
            <a:r>
              <a:rPr lang="en-US" sz="2800" dirty="0" err="1" smtClean="0"/>
              <a:t>cheie</a:t>
            </a:r>
            <a:r>
              <a:rPr lang="en-US" sz="2800" dirty="0" smtClean="0"/>
              <a:t>. Este </a:t>
            </a:r>
            <a:r>
              <a:rPr lang="en-US" sz="2800" dirty="0" err="1" smtClean="0"/>
              <a:t>recomandat</a:t>
            </a:r>
            <a:r>
              <a:rPr lang="en-US" sz="2800" dirty="0" smtClean="0"/>
              <a:t> </a:t>
            </a:r>
            <a:r>
              <a:rPr lang="en-US" sz="2800" dirty="0" err="1" smtClean="0"/>
              <a:t>sa</a:t>
            </a:r>
            <a:r>
              <a:rPr lang="en-US" sz="2800" dirty="0" smtClean="0"/>
              <a:t> fie </a:t>
            </a:r>
            <a:r>
              <a:rPr lang="en-US" sz="2800" dirty="0" err="1" smtClean="0"/>
              <a:t>sugestive</a:t>
            </a:r>
            <a:r>
              <a:rPr lang="en-US" sz="2800" dirty="0" smtClean="0"/>
              <a:t>;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 smtClean="0"/>
              <a:t>La </a:t>
            </a:r>
            <a:r>
              <a:rPr lang="en-US" sz="2800" dirty="0" err="1" smtClean="0"/>
              <a:t>crearea</a:t>
            </a:r>
            <a:r>
              <a:rPr lang="en-US" sz="2800" dirty="0" smtClean="0"/>
              <a:t> </a:t>
            </a:r>
            <a:r>
              <a:rPr lang="en-US" sz="2800" dirty="0" err="1" smtClean="0"/>
              <a:t>unei</a:t>
            </a:r>
            <a:r>
              <a:rPr lang="en-US" sz="2800" dirty="0" smtClean="0"/>
              <a:t> </a:t>
            </a:r>
            <a:r>
              <a:rPr lang="en-US" sz="2800" dirty="0" err="1" smtClean="0"/>
              <a:t>functii</a:t>
            </a:r>
            <a:r>
              <a:rPr lang="en-US" sz="2800" dirty="0" smtClean="0"/>
              <a:t> cu un </a:t>
            </a:r>
            <a:r>
              <a:rPr lang="en-US" sz="2800" dirty="0" err="1" smtClean="0"/>
              <a:t>nume</a:t>
            </a:r>
            <a:r>
              <a:rPr lang="en-US" sz="2800" dirty="0" smtClean="0"/>
              <a:t> existent </a:t>
            </a:r>
            <a:r>
              <a:rPr lang="en-US" sz="2800" dirty="0" err="1" smtClean="0"/>
              <a:t>precedenta</a:t>
            </a:r>
            <a:r>
              <a:rPr lang="en-US" sz="2800" dirty="0" smtClean="0"/>
              <a:t> </a:t>
            </a:r>
            <a:r>
              <a:rPr lang="en-US" sz="2800" dirty="0" err="1" smtClean="0"/>
              <a:t>va</a:t>
            </a:r>
            <a:r>
              <a:rPr lang="en-US" sz="2800" dirty="0" smtClean="0"/>
              <a:t> fi </a:t>
            </a:r>
            <a:r>
              <a:rPr lang="en-US" sz="2800" dirty="0" err="1" smtClean="0"/>
              <a:t>stearsa</a:t>
            </a:r>
            <a:r>
              <a:rPr lang="en-US" sz="2800" dirty="0" smtClean="0"/>
              <a:t>;</a:t>
            </a:r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r>
              <a:rPr lang="en-US" sz="2800" dirty="0" err="1" smtClean="0"/>
              <a:t>Numele</a:t>
            </a:r>
            <a:r>
              <a:rPr lang="en-US" sz="2800" dirty="0" smtClean="0"/>
              <a:t> nu </a:t>
            </a:r>
            <a:r>
              <a:rPr lang="en-US" sz="2800" dirty="0" err="1" smtClean="0"/>
              <a:t>trebuie</a:t>
            </a:r>
            <a:r>
              <a:rPr lang="en-US" sz="2800" dirty="0" smtClean="0"/>
              <a:t> </a:t>
            </a:r>
            <a:r>
              <a:rPr lang="en-US" sz="2800" dirty="0" err="1" smtClean="0"/>
              <a:t>sa</a:t>
            </a:r>
            <a:r>
              <a:rPr lang="en-US" sz="2800" dirty="0" smtClean="0"/>
              <a:t> fie </a:t>
            </a:r>
            <a:r>
              <a:rPr lang="en-US" sz="2800" dirty="0" err="1" smtClean="0"/>
              <a:t>acelasi</a:t>
            </a:r>
            <a:r>
              <a:rPr lang="en-US" sz="2800" dirty="0" smtClean="0"/>
              <a:t> cu al </a:t>
            </a:r>
            <a:r>
              <a:rPr lang="en-US" sz="2800" dirty="0" err="1" smtClean="0"/>
              <a:t>unei</a:t>
            </a:r>
            <a:r>
              <a:rPr lang="en-US" sz="2800" dirty="0" smtClean="0"/>
              <a:t> </a:t>
            </a:r>
            <a:r>
              <a:rPr lang="en-US" sz="2800" dirty="0" err="1" smtClean="0"/>
              <a:t>variabile</a:t>
            </a:r>
            <a:r>
              <a:rPr lang="en-US" sz="2800" dirty="0" smtClean="0"/>
              <a:t> </a:t>
            </a:r>
            <a:r>
              <a:rPr lang="en-US" sz="2800" dirty="0" err="1" smtClean="0"/>
              <a:t>globale</a:t>
            </a:r>
            <a:r>
              <a:rPr lang="en-US" sz="2800" dirty="0" smtClean="0"/>
              <a:t>. </a:t>
            </a:r>
            <a:r>
              <a:rPr lang="en-US" sz="2800" dirty="0" err="1" smtClean="0"/>
              <a:t>Poate</a:t>
            </a:r>
            <a:r>
              <a:rPr lang="en-US" sz="2800" dirty="0" smtClean="0"/>
              <a:t> fi identic cu al </a:t>
            </a:r>
            <a:r>
              <a:rPr lang="en-US" sz="2800" dirty="0" err="1" smtClean="0"/>
              <a:t>unei</a:t>
            </a:r>
            <a:r>
              <a:rPr lang="en-US" sz="2800" dirty="0" smtClean="0"/>
              <a:t> </a:t>
            </a:r>
            <a:r>
              <a:rPr lang="en-US" sz="2800" dirty="0" err="1" smtClean="0"/>
              <a:t>variabile</a:t>
            </a:r>
            <a:r>
              <a:rPr lang="en-US" sz="2800" dirty="0" smtClean="0"/>
              <a:t> locale;</a:t>
            </a:r>
          </a:p>
          <a:p>
            <a:r>
              <a:rPr lang="en-US" sz="2800" dirty="0" smtClean="0"/>
              <a:t> </a:t>
            </a: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 err="1" smtClean="0"/>
              <a:t>Parametrii</a:t>
            </a:r>
            <a:r>
              <a:rPr lang="en-US" sz="2800" dirty="0" smtClean="0"/>
              <a:t> </a:t>
            </a:r>
            <a:r>
              <a:rPr lang="en-US" sz="2800" dirty="0" err="1" smtClean="0"/>
              <a:t>unei</a:t>
            </a:r>
            <a:r>
              <a:rPr lang="en-US" sz="2800" dirty="0" smtClean="0"/>
              <a:t> </a:t>
            </a:r>
            <a:r>
              <a:rPr lang="en-US" sz="2800" dirty="0" err="1" smtClean="0"/>
              <a:t>functii</a:t>
            </a:r>
            <a:r>
              <a:rPr lang="en-US" sz="2800" dirty="0" smtClean="0"/>
              <a:t> pot fi </a:t>
            </a:r>
            <a:r>
              <a:rPr lang="en-US" sz="2800" dirty="0" err="1" smtClean="0"/>
              <a:t>stringuri</a:t>
            </a:r>
            <a:r>
              <a:rPr lang="en-US" sz="2800" dirty="0" smtClean="0"/>
              <a:t>, </a:t>
            </a:r>
            <a:r>
              <a:rPr lang="en-US" sz="2800" dirty="0" err="1" smtClean="0"/>
              <a:t>numere</a:t>
            </a:r>
            <a:r>
              <a:rPr lang="en-US" sz="2800" dirty="0" smtClean="0"/>
              <a:t> </a:t>
            </a:r>
            <a:r>
              <a:rPr lang="en-US" sz="2800" dirty="0" err="1" smtClean="0"/>
              <a:t>sau</a:t>
            </a:r>
            <a:r>
              <a:rPr lang="en-US" sz="2800" dirty="0" smtClean="0"/>
              <a:t> Boolean. </a:t>
            </a:r>
            <a:r>
              <a:rPr lang="en-US" sz="2800" dirty="0" err="1" smtClean="0"/>
              <a:t>Acestia</a:t>
            </a:r>
            <a:r>
              <a:rPr lang="en-US" sz="2800" dirty="0" smtClean="0"/>
              <a:t> pot fi, de </a:t>
            </a:r>
            <a:r>
              <a:rPr lang="en-US" sz="2800" dirty="0" err="1" smtClean="0"/>
              <a:t>asemenea</a:t>
            </a:r>
            <a:r>
              <a:rPr lang="en-US" sz="2800" dirty="0" smtClean="0"/>
              <a:t>, </a:t>
            </a:r>
            <a:r>
              <a:rPr lang="en-US" sz="2800" dirty="0" err="1" smtClean="0"/>
              <a:t>variabile</a:t>
            </a:r>
            <a:r>
              <a:rPr lang="en-US" sz="2800" dirty="0" smtClean="0"/>
              <a:t>. De </a:t>
            </a:r>
            <a:r>
              <a:rPr lang="en-US" sz="2800" dirty="0" err="1" smtClean="0"/>
              <a:t>regula</a:t>
            </a:r>
            <a:r>
              <a:rPr lang="en-US" sz="2800" dirty="0" smtClean="0"/>
              <a:t> </a:t>
            </a:r>
            <a:r>
              <a:rPr lang="en-US" sz="2800" dirty="0" err="1" smtClean="0"/>
              <a:t>functia</a:t>
            </a:r>
            <a:r>
              <a:rPr lang="en-US" sz="2800" dirty="0" smtClean="0"/>
              <a:t> nu </a:t>
            </a:r>
            <a:r>
              <a:rPr lang="en-US" sz="2800" dirty="0" err="1" smtClean="0"/>
              <a:t>schimba</a:t>
            </a:r>
            <a:r>
              <a:rPr lang="en-US" sz="2800" dirty="0" smtClean="0"/>
              <a:t> </a:t>
            </a:r>
            <a:r>
              <a:rPr lang="en-US" sz="2800" dirty="0" err="1" smtClean="0"/>
              <a:t>valoarea</a:t>
            </a:r>
            <a:r>
              <a:rPr lang="en-US" sz="2800" dirty="0" smtClean="0"/>
              <a:t> </a:t>
            </a:r>
            <a:r>
              <a:rPr lang="en-US" sz="2800" dirty="0" err="1" smtClean="0"/>
              <a:t>variabilelor</a:t>
            </a:r>
            <a:r>
              <a:rPr lang="en-US" sz="2800" dirty="0" smtClean="0"/>
              <a:t> in </a:t>
            </a:r>
            <a:r>
              <a:rPr lang="en-US" sz="2800" dirty="0" err="1" smtClean="0"/>
              <a:t>aceasta</a:t>
            </a:r>
            <a:r>
              <a:rPr lang="en-US" sz="2800" dirty="0" smtClean="0"/>
              <a:t> </a:t>
            </a:r>
            <a:r>
              <a:rPr lang="en-US" sz="2800" dirty="0" err="1" smtClean="0"/>
              <a:t>situatie</a:t>
            </a:r>
            <a:r>
              <a:rPr lang="en-US" sz="2800" dirty="0" smtClean="0"/>
              <a:t>;</a:t>
            </a:r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212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6922" y="370515"/>
            <a:ext cx="10933043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b="1" dirty="0" err="1" smtClean="0">
                <a:solidFill>
                  <a:srgbClr val="C00000"/>
                </a:solidFill>
              </a:rPr>
              <a:t>Functii</a:t>
            </a:r>
            <a:r>
              <a:rPr lang="en-US" sz="2800" b="1" dirty="0" smtClean="0">
                <a:solidFill>
                  <a:srgbClr val="C00000"/>
                </a:solidFill>
              </a:rPr>
              <a:t> in Python - </a:t>
            </a:r>
            <a:r>
              <a:rPr lang="en-US" sz="2800" b="1" dirty="0" err="1" smtClean="0">
                <a:solidFill>
                  <a:srgbClr val="C00000"/>
                </a:solidFill>
              </a:rPr>
              <a:t>continuare</a:t>
            </a:r>
            <a:endParaRPr lang="ro-RO" sz="2800" dirty="0">
              <a:solidFill>
                <a:srgbClr val="C00000"/>
              </a:solidFill>
            </a:endParaRPr>
          </a:p>
          <a:p>
            <a:endParaRPr lang="ro-RO" sz="2800" dirty="0"/>
          </a:p>
          <a:p>
            <a:pPr marL="457200" indent="-457200">
              <a:buFontTx/>
              <a:buChar char="-"/>
            </a:pPr>
            <a:r>
              <a:rPr lang="en-US" sz="2800" dirty="0" err="1"/>
              <a:t>Parametrii</a:t>
            </a:r>
            <a:r>
              <a:rPr lang="en-US" sz="2800" dirty="0"/>
              <a:t> </a:t>
            </a:r>
            <a:r>
              <a:rPr lang="en-US" sz="2800" dirty="0" err="1"/>
              <a:t>functiei</a:t>
            </a:r>
            <a:r>
              <a:rPr lang="en-US" sz="2800" dirty="0"/>
              <a:t> </a:t>
            </a:r>
            <a:r>
              <a:rPr lang="en-US" sz="2800" dirty="0" err="1"/>
              <a:t>sunt</a:t>
            </a:r>
            <a:r>
              <a:rPr lang="en-US" sz="2800" dirty="0"/>
              <a:t> </a:t>
            </a:r>
            <a:r>
              <a:rPr lang="en-US" sz="2800" dirty="0" smtClean="0"/>
              <a:t>'</a:t>
            </a:r>
            <a:r>
              <a:rPr lang="en-US" sz="2800" dirty="0" err="1" smtClean="0"/>
              <a:t>optionali</a:t>
            </a:r>
            <a:r>
              <a:rPr lang="en-US" sz="2800" dirty="0" smtClean="0"/>
              <a:t>'. </a:t>
            </a:r>
            <a:r>
              <a:rPr lang="en-US" sz="2800" dirty="0" err="1"/>
              <a:t>Acestia</a:t>
            </a:r>
            <a:r>
              <a:rPr lang="en-US" sz="2800" dirty="0"/>
              <a:t> </a:t>
            </a:r>
            <a:r>
              <a:rPr lang="en-US" sz="2800" dirty="0" err="1"/>
              <a:t>trebuie</a:t>
            </a:r>
            <a:r>
              <a:rPr lang="en-US" sz="2800" dirty="0"/>
              <a:t> </a:t>
            </a:r>
            <a:r>
              <a:rPr lang="en-US" sz="2800" dirty="0" err="1"/>
              <a:t>sa</a:t>
            </a:r>
            <a:r>
              <a:rPr lang="en-US" sz="2800" dirty="0"/>
              <a:t> fie </a:t>
            </a:r>
            <a:r>
              <a:rPr lang="en-US" sz="2800" dirty="0" err="1"/>
              <a:t>adecvati</a:t>
            </a:r>
            <a:r>
              <a:rPr lang="en-US" sz="2800" dirty="0"/>
              <a:t> </a:t>
            </a:r>
            <a:r>
              <a:rPr lang="en-US" sz="2800" dirty="0" err="1"/>
              <a:t>pentru</a:t>
            </a:r>
            <a:r>
              <a:rPr lang="en-US" sz="2800" dirty="0"/>
              <a:t> </a:t>
            </a:r>
            <a:r>
              <a:rPr lang="en-US" sz="2800" dirty="0" err="1"/>
              <a:t>instructiunile</a:t>
            </a:r>
            <a:r>
              <a:rPr lang="en-US" sz="2800" dirty="0"/>
              <a:t> </a:t>
            </a:r>
            <a:r>
              <a:rPr lang="en-US" sz="2800" dirty="0" err="1"/>
              <a:t>ce</a:t>
            </a:r>
            <a:r>
              <a:rPr lang="en-US" sz="2800" dirty="0"/>
              <a:t> </a:t>
            </a:r>
            <a:r>
              <a:rPr lang="en-US" sz="2800" dirty="0" err="1"/>
              <a:t>compun</a:t>
            </a:r>
            <a:r>
              <a:rPr lang="en-US" sz="2800" dirty="0"/>
              <a:t> </a:t>
            </a:r>
            <a:r>
              <a:rPr lang="en-US" sz="2800" dirty="0" err="1"/>
              <a:t>blocul</a:t>
            </a:r>
            <a:r>
              <a:rPr lang="en-US" sz="2800" dirty="0"/>
              <a:t> de </a:t>
            </a:r>
            <a:r>
              <a:rPr lang="en-US" sz="2800" dirty="0" err="1"/>
              <a:t>instructiuni</a:t>
            </a:r>
            <a:r>
              <a:rPr lang="en-US" sz="2800" dirty="0"/>
              <a:t> (tip de date / </a:t>
            </a:r>
            <a:r>
              <a:rPr lang="en-US" sz="2800" dirty="0" err="1"/>
              <a:t>numar</a:t>
            </a:r>
            <a:r>
              <a:rPr lang="en-US" sz="2800" dirty="0"/>
              <a:t>);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 err="1"/>
              <a:t>Ordinea</a:t>
            </a:r>
            <a:r>
              <a:rPr lang="en-US" sz="2800" dirty="0"/>
              <a:t> </a:t>
            </a:r>
            <a:r>
              <a:rPr lang="en-US" sz="2800" dirty="0" err="1"/>
              <a:t>parametrilor</a:t>
            </a:r>
            <a:r>
              <a:rPr lang="en-US" sz="2800" dirty="0"/>
              <a:t> </a:t>
            </a:r>
            <a:r>
              <a:rPr lang="en-US" sz="2800" dirty="0" err="1"/>
              <a:t>conteaza</a:t>
            </a:r>
            <a:r>
              <a:rPr lang="en-US" sz="2800" dirty="0"/>
              <a:t>; 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 err="1"/>
              <a:t>Putem</a:t>
            </a:r>
            <a:r>
              <a:rPr lang="en-US" sz="2800" dirty="0"/>
              <a:t> </a:t>
            </a:r>
            <a:r>
              <a:rPr lang="en-US" sz="2800" dirty="0" err="1"/>
              <a:t>folosi</a:t>
            </a:r>
            <a:r>
              <a:rPr lang="en-US" sz="2800" dirty="0"/>
              <a:t> </a:t>
            </a:r>
            <a:r>
              <a:rPr lang="en-US" sz="2800" dirty="0" err="1"/>
              <a:t>parametri</a:t>
            </a:r>
            <a:r>
              <a:rPr lang="en-US" sz="2800" dirty="0"/>
              <a:t> </a:t>
            </a:r>
            <a:r>
              <a:rPr lang="en-US" sz="2800" dirty="0" err="1"/>
              <a:t>pozitionali</a:t>
            </a:r>
            <a:r>
              <a:rPr lang="en-US" sz="2800" dirty="0"/>
              <a:t>, </a:t>
            </a:r>
            <a:r>
              <a:rPr lang="en-US" sz="2800" dirty="0" err="1"/>
              <a:t>caz</a:t>
            </a:r>
            <a:r>
              <a:rPr lang="en-US" sz="2800" dirty="0"/>
              <a:t> in care </a:t>
            </a:r>
            <a:r>
              <a:rPr lang="en-US" sz="2800" dirty="0" err="1"/>
              <a:t>ordinea</a:t>
            </a:r>
            <a:r>
              <a:rPr lang="en-US" sz="2800" dirty="0"/>
              <a:t> </a:t>
            </a:r>
            <a:r>
              <a:rPr lang="en-US" sz="2800" dirty="0" err="1" smtClean="0"/>
              <a:t>conteaza</a:t>
            </a:r>
            <a:r>
              <a:rPr lang="en-US" sz="2800" dirty="0" smtClean="0"/>
              <a:t>, de </a:t>
            </a:r>
            <a:r>
              <a:rPr lang="en-US" sz="2800" dirty="0" err="1" smtClean="0"/>
              <a:t>asemenea</a:t>
            </a:r>
            <a:r>
              <a:rPr lang="en-US" sz="2800" dirty="0" smtClean="0"/>
              <a:t>;</a:t>
            </a:r>
            <a:endParaRPr lang="en-US" sz="2800" dirty="0"/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 err="1"/>
              <a:t>Putem</a:t>
            </a:r>
            <a:r>
              <a:rPr lang="en-US" sz="2800" dirty="0"/>
              <a:t> </a:t>
            </a:r>
            <a:r>
              <a:rPr lang="en-US" sz="2800" dirty="0" err="1"/>
              <a:t>atribui</a:t>
            </a:r>
            <a:r>
              <a:rPr lang="en-US" sz="2800" dirty="0"/>
              <a:t> </a:t>
            </a:r>
            <a:r>
              <a:rPr lang="en-US" sz="2800" dirty="0" err="1"/>
              <a:t>si</a:t>
            </a:r>
            <a:r>
              <a:rPr lang="en-US" sz="2800" dirty="0"/>
              <a:t> </a:t>
            </a:r>
            <a:r>
              <a:rPr lang="en-US" sz="2800" dirty="0" err="1"/>
              <a:t>valori</a:t>
            </a:r>
            <a:r>
              <a:rPr lang="en-US" sz="2800" dirty="0"/>
              <a:t> default </a:t>
            </a:r>
            <a:r>
              <a:rPr lang="en-US" sz="2800" dirty="0" err="1" smtClean="0"/>
              <a:t>parametrilor</a:t>
            </a:r>
            <a:r>
              <a:rPr lang="en-US" sz="2800" dirty="0" smtClean="0"/>
              <a:t>, </a:t>
            </a:r>
            <a:r>
              <a:rPr lang="en-US" sz="2800" dirty="0" err="1" smtClean="0"/>
              <a:t>caz</a:t>
            </a:r>
            <a:r>
              <a:rPr lang="en-US" sz="2800" dirty="0" smtClean="0"/>
              <a:t> in care </a:t>
            </a:r>
            <a:r>
              <a:rPr lang="en-US" sz="2800" dirty="0" err="1" smtClean="0"/>
              <a:t>ordinea</a:t>
            </a:r>
            <a:r>
              <a:rPr lang="en-US" sz="2800" dirty="0" smtClean="0"/>
              <a:t> nu </a:t>
            </a:r>
            <a:r>
              <a:rPr lang="en-US" sz="2800" dirty="0" err="1" smtClean="0"/>
              <a:t>mai</a:t>
            </a:r>
            <a:r>
              <a:rPr lang="en-US" sz="2800" dirty="0" smtClean="0"/>
              <a:t> </a:t>
            </a:r>
            <a:r>
              <a:rPr lang="en-US" sz="2800" dirty="0" err="1" smtClean="0"/>
              <a:t>conteaza</a:t>
            </a:r>
            <a:r>
              <a:rPr lang="en-US" sz="2800" dirty="0" smtClean="0"/>
              <a:t>;</a:t>
            </a:r>
            <a:endParaRPr lang="en-US" sz="2800" dirty="0"/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 err="1"/>
              <a:t>Parametrii</a:t>
            </a:r>
            <a:r>
              <a:rPr lang="en-US" sz="2800" dirty="0"/>
              <a:t> </a:t>
            </a:r>
            <a:r>
              <a:rPr lang="en-US" sz="2800" dirty="0" err="1"/>
              <a:t>functiei</a:t>
            </a:r>
            <a:r>
              <a:rPr lang="en-US" sz="2800" dirty="0"/>
              <a:t> NU </a:t>
            </a:r>
            <a:r>
              <a:rPr lang="en-US" sz="2800" dirty="0" err="1"/>
              <a:t>sunt</a:t>
            </a:r>
            <a:r>
              <a:rPr lang="en-US" sz="2800" dirty="0"/>
              <a:t> </a:t>
            </a:r>
            <a:r>
              <a:rPr lang="en-US" sz="2800" dirty="0" err="1"/>
              <a:t>vizibili</a:t>
            </a:r>
            <a:r>
              <a:rPr lang="en-US" sz="2800" dirty="0"/>
              <a:t> in </a:t>
            </a:r>
            <a:r>
              <a:rPr lang="en-US" sz="2800" dirty="0" err="1"/>
              <a:t>exteriorul</a:t>
            </a:r>
            <a:r>
              <a:rPr lang="en-US" sz="2800" dirty="0"/>
              <a:t> </a:t>
            </a:r>
            <a:r>
              <a:rPr lang="en-US" sz="2800" dirty="0" err="1"/>
              <a:t>functiei</a:t>
            </a:r>
            <a:r>
              <a:rPr lang="en-US" sz="2800" dirty="0"/>
              <a:t> (</a:t>
            </a:r>
            <a:r>
              <a:rPr lang="en-US" sz="2800" dirty="0" err="1"/>
              <a:t>incapsulare</a:t>
            </a:r>
            <a:r>
              <a:rPr lang="en-US" sz="2800" dirty="0" smtClean="0"/>
              <a:t>);</a:t>
            </a:r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212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6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6849" y="0"/>
            <a:ext cx="10933043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b="1" dirty="0" err="1" smtClean="0">
                <a:solidFill>
                  <a:srgbClr val="C00000"/>
                </a:solidFill>
              </a:rPr>
              <a:t>Functii</a:t>
            </a:r>
            <a:r>
              <a:rPr lang="en-US" sz="2800" b="1" dirty="0" smtClean="0">
                <a:solidFill>
                  <a:srgbClr val="C00000"/>
                </a:solidFill>
              </a:rPr>
              <a:t> in Python - </a:t>
            </a:r>
            <a:r>
              <a:rPr lang="en-US" sz="2800" dirty="0" smtClean="0">
                <a:solidFill>
                  <a:srgbClr val="C00000"/>
                </a:solidFill>
              </a:rPr>
              <a:t>Scope (namespace)</a:t>
            </a:r>
          </a:p>
          <a:p>
            <a:endParaRPr lang="en-US" sz="2800" b="1" dirty="0" smtClean="0"/>
          </a:p>
          <a:p>
            <a:pPr marL="457200" indent="-457200">
              <a:buFontTx/>
              <a:buChar char="-"/>
            </a:pPr>
            <a:r>
              <a:rPr lang="en-US" sz="2800" dirty="0" err="1" smtClean="0"/>
              <a:t>Variabilele</a:t>
            </a:r>
            <a:r>
              <a:rPr lang="en-US" sz="2800" dirty="0" smtClean="0"/>
              <a:t> au namespace global </a:t>
            </a:r>
            <a:r>
              <a:rPr lang="en-US" sz="2800" dirty="0" err="1" smtClean="0"/>
              <a:t>sau</a:t>
            </a:r>
            <a:r>
              <a:rPr lang="en-US" sz="2800" dirty="0" smtClean="0"/>
              <a:t> local;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 err="1" smtClean="0"/>
              <a:t>Variabilele</a:t>
            </a:r>
            <a:r>
              <a:rPr lang="en-US" sz="2800" dirty="0" smtClean="0"/>
              <a:t> </a:t>
            </a:r>
            <a:r>
              <a:rPr lang="en-US" sz="2800" dirty="0" err="1" smtClean="0"/>
              <a:t>globale</a:t>
            </a:r>
            <a:r>
              <a:rPr lang="en-US" sz="2800" dirty="0" smtClean="0"/>
              <a:t> au namespace </a:t>
            </a:r>
            <a:r>
              <a:rPr lang="en-US" sz="2800" dirty="0" err="1" smtClean="0"/>
              <a:t>valabil</a:t>
            </a:r>
            <a:r>
              <a:rPr lang="en-US" sz="2800" dirty="0" smtClean="0"/>
              <a:t> in </a:t>
            </a:r>
            <a:r>
              <a:rPr lang="en-US" sz="2800" dirty="0" err="1" smtClean="0"/>
              <a:t>orice</a:t>
            </a:r>
            <a:r>
              <a:rPr lang="en-US" sz="2800" dirty="0" smtClean="0"/>
              <a:t> </a:t>
            </a:r>
            <a:r>
              <a:rPr lang="en-US" sz="2800" dirty="0" err="1" smtClean="0"/>
              <a:t>loc</a:t>
            </a:r>
            <a:r>
              <a:rPr lang="en-US" sz="2800" dirty="0" smtClean="0"/>
              <a:t> din cod;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 err="1"/>
              <a:t>Variabilele</a:t>
            </a:r>
            <a:r>
              <a:rPr lang="en-US" sz="2800" dirty="0"/>
              <a:t> locale </a:t>
            </a:r>
            <a:r>
              <a:rPr lang="en-US" sz="2800" dirty="0" smtClean="0"/>
              <a:t>au namespace </a:t>
            </a:r>
            <a:r>
              <a:rPr lang="en-US" sz="2800" dirty="0" err="1" smtClean="0"/>
              <a:t>valabil</a:t>
            </a:r>
            <a:r>
              <a:rPr lang="en-US" sz="2800" dirty="0" smtClean="0"/>
              <a:t> </a:t>
            </a:r>
            <a:r>
              <a:rPr lang="en-US" sz="2800" dirty="0" err="1" smtClean="0"/>
              <a:t>doar</a:t>
            </a:r>
            <a:r>
              <a:rPr lang="en-US" sz="2800" dirty="0" smtClean="0"/>
              <a:t> in </a:t>
            </a:r>
            <a:r>
              <a:rPr lang="en-US" sz="2800" dirty="0" err="1" smtClean="0"/>
              <a:t>interiorul</a:t>
            </a:r>
            <a:r>
              <a:rPr lang="en-US" sz="2800" dirty="0" smtClean="0"/>
              <a:t> </a:t>
            </a:r>
            <a:r>
              <a:rPr lang="en-US" sz="2800" dirty="0" err="1" smtClean="0"/>
              <a:t>unei</a:t>
            </a:r>
            <a:r>
              <a:rPr lang="en-US" sz="2800" dirty="0" smtClean="0"/>
              <a:t> </a:t>
            </a:r>
            <a:r>
              <a:rPr lang="en-US" sz="2800" dirty="0" err="1" smtClean="0"/>
              <a:t>portiuni</a:t>
            </a:r>
            <a:r>
              <a:rPr lang="en-US" sz="2800" dirty="0" smtClean="0"/>
              <a:t> de cod, de </a:t>
            </a:r>
            <a:r>
              <a:rPr lang="en-US" sz="2800" dirty="0" err="1" smtClean="0"/>
              <a:t>exemplu</a:t>
            </a:r>
            <a:r>
              <a:rPr lang="en-US" sz="2800" dirty="0" smtClean="0"/>
              <a:t> </a:t>
            </a:r>
            <a:r>
              <a:rPr lang="en-US" sz="2800" dirty="0" err="1" smtClean="0"/>
              <a:t>intr</a:t>
            </a:r>
            <a:r>
              <a:rPr lang="en-US" sz="2800" dirty="0" smtClean="0"/>
              <a:t>-o </a:t>
            </a:r>
            <a:r>
              <a:rPr lang="en-US" sz="2800" dirty="0" err="1" smtClean="0"/>
              <a:t>functie</a:t>
            </a:r>
            <a:r>
              <a:rPr lang="en-US" sz="2800" dirty="0" smtClean="0"/>
              <a:t>. </a:t>
            </a:r>
            <a:r>
              <a:rPr lang="en-US" sz="2800" dirty="0" err="1" smtClean="0"/>
              <a:t>Eliberarea</a:t>
            </a:r>
            <a:r>
              <a:rPr lang="en-US" sz="2800" dirty="0" smtClean="0"/>
              <a:t> </a:t>
            </a:r>
            <a:r>
              <a:rPr lang="en-US" sz="2800" dirty="0" err="1" smtClean="0"/>
              <a:t>memoriei</a:t>
            </a:r>
            <a:r>
              <a:rPr lang="en-US" sz="2800" dirty="0" smtClean="0"/>
              <a:t> de </a:t>
            </a:r>
            <a:r>
              <a:rPr lang="en-US" sz="2800" dirty="0" err="1" smtClean="0"/>
              <a:t>variabilele</a:t>
            </a:r>
            <a:r>
              <a:rPr lang="en-US" sz="2800" dirty="0" smtClean="0"/>
              <a:t> locale duce la </a:t>
            </a:r>
            <a:r>
              <a:rPr lang="en-US" sz="2800" dirty="0" err="1" smtClean="0"/>
              <a:t>cresterea</a:t>
            </a:r>
            <a:r>
              <a:rPr lang="en-US" sz="2800" dirty="0" smtClean="0"/>
              <a:t> </a:t>
            </a:r>
            <a:r>
              <a:rPr lang="en-US" sz="2800" dirty="0" err="1" smtClean="0"/>
              <a:t>rapiditatii</a:t>
            </a:r>
            <a:r>
              <a:rPr lang="en-US" sz="2800" dirty="0" smtClean="0"/>
              <a:t> </a:t>
            </a:r>
            <a:r>
              <a:rPr lang="en-US" sz="2800" dirty="0" err="1" smtClean="0"/>
              <a:t>incarcarii</a:t>
            </a:r>
            <a:r>
              <a:rPr lang="en-US" sz="2800" dirty="0" smtClean="0"/>
              <a:t> </a:t>
            </a:r>
            <a:r>
              <a:rPr lang="en-US" sz="2800" dirty="0" err="1" smtClean="0"/>
              <a:t>si</a:t>
            </a:r>
            <a:r>
              <a:rPr lang="en-US" sz="2800" dirty="0" smtClean="0"/>
              <a:t> </a:t>
            </a:r>
            <a:r>
              <a:rPr lang="en-US" sz="2800" dirty="0" err="1" smtClean="0"/>
              <a:t>rularii</a:t>
            </a:r>
            <a:r>
              <a:rPr lang="en-US" sz="2800" dirty="0" smtClean="0"/>
              <a:t> </a:t>
            </a:r>
            <a:r>
              <a:rPr lang="en-US" sz="2800" dirty="0" err="1" smtClean="0"/>
              <a:t>programelor</a:t>
            </a:r>
            <a:r>
              <a:rPr lang="en-US" sz="2800" dirty="0" smtClean="0"/>
              <a:t>;</a:t>
            </a:r>
          </a:p>
          <a:p>
            <a:pPr marL="457200" indent="-457200">
              <a:buFontTx/>
              <a:buChar char="-"/>
            </a:pPr>
            <a:endParaRPr lang="en-US" sz="2800" b="1" dirty="0" smtClean="0"/>
          </a:p>
          <a:p>
            <a:pPr marL="457200" indent="-457200">
              <a:buFontTx/>
              <a:buChar char="-"/>
            </a:pPr>
            <a:r>
              <a:rPr lang="en-US" sz="2800" dirty="0" err="1" smtClean="0"/>
              <a:t>Variabilele</a:t>
            </a:r>
            <a:r>
              <a:rPr lang="en-US" sz="2800" dirty="0" smtClean="0"/>
              <a:t> </a:t>
            </a:r>
            <a:r>
              <a:rPr lang="en-US" sz="2800" dirty="0" err="1" smtClean="0"/>
              <a:t>globale</a:t>
            </a:r>
            <a:r>
              <a:rPr lang="en-US" sz="2800" dirty="0" smtClean="0"/>
              <a:t> pot fi </a:t>
            </a:r>
            <a:r>
              <a:rPr lang="en-US" sz="2800" dirty="0" err="1" smtClean="0"/>
              <a:t>incapsulate</a:t>
            </a:r>
            <a:r>
              <a:rPr lang="en-US" sz="2800" dirty="0" smtClean="0"/>
              <a:t> (</a:t>
            </a:r>
            <a:r>
              <a:rPr lang="en-US" sz="2800" dirty="0" err="1" smtClean="0"/>
              <a:t>functii</a:t>
            </a:r>
            <a:r>
              <a:rPr lang="en-US" sz="2800" dirty="0" smtClean="0"/>
              <a:t>, </a:t>
            </a:r>
            <a:r>
              <a:rPr lang="en-US" sz="2800" dirty="0" err="1" smtClean="0"/>
              <a:t>clase</a:t>
            </a:r>
            <a:r>
              <a:rPr lang="en-US" sz="2800" dirty="0" smtClean="0"/>
              <a:t>). </a:t>
            </a:r>
            <a:r>
              <a:rPr lang="en-US" sz="2800" dirty="0" err="1" smtClean="0"/>
              <a:t>Daca</a:t>
            </a:r>
            <a:r>
              <a:rPr lang="en-US" sz="2800" dirty="0" smtClean="0"/>
              <a:t> </a:t>
            </a:r>
            <a:r>
              <a:rPr lang="en-US" sz="2800" dirty="0" err="1" smtClean="0"/>
              <a:t>dorim</a:t>
            </a:r>
            <a:r>
              <a:rPr lang="en-US" sz="2800" dirty="0" smtClean="0"/>
              <a:t> </a:t>
            </a:r>
            <a:r>
              <a:rPr lang="en-US" sz="2800" dirty="0" err="1" smtClean="0"/>
              <a:t>sa</a:t>
            </a:r>
            <a:r>
              <a:rPr lang="en-US" sz="2800" dirty="0" smtClean="0"/>
              <a:t> le </a:t>
            </a:r>
            <a:r>
              <a:rPr lang="en-US" sz="2800" dirty="0" err="1" smtClean="0"/>
              <a:t>modificam</a:t>
            </a:r>
            <a:r>
              <a:rPr lang="en-US" sz="2800" dirty="0" smtClean="0"/>
              <a:t> </a:t>
            </a:r>
            <a:r>
              <a:rPr lang="en-US" sz="2800" dirty="0" err="1" smtClean="0"/>
              <a:t>valoarea</a:t>
            </a:r>
            <a:r>
              <a:rPr lang="en-US" sz="2800" dirty="0" smtClean="0"/>
              <a:t>, in </a:t>
            </a:r>
            <a:r>
              <a:rPr lang="en-US" sz="2800" dirty="0" err="1" smtClean="0"/>
              <a:t>interiorul</a:t>
            </a:r>
            <a:r>
              <a:rPr lang="en-US" sz="2800" dirty="0" smtClean="0"/>
              <a:t> </a:t>
            </a:r>
            <a:r>
              <a:rPr lang="en-US" sz="2800" dirty="0" err="1" smtClean="0"/>
              <a:t>acestora</a:t>
            </a:r>
            <a:r>
              <a:rPr lang="en-US" sz="2800" dirty="0" smtClean="0"/>
              <a:t>, </a:t>
            </a:r>
            <a:r>
              <a:rPr lang="en-US" sz="2800" dirty="0" err="1" smtClean="0"/>
              <a:t>va</a:t>
            </a:r>
            <a:r>
              <a:rPr lang="en-US" sz="2800" dirty="0" smtClean="0"/>
              <a:t> </a:t>
            </a:r>
            <a:r>
              <a:rPr lang="en-US" sz="2800" dirty="0" err="1" smtClean="0"/>
              <a:t>trebui</a:t>
            </a:r>
            <a:r>
              <a:rPr lang="en-US" sz="2800" dirty="0" smtClean="0"/>
              <a:t> </a:t>
            </a:r>
            <a:r>
              <a:rPr lang="en-US" sz="2800" dirty="0" err="1" smtClean="0"/>
              <a:t>sa</a:t>
            </a:r>
            <a:r>
              <a:rPr lang="en-US" sz="2800" dirty="0" smtClean="0"/>
              <a:t> le </a:t>
            </a:r>
            <a:r>
              <a:rPr lang="en-US" sz="2800" dirty="0" err="1" smtClean="0"/>
              <a:t>declaram</a:t>
            </a:r>
            <a:r>
              <a:rPr lang="en-US" sz="2800" dirty="0" smtClean="0"/>
              <a:t> </a:t>
            </a:r>
            <a:r>
              <a:rPr lang="en-US" sz="2800" dirty="0" err="1" smtClean="0"/>
              <a:t>globale</a:t>
            </a:r>
            <a:r>
              <a:rPr lang="en-US" sz="2800" dirty="0" smtClean="0"/>
              <a:t> ( </a:t>
            </a:r>
            <a:r>
              <a:rPr lang="en-US" sz="2800" b="1" dirty="0" smtClean="0">
                <a:solidFill>
                  <a:srgbClr val="008000"/>
                </a:solidFill>
              </a:rPr>
              <a:t>global </a:t>
            </a:r>
            <a:r>
              <a:rPr lang="en-US" sz="2800" b="1" dirty="0" err="1" smtClean="0">
                <a:solidFill>
                  <a:srgbClr val="008000"/>
                </a:solidFill>
              </a:rPr>
              <a:t>nume_variabila</a:t>
            </a:r>
            <a:r>
              <a:rPr lang="en-US" sz="2800" b="1" dirty="0" smtClean="0"/>
              <a:t>).</a:t>
            </a:r>
          </a:p>
          <a:p>
            <a:pPr marL="457200" indent="-457200">
              <a:buFontTx/>
              <a:buChar char="-"/>
            </a:pPr>
            <a:endParaRPr lang="en-US" sz="2800" b="1" dirty="0"/>
          </a:p>
          <a:p>
            <a:pPr lvl="2"/>
            <a:r>
              <a:rPr lang="en-US" sz="2800" b="1" dirty="0" smtClean="0"/>
              <a:t>	</a:t>
            </a:r>
            <a:r>
              <a:rPr lang="en-US" sz="2800" dirty="0" err="1" smtClean="0">
                <a:solidFill>
                  <a:srgbClr val="0070C0"/>
                </a:solidFill>
              </a:rPr>
              <a:t>Exemplul</a:t>
            </a:r>
            <a:r>
              <a:rPr lang="en-US" sz="2800" dirty="0" smtClean="0">
                <a:solidFill>
                  <a:srgbClr val="0070C0"/>
                </a:solidFill>
              </a:rPr>
              <a:t> 401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212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8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9687" y="330759"/>
            <a:ext cx="10933043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/>
              <a:t>	</a:t>
            </a:r>
            <a:r>
              <a:rPr lang="en-US" sz="2800" smtClean="0"/>
              <a:t>	</a:t>
            </a:r>
            <a:r>
              <a:rPr lang="en-US" sz="2800" b="1" smtClean="0">
                <a:solidFill>
                  <a:srgbClr val="C00000"/>
                </a:solidFill>
              </a:rPr>
              <a:t>Functii in Python - continuare</a:t>
            </a:r>
            <a:endParaRPr lang="ro-RO" sz="2800">
              <a:solidFill>
                <a:srgbClr val="C00000"/>
              </a:solidFill>
            </a:endParaRPr>
          </a:p>
          <a:p>
            <a:endParaRPr lang="en-US" sz="2800" smtClean="0"/>
          </a:p>
          <a:p>
            <a:r>
              <a:rPr lang="en-US" sz="2800" b="1" smtClean="0"/>
              <a:t>Avantaje:</a:t>
            </a:r>
          </a:p>
          <a:p>
            <a:pPr marL="457200" indent="-457200">
              <a:buFontTx/>
              <a:buChar char="-"/>
            </a:pPr>
            <a:r>
              <a:rPr lang="en-US" sz="2800" smtClean="0"/>
              <a:t>Reducerea codului duplicat;</a:t>
            </a:r>
          </a:p>
          <a:p>
            <a:pPr marL="457200" indent="-457200">
              <a:buFontTx/>
              <a:buChar char="-"/>
            </a:pPr>
            <a:endParaRPr lang="en-US" sz="2800"/>
          </a:p>
          <a:p>
            <a:pPr marL="457200" indent="-457200">
              <a:buFontTx/>
              <a:buChar char="-"/>
            </a:pPr>
            <a:r>
              <a:rPr lang="en-US" sz="2800" smtClean="0"/>
              <a:t>Descompunerea problemelor complexe in bucati mai simple;</a:t>
            </a:r>
          </a:p>
          <a:p>
            <a:pPr marL="457200" indent="-457200">
              <a:buFontTx/>
              <a:buChar char="-"/>
            </a:pPr>
            <a:endParaRPr lang="en-US" sz="2800"/>
          </a:p>
          <a:p>
            <a:pPr marL="457200" indent="-457200">
              <a:buFontTx/>
              <a:buChar char="-"/>
            </a:pPr>
            <a:r>
              <a:rPr lang="en-US" sz="2800" smtClean="0"/>
              <a:t>Imbunatatirea claritatii codului;</a:t>
            </a:r>
          </a:p>
          <a:p>
            <a:pPr marL="457200" indent="-457200">
              <a:buFontTx/>
              <a:buChar char="-"/>
            </a:pPr>
            <a:endParaRPr lang="en-US" sz="2800"/>
          </a:p>
          <a:p>
            <a:pPr marL="457200" indent="-457200">
              <a:buFontTx/>
              <a:buChar char="-"/>
            </a:pPr>
            <a:r>
              <a:rPr lang="en-US" sz="2800" smtClean="0"/>
              <a:t>Reutilizarea codului;</a:t>
            </a:r>
          </a:p>
          <a:p>
            <a:pPr marL="457200" indent="-457200">
              <a:buFontTx/>
              <a:buChar char="-"/>
            </a:pPr>
            <a:endParaRPr lang="en-US" sz="2800"/>
          </a:p>
          <a:p>
            <a:pPr marL="457200" indent="-457200">
              <a:buFontTx/>
              <a:buChar char="-"/>
            </a:pPr>
            <a:r>
              <a:rPr lang="en-US" sz="2800" smtClean="0"/>
              <a:t>Ascunderea informatiilor (incapsulare);</a:t>
            </a:r>
          </a:p>
          <a:p>
            <a:pPr marL="457200" indent="-457200">
              <a:buFontTx/>
              <a:buChar char="-"/>
            </a:pPr>
            <a:endParaRPr lang="en-US" sz="2800"/>
          </a:p>
          <a:p>
            <a:pPr marL="457200" indent="-457200">
              <a:buFontTx/>
              <a:buChar char="-"/>
            </a:pPr>
            <a:r>
              <a:rPr lang="en-US" sz="2800" smtClean="0"/>
              <a:t>Abstractizarea – viziune de ansamblu.</a:t>
            </a:r>
            <a:endParaRPr lang="ro-RO" sz="2800" b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212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1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A1AFEDE-5CAF-4D05-AC35-0F55C5366E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0</TotalTime>
  <Words>191</Words>
  <Application>Microsoft Office PowerPoint</Application>
  <PresentationFormat>Widescreen</PresentationFormat>
  <Paragraphs>239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Times New Roman</vt:lpstr>
      <vt:lpstr>Tw Cen MT</vt:lpstr>
      <vt:lpstr>Droplet</vt:lpstr>
      <vt:lpstr>Cap. 4  Functii. Lucrul cu fisiere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2015-01-22T15:45:03Z</dcterms:created>
  <dcterms:modified xsi:type="dcterms:W3CDTF">2017-08-24T11:52:30Z</dcterms:modified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TC034605089991</vt:lpwstr>
  </property>
</Properties>
</file>