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2" r:id="rId2"/>
  </p:sldMasterIdLst>
  <p:notesMasterIdLst>
    <p:notesMasterId r:id="rId21"/>
  </p:notesMasterIdLst>
  <p:handoutMasterIdLst>
    <p:handoutMasterId r:id="rId22"/>
  </p:handoutMasterIdLst>
  <p:sldIdLst>
    <p:sldId id="265" r:id="rId3"/>
    <p:sldId id="304" r:id="rId4"/>
    <p:sldId id="380" r:id="rId5"/>
    <p:sldId id="266" r:id="rId6"/>
    <p:sldId id="383" r:id="rId7"/>
    <p:sldId id="384" r:id="rId8"/>
    <p:sldId id="391" r:id="rId9"/>
    <p:sldId id="392" r:id="rId10"/>
    <p:sldId id="390" r:id="rId11"/>
    <p:sldId id="382" r:id="rId12"/>
    <p:sldId id="372" r:id="rId13"/>
    <p:sldId id="373" r:id="rId14"/>
    <p:sldId id="374" r:id="rId15"/>
    <p:sldId id="386" r:id="rId16"/>
    <p:sldId id="385" r:id="rId17"/>
    <p:sldId id="393" r:id="rId18"/>
    <p:sldId id="369" r:id="rId19"/>
    <p:sldId id="394" r:id="rId20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CC"/>
    <a:srgbClr val="D05F0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552" autoAdjust="0"/>
  </p:normalViewPr>
  <p:slideViewPr>
    <p:cSldViewPr snapToGrid="0" showGuides="1">
      <p:cViewPr varScale="1">
        <p:scale>
          <a:sx n="72" d="100"/>
          <a:sy n="72" d="100"/>
        </p:scale>
        <p:origin x="7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07/09/2017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07/09/2017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4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044-3D84-47D6-A222-22D0D00C93A5}" type="datetime1">
              <a:rPr lang="en-US" smtClean="0"/>
              <a:t>07/09/2017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DF34-E682-4387-91B9-EF63C96C06EB}" type="datetime1">
              <a:rPr lang="en-US" smtClean="0"/>
              <a:t>07/09/2017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3F66-CA71-44BD-8013-1F701CA69000}" type="datetime1">
              <a:rPr lang="en-US" smtClean="0"/>
              <a:t>07/09/2017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91E-78D1-4AAC-B1FE-F0DC3B457AA5}" type="datetime1">
              <a:rPr lang="en-US" smtClean="0"/>
              <a:t>07/09/2017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smtClean="0">
                <a:solidFill>
                  <a:schemeClr val="tx1"/>
                </a:solidFill>
                <a:effectLst/>
              </a:rPr>
              <a:t>"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smtClean="0">
                <a:solidFill>
                  <a:schemeClr val="tx1"/>
                </a:solidFill>
                <a:effectLst/>
              </a:rPr>
              <a:t>"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4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315-F65A-411D-8B24-C4E2D5F799D1}" type="datetime1">
              <a:rPr lang="en-US" smtClean="0"/>
              <a:t>07/09/2017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7D8-D902-488E-A3C4-D4564BE86A86}" type="datetime1">
              <a:rPr lang="en-US" smtClean="0"/>
              <a:t>07/09/2017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087-E864-473F-9699-D4C92C8855A3}" type="datetime1">
              <a:rPr lang="en-US" smtClean="0"/>
              <a:t>07/09/2017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0C89-6204-4488-A68D-B3DAAA6C25F1}" type="datetime1">
              <a:rPr lang="en-US" smtClean="0"/>
              <a:t>07/09/2017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B77-0CEA-4CFD-B592-8BDC3D87300E}" type="datetime1">
              <a:rPr lang="en-US" smtClean="0"/>
              <a:t>07/09/2017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5C18-05AA-4700-AFEE-39C77151B19C}" type="datetime1">
              <a:rPr lang="en-US" smtClean="0"/>
              <a:t>07/09/2017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94B0-1AAA-457D-B032-1725C98F2C0E}" type="datetime1">
              <a:rPr lang="en-US" smtClean="0"/>
              <a:t>07/09/2017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F18E-CB8B-41A2-888B-A6179C08D32E}" type="datetime1">
              <a:rPr lang="en-US" smtClean="0"/>
              <a:t>07/09/2017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75C-75D3-4C31-ACC2-4C2BCC77FA94}" type="datetime1">
              <a:rPr lang="en-US" smtClean="0"/>
              <a:t>07/09/2017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323-39E2-47BA-B205-CA38C18F9626}" type="datetime1">
              <a:rPr lang="en-US" smtClean="0"/>
              <a:t>07/09/2017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C861-80D0-45B6-9F0B-F8A8C69142A2}" type="datetime1">
              <a:rPr lang="en-US" smtClean="0"/>
              <a:t>07/09/2017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3059-3DC8-4003-A445-A54E0C093CB5}" type="datetime1">
              <a:rPr lang="en-US" smtClean="0"/>
              <a:t>07/09/2017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E721-159F-4FF7-BE8A-DA3AB8EE454D}" type="datetime1">
              <a:rPr lang="en-US" smtClean="0"/>
              <a:t>07/09/2017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9FC-88F4-4A32-A950-DD08EB2FB9DF}" type="datetime1">
              <a:rPr lang="en-US" smtClean="0"/>
              <a:t>07/09/2017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31CE69-5C95-44F1-839F-6AC087727144}" type="datetime1">
              <a:rPr lang="en-US" smtClean="0"/>
              <a:t>07/09/2017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791" y="2504662"/>
            <a:ext cx="9011478" cy="294198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Cap. 5</a:t>
            </a:r>
            <a:br>
              <a:rPr lang="en-US" cap="none" dirty="0" smtClean="0">
                <a:latin typeface="+mn-lt"/>
              </a:rPr>
            </a:br>
            <a:r>
              <a:rPr lang="en-US" cap="none" dirty="0" smtClean="0">
                <a:latin typeface="+mn-lt"/>
              </a:rPr>
              <a:t/>
            </a:r>
            <a:br>
              <a:rPr lang="en-US" cap="none" dirty="0" smtClean="0">
                <a:latin typeface="+mn-lt"/>
              </a:rPr>
            </a:br>
            <a:r>
              <a:rPr lang="en-US" cap="none" dirty="0" err="1" smtClean="0"/>
              <a:t>Programarea</a:t>
            </a:r>
            <a:r>
              <a:rPr lang="en-US" cap="none" dirty="0" smtClean="0"/>
              <a:t> orientate </a:t>
            </a:r>
            <a:r>
              <a:rPr lang="en-US" cap="none" dirty="0" err="1" smtClean="0"/>
              <a:t>pe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err="1" smtClean="0"/>
              <a:t>obiecte</a:t>
            </a:r>
            <a:r>
              <a:rPr lang="en-US" cap="none" dirty="0" smtClean="0"/>
              <a:t> (OOP) – </a:t>
            </a:r>
            <a:r>
              <a:rPr lang="en-US" cap="none" dirty="0" err="1" smtClean="0"/>
              <a:t>partea</a:t>
            </a:r>
            <a:r>
              <a:rPr lang="en-US" cap="none" dirty="0" smtClean="0"/>
              <a:t> I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2"/>
            <a:ext cx="9144000" cy="149749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930" y="370516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Clasa</a:t>
            </a:r>
            <a:r>
              <a:rPr lang="en-US" sz="2800" b="1" dirty="0" smtClean="0">
                <a:solidFill>
                  <a:srgbClr val="C00000"/>
                </a:solidFill>
              </a:rPr>
              <a:t> in Python</a:t>
            </a:r>
            <a:endParaRPr lang="ro-RO" sz="2800" dirty="0">
              <a:solidFill>
                <a:srgbClr val="C00000"/>
              </a:solidFill>
            </a:endParaRPr>
          </a:p>
          <a:p>
            <a:pPr lvl="2"/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/>
              <a:t>Definitie</a:t>
            </a:r>
            <a:r>
              <a:rPr lang="en-US" sz="2800" b="1" dirty="0"/>
              <a:t>: </a:t>
            </a:r>
            <a:r>
              <a:rPr lang="en-US" sz="2800" dirty="0"/>
              <a:t>Un </a:t>
            </a:r>
            <a:r>
              <a:rPr lang="en-US" sz="2800" dirty="0" err="1"/>
              <a:t>nou</a:t>
            </a:r>
            <a:r>
              <a:rPr lang="en-US" sz="2800" dirty="0"/>
              <a:t> tip de date, </a:t>
            </a:r>
            <a:r>
              <a:rPr lang="en-US" sz="2800" dirty="0" err="1" smtClean="0"/>
              <a:t>compus</a:t>
            </a:r>
            <a:r>
              <a:rPr lang="en-US" sz="2800" dirty="0" smtClean="0"/>
              <a:t>, </a:t>
            </a:r>
            <a:r>
              <a:rPr lang="en-US" sz="2800" dirty="0" err="1" smtClean="0"/>
              <a:t>definit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programator</a:t>
            </a:r>
            <a:r>
              <a:rPr lang="en-US" sz="2800" dirty="0"/>
              <a:t>, care </a:t>
            </a:r>
            <a:r>
              <a:rPr lang="en-US" sz="2800" dirty="0" smtClean="0"/>
              <a:t>are </a:t>
            </a:r>
            <a:r>
              <a:rPr lang="en-US" sz="2800" dirty="0" err="1" smtClean="0"/>
              <a:t>unul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caruia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se pot </a:t>
            </a:r>
            <a:r>
              <a:rPr lang="en-US" sz="2800" dirty="0" err="1" smtClean="0"/>
              <a:t>aplica</a:t>
            </a:r>
            <a:r>
              <a:rPr lang="en-US" sz="2800" dirty="0" smtClean="0"/>
              <a:t>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. </a:t>
            </a:r>
          </a:p>
          <a:p>
            <a:pPr marL="457200" indent="-457200">
              <a:buFontTx/>
              <a:buChar char="-"/>
            </a:pPr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Spre</a:t>
            </a:r>
            <a:r>
              <a:rPr lang="en-US" sz="2800" dirty="0" smtClean="0"/>
              <a:t> </a:t>
            </a:r>
            <a:r>
              <a:rPr lang="en-US" sz="2800" dirty="0" err="1" smtClean="0"/>
              <a:t>deosebire</a:t>
            </a:r>
            <a:r>
              <a:rPr lang="en-US" sz="2800" dirty="0" smtClean="0"/>
              <a:t> de </a:t>
            </a:r>
            <a:r>
              <a:rPr lang="en-US" sz="2800" dirty="0" err="1" smtClean="0"/>
              <a:t>alte</a:t>
            </a:r>
            <a:r>
              <a:rPr lang="en-US" sz="2800" dirty="0" smtClean="0"/>
              <a:t> </a:t>
            </a:r>
            <a:r>
              <a:rPr lang="en-US" sz="2800" dirty="0" err="1" smtClean="0"/>
              <a:t>limbaje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programare</a:t>
            </a:r>
            <a:r>
              <a:rPr lang="en-US" sz="2800" dirty="0" smtClean="0"/>
              <a:t> in care </a:t>
            </a:r>
            <a:r>
              <a:rPr lang="en-US" sz="2800" dirty="0" err="1" smtClean="0"/>
              <a:t>avem</a:t>
            </a:r>
            <a:r>
              <a:rPr lang="en-US" sz="2800" dirty="0" smtClean="0"/>
              <a:t> primitive (ex: string, </a:t>
            </a:r>
            <a:r>
              <a:rPr lang="en-US" sz="2800" dirty="0" err="1" smtClean="0"/>
              <a:t>intreg</a:t>
            </a:r>
            <a:r>
              <a:rPr lang="en-US" sz="2800" dirty="0" smtClean="0"/>
              <a:t>, </a:t>
            </a:r>
            <a:r>
              <a:rPr lang="en-US" sz="2800" dirty="0" err="1" smtClean="0"/>
              <a:t>lista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), in Python </a:t>
            </a:r>
            <a:r>
              <a:rPr lang="en-US" sz="2800" dirty="0" err="1" smtClean="0"/>
              <a:t>toate</a:t>
            </a:r>
            <a:r>
              <a:rPr lang="en-US" sz="2800" dirty="0" smtClean="0"/>
              <a:t> </a:t>
            </a:r>
            <a:r>
              <a:rPr lang="en-US" sz="2800" dirty="0" err="1" smtClean="0"/>
              <a:t>acestea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obiecte</a:t>
            </a:r>
            <a:r>
              <a:rPr lang="en-US" sz="2800" dirty="0" smtClean="0"/>
              <a:t>. Cu </a:t>
            </a:r>
            <a:r>
              <a:rPr lang="en-US" sz="2800" dirty="0" smtClean="0">
                <a:solidFill>
                  <a:srgbClr val="CC00CC"/>
                </a:solidFill>
              </a:rPr>
              <a:t>type</a:t>
            </a:r>
            <a:r>
              <a:rPr lang="en-US" sz="2800" dirty="0" smtClean="0"/>
              <a:t>() </a:t>
            </a:r>
            <a:r>
              <a:rPr lang="en-US" sz="2800" dirty="0" err="1" smtClean="0"/>
              <a:t>determinam</a:t>
            </a:r>
            <a:r>
              <a:rPr lang="en-US" sz="2800" dirty="0" smtClean="0"/>
              <a:t> </a:t>
            </a:r>
            <a:r>
              <a:rPr lang="en-US" sz="2800" dirty="0" err="1" smtClean="0"/>
              <a:t>ce</a:t>
            </a:r>
            <a:r>
              <a:rPr lang="en-US" sz="2800" dirty="0" smtClean="0"/>
              <a:t> </a:t>
            </a:r>
            <a:r>
              <a:rPr lang="en-US" sz="2800" dirty="0" err="1" smtClean="0"/>
              <a:t>fel</a:t>
            </a:r>
            <a:r>
              <a:rPr lang="en-US" sz="2800" dirty="0" smtClean="0"/>
              <a:t> de </a:t>
            </a:r>
            <a:r>
              <a:rPr lang="en-US" sz="2800" dirty="0" err="1" smtClean="0"/>
              <a:t>obiect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, </a:t>
            </a:r>
            <a:r>
              <a:rPr lang="en-US" sz="2800" dirty="0" err="1" smtClean="0"/>
              <a:t>carei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 ii </a:t>
            </a:r>
            <a:r>
              <a:rPr lang="en-US" sz="2800" dirty="0" err="1" smtClean="0"/>
              <a:t>apartine</a:t>
            </a:r>
            <a:r>
              <a:rPr lang="en-US" sz="2800" dirty="0" smtClean="0"/>
              <a:t>, cu </a:t>
            </a:r>
            <a:r>
              <a:rPr lang="en-US" sz="2800" dirty="0" err="1" smtClean="0">
                <a:solidFill>
                  <a:srgbClr val="CC00CC"/>
                </a:solidFill>
              </a:rPr>
              <a:t>dir</a:t>
            </a:r>
            <a:r>
              <a:rPr lang="en-US" sz="2800" dirty="0" smtClean="0"/>
              <a:t>() </a:t>
            </a:r>
            <a:r>
              <a:rPr lang="en-US" sz="2800" dirty="0" err="1" smtClean="0"/>
              <a:t>ce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se </a:t>
            </a:r>
            <a:r>
              <a:rPr lang="en-US" sz="2800" dirty="0" err="1" smtClean="0"/>
              <a:t>aplica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Sintaxa</a:t>
            </a:r>
            <a:r>
              <a:rPr lang="en-US" sz="2800" b="1" dirty="0" smtClean="0"/>
              <a:t>:</a:t>
            </a:r>
            <a:endParaRPr lang="en-US" sz="2800" dirty="0" smtClean="0"/>
          </a:p>
          <a:p>
            <a:pPr lvl="1"/>
            <a:r>
              <a:rPr lang="en-US" sz="2800" b="1" dirty="0"/>
              <a:t>	</a:t>
            </a:r>
            <a:r>
              <a:rPr lang="en-US" sz="2800" b="1" dirty="0" smtClean="0">
                <a:solidFill>
                  <a:srgbClr val="D05F02"/>
                </a:solidFill>
              </a:rPr>
              <a:t>class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NumeClasa</a:t>
            </a:r>
            <a:r>
              <a:rPr lang="en-US" sz="2800" b="1" smtClean="0"/>
              <a:t> :</a:t>
            </a:r>
            <a:endParaRPr lang="en-US" sz="2800" b="1" dirty="0" smtClean="0"/>
          </a:p>
          <a:p>
            <a:pPr lvl="1"/>
            <a:r>
              <a:rPr lang="en-US" sz="2800" b="1" dirty="0"/>
              <a:t>		</a:t>
            </a:r>
            <a:r>
              <a:rPr lang="en-US" sz="2800" b="1" dirty="0" smtClean="0">
                <a:solidFill>
                  <a:srgbClr val="008000"/>
                </a:solidFill>
              </a:rPr>
              <a:t>"""</a:t>
            </a:r>
            <a:r>
              <a:rPr lang="en-US" sz="2800" b="1" dirty="0" err="1" smtClean="0">
                <a:solidFill>
                  <a:srgbClr val="008000"/>
                </a:solidFill>
              </a:rPr>
              <a:t>doc_string</a:t>
            </a:r>
            <a:r>
              <a:rPr lang="en-US" sz="2800" b="1" dirty="0" smtClean="0">
                <a:solidFill>
                  <a:srgbClr val="008000"/>
                </a:solidFill>
              </a:rPr>
              <a:t>"""</a:t>
            </a:r>
          </a:p>
          <a:p>
            <a:pPr lvl="1"/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D05F02"/>
                </a:solidFill>
              </a:rPr>
              <a:t>bloc de </a:t>
            </a:r>
            <a:r>
              <a:rPr lang="en-US" sz="2800" b="1" dirty="0" err="1" smtClean="0">
                <a:solidFill>
                  <a:srgbClr val="D05F02"/>
                </a:solidFill>
              </a:rPr>
              <a:t>instructiuni</a:t>
            </a:r>
            <a:endParaRPr lang="en-US" sz="2800" b="1" dirty="0">
              <a:solidFill>
                <a:srgbClr val="D05F0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Obiectul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unei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clase</a:t>
            </a:r>
            <a:r>
              <a:rPr lang="en-US" sz="2800" b="1" dirty="0" smtClean="0">
                <a:solidFill>
                  <a:srgbClr val="C00000"/>
                </a:solidFill>
              </a:rPr>
              <a:t>			</a:t>
            </a:r>
            <a:r>
              <a:rPr lang="en-US" sz="2800" b="1" dirty="0" smtClean="0">
                <a:solidFill>
                  <a:srgbClr val="0070C0"/>
                </a:solidFill>
              </a:rPr>
              <a:t>505-01-02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Definitie</a:t>
            </a:r>
            <a:r>
              <a:rPr lang="en-US" sz="2800" b="1" dirty="0" smtClean="0"/>
              <a:t>:  </a:t>
            </a:r>
            <a:r>
              <a:rPr lang="en-US" sz="2800" b="1" dirty="0" err="1" smtClean="0">
                <a:solidFill>
                  <a:srgbClr val="00B050"/>
                </a:solidFill>
              </a:rPr>
              <a:t>Obiectul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o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a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 (</a:t>
            </a:r>
            <a:r>
              <a:rPr lang="en-US" sz="2800" dirty="0" err="1" smtClean="0"/>
              <a:t>instantiere</a:t>
            </a:r>
            <a:r>
              <a:rPr lang="en-US" sz="2800" dirty="0" smtClean="0"/>
              <a:t>). </a:t>
            </a: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crea</a:t>
            </a:r>
            <a:r>
              <a:rPr lang="en-US" sz="2800" dirty="0" smtClean="0"/>
              <a:t> cate </a:t>
            </a:r>
            <a:r>
              <a:rPr lang="en-US" sz="2800" dirty="0" err="1" smtClean="0"/>
              <a:t>obiecte</a:t>
            </a:r>
            <a:r>
              <a:rPr lang="en-US" sz="2800" dirty="0" smtClean="0"/>
              <a:t> </a:t>
            </a:r>
            <a:r>
              <a:rPr lang="en-US" sz="2800" dirty="0" err="1" smtClean="0"/>
              <a:t>dorim</a:t>
            </a:r>
            <a:r>
              <a:rPr lang="en-US" sz="2800" dirty="0" smtClean="0"/>
              <a:t>.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</a:t>
            </a:r>
            <a:r>
              <a:rPr lang="en-US" sz="2800" dirty="0" err="1" smtClean="0"/>
              <a:t>obiect</a:t>
            </a:r>
            <a:r>
              <a:rPr lang="en-US" sz="2800" dirty="0" smtClean="0"/>
              <a:t> are </a:t>
            </a:r>
            <a:r>
              <a:rPr lang="en-US" sz="2800" dirty="0" err="1" smtClean="0"/>
              <a:t>atat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</a:t>
            </a:r>
            <a:r>
              <a:rPr lang="en-US" sz="2800" dirty="0" err="1" smtClean="0"/>
              <a:t>generale</a:t>
            </a:r>
            <a:r>
              <a:rPr lang="en-US" sz="2800" dirty="0" smtClean="0"/>
              <a:t>, </a:t>
            </a:r>
            <a:r>
              <a:rPr lang="en-US" sz="2800" dirty="0" err="1" smtClean="0"/>
              <a:t>specifice</a:t>
            </a:r>
            <a:r>
              <a:rPr lang="en-US" sz="2800" dirty="0" smtClean="0"/>
              <a:t> </a:t>
            </a:r>
            <a:r>
              <a:rPr lang="en-US" sz="2800" dirty="0" err="1" smtClean="0"/>
              <a:t>clasei</a:t>
            </a:r>
            <a:r>
              <a:rPr lang="en-US" sz="2800" dirty="0" smtClean="0"/>
              <a:t> din care face parte cat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</a:t>
            </a:r>
            <a:r>
              <a:rPr lang="en-US" sz="2800" dirty="0" err="1" smtClean="0"/>
              <a:t>specifice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rgbClr val="00B050"/>
                </a:solidFill>
              </a:rPr>
              <a:t>stare</a:t>
            </a:r>
            <a:r>
              <a:rPr lang="en-US" sz="2800" dirty="0" smtClean="0"/>
              <a:t>) </a:t>
            </a:r>
            <a:r>
              <a:rPr lang="en-US" sz="2800" dirty="0" err="1" smtClean="0"/>
              <a:t>obtinute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aplicarea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metodelor</a:t>
            </a:r>
            <a:r>
              <a:rPr lang="en-US" sz="2800" dirty="0" smtClean="0"/>
              <a:t> </a:t>
            </a:r>
            <a:r>
              <a:rPr lang="en-US" sz="2800" dirty="0" err="1" smtClean="0"/>
              <a:t>acceptate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Sintaxa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pentru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crearea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unui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obiect</a:t>
            </a:r>
            <a:r>
              <a:rPr lang="en-US" sz="2800" b="1" dirty="0" smtClean="0"/>
              <a:t>:</a:t>
            </a:r>
            <a:endParaRPr lang="en-US" sz="2800" dirty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b="1" dirty="0"/>
              <a:t>	</a:t>
            </a:r>
            <a:r>
              <a:rPr lang="en-US" sz="2800" b="1" dirty="0" err="1" smtClean="0">
                <a:solidFill>
                  <a:srgbClr val="008000"/>
                </a:solidFill>
              </a:rPr>
              <a:t>NumeObiect</a:t>
            </a:r>
            <a:r>
              <a:rPr lang="en-US" sz="2800" b="1" dirty="0" smtClean="0">
                <a:solidFill>
                  <a:srgbClr val="008000"/>
                </a:solidFill>
              </a:rPr>
              <a:t> = </a:t>
            </a:r>
            <a:r>
              <a:rPr lang="en-US" sz="2800" b="1" dirty="0" err="1" smtClean="0">
                <a:solidFill>
                  <a:srgbClr val="008000"/>
                </a:solidFill>
              </a:rPr>
              <a:t>NumeClasa</a:t>
            </a:r>
            <a:r>
              <a:rPr lang="en-US" sz="2800" b="1" dirty="0" smtClean="0">
                <a:solidFill>
                  <a:srgbClr val="008000"/>
                </a:solidFill>
              </a:rPr>
              <a:t>([</a:t>
            </a:r>
            <a:r>
              <a:rPr lang="en-US" sz="2800" b="1" dirty="0" err="1" smtClean="0">
                <a:solidFill>
                  <a:srgbClr val="008000"/>
                </a:solidFill>
              </a:rPr>
              <a:t>parametrii</a:t>
            </a:r>
            <a:r>
              <a:rPr lang="en-US" sz="2800" b="1" dirty="0">
                <a:solidFill>
                  <a:srgbClr val="008000"/>
                </a:solidFill>
              </a:rPr>
              <a:t>])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# </a:t>
            </a:r>
            <a:r>
              <a:rPr lang="en-US" sz="2800" b="1" dirty="0" err="1" smtClean="0">
                <a:solidFill>
                  <a:srgbClr val="C00000"/>
                </a:solidFill>
              </a:rPr>
              <a:t>mai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intai</a:t>
            </a:r>
            <a:r>
              <a:rPr lang="en-US" sz="2800" b="1" dirty="0" smtClean="0">
                <a:solidFill>
                  <a:srgbClr val="C00000"/>
                </a:solidFill>
              </a:rPr>
              <a:t> cream ob.</a:t>
            </a:r>
            <a:endParaRPr lang="en-US" sz="2800" b="1" dirty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b="1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Sintaxa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pentru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aplicarea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unei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metode</a:t>
            </a:r>
            <a:r>
              <a:rPr lang="en-US" sz="2800" b="1" dirty="0" smtClean="0"/>
              <a:t>:</a:t>
            </a:r>
            <a:endParaRPr lang="en-US" sz="2800" dirty="0"/>
          </a:p>
          <a:p>
            <a:r>
              <a:rPr lang="en-US" sz="2800" dirty="0" smtClean="0"/>
              <a:t>	</a:t>
            </a:r>
          </a:p>
          <a:p>
            <a:r>
              <a:rPr lang="en-US" sz="2800" b="1" dirty="0"/>
              <a:t>	</a:t>
            </a:r>
            <a:r>
              <a:rPr lang="en-US" sz="2800" b="1" dirty="0" err="1" smtClean="0">
                <a:solidFill>
                  <a:srgbClr val="008000"/>
                </a:solidFill>
              </a:rPr>
              <a:t>NumeObiect.Metoda</a:t>
            </a:r>
            <a:r>
              <a:rPr lang="en-US" sz="2800" b="1" dirty="0" smtClean="0">
                <a:solidFill>
                  <a:srgbClr val="008000"/>
                </a:solidFill>
              </a:rPr>
              <a:t>([</a:t>
            </a:r>
            <a:r>
              <a:rPr lang="en-US" sz="2800" b="1" dirty="0" err="1" smtClean="0">
                <a:solidFill>
                  <a:srgbClr val="008000"/>
                </a:solidFill>
              </a:rPr>
              <a:t>parametrii</a:t>
            </a:r>
            <a:r>
              <a:rPr lang="en-US" sz="2800" b="1" dirty="0" smtClean="0">
                <a:solidFill>
                  <a:srgbClr val="008000"/>
                </a:solidFill>
              </a:rPr>
              <a:t>])</a:t>
            </a:r>
            <a:r>
              <a:rPr lang="en-US" sz="2800" dirty="0" smtClean="0">
                <a:solidFill>
                  <a:srgbClr val="008000"/>
                </a:solidFill>
              </a:rPr>
              <a:t> 	     </a:t>
            </a:r>
            <a:r>
              <a:rPr lang="en-US" sz="2800" b="1" dirty="0">
                <a:solidFill>
                  <a:srgbClr val="C00000"/>
                </a:solidFill>
              </a:rPr>
              <a:t># </a:t>
            </a:r>
            <a:r>
              <a:rPr lang="en-US" sz="2800" b="1" dirty="0" err="1" smtClean="0">
                <a:solidFill>
                  <a:srgbClr val="C00000"/>
                </a:solidFill>
              </a:rPr>
              <a:t>apoi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aplicam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metode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427" y="330759"/>
            <a:ext cx="1099930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		</a:t>
            </a:r>
            <a:r>
              <a:rPr lang="en-US" sz="2800" b="1" dirty="0" err="1" smtClean="0">
                <a:solidFill>
                  <a:srgbClr val="C00000"/>
                </a:solidFill>
              </a:rPr>
              <a:t>Metoda</a:t>
            </a:r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r>
              <a:rPr lang="en-US" sz="2800" b="1" dirty="0" err="1" smtClean="0">
                <a:solidFill>
                  <a:srgbClr val="C00000"/>
                </a:solidFill>
              </a:rPr>
              <a:t>scalabilitate</a:t>
            </a:r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r>
              <a:rPr lang="en-US" sz="2800" b="1" dirty="0" err="1" smtClean="0">
                <a:solidFill>
                  <a:srgbClr val="C00000"/>
                </a:solidFill>
              </a:rPr>
              <a:t>validare</a:t>
            </a:r>
            <a:r>
              <a:rPr lang="en-US" sz="2800" b="1" dirty="0" smtClean="0">
                <a:solidFill>
                  <a:srgbClr val="C00000"/>
                </a:solidFill>
              </a:rPr>
              <a:t> – </a:t>
            </a:r>
            <a:r>
              <a:rPr lang="en-US" sz="2800" b="1" dirty="0" err="1" smtClean="0">
                <a:solidFill>
                  <a:srgbClr val="C00000"/>
                </a:solidFill>
              </a:rPr>
              <a:t>mentenanta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usoara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/>
              <a:t>Definitie</a:t>
            </a:r>
            <a:r>
              <a:rPr lang="en-US" sz="2800" b="1" dirty="0"/>
              <a:t>:  </a:t>
            </a:r>
            <a:r>
              <a:rPr lang="en-US" sz="2800" b="1" dirty="0" err="1" smtClean="0">
                <a:solidFill>
                  <a:srgbClr val="00B050"/>
                </a:solidFill>
              </a:rPr>
              <a:t>Metoda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o </a:t>
            </a:r>
            <a:r>
              <a:rPr lang="en-US" sz="2800" dirty="0" err="1" smtClean="0"/>
              <a:t>functie</a:t>
            </a:r>
            <a:r>
              <a:rPr lang="en-US" sz="2800" dirty="0" smtClean="0"/>
              <a:t> </a:t>
            </a:r>
            <a:r>
              <a:rPr lang="en-US" sz="2800" dirty="0" err="1" smtClean="0"/>
              <a:t>definita</a:t>
            </a:r>
            <a:r>
              <a:rPr lang="en-US" sz="2800" dirty="0" smtClean="0"/>
              <a:t> in </a:t>
            </a:r>
            <a:r>
              <a:rPr lang="en-US" sz="2800" dirty="0" err="1" smtClean="0"/>
              <a:t>interiorul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, cu </a:t>
            </a:r>
            <a:r>
              <a:rPr lang="en-US" sz="2800" dirty="0" err="1" smtClean="0"/>
              <a:t>ajutorul</a:t>
            </a:r>
            <a:r>
              <a:rPr lang="en-US" sz="2800" dirty="0" smtClean="0"/>
              <a:t> </a:t>
            </a:r>
            <a:r>
              <a:rPr lang="en-US" sz="2800" dirty="0" err="1" smtClean="0"/>
              <a:t>careia</a:t>
            </a:r>
            <a:r>
              <a:rPr lang="en-US" sz="2800" dirty="0" smtClean="0"/>
              <a:t> dam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</a:t>
            </a:r>
            <a:r>
              <a:rPr lang="en-US" sz="2800" dirty="0" err="1" smtClean="0"/>
              <a:t>obiectelor</a:t>
            </a:r>
            <a:r>
              <a:rPr lang="en-US" sz="2800" dirty="0" smtClean="0"/>
              <a:t> (</a:t>
            </a:r>
            <a:r>
              <a:rPr lang="en-US" sz="2800" dirty="0" err="1" smtClean="0"/>
              <a:t>instantelor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Daca</a:t>
            </a:r>
            <a:r>
              <a:rPr lang="en-US" sz="2800" dirty="0" smtClean="0"/>
              <a:t> o </a:t>
            </a: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"</a:t>
            </a:r>
            <a:r>
              <a:rPr lang="en-US" sz="2800" dirty="0" err="1" smtClean="0"/>
              <a:t>cutia</a:t>
            </a:r>
            <a:r>
              <a:rPr lang="en-US" sz="2800" dirty="0" smtClean="0"/>
              <a:t>" </a:t>
            </a:r>
            <a:r>
              <a:rPr lang="en-US" sz="2800" dirty="0" err="1" smtClean="0"/>
              <a:t>metoda</a:t>
            </a:r>
            <a:r>
              <a:rPr lang="en-US" sz="2800" dirty="0" smtClean="0"/>
              <a:t> </a:t>
            </a:r>
            <a:r>
              <a:rPr lang="en-US" sz="2800" dirty="0" err="1" smtClean="0"/>
              <a:t>constituie</a:t>
            </a:r>
            <a:r>
              <a:rPr lang="en-US" sz="2800" dirty="0" smtClean="0"/>
              <a:t> </a:t>
            </a:r>
            <a:r>
              <a:rPr lang="en-US" sz="2800" dirty="0" err="1" smtClean="0"/>
              <a:t>interfata</a:t>
            </a:r>
            <a:r>
              <a:rPr lang="en-US" sz="2800" dirty="0" smtClean="0"/>
              <a:t>, </a:t>
            </a:r>
            <a:r>
              <a:rPr lang="en-US" sz="2800" dirty="0" err="1" smtClean="0"/>
              <a:t>butonul</a:t>
            </a:r>
            <a:r>
              <a:rPr lang="en-US" sz="2800" dirty="0" smtClean="0"/>
              <a:t> cu </a:t>
            </a:r>
            <a:r>
              <a:rPr lang="en-US" sz="2800" dirty="0" err="1" smtClean="0"/>
              <a:t>ajutorul</a:t>
            </a:r>
            <a:r>
              <a:rPr lang="en-US" sz="2800" dirty="0" smtClean="0"/>
              <a:t> </a:t>
            </a:r>
            <a:r>
              <a:rPr lang="en-US" sz="2800" dirty="0" err="1" smtClean="0"/>
              <a:t>caruia</a:t>
            </a:r>
            <a:r>
              <a:rPr lang="en-US" sz="2800" dirty="0" smtClean="0"/>
              <a:t> </a:t>
            </a:r>
            <a:r>
              <a:rPr lang="en-US" sz="2800" dirty="0" err="1" smtClean="0"/>
              <a:t>executam</a:t>
            </a:r>
            <a:r>
              <a:rPr lang="en-US" sz="2800" dirty="0" smtClean="0"/>
              <a:t>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functii</a:t>
            </a:r>
            <a:r>
              <a:rPr lang="en-US" sz="2800" dirty="0" smtClean="0"/>
              <a:t> ale </a:t>
            </a:r>
            <a:r>
              <a:rPr lang="en-US" sz="2800" dirty="0" err="1" smtClean="0"/>
              <a:t>aparatului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Codul</a:t>
            </a:r>
            <a:r>
              <a:rPr lang="en-US" sz="2800" dirty="0" smtClean="0"/>
              <a:t> </a:t>
            </a:r>
            <a:r>
              <a:rPr lang="en-US" sz="2800" dirty="0" err="1" smtClean="0"/>
              <a:t>acesteia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ascuns</a:t>
            </a:r>
            <a:r>
              <a:rPr lang="en-US" sz="2800" dirty="0" smtClean="0"/>
              <a:t>. </a:t>
            </a:r>
            <a:r>
              <a:rPr lang="en-US" sz="2800" dirty="0" err="1" smtClean="0"/>
              <a:t>Aplicam</a:t>
            </a:r>
            <a:r>
              <a:rPr lang="en-US" sz="2800" dirty="0" smtClean="0"/>
              <a:t> </a:t>
            </a:r>
            <a:r>
              <a:rPr lang="en-US" sz="2800" dirty="0" err="1" smtClean="0"/>
              <a:t>metoda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numele</a:t>
            </a:r>
            <a:r>
              <a:rPr lang="en-US" sz="2800" dirty="0" smtClean="0"/>
              <a:t> </a:t>
            </a:r>
            <a:r>
              <a:rPr lang="en-US" sz="2800" dirty="0" err="1" smtClean="0"/>
              <a:t>ei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parametri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Functionalitatea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data de </a:t>
            </a:r>
            <a:r>
              <a:rPr lang="en-US" sz="2800" dirty="0" err="1" smtClean="0"/>
              <a:t>aplicarea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metodei</a:t>
            </a:r>
            <a:r>
              <a:rPr lang="en-US" sz="2800" dirty="0" smtClean="0"/>
              <a:t>. </a:t>
            </a:r>
            <a:r>
              <a:rPr lang="en-US" sz="2800" dirty="0" err="1" smtClean="0"/>
              <a:t>Toate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instantele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 au </a:t>
            </a:r>
            <a:r>
              <a:rPr lang="en-US" sz="2800" dirty="0" err="1" smtClean="0"/>
              <a:t>acces</a:t>
            </a:r>
            <a:r>
              <a:rPr lang="en-US" sz="2800" dirty="0" smtClean="0"/>
              <a:t> la </a:t>
            </a:r>
            <a:r>
              <a:rPr lang="en-US" sz="2800" dirty="0" err="1" smtClean="0"/>
              <a:t>metodele</a:t>
            </a:r>
            <a:r>
              <a:rPr lang="en-US" sz="2800" dirty="0" smtClean="0"/>
              <a:t> </a:t>
            </a:r>
            <a:r>
              <a:rPr lang="en-US" sz="2800" dirty="0" err="1" smtClean="0"/>
              <a:t>acesteia</a:t>
            </a:r>
            <a:r>
              <a:rPr lang="en-US" sz="2800" dirty="0" smtClean="0"/>
              <a:t>. </a:t>
            </a:r>
            <a:r>
              <a:rPr lang="en-US" sz="2800" dirty="0" err="1" smtClean="0"/>
              <a:t>Aplicarea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metodei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err="1" smtClean="0"/>
              <a:t>starea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Automat,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preia</a:t>
            </a:r>
            <a:r>
              <a:rPr lang="en-US" sz="2800" dirty="0" smtClean="0"/>
              <a:t> </a:t>
            </a:r>
            <a:r>
              <a:rPr lang="en-US" sz="2800" dirty="0" err="1" smtClean="0"/>
              <a:t>primul</a:t>
            </a:r>
            <a:r>
              <a:rPr lang="en-US" sz="2800" dirty="0" smtClean="0"/>
              <a:t> argument (‘</a:t>
            </a:r>
            <a:r>
              <a:rPr lang="en-US" sz="2800" b="1" dirty="0" smtClean="0">
                <a:solidFill>
                  <a:srgbClr val="00B050"/>
                </a:solidFill>
              </a:rPr>
              <a:t>bound method</a:t>
            </a:r>
            <a:r>
              <a:rPr lang="en-US" sz="2800" dirty="0" smtClean="0"/>
              <a:t>’);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505-03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Atribut</a:t>
            </a:r>
            <a:r>
              <a:rPr lang="en-US" sz="2800" b="1" dirty="0" smtClean="0">
                <a:solidFill>
                  <a:srgbClr val="C00000"/>
                </a:solidFill>
              </a:rPr>
              <a:t>					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O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accesa</a:t>
            </a:r>
            <a:r>
              <a:rPr lang="en-US" sz="2800" dirty="0" smtClean="0"/>
              <a:t> </a:t>
            </a:r>
            <a:r>
              <a:rPr lang="en-US" sz="2800" dirty="0" err="1" smtClean="0"/>
              <a:t>atat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variabilele</a:t>
            </a:r>
            <a:r>
              <a:rPr lang="en-US" sz="2800" dirty="0" smtClean="0"/>
              <a:t> definite in </a:t>
            </a:r>
            <a:r>
              <a:rPr lang="en-US" sz="2800" dirty="0" err="1" smtClean="0"/>
              <a:t>clasa</a:t>
            </a:r>
            <a:r>
              <a:rPr lang="en-US" sz="2800" dirty="0" smtClean="0"/>
              <a:t> cat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cele</a:t>
            </a:r>
            <a:r>
              <a:rPr lang="en-US" sz="2800" dirty="0" smtClean="0"/>
              <a:t> definite in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(</a:t>
            </a:r>
            <a:r>
              <a:rPr lang="en-US" sz="2800" dirty="0" err="1" smtClean="0"/>
              <a:t>metode</a:t>
            </a:r>
            <a:r>
              <a:rPr lang="en-US" sz="2800" dirty="0" smtClean="0"/>
              <a:t>);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Aceste</a:t>
            </a:r>
            <a:r>
              <a:rPr lang="en-US" sz="2800" dirty="0" smtClean="0"/>
              <a:t> </a:t>
            </a:r>
            <a:r>
              <a:rPr lang="en-US" sz="2800" dirty="0" err="1" smtClean="0"/>
              <a:t>valori</a:t>
            </a:r>
            <a:r>
              <a:rPr lang="en-US" sz="2800" dirty="0" smtClean="0"/>
              <a:t> </a:t>
            </a:r>
            <a:r>
              <a:rPr lang="en-US" sz="2800" dirty="0" err="1" smtClean="0"/>
              <a:t>modifica</a:t>
            </a:r>
            <a:r>
              <a:rPr lang="en-US" sz="2800" dirty="0" smtClean="0"/>
              <a:t> </a:t>
            </a:r>
            <a:r>
              <a:rPr lang="en-US" sz="2800" dirty="0" err="1" smtClean="0"/>
              <a:t>starea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instantei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Practic</a:t>
            </a:r>
            <a:r>
              <a:rPr lang="en-US" sz="2800" dirty="0" smtClean="0"/>
              <a:t>,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preia</a:t>
            </a:r>
            <a:r>
              <a:rPr lang="en-US" sz="2800" dirty="0" smtClean="0"/>
              <a:t> </a:t>
            </a:r>
            <a:r>
              <a:rPr lang="en-US" sz="2800" dirty="0" err="1" smtClean="0"/>
              <a:t>valorile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atributelor</a:t>
            </a:r>
            <a:r>
              <a:rPr lang="en-US" sz="2800" dirty="0" smtClean="0"/>
              <a:t> </a:t>
            </a:r>
            <a:r>
              <a:rPr lang="en-US" sz="2800" dirty="0" err="1" smtClean="0"/>
              <a:t>primite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O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prelua</a:t>
            </a:r>
            <a:r>
              <a:rPr lang="en-US" sz="2800" dirty="0" smtClean="0"/>
              <a:t> cu </a:t>
            </a:r>
            <a:r>
              <a:rPr lang="en-US" sz="2800" dirty="0" err="1" smtClean="0"/>
              <a:t>prioritate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atributul</a:t>
            </a:r>
            <a:r>
              <a:rPr lang="en-US" sz="2800" dirty="0" smtClean="0"/>
              <a:t> </a:t>
            </a:r>
            <a:r>
              <a:rPr lang="en-US" sz="2800" dirty="0" err="1" smtClean="0"/>
              <a:t>propriu</a:t>
            </a:r>
            <a:r>
              <a:rPr lang="en-US" sz="2800" dirty="0" smtClean="0"/>
              <a:t> fata de al </a:t>
            </a:r>
            <a:r>
              <a:rPr lang="en-US" sz="2800" dirty="0" err="1" smtClean="0"/>
              <a:t>clasei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Daca</a:t>
            </a:r>
            <a:r>
              <a:rPr lang="en-US" sz="2800" dirty="0" smtClean="0"/>
              <a:t> in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avem</a:t>
            </a:r>
            <a:r>
              <a:rPr lang="en-US" sz="2800" dirty="0" smtClean="0"/>
              <a:t> o </a:t>
            </a:r>
            <a:r>
              <a:rPr lang="en-US" sz="2800" dirty="0" err="1" smtClean="0"/>
              <a:t>variabila</a:t>
            </a:r>
            <a:r>
              <a:rPr lang="en-US" sz="2800" dirty="0" smtClean="0"/>
              <a:t> cu un </a:t>
            </a:r>
            <a:r>
              <a:rPr lang="en-US" sz="2800" dirty="0" err="1" smtClean="0"/>
              <a:t>nume</a:t>
            </a:r>
            <a:r>
              <a:rPr lang="en-US" sz="2800" dirty="0" smtClean="0"/>
              <a:t> similar cu al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 a </a:t>
            </a:r>
            <a:r>
              <a:rPr lang="en-US" sz="2800" dirty="0" err="1" smtClean="0"/>
              <a:t>clasei</a:t>
            </a:r>
            <a:r>
              <a:rPr lang="en-US" sz="2800" dirty="0" smtClean="0"/>
              <a:t>, </a:t>
            </a:r>
            <a:r>
              <a:rPr lang="en-US" sz="2800" dirty="0" err="1" smtClean="0"/>
              <a:t>variabila</a:t>
            </a:r>
            <a:r>
              <a:rPr lang="en-US" sz="2800" dirty="0" smtClean="0"/>
              <a:t> </a:t>
            </a:r>
            <a:r>
              <a:rPr lang="en-US" sz="2800" dirty="0" err="1" smtClean="0"/>
              <a:t>clasei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fi </a:t>
            </a:r>
            <a:r>
              <a:rPr lang="en-US" sz="2800" dirty="0" err="1" smtClean="0"/>
              <a:t>ascunsa</a:t>
            </a:r>
            <a:r>
              <a:rPr lang="en-US" sz="2800" dirty="0" smtClean="0"/>
              <a:t> </a:t>
            </a:r>
            <a:r>
              <a:rPr lang="en-US" sz="2800" dirty="0" err="1" smtClean="0"/>
              <a:t>temporar</a:t>
            </a:r>
            <a:r>
              <a:rPr lang="en-US" sz="2800" dirty="0" smtClean="0"/>
              <a:t>, cat </a:t>
            </a:r>
            <a:r>
              <a:rPr lang="en-US" sz="2800" dirty="0" err="1" smtClean="0"/>
              <a:t>timp</a:t>
            </a:r>
            <a:r>
              <a:rPr lang="en-US" sz="2800" dirty="0" smtClean="0"/>
              <a:t> </a:t>
            </a:r>
            <a:r>
              <a:rPr lang="en-US" sz="2800" dirty="0" err="1" smtClean="0"/>
              <a:t>exista</a:t>
            </a:r>
            <a:r>
              <a:rPr lang="en-US" sz="2800" dirty="0" smtClean="0"/>
              <a:t> </a:t>
            </a:r>
            <a:r>
              <a:rPr lang="en-US" sz="2800" dirty="0" err="1" smtClean="0"/>
              <a:t>cea</a:t>
            </a:r>
            <a:r>
              <a:rPr lang="en-US" sz="2800" dirty="0" smtClean="0"/>
              <a:t> a </a:t>
            </a:r>
            <a:r>
              <a:rPr lang="en-US" sz="2800" dirty="0" err="1" smtClean="0"/>
              <a:t>instantei</a:t>
            </a:r>
            <a:r>
              <a:rPr lang="en-US" sz="2800" dirty="0" smtClean="0"/>
              <a:t>. 					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Namespace </a:t>
            </a:r>
            <a:endParaRPr lang="ro-RO" sz="2800" dirty="0" smtClean="0">
              <a:solidFill>
                <a:srgbClr val="C00000"/>
              </a:solidFill>
            </a:endParaRP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it-IT" sz="2800" dirty="0" smtClean="0"/>
              <a:t>Exista mai multe niveluri de namespace:</a:t>
            </a:r>
          </a:p>
          <a:p>
            <a:pPr marL="914400" lvl="1" indent="-457200">
              <a:buFontTx/>
              <a:buChar char="-"/>
            </a:pPr>
            <a:r>
              <a:rPr lang="it-IT" sz="2800" dirty="0" smtClean="0"/>
              <a:t>Al functiilor predefinite, creat la start si niciodata oprit;</a:t>
            </a:r>
          </a:p>
          <a:p>
            <a:pPr marL="914400" lvl="1" indent="-457200">
              <a:buFontTx/>
              <a:buChar char="-"/>
            </a:pPr>
            <a:r>
              <a:rPr lang="it-IT" sz="2800" dirty="0" smtClean="0"/>
              <a:t>Al modulelor, creat la pornirea acestora;</a:t>
            </a:r>
          </a:p>
          <a:p>
            <a:pPr marL="914400" lvl="1" indent="-457200">
              <a:buFontTx/>
              <a:buChar char="-"/>
            </a:pPr>
            <a:r>
              <a:rPr lang="it-IT" sz="2800" dirty="0" smtClean="0"/>
              <a:t>Local, al functiilor, disponibil in timpul apelarii acestora.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it-IT" sz="2800" dirty="0"/>
              <a:t>Fiecare </a:t>
            </a:r>
            <a:r>
              <a:rPr lang="it-IT" sz="2800" dirty="0" smtClean="0"/>
              <a:t>clasa, </a:t>
            </a:r>
            <a:r>
              <a:rPr lang="en-US" sz="2800" dirty="0" err="1" smtClean="0"/>
              <a:t>obiect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it-IT" sz="2800" dirty="0" smtClean="0"/>
              <a:t> </a:t>
            </a:r>
            <a:r>
              <a:rPr lang="it-IT" sz="2800" dirty="0"/>
              <a:t>metoda </a:t>
            </a:r>
            <a:r>
              <a:rPr lang="it-IT" sz="2800" dirty="0" smtClean="0"/>
              <a:t>au namespace proprii.</a:t>
            </a:r>
          </a:p>
          <a:p>
            <a:pPr marL="457200" indent="-457200">
              <a:buFontTx/>
              <a:buChar char="-"/>
            </a:pPr>
            <a:endParaRPr lang="it-IT" sz="2800" dirty="0"/>
          </a:p>
          <a:p>
            <a:pPr marL="457200" indent="-457200">
              <a:buFontTx/>
              <a:buChar char="-"/>
            </a:pPr>
            <a:r>
              <a:rPr lang="it-IT" sz="2800" dirty="0" smtClean="0"/>
              <a:t>O functie care apartine de global namespace, e vizibila oriunde avem nevoie de ea;</a:t>
            </a:r>
          </a:p>
          <a:p>
            <a:pPr marL="457200" indent="-457200">
              <a:buFontTx/>
              <a:buChar char="-"/>
            </a:pPr>
            <a:endParaRPr lang="it-IT" sz="2800" dirty="0"/>
          </a:p>
          <a:p>
            <a:pPr marL="457200" indent="-457200">
              <a:buFontTx/>
              <a:buChar char="-"/>
            </a:pPr>
            <a:r>
              <a:rPr lang="it-IT" sz="2800" dirty="0" smtClean="0"/>
              <a:t>O metoda e vizibila doar in namespace-ul clasei in care a fost creata. Diferenta este facuta prin modul de accesare;</a:t>
            </a:r>
            <a:endParaRPr lang="it-IT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Scope (</a:t>
            </a:r>
            <a:r>
              <a:rPr lang="en-US" sz="2800" b="1" dirty="0" err="1" smtClean="0">
                <a:solidFill>
                  <a:srgbClr val="C00000"/>
                </a:solidFill>
              </a:rPr>
              <a:t>domeniu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/>
              <a:t>Clasa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un </a:t>
            </a:r>
            <a:r>
              <a:rPr lang="en-US" sz="2800" dirty="0" err="1"/>
              <a:t>obiect</a:t>
            </a:r>
            <a:r>
              <a:rPr lang="en-US" sz="2800" dirty="0"/>
              <a:t> ca </a:t>
            </a:r>
            <a:r>
              <a:rPr lang="en-US" sz="2800" dirty="0" err="1"/>
              <a:t>oricare</a:t>
            </a:r>
            <a:r>
              <a:rPr lang="en-US" sz="2800" dirty="0"/>
              <a:t> </a:t>
            </a:r>
            <a:r>
              <a:rPr lang="en-US" sz="2800" dirty="0" err="1"/>
              <a:t>altul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se </a:t>
            </a:r>
            <a:r>
              <a:rPr lang="en-US" sz="2800" dirty="0" err="1"/>
              <a:t>comporta</a:t>
            </a:r>
            <a:r>
              <a:rPr lang="en-US" sz="2800" dirty="0"/>
              <a:t> in </a:t>
            </a:r>
            <a:r>
              <a:rPr lang="en-US" sz="2800" dirty="0" err="1"/>
              <a:t>acelasi</a:t>
            </a:r>
            <a:r>
              <a:rPr lang="en-US" sz="2800" dirty="0"/>
              <a:t> mod ca </a:t>
            </a:r>
            <a:r>
              <a:rPr lang="en-US" sz="2800" dirty="0" err="1"/>
              <a:t>orice</a:t>
            </a:r>
            <a:r>
              <a:rPr lang="en-US" sz="2800" dirty="0"/>
              <a:t> </a:t>
            </a:r>
            <a:r>
              <a:rPr lang="en-US" sz="2800" dirty="0" err="1"/>
              <a:t>variabila</a:t>
            </a:r>
            <a:r>
              <a:rPr lang="en-US" sz="2800" dirty="0"/>
              <a:t> (string, integer,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  <a:r>
              <a:rPr lang="en-US" sz="2800" dirty="0" err="1"/>
              <a:t>Timpul</a:t>
            </a:r>
            <a:r>
              <a:rPr lang="en-US" sz="2800" dirty="0"/>
              <a:t> de </a:t>
            </a:r>
            <a:r>
              <a:rPr lang="en-US" sz="2800" dirty="0" err="1"/>
              <a:t>viata</a:t>
            </a:r>
            <a:r>
              <a:rPr lang="en-US" sz="2800" dirty="0"/>
              <a:t> al </a:t>
            </a:r>
            <a:r>
              <a:rPr lang="en-US" sz="2800" dirty="0" err="1"/>
              <a:t>acesteia</a:t>
            </a:r>
            <a:r>
              <a:rPr lang="en-US" sz="2800" dirty="0"/>
              <a:t> se </a:t>
            </a:r>
            <a:r>
              <a:rPr lang="en-US" sz="2800" dirty="0" err="1"/>
              <a:t>numeste</a:t>
            </a:r>
            <a:r>
              <a:rPr lang="en-US" sz="2800" dirty="0"/>
              <a:t> </a:t>
            </a:r>
            <a:r>
              <a:rPr lang="en-US" sz="2800" b="1" dirty="0" smtClean="0"/>
              <a:t>scope</a:t>
            </a:r>
            <a:r>
              <a:rPr lang="en-US" sz="2800" dirty="0" smtClean="0"/>
              <a:t>. </a:t>
            </a:r>
            <a:r>
              <a:rPr lang="en-US" sz="2800" dirty="0" err="1"/>
              <a:t>Timpul</a:t>
            </a:r>
            <a:r>
              <a:rPr lang="en-US" sz="2800" dirty="0"/>
              <a:t> de </a:t>
            </a:r>
            <a:r>
              <a:rPr lang="en-US" sz="2800" dirty="0" err="1"/>
              <a:t>viata</a:t>
            </a:r>
            <a:r>
              <a:rPr lang="en-US" sz="2800" dirty="0"/>
              <a:t> al </a:t>
            </a:r>
            <a:r>
              <a:rPr lang="en-US" sz="2800" dirty="0" err="1"/>
              <a:t>functionalitatilor</a:t>
            </a:r>
            <a:r>
              <a:rPr lang="en-US" sz="2800" dirty="0"/>
              <a:t> </a:t>
            </a:r>
            <a:r>
              <a:rPr lang="en-US" sz="2800" dirty="0" err="1"/>
              <a:t>clasei</a:t>
            </a:r>
            <a:r>
              <a:rPr lang="en-US" sz="2800" dirty="0"/>
              <a:t> (</a:t>
            </a:r>
            <a:r>
              <a:rPr lang="en-US" sz="2800" dirty="0" err="1"/>
              <a:t>metodei</a:t>
            </a:r>
            <a:r>
              <a:rPr lang="en-US" sz="2800" dirty="0"/>
              <a:t>) </a:t>
            </a:r>
            <a:r>
              <a:rPr lang="en-US" sz="2800" dirty="0" err="1"/>
              <a:t>este</a:t>
            </a:r>
            <a:r>
              <a:rPr lang="en-US" sz="2800" dirty="0"/>
              <a:t> exact </a:t>
            </a:r>
            <a:r>
              <a:rPr lang="en-US" sz="2800" dirty="0" err="1"/>
              <a:t>acelasi</a:t>
            </a:r>
            <a:r>
              <a:rPr lang="en-US" sz="2800" dirty="0"/>
              <a:t> cu al </a:t>
            </a:r>
            <a:r>
              <a:rPr lang="en-US" sz="2800" dirty="0" err="1"/>
              <a:t>variabilelor</a:t>
            </a:r>
            <a:r>
              <a:rPr lang="en-US" sz="2800" dirty="0"/>
              <a:t>; 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Practic</a:t>
            </a:r>
            <a:r>
              <a:rPr lang="en-US" sz="2800" dirty="0" smtClean="0"/>
              <a:t>, scope </a:t>
            </a:r>
            <a:r>
              <a:rPr lang="en-US" sz="2800" dirty="0" err="1" smtClean="0"/>
              <a:t>reprezinta</a:t>
            </a:r>
            <a:r>
              <a:rPr lang="en-US" sz="2800" dirty="0" smtClean="0"/>
              <a:t> </a:t>
            </a:r>
            <a:r>
              <a:rPr lang="en-US" sz="2800" dirty="0" err="1" smtClean="0"/>
              <a:t>locul</a:t>
            </a:r>
            <a:r>
              <a:rPr lang="en-US" sz="2800" dirty="0" smtClean="0"/>
              <a:t> din program </a:t>
            </a:r>
            <a:r>
              <a:rPr lang="en-US" sz="2800" dirty="0" err="1" smtClean="0"/>
              <a:t>unde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vizibila</a:t>
            </a:r>
            <a:r>
              <a:rPr lang="en-US" sz="2800" dirty="0" smtClean="0"/>
              <a:t> o </a:t>
            </a:r>
            <a:r>
              <a:rPr lang="en-US" sz="2800" dirty="0" err="1" smtClean="0"/>
              <a:t>anumita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variabila</a:t>
            </a:r>
            <a:r>
              <a:rPr lang="en-US" sz="2800" dirty="0" smtClean="0"/>
              <a:t>. </a:t>
            </a:r>
            <a:r>
              <a:rPr lang="en-US" sz="2800" dirty="0" err="1" smtClean="0"/>
              <a:t>Acesta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fi: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Domeniul</a:t>
            </a:r>
            <a:r>
              <a:rPr lang="en-US" sz="2800" dirty="0" smtClean="0"/>
              <a:t> </a:t>
            </a:r>
            <a:r>
              <a:rPr lang="en-US" sz="2800" dirty="0" err="1" smtClean="0"/>
              <a:t>cel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apropiat</a:t>
            </a:r>
            <a:r>
              <a:rPr lang="en-US" sz="2800" dirty="0" smtClean="0"/>
              <a:t>, </a:t>
            </a:r>
            <a:r>
              <a:rPr lang="en-US" sz="2800" dirty="0" err="1" smtClean="0"/>
              <a:t>accesat</a:t>
            </a:r>
            <a:r>
              <a:rPr lang="en-US" sz="2800" dirty="0" smtClean="0"/>
              <a:t> </a:t>
            </a:r>
            <a:r>
              <a:rPr lang="en-US" sz="2800" dirty="0" err="1" smtClean="0"/>
              <a:t>primul</a:t>
            </a:r>
            <a:r>
              <a:rPr lang="en-US" sz="2800" dirty="0" smtClean="0"/>
              <a:t> (</a:t>
            </a:r>
            <a:r>
              <a:rPr lang="en-US" sz="2800" dirty="0" err="1" smtClean="0"/>
              <a:t>exemplu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);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Domeniul</a:t>
            </a:r>
            <a:r>
              <a:rPr lang="en-US" sz="2800" dirty="0" smtClean="0"/>
              <a:t> </a:t>
            </a:r>
            <a:r>
              <a:rPr lang="en-US" sz="2800" dirty="0" err="1" smtClean="0"/>
              <a:t>functiilor</a:t>
            </a:r>
            <a:r>
              <a:rPr lang="en-US" sz="2800" dirty="0" smtClean="0"/>
              <a:t> incorporate (</a:t>
            </a:r>
            <a:r>
              <a:rPr lang="en-US" sz="2800" dirty="0" err="1" smtClean="0"/>
              <a:t>exemplu</a:t>
            </a:r>
            <a:r>
              <a:rPr lang="en-US" sz="2800" dirty="0" smtClean="0"/>
              <a:t> </a:t>
            </a:r>
            <a:r>
              <a:rPr lang="en-US" sz="2800" dirty="0" err="1" smtClean="0"/>
              <a:t>metoda</a:t>
            </a:r>
            <a:r>
              <a:rPr lang="en-US" sz="2800" dirty="0" smtClean="0"/>
              <a:t>, </a:t>
            </a:r>
            <a:r>
              <a:rPr lang="en-US" sz="2800" dirty="0" err="1" smtClean="0"/>
              <a:t>clasa</a:t>
            </a:r>
            <a:r>
              <a:rPr lang="en-US" sz="2800" dirty="0" smtClean="0"/>
              <a:t>);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Domeniul</a:t>
            </a:r>
            <a:r>
              <a:rPr lang="en-US" sz="2800" dirty="0" smtClean="0"/>
              <a:t> </a:t>
            </a:r>
            <a:r>
              <a:rPr lang="en-US" sz="2800" dirty="0" err="1" smtClean="0"/>
              <a:t>functiilor</a:t>
            </a:r>
            <a:r>
              <a:rPr lang="en-US" sz="2800" dirty="0" smtClean="0"/>
              <a:t> </a:t>
            </a:r>
            <a:r>
              <a:rPr lang="en-US" sz="2800" dirty="0" err="1" smtClean="0"/>
              <a:t>globale</a:t>
            </a:r>
            <a:r>
              <a:rPr lang="en-US" sz="2800" dirty="0" smtClean="0"/>
              <a:t> de la </a:t>
            </a:r>
            <a:r>
              <a:rPr lang="en-US" sz="2800" dirty="0" err="1" smtClean="0"/>
              <a:t>nivelul</a:t>
            </a:r>
            <a:r>
              <a:rPr lang="en-US" sz="2800" dirty="0" smtClean="0"/>
              <a:t> </a:t>
            </a:r>
            <a:r>
              <a:rPr lang="en-US" sz="2800" dirty="0" err="1" smtClean="0"/>
              <a:t>modulelor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Domeniul</a:t>
            </a:r>
            <a:r>
              <a:rPr lang="en-US" sz="2800" dirty="0" smtClean="0"/>
              <a:t> </a:t>
            </a:r>
            <a:r>
              <a:rPr lang="en-US" sz="2800" dirty="0" err="1" smtClean="0"/>
              <a:t>cel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indepartat</a:t>
            </a:r>
            <a:r>
              <a:rPr lang="en-US" sz="2800" dirty="0" smtClean="0"/>
              <a:t>, </a:t>
            </a:r>
            <a:r>
              <a:rPr lang="en-US" sz="2800" dirty="0" err="1" smtClean="0"/>
              <a:t>accesat</a:t>
            </a:r>
            <a:r>
              <a:rPr lang="en-US" sz="2800" dirty="0" smtClean="0"/>
              <a:t> </a:t>
            </a:r>
            <a:r>
              <a:rPr lang="en-US" sz="2800" dirty="0" err="1" smtClean="0"/>
              <a:t>ultimul</a:t>
            </a:r>
            <a:r>
              <a:rPr lang="en-US" sz="2800" dirty="0" smtClean="0"/>
              <a:t> (</a:t>
            </a:r>
            <a:r>
              <a:rPr lang="en-US" sz="2800" dirty="0" err="1" smtClean="0"/>
              <a:t>functii</a:t>
            </a:r>
            <a:r>
              <a:rPr lang="en-US" sz="2800" dirty="0" smtClean="0"/>
              <a:t> </a:t>
            </a:r>
            <a:r>
              <a:rPr lang="en-US" sz="2800" dirty="0" err="1" smtClean="0"/>
              <a:t>predefinite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396" y="393935"/>
            <a:ext cx="1064149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		</a:t>
            </a:r>
            <a:r>
              <a:rPr lang="en-US" sz="2800" b="1" dirty="0" err="1" smtClean="0">
                <a:solidFill>
                  <a:srgbClr val="C00000"/>
                </a:solidFill>
              </a:rPr>
              <a:t>Metode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speciale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</a:p>
          <a:p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u="sng" dirty="0" err="1" smtClean="0"/>
              <a:t>Metode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speciale</a:t>
            </a:r>
            <a:r>
              <a:rPr lang="en-US" sz="2800" u="sng" dirty="0" smtClean="0"/>
              <a:t> (constructor): </a:t>
            </a:r>
            <a:r>
              <a:rPr lang="en-US" sz="2800" b="1" u="sng" dirty="0">
                <a:solidFill>
                  <a:srgbClr val="CC00CC"/>
                </a:solidFill>
              </a:rPr>
              <a:t>__</a:t>
            </a:r>
            <a:r>
              <a:rPr lang="en-US" sz="2800" b="1" u="sng" dirty="0" err="1">
                <a:solidFill>
                  <a:srgbClr val="CC00CC"/>
                </a:solidFill>
              </a:rPr>
              <a:t>init</a:t>
            </a:r>
            <a:r>
              <a:rPr lang="en-US" sz="2800" b="1" u="sng" dirty="0" smtClean="0">
                <a:solidFill>
                  <a:srgbClr val="CC00CC"/>
                </a:solidFill>
              </a:rPr>
              <a:t>__</a:t>
            </a:r>
          </a:p>
          <a:p>
            <a:endParaRPr lang="en-US" sz="2800" u="sng" dirty="0" smtClean="0">
              <a:solidFill>
                <a:srgbClr val="FF33CC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2800" dirty="0" smtClean="0"/>
              <a:t>Metoda </a:t>
            </a:r>
            <a:r>
              <a:rPr lang="pt-BR" sz="2800" b="1" dirty="0">
                <a:solidFill>
                  <a:srgbClr val="CC00CC"/>
                </a:solidFill>
              </a:rPr>
              <a:t>__init__ </a:t>
            </a:r>
            <a:r>
              <a:rPr lang="pt-BR" sz="2800" dirty="0"/>
              <a:t>este o metoda </a:t>
            </a:r>
            <a:r>
              <a:rPr lang="pt-BR" sz="2800" dirty="0" smtClean="0"/>
              <a:t>speciala, privata, </a:t>
            </a:r>
            <a:r>
              <a:rPr lang="pt-BR" sz="2800" dirty="0"/>
              <a:t>care este rulata </a:t>
            </a:r>
            <a:r>
              <a:rPr lang="en-US" sz="2800" dirty="0" smtClean="0"/>
              <a:t>de </a:t>
            </a:r>
            <a:r>
              <a:rPr lang="en-US" sz="2800" dirty="0" err="1"/>
              <a:t>fiecare</a:t>
            </a:r>
            <a:r>
              <a:rPr lang="en-US" sz="2800" dirty="0"/>
              <a:t> data </a:t>
            </a:r>
            <a:r>
              <a:rPr lang="en-US" sz="2800" dirty="0" err="1"/>
              <a:t>când</a:t>
            </a:r>
            <a:r>
              <a:rPr lang="en-US" sz="2800" dirty="0"/>
              <a:t> un </a:t>
            </a:r>
            <a:r>
              <a:rPr lang="en-US" sz="2800" dirty="0" err="1"/>
              <a:t>obiect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 smtClean="0"/>
              <a:t>creat</a:t>
            </a:r>
            <a:r>
              <a:rPr lang="en-US" sz="2800" dirty="0" smtClean="0"/>
              <a:t>, </a:t>
            </a:r>
            <a:r>
              <a:rPr lang="en-US" sz="2800" dirty="0" err="1" smtClean="0"/>
              <a:t>initializand</a:t>
            </a:r>
            <a:r>
              <a:rPr lang="en-US" sz="2800" dirty="0" smtClean="0"/>
              <a:t>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(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);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Metoda</a:t>
            </a:r>
            <a:r>
              <a:rPr lang="en-US" sz="2800" dirty="0" smtClean="0"/>
              <a:t> </a:t>
            </a:r>
            <a:r>
              <a:rPr lang="en-US" sz="2800" dirty="0" err="1" smtClean="0"/>
              <a:t>speciala</a:t>
            </a:r>
            <a:r>
              <a:rPr lang="en-US" sz="2800" dirty="0" smtClean="0"/>
              <a:t> </a:t>
            </a:r>
            <a:r>
              <a:rPr lang="pt-BR" sz="2800" b="1" dirty="0">
                <a:solidFill>
                  <a:srgbClr val="CC00CC"/>
                </a:solidFill>
              </a:rPr>
              <a:t>__init__</a:t>
            </a:r>
            <a:r>
              <a:rPr lang="en-US" sz="2800" b="1" dirty="0" smtClean="0">
                <a:solidFill>
                  <a:srgbClr val="CC00CC"/>
                </a:solidFill>
              </a:rPr>
              <a:t> </a:t>
            </a:r>
            <a:r>
              <a:rPr lang="en-US" sz="2800" dirty="0" smtClean="0"/>
              <a:t>nu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folosi</a:t>
            </a:r>
            <a:r>
              <a:rPr lang="en-US" sz="2800" dirty="0" smtClean="0"/>
              <a:t> return</a:t>
            </a:r>
            <a:r>
              <a:rPr lang="en-US" sz="2800" dirty="0"/>
              <a:t>.</a:t>
            </a: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Python nu are explicit o </a:t>
            </a:r>
            <a:r>
              <a:rPr lang="en-US" sz="2800" dirty="0" err="1" smtClean="0"/>
              <a:t>metoda</a:t>
            </a:r>
            <a:r>
              <a:rPr lang="en-US" sz="2800" dirty="0" smtClean="0"/>
              <a:t> constructor. </a:t>
            </a:r>
            <a:r>
              <a:rPr lang="en-US" sz="2800" dirty="0" err="1" smtClean="0"/>
              <a:t>Metoda</a:t>
            </a:r>
            <a:r>
              <a:rPr lang="en-US" sz="2800" dirty="0" smtClean="0"/>
              <a:t> </a:t>
            </a:r>
            <a:r>
              <a:rPr lang="pt-BR" sz="2800" b="1" dirty="0">
                <a:solidFill>
                  <a:srgbClr val="CC00CC"/>
                </a:solidFill>
              </a:rPr>
              <a:t>__init__</a:t>
            </a:r>
            <a:r>
              <a:rPr lang="en-US" sz="2800" b="1" dirty="0" smtClean="0">
                <a:solidFill>
                  <a:srgbClr val="CC00CC"/>
                </a:solidFill>
              </a:rPr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 </a:t>
            </a:r>
            <a:r>
              <a:rPr lang="en-US" sz="2800" dirty="0" err="1" smtClean="0"/>
              <a:t>asimilata</a:t>
            </a:r>
            <a:r>
              <a:rPr lang="en-US" sz="2800" dirty="0" smtClean="0"/>
              <a:t> cu o </a:t>
            </a:r>
            <a:r>
              <a:rPr lang="en-US" sz="2800" dirty="0" err="1" smtClean="0"/>
              <a:t>metoda</a:t>
            </a:r>
            <a:r>
              <a:rPr lang="en-US" sz="2800" dirty="0" smtClean="0"/>
              <a:t> constructor. </a:t>
            </a:r>
            <a:r>
              <a:rPr lang="en-US" sz="2800" dirty="0" err="1" smtClean="0"/>
              <a:t>Totusi</a:t>
            </a:r>
            <a:r>
              <a:rPr lang="en-US" sz="2800" dirty="0" smtClean="0"/>
              <a:t>,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creata</a:t>
            </a:r>
            <a:r>
              <a:rPr lang="en-US" sz="2800" dirty="0" smtClean="0"/>
              <a:t> </a:t>
            </a:r>
            <a:r>
              <a:rPr lang="en-US" sz="2800" dirty="0" err="1" smtClean="0"/>
              <a:t>deja</a:t>
            </a:r>
            <a:r>
              <a:rPr lang="en-US" sz="2800" dirty="0" smtClean="0"/>
              <a:t> </a:t>
            </a:r>
            <a:r>
              <a:rPr lang="en-US" sz="2800" dirty="0" err="1" smtClean="0"/>
              <a:t>cand</a:t>
            </a:r>
            <a:r>
              <a:rPr lang="en-US" sz="2800" dirty="0" smtClean="0"/>
              <a:t> se </a:t>
            </a:r>
            <a:r>
              <a:rPr lang="en-US" sz="2800" dirty="0" err="1" smtClean="0"/>
              <a:t>apeleaza</a:t>
            </a:r>
            <a:r>
              <a:rPr lang="en-US" sz="2800" dirty="0" smtClean="0"/>
              <a:t> (automat) </a:t>
            </a:r>
            <a:r>
              <a:rPr lang="en-US" sz="2800" dirty="0" err="1" smtClean="0"/>
              <a:t>aceasta</a:t>
            </a:r>
            <a:r>
              <a:rPr lang="en-US" sz="2800" dirty="0" smtClean="0"/>
              <a:t> </a:t>
            </a:r>
            <a:r>
              <a:rPr lang="en-US" sz="2800" dirty="0" err="1" smtClean="0"/>
              <a:t>metoda</a:t>
            </a:r>
            <a:r>
              <a:rPr lang="en-US" sz="2800" dirty="0" smtClean="0"/>
              <a:t>;</a:t>
            </a:r>
          </a:p>
          <a:p>
            <a:pPr lvl="7"/>
            <a:r>
              <a:rPr lang="en-US" sz="2800" dirty="0" smtClean="0"/>
              <a:t>						</a:t>
            </a:r>
            <a:r>
              <a:rPr lang="en-US" sz="2800" b="1" dirty="0" smtClean="0">
                <a:solidFill>
                  <a:srgbClr val="0070C0"/>
                </a:solidFill>
              </a:rPr>
              <a:t>505-04-05</a:t>
            </a:r>
            <a:endParaRPr lang="es-E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0504" y="317500"/>
            <a:ext cx="1064149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		</a:t>
            </a:r>
            <a:r>
              <a:rPr lang="en-US" sz="2800" b="1" dirty="0" err="1" smtClean="0">
                <a:solidFill>
                  <a:srgbClr val="C00000"/>
                </a:solidFill>
              </a:rPr>
              <a:t>Metode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speciale</a:t>
            </a:r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</a:p>
          <a:p>
            <a:pPr lvl="7"/>
            <a:r>
              <a:rPr lang="en-US" sz="2800" dirty="0" smtClean="0"/>
              <a:t>	</a:t>
            </a:r>
          </a:p>
          <a:p>
            <a:r>
              <a:rPr lang="en-US" sz="2800" dirty="0" smtClean="0"/>
              <a:t>	</a:t>
            </a:r>
            <a:r>
              <a:rPr lang="en-US" sz="2800" u="sng" dirty="0" err="1" smtClean="0"/>
              <a:t>Metode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speciale</a:t>
            </a:r>
            <a:r>
              <a:rPr lang="en-US" sz="2800" u="sng" dirty="0" smtClean="0"/>
              <a:t> (</a:t>
            </a:r>
            <a:r>
              <a:rPr lang="en-US" sz="2800" u="sng" dirty="0" err="1" smtClean="0"/>
              <a:t>printare</a:t>
            </a:r>
            <a:r>
              <a:rPr lang="en-US" sz="2800" u="sng" dirty="0" smtClean="0"/>
              <a:t>): </a:t>
            </a:r>
            <a:r>
              <a:rPr lang="en-US" sz="2800" b="1" u="sng" dirty="0">
                <a:solidFill>
                  <a:srgbClr val="CC00CC"/>
                </a:solidFill>
              </a:rPr>
              <a:t>__</a:t>
            </a:r>
            <a:r>
              <a:rPr lang="en-US" sz="2800" b="1" u="sng" dirty="0" err="1">
                <a:solidFill>
                  <a:srgbClr val="CC00CC"/>
                </a:solidFill>
              </a:rPr>
              <a:t>str</a:t>
            </a:r>
            <a:r>
              <a:rPr lang="en-US" sz="2800" b="1" u="sng" dirty="0" smtClean="0">
                <a:solidFill>
                  <a:srgbClr val="CC00CC"/>
                </a:solidFill>
              </a:rPr>
              <a:t>__ </a:t>
            </a:r>
          </a:p>
          <a:p>
            <a:endParaRPr lang="en-US" sz="2800" u="sng" dirty="0"/>
          </a:p>
          <a:p>
            <a:pPr marL="457200" indent="-457200">
              <a:buFontTx/>
              <a:buChar char="-"/>
            </a:pPr>
            <a:r>
              <a:rPr lang="pt-BR" sz="2800" dirty="0" smtClean="0"/>
              <a:t>Metoda </a:t>
            </a:r>
            <a:r>
              <a:rPr lang="pt-BR" sz="2800" b="1" dirty="0">
                <a:solidFill>
                  <a:srgbClr val="CC00CC"/>
                </a:solidFill>
              </a:rPr>
              <a:t>__str__ </a:t>
            </a:r>
            <a:r>
              <a:rPr lang="pt-BR" sz="2800" dirty="0"/>
              <a:t>este o metoda speciala care este rulata </a:t>
            </a:r>
            <a:r>
              <a:rPr lang="it-IT" sz="2800" dirty="0" smtClean="0"/>
              <a:t>de </a:t>
            </a:r>
            <a:r>
              <a:rPr lang="it-IT" sz="2800" dirty="0"/>
              <a:t>fiecare data </a:t>
            </a:r>
            <a:r>
              <a:rPr lang="it-IT" sz="2800" dirty="0" smtClean="0"/>
              <a:t>printam un obiect. Nu se apeleaza direct. Pur si simplu cu </a:t>
            </a:r>
            <a:r>
              <a:rPr lang="it-IT" sz="2800" dirty="0" smtClean="0">
                <a:solidFill>
                  <a:srgbClr val="D05F02"/>
                </a:solidFill>
              </a:rPr>
              <a:t>print</a:t>
            </a:r>
            <a:r>
              <a:rPr lang="it-IT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it-IT" sz="2800" dirty="0"/>
          </a:p>
          <a:p>
            <a:pPr marL="457200" indent="-457200">
              <a:buFontTx/>
              <a:buChar char="-"/>
            </a:pPr>
            <a:r>
              <a:rPr lang="es-ES" sz="2800" dirty="0" err="1" smtClean="0"/>
              <a:t>Metoda</a:t>
            </a:r>
            <a:r>
              <a:rPr lang="es-ES" sz="2800" dirty="0" smtClean="0"/>
              <a:t> </a:t>
            </a:r>
            <a:r>
              <a:rPr lang="es-ES" sz="2800" dirty="0" err="1" smtClean="0"/>
              <a:t>speciala</a:t>
            </a:r>
            <a:r>
              <a:rPr lang="es-ES" sz="2800" dirty="0" smtClean="0"/>
              <a:t> </a:t>
            </a:r>
            <a:r>
              <a:rPr lang="pt-BR" sz="2800" b="1" dirty="0">
                <a:solidFill>
                  <a:srgbClr val="CC00CC"/>
                </a:solidFill>
              </a:rPr>
              <a:t>__str__</a:t>
            </a:r>
            <a:r>
              <a:rPr lang="es-ES" sz="2800" b="1" dirty="0" smtClean="0">
                <a:solidFill>
                  <a:srgbClr val="CC00CC"/>
                </a:solidFill>
              </a:rPr>
              <a:t> </a:t>
            </a:r>
            <a:r>
              <a:rPr lang="es-ES" sz="2800" dirty="0" smtClean="0"/>
              <a:t>are </a:t>
            </a:r>
            <a:r>
              <a:rPr lang="es-ES" sz="2800" dirty="0" err="1" smtClean="0"/>
              <a:t>obligatoriu</a:t>
            </a:r>
            <a:r>
              <a:rPr lang="es-ES" sz="2800" dirty="0" smtClean="0"/>
              <a:t> un </a:t>
            </a:r>
            <a:r>
              <a:rPr lang="es-ES" sz="2800" dirty="0" err="1"/>
              <a:t>return</a:t>
            </a:r>
            <a:r>
              <a:rPr lang="es-ES" sz="2800" dirty="0"/>
              <a:t> la </a:t>
            </a:r>
            <a:r>
              <a:rPr lang="es-ES" sz="2800" dirty="0" err="1" smtClean="0"/>
              <a:t>finalul</a:t>
            </a:r>
            <a:r>
              <a:rPr lang="es-ES" sz="2800" dirty="0" smtClean="0"/>
              <a:t> </a:t>
            </a:r>
            <a:r>
              <a:rPr lang="es-ES" sz="2800" dirty="0" err="1" smtClean="0"/>
              <a:t>unui</a:t>
            </a:r>
            <a:r>
              <a:rPr lang="es-ES" sz="2800" dirty="0" smtClean="0"/>
              <a:t> sir </a:t>
            </a:r>
            <a:r>
              <a:rPr lang="es-ES" sz="2800" dirty="0"/>
              <a:t>de </a:t>
            </a:r>
            <a:r>
              <a:rPr lang="es-ES" sz="2800" dirty="0" err="1"/>
              <a:t>caractere</a:t>
            </a:r>
            <a:r>
              <a:rPr lang="es-ES" sz="2800" dirty="0" smtClean="0"/>
              <a:t>.</a:t>
            </a:r>
            <a:r>
              <a:rPr lang="en-US" sz="2800" dirty="0"/>
              <a:t> 					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u="sng" dirty="0" err="1" smtClean="0"/>
              <a:t>Metode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speciale</a:t>
            </a:r>
            <a:r>
              <a:rPr lang="en-US" sz="2800" u="sng" dirty="0" smtClean="0"/>
              <a:t> (destructor): </a:t>
            </a:r>
            <a:r>
              <a:rPr lang="en-US" sz="2800" b="1" u="sng" dirty="0" smtClean="0">
                <a:solidFill>
                  <a:srgbClr val="CC00CC"/>
                </a:solidFill>
              </a:rPr>
              <a:t>__del__ </a:t>
            </a:r>
            <a:endParaRPr lang="en-US" sz="2800" b="1" u="sng" dirty="0">
              <a:solidFill>
                <a:srgbClr val="CC00CC"/>
              </a:solidFill>
            </a:endParaRPr>
          </a:p>
          <a:p>
            <a:endParaRPr lang="en-US" sz="2800" u="sng" dirty="0"/>
          </a:p>
          <a:p>
            <a:pPr marL="457200" indent="-457200">
              <a:buFontTx/>
              <a:buChar char="-"/>
            </a:pPr>
            <a:r>
              <a:rPr lang="pt-BR" sz="2800" dirty="0"/>
              <a:t>Metoda </a:t>
            </a:r>
            <a:r>
              <a:rPr lang="pt-BR" sz="2800" b="1" dirty="0" smtClean="0">
                <a:solidFill>
                  <a:srgbClr val="CC00CC"/>
                </a:solidFill>
              </a:rPr>
              <a:t>__del__ </a:t>
            </a:r>
            <a:r>
              <a:rPr lang="pt-BR" sz="2800" dirty="0"/>
              <a:t>este o metoda speciala </a:t>
            </a:r>
            <a:r>
              <a:rPr lang="pt-BR" sz="2800" dirty="0" smtClean="0"/>
              <a:t>pentru stergerea unui </a:t>
            </a:r>
            <a:r>
              <a:rPr lang="it-IT" sz="2800" dirty="0" smtClean="0"/>
              <a:t>obiect</a:t>
            </a:r>
            <a:r>
              <a:rPr lang="it-IT" sz="2800" dirty="0"/>
              <a:t>;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	</a:t>
            </a:r>
            <a:r>
              <a:rPr lang="en-US" sz="2800" b="1" dirty="0" smtClean="0">
                <a:solidFill>
                  <a:srgbClr val="D05F02"/>
                </a:solidFill>
              </a:rPr>
              <a:t>del </a:t>
            </a:r>
            <a:r>
              <a:rPr lang="en-US" sz="2800" b="1" dirty="0" err="1" smtClean="0"/>
              <a:t>obiect</a:t>
            </a:r>
            <a:r>
              <a:rPr lang="en-US" sz="2800" b="1" dirty="0" smtClean="0">
                <a:solidFill>
                  <a:srgbClr val="0070C0"/>
                </a:solidFill>
              </a:rPr>
              <a:t>		</a:t>
            </a:r>
            <a:r>
              <a:rPr lang="en-US" sz="2800" dirty="0" smtClean="0"/>
              <a:t>- </a:t>
            </a:r>
            <a:r>
              <a:rPr lang="en-US" sz="2800" dirty="0" err="1" smtClean="0"/>
              <a:t>apelare</a:t>
            </a:r>
            <a:r>
              <a:rPr lang="en-US" sz="2800" b="1" dirty="0" smtClean="0">
                <a:solidFill>
                  <a:srgbClr val="0070C0"/>
                </a:solidFill>
              </a:rPr>
              <a:t>				505-05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927106"/>
            <a:ext cx="109330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Clasa</a:t>
            </a:r>
            <a:r>
              <a:rPr lang="en-US" sz="2800" b="1" dirty="0" smtClean="0">
                <a:solidFill>
                  <a:srgbClr val="C00000"/>
                </a:solidFill>
              </a:rPr>
              <a:t> cu </a:t>
            </a:r>
            <a:r>
              <a:rPr lang="en-US" sz="2800" b="1" dirty="0" err="1" smtClean="0">
                <a:solidFill>
                  <a:srgbClr val="C00000"/>
                </a:solidFill>
              </a:rPr>
              <a:t>parametri</a:t>
            </a:r>
            <a:r>
              <a:rPr lang="en-US" sz="2800" b="1" dirty="0" smtClean="0">
                <a:solidFill>
                  <a:srgbClr val="C00000"/>
                </a:solidFill>
              </a:rPr>
              <a:t> default					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crea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 cu </a:t>
            </a:r>
            <a:r>
              <a:rPr lang="en-US" sz="2800" dirty="0" err="1" smtClean="0"/>
              <a:t>parametri</a:t>
            </a:r>
            <a:r>
              <a:rPr lang="en-US" sz="2800" dirty="0" smtClean="0"/>
              <a:t> default;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Valorile</a:t>
            </a:r>
            <a:r>
              <a:rPr lang="en-US" sz="2800" dirty="0" smtClean="0"/>
              <a:t> </a:t>
            </a:r>
            <a:r>
              <a:rPr lang="en-US" sz="2800" dirty="0" err="1" smtClean="0"/>
              <a:t>parametrilor</a:t>
            </a:r>
            <a:r>
              <a:rPr lang="en-US" sz="2800" dirty="0" smtClean="0"/>
              <a:t> default </a:t>
            </a:r>
            <a:r>
              <a:rPr lang="en-US" sz="2800" dirty="0" err="1" smtClean="0"/>
              <a:t>vor</a:t>
            </a:r>
            <a:r>
              <a:rPr lang="en-US" sz="2800" dirty="0" smtClean="0"/>
              <a:t> fi </a:t>
            </a:r>
            <a:r>
              <a:rPr lang="en-US" sz="2800" dirty="0" err="1" smtClean="0"/>
              <a:t>setate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nu in </a:t>
            </a:r>
            <a:r>
              <a:rPr lang="en-US" sz="2800" dirty="0" err="1" smtClean="0"/>
              <a:t>metoda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C00CC"/>
                </a:solidFill>
              </a:rPr>
              <a:t>__</a:t>
            </a:r>
            <a:r>
              <a:rPr lang="en-US" sz="2800" b="1" dirty="0" err="1" smtClean="0">
                <a:solidFill>
                  <a:srgbClr val="CC00CC"/>
                </a:solidFill>
              </a:rPr>
              <a:t>init</a:t>
            </a:r>
            <a:r>
              <a:rPr lang="en-US" sz="2800" b="1" dirty="0" smtClean="0">
                <a:solidFill>
                  <a:srgbClr val="CC00CC"/>
                </a:solidFill>
              </a:rPr>
              <a:t>__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La </a:t>
            </a:r>
            <a:r>
              <a:rPr lang="en-US" sz="2800" dirty="0" err="1" smtClean="0"/>
              <a:t>crearea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instante</a:t>
            </a:r>
            <a:r>
              <a:rPr lang="en-US" sz="2800" dirty="0" smtClean="0"/>
              <a:t> </a:t>
            </a:r>
            <a:r>
              <a:rPr lang="en-US" sz="2800" dirty="0" err="1" smtClean="0"/>
              <a:t>valorile</a:t>
            </a:r>
            <a:r>
              <a:rPr lang="en-US" sz="2800" dirty="0" smtClean="0"/>
              <a:t> </a:t>
            </a:r>
            <a:r>
              <a:rPr lang="en-US" sz="2800" dirty="0" err="1" smtClean="0"/>
              <a:t>parametrilor</a:t>
            </a:r>
            <a:r>
              <a:rPr lang="en-US" sz="2800" dirty="0" smtClean="0"/>
              <a:t> default </a:t>
            </a:r>
            <a:r>
              <a:rPr lang="en-US" sz="2800" dirty="0" err="1" smtClean="0"/>
              <a:t>vor</a:t>
            </a:r>
            <a:r>
              <a:rPr lang="en-US" sz="2800" dirty="0" smtClean="0"/>
              <a:t> fi </a:t>
            </a:r>
            <a:r>
              <a:rPr lang="en-US" sz="2800" dirty="0" err="1" smtClean="0"/>
              <a:t>preluate</a:t>
            </a:r>
            <a:r>
              <a:rPr lang="en-US" sz="2800" dirty="0" smtClean="0"/>
              <a:t> automat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vor</a:t>
            </a:r>
            <a:r>
              <a:rPr lang="en-US" sz="2800" dirty="0" smtClean="0"/>
              <a:t> fi </a:t>
            </a:r>
            <a:r>
              <a:rPr lang="en-US" sz="2800" dirty="0" err="1" smtClean="0"/>
              <a:t>specificate</a:t>
            </a:r>
            <a:r>
              <a:rPr lang="en-US" sz="2800" dirty="0" smtClean="0"/>
              <a:t> </a:t>
            </a:r>
            <a:r>
              <a:rPr lang="en-US" sz="2800" dirty="0" err="1" smtClean="0"/>
              <a:t>valori</a:t>
            </a:r>
            <a:r>
              <a:rPr lang="en-US" sz="2800" dirty="0" smtClean="0"/>
              <a:t> </a:t>
            </a:r>
            <a:r>
              <a:rPr lang="en-US" sz="2800" dirty="0" err="1" smtClean="0"/>
              <a:t>proprii</a:t>
            </a:r>
            <a:r>
              <a:rPr lang="en-US" sz="2800" dirty="0" smtClean="0"/>
              <a:t>; 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70C0"/>
                </a:solidFill>
              </a:rPr>
              <a:t>505-06</a:t>
            </a: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3" y="1311965"/>
            <a:ext cx="100451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OOP</a:t>
            </a:r>
            <a:endParaRPr lang="en-US" sz="28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/>
          </a:p>
          <a:p>
            <a:pPr marL="914400" lvl="1" indent="-457200">
              <a:buAutoNum type="arabicPeriod"/>
            </a:pPr>
            <a:r>
              <a:rPr lang="en-US" sz="2800" b="1" smtClean="0">
                <a:solidFill>
                  <a:srgbClr val="FF0000"/>
                </a:solidFill>
              </a:rPr>
              <a:t>Introducere in OOP</a:t>
            </a:r>
          </a:p>
          <a:p>
            <a:pPr marL="914400" lvl="1" indent="-457200">
              <a:buAutoNum type="arabicPeriod"/>
            </a:pPr>
            <a:endParaRPr lang="en-US" sz="2800" b="1">
              <a:solidFill>
                <a:srgbClr val="FF0000"/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800" smtClean="0"/>
              <a:t>Clase. Obiecte. Metode. Atribute</a:t>
            </a:r>
          </a:p>
          <a:p>
            <a:pPr lvl="1"/>
            <a:endParaRPr lang="en-US" sz="2800" smtClean="0"/>
          </a:p>
          <a:p>
            <a:pPr marL="914400" lvl="1" indent="-457200">
              <a:buAutoNum type="arabicPeriod"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Introducere</a:t>
            </a:r>
            <a:r>
              <a:rPr lang="en-US" sz="2800" b="1" dirty="0" smtClean="0">
                <a:solidFill>
                  <a:srgbClr val="C00000"/>
                </a:solidFill>
              </a:rPr>
              <a:t> in OOP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Necesitate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dorim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rezolvam</a:t>
            </a:r>
            <a:r>
              <a:rPr lang="en-US" sz="2800" dirty="0" smtClean="0"/>
              <a:t> problem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complexe</a:t>
            </a:r>
            <a:r>
              <a:rPr lang="en-US" sz="2800" dirty="0" smtClean="0"/>
              <a:t> (Ex: </a:t>
            </a:r>
            <a:r>
              <a:rPr lang="en-US" sz="2800" dirty="0" err="1" smtClean="0"/>
              <a:t>gestiunea</a:t>
            </a:r>
            <a:r>
              <a:rPr lang="en-US" sz="2800" dirty="0" smtClean="0"/>
              <a:t> </a:t>
            </a:r>
            <a:r>
              <a:rPr lang="en-US" sz="2800" dirty="0" err="1" smtClean="0"/>
              <a:t>stocurilor</a:t>
            </a:r>
            <a:r>
              <a:rPr lang="en-US" sz="2800" dirty="0" smtClean="0"/>
              <a:t>) </a:t>
            </a:r>
            <a:r>
              <a:rPr lang="en-US" sz="2800" dirty="0" err="1" smtClean="0"/>
              <a:t>utilizand</a:t>
            </a:r>
            <a:r>
              <a:rPr lang="en-US" sz="2800" dirty="0" smtClean="0"/>
              <a:t> </a:t>
            </a:r>
            <a:r>
              <a:rPr lang="en-US" sz="2800" dirty="0" err="1" smtClean="0"/>
              <a:t>tipurile</a:t>
            </a:r>
            <a:r>
              <a:rPr lang="en-US" sz="2800" dirty="0" smtClean="0"/>
              <a:t> de date </a:t>
            </a:r>
            <a:r>
              <a:rPr lang="en-US" sz="2800" dirty="0" err="1" smtClean="0"/>
              <a:t>cunoscute</a:t>
            </a:r>
            <a:r>
              <a:rPr lang="en-US" sz="2800" dirty="0" smtClean="0"/>
              <a:t>: </a:t>
            </a:r>
          </a:p>
          <a:p>
            <a:pPr marL="1371600" lvl="2" indent="-457200">
              <a:buFont typeface="Wingdings" panose="05000000000000000000" pitchFamily="2" charset="2"/>
              <a:buChar char="à"/>
            </a:pPr>
            <a:r>
              <a:rPr lang="en-US" sz="2800" dirty="0" smtClean="0">
                <a:sym typeface="Wingdings" panose="05000000000000000000" pitchFamily="2" charset="2"/>
              </a:rPr>
              <a:t>Am </a:t>
            </a:r>
            <a:r>
              <a:rPr lang="en-US" sz="2800" dirty="0" err="1" smtClean="0">
                <a:sym typeface="Wingdings" panose="05000000000000000000" pitchFamily="2" charset="2"/>
              </a:rPr>
              <a:t>utea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utiliza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notiunile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deja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cunoscute</a:t>
            </a:r>
            <a:r>
              <a:rPr lang="en-US" sz="2800" dirty="0" smtClean="0">
                <a:sym typeface="Wingdings" panose="05000000000000000000" pitchFamily="2" charset="2"/>
              </a:rPr>
              <a:t> (</a:t>
            </a:r>
            <a:r>
              <a:rPr lang="en-US" sz="2800" dirty="0" err="1" smtClean="0">
                <a:sym typeface="Wingdings" panose="05000000000000000000" pitchFamily="2" charset="2"/>
              </a:rPr>
              <a:t>liste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dictionare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etc</a:t>
            </a:r>
            <a:r>
              <a:rPr lang="en-US" sz="2800" dirty="0" smtClean="0">
                <a:sym typeface="Wingdings" panose="05000000000000000000" pitchFamily="2" charset="2"/>
              </a:rPr>
              <a:t>); </a:t>
            </a:r>
          </a:p>
          <a:p>
            <a:pPr marL="1371600" lvl="2" indent="-457200">
              <a:buFont typeface="Wingdings" panose="05000000000000000000" pitchFamily="2" charset="2"/>
              <a:buChar char="à"/>
            </a:pPr>
            <a:r>
              <a:rPr lang="en-US" sz="2800" dirty="0" err="1" smtClean="0">
                <a:sym typeface="Wingdings" panose="05000000000000000000" pitchFamily="2" charset="2"/>
              </a:rPr>
              <a:t>Solutie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complicata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ineficienta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nesigura</a:t>
            </a:r>
            <a:r>
              <a:rPr lang="en-US" sz="2800" dirty="0" smtClean="0">
                <a:sym typeface="Wingdings" panose="05000000000000000000" pitchFamily="2" charset="2"/>
              </a:rPr>
              <a:t>;</a:t>
            </a:r>
          </a:p>
          <a:p>
            <a:pPr marL="1371600" lvl="2" indent="-457200">
              <a:buFont typeface="Wingdings" panose="05000000000000000000" pitchFamily="2" charset="2"/>
              <a:buChar char="à"/>
            </a:pPr>
            <a:r>
              <a:rPr lang="en-US" sz="2800" dirty="0" smtClean="0">
                <a:sym typeface="Wingdings" panose="05000000000000000000" pitchFamily="2" charset="2"/>
              </a:rPr>
              <a:t>Cod </a:t>
            </a:r>
            <a:r>
              <a:rPr lang="en-US" sz="2800" dirty="0" err="1" smtClean="0">
                <a:sym typeface="Wingdings" panose="05000000000000000000" pitchFamily="2" charset="2"/>
              </a:rPr>
              <a:t>destul</a:t>
            </a:r>
            <a:r>
              <a:rPr lang="en-US" sz="2800" dirty="0" smtClean="0">
                <a:sym typeface="Wingdings" panose="05000000000000000000" pitchFamily="2" charset="2"/>
              </a:rPr>
              <a:t> de </a:t>
            </a:r>
            <a:r>
              <a:rPr lang="en-US" sz="2800" dirty="0" err="1" smtClean="0">
                <a:sym typeface="Wingdings" panose="05000000000000000000" pitchFamily="2" charset="2"/>
              </a:rPr>
              <a:t>greu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neintuitiv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greu</a:t>
            </a:r>
            <a:r>
              <a:rPr lang="en-US" sz="2800" dirty="0" smtClean="0">
                <a:sym typeface="Wingdings" panose="05000000000000000000" pitchFamily="2" charset="2"/>
              </a:rPr>
              <a:t> de </a:t>
            </a:r>
            <a:r>
              <a:rPr lang="en-US" sz="2800" dirty="0" err="1" smtClean="0">
                <a:sym typeface="Wingdings" panose="05000000000000000000" pitchFamily="2" charset="2"/>
              </a:rPr>
              <a:t>administrat</a:t>
            </a:r>
            <a:r>
              <a:rPr lang="en-US" sz="2800" dirty="0" smtClean="0">
                <a:sym typeface="Wingdings" panose="05000000000000000000" pitchFamily="2" charset="2"/>
              </a:rPr>
              <a:t>;</a:t>
            </a:r>
          </a:p>
          <a:p>
            <a:pPr marL="1371600" lvl="2" indent="-457200">
              <a:buFont typeface="Wingdings" panose="05000000000000000000" pitchFamily="2" charset="2"/>
              <a:buChar char="à"/>
            </a:pPr>
            <a:r>
              <a:rPr lang="en-US" sz="2800" dirty="0" err="1" smtClean="0">
                <a:sym typeface="Wingdings" panose="05000000000000000000" pitchFamily="2" charset="2"/>
              </a:rPr>
              <a:t>Posibil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greu</a:t>
            </a:r>
            <a:r>
              <a:rPr lang="en-US" sz="2800" dirty="0" smtClean="0">
                <a:sym typeface="Wingdings" panose="05000000000000000000" pitchFamily="2" charset="2"/>
              </a:rPr>
              <a:t> de </a:t>
            </a:r>
            <a:r>
              <a:rPr lang="en-US" sz="2800" dirty="0" err="1" smtClean="0">
                <a:sym typeface="Wingdings" panose="05000000000000000000" pitchFamily="2" charset="2"/>
              </a:rPr>
              <a:t>validat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si</a:t>
            </a:r>
            <a:r>
              <a:rPr lang="en-US" sz="2800" dirty="0" smtClean="0">
                <a:sym typeface="Wingdings" panose="05000000000000000000" pitchFamily="2" charset="2"/>
              </a:rPr>
              <a:t> de </a:t>
            </a:r>
            <a:r>
              <a:rPr lang="en-US" sz="2800" dirty="0" err="1" smtClean="0">
                <a:sym typeface="Wingdings" panose="05000000000000000000" pitchFamily="2" charset="2"/>
              </a:rPr>
              <a:t>asigurarea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coerentei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sz="2800" dirty="0" smtClean="0">
              <a:sym typeface="Wingdings" panose="05000000000000000000" pitchFamily="2" charset="2"/>
            </a:endParaRPr>
          </a:p>
          <a:p>
            <a:pPr lvl="2"/>
            <a:r>
              <a:rPr lang="en-US" sz="2800" dirty="0" smtClean="0">
                <a:sym typeface="Wingdings" panose="05000000000000000000" pitchFamily="2" charset="2"/>
              </a:rPr>
              <a:t>	</a:t>
            </a:r>
            <a:r>
              <a:rPr lang="en-US" sz="2800" dirty="0" err="1" smtClean="0">
                <a:sym typeface="Wingdings" panose="05000000000000000000" pitchFamily="2" charset="2"/>
              </a:rPr>
              <a:t>Avem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nevoie</a:t>
            </a:r>
            <a:r>
              <a:rPr lang="en-US" sz="2800" dirty="0" smtClean="0">
                <a:sym typeface="Wingdings" panose="05000000000000000000" pitchFamily="2" charset="2"/>
              </a:rPr>
              <a:t> de o </a:t>
            </a:r>
            <a:r>
              <a:rPr lang="en-US" sz="2800" dirty="0" err="1" smtClean="0">
                <a:sym typeface="Wingdings" panose="05000000000000000000" pitchFamily="2" charset="2"/>
              </a:rPr>
              <a:t>solutie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eleganta</a:t>
            </a:r>
            <a:r>
              <a:rPr lang="en-US" sz="2800" dirty="0" smtClean="0">
                <a:sym typeface="Wingdings" panose="05000000000000000000" pitchFamily="2" charset="2"/>
              </a:rPr>
              <a:t>, cum </a:t>
            </a:r>
            <a:r>
              <a:rPr lang="en-US" sz="2800" dirty="0" err="1" smtClean="0">
                <a:sym typeface="Wingdings" panose="05000000000000000000" pitchFamily="2" charset="2"/>
              </a:rPr>
              <a:t>ar</a:t>
            </a:r>
            <a:r>
              <a:rPr lang="en-US" sz="2800" dirty="0" smtClean="0">
                <a:sym typeface="Wingdings" panose="05000000000000000000" pitchFamily="2" charset="2"/>
              </a:rPr>
              <a:t> fi un </a:t>
            </a:r>
            <a:r>
              <a:rPr lang="en-US" sz="2800" dirty="0" err="1" smtClean="0">
                <a:sym typeface="Wingdings" panose="05000000000000000000" pitchFamily="2" charset="2"/>
              </a:rPr>
              <a:t>nou</a:t>
            </a:r>
            <a:r>
              <a:rPr lang="en-US" sz="2800" dirty="0" smtClean="0">
                <a:sym typeface="Wingdings" panose="05000000000000000000" pitchFamily="2" charset="2"/>
              </a:rPr>
              <a:t> tip de date, care </a:t>
            </a:r>
            <a:r>
              <a:rPr lang="en-US" sz="2800" dirty="0" err="1" smtClean="0">
                <a:sym typeface="Wingdings" panose="05000000000000000000" pitchFamily="2" charset="2"/>
              </a:rPr>
              <a:t>sa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inglobeze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toate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caracteristicile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functionalitatile</a:t>
            </a:r>
            <a:r>
              <a:rPr lang="en-US" sz="2800" dirty="0" smtClean="0">
                <a:sym typeface="Wingdings" panose="05000000000000000000" pitchFamily="2" charset="2"/>
              </a:rPr>
              <a:t> de care </a:t>
            </a:r>
            <a:r>
              <a:rPr lang="en-US" sz="2800" dirty="0" err="1" smtClean="0">
                <a:sym typeface="Wingdings" panose="05000000000000000000" pitchFamily="2" charset="2"/>
              </a:rPr>
              <a:t>avem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nevoie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sz="2800" dirty="0" smtClean="0">
                <a:sym typeface="Wingdings" panose="05000000000000000000" pitchFamily="2" charset="2"/>
              </a:rPr>
              <a:t>	</a:t>
            </a:r>
          </a:p>
          <a:p>
            <a:pPr lvl="2"/>
            <a:r>
              <a:rPr lang="en-US" sz="2800" b="1" dirty="0">
                <a:sym typeface="Wingdings" panose="05000000000000000000" pitchFamily="2" charset="2"/>
              </a:rPr>
              <a:t>	</a:t>
            </a:r>
            <a:r>
              <a:rPr lang="en-US" sz="2800" b="1" dirty="0" smtClean="0">
                <a:sym typeface="Wingdings" panose="05000000000000000000" pitchFamily="2" charset="2"/>
              </a:rPr>
              <a:t>OOP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permite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acest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lucru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Introducere</a:t>
            </a:r>
            <a:r>
              <a:rPr lang="en-US" sz="2800" b="1" dirty="0">
                <a:solidFill>
                  <a:srgbClr val="C00000"/>
                </a:solidFill>
              </a:rPr>
              <a:t> in </a:t>
            </a:r>
            <a:r>
              <a:rPr lang="en-US" sz="2800" b="1" dirty="0" smtClean="0">
                <a:solidFill>
                  <a:srgbClr val="C00000"/>
                </a:solidFill>
              </a:rPr>
              <a:t>OOP –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Caracteristici</a:t>
            </a:r>
            <a:r>
              <a:rPr lang="en-US" sz="2800" b="1" dirty="0" smtClean="0"/>
              <a:t>: </a:t>
            </a:r>
            <a:endParaRPr lang="en-US" sz="2800" dirty="0" smtClean="0"/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Structureaza</a:t>
            </a:r>
            <a:r>
              <a:rPr lang="en-US" sz="2800" dirty="0" smtClean="0"/>
              <a:t> </a:t>
            </a:r>
            <a:r>
              <a:rPr lang="en-US" sz="2800" dirty="0" err="1" smtClean="0"/>
              <a:t>codul</a:t>
            </a:r>
            <a:r>
              <a:rPr lang="en-US" sz="2800" dirty="0" smtClean="0"/>
              <a:t> </a:t>
            </a:r>
          </a:p>
          <a:p>
            <a:pPr lvl="3"/>
            <a:r>
              <a:rPr lang="en-US" sz="2800" dirty="0" smtClean="0"/>
              <a:t>	- </a:t>
            </a:r>
            <a:r>
              <a:rPr lang="en-US" sz="2800" dirty="0" err="1" smtClean="0"/>
              <a:t>usor</a:t>
            </a:r>
            <a:r>
              <a:rPr lang="en-US" sz="2800" dirty="0" smtClean="0"/>
              <a:t> de </a:t>
            </a:r>
            <a:r>
              <a:rPr lang="en-US" sz="2800" dirty="0" err="1" smtClean="0"/>
              <a:t>utilizat</a:t>
            </a:r>
            <a:r>
              <a:rPr lang="en-US" sz="2800" dirty="0" smtClean="0"/>
              <a:t>;</a:t>
            </a:r>
          </a:p>
          <a:p>
            <a:pPr lvl="3"/>
            <a:r>
              <a:rPr lang="en-US" sz="2800" dirty="0" smtClean="0"/>
              <a:t>	- </a:t>
            </a:r>
            <a:r>
              <a:rPr lang="en-US" sz="2800" dirty="0" err="1" smtClean="0"/>
              <a:t>usor</a:t>
            </a:r>
            <a:r>
              <a:rPr lang="en-US" sz="2800" dirty="0" smtClean="0"/>
              <a:t> de </a:t>
            </a:r>
            <a:r>
              <a:rPr lang="en-US" sz="2800" dirty="0" err="1" smtClean="0"/>
              <a:t>inteles</a:t>
            </a:r>
            <a:r>
              <a:rPr lang="en-US" sz="2800" dirty="0" smtClean="0"/>
              <a:t>;</a:t>
            </a:r>
          </a:p>
          <a:p>
            <a:pPr lvl="3"/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usor</a:t>
            </a:r>
            <a:r>
              <a:rPr lang="en-US" sz="2800" dirty="0" smtClean="0"/>
              <a:t> de </a:t>
            </a:r>
            <a:r>
              <a:rPr lang="en-US" sz="2800" dirty="0" err="1" smtClean="0"/>
              <a:t>intretinut</a:t>
            </a:r>
            <a:r>
              <a:rPr lang="en-US" sz="2800" dirty="0" smtClean="0"/>
              <a:t>;</a:t>
            </a:r>
          </a:p>
          <a:p>
            <a:pPr lvl="3"/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usor</a:t>
            </a:r>
            <a:r>
              <a:rPr lang="en-US" sz="2800" dirty="0" smtClean="0"/>
              <a:t> de </a:t>
            </a:r>
            <a:r>
              <a:rPr lang="en-US" sz="2800" dirty="0" err="1" smtClean="0"/>
              <a:t>extins</a:t>
            </a:r>
            <a:r>
              <a:rPr lang="en-US" sz="2800" dirty="0" smtClean="0"/>
              <a:t>;</a:t>
            </a:r>
          </a:p>
          <a:p>
            <a:pPr lvl="3"/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usurinta</a:t>
            </a:r>
            <a:r>
              <a:rPr lang="en-US" sz="2800" dirty="0" smtClean="0"/>
              <a:t> in </a:t>
            </a:r>
            <a:r>
              <a:rPr lang="en-US" sz="2800" dirty="0" err="1" smtClean="0"/>
              <a:t>colaborare</a:t>
            </a:r>
            <a:r>
              <a:rPr lang="en-US" sz="2800" dirty="0" smtClean="0"/>
              <a:t> - </a:t>
            </a:r>
            <a:r>
              <a:rPr lang="en-US" sz="2800" dirty="0" err="1" smtClean="0"/>
              <a:t>modularizare</a:t>
            </a:r>
            <a:r>
              <a:rPr lang="en-US" sz="2800" dirty="0" smtClean="0"/>
              <a:t>;</a:t>
            </a:r>
          </a:p>
          <a:p>
            <a:pPr marL="1371600" lvl="2" indent="-457200">
              <a:buFontTx/>
              <a:buChar char="-"/>
            </a:pPr>
            <a:endParaRPr lang="en-US" sz="2800" dirty="0" smtClean="0"/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Scalabilitate</a:t>
            </a:r>
            <a:r>
              <a:rPr lang="en-US" sz="2800" dirty="0" smtClean="0"/>
              <a:t> – </a:t>
            </a:r>
            <a:r>
              <a:rPr lang="en-US" sz="2800" dirty="0" err="1" smtClean="0"/>
              <a:t>adaugarea</a:t>
            </a:r>
            <a:r>
              <a:rPr lang="en-US" sz="2800" dirty="0" smtClean="0"/>
              <a:t> de </a:t>
            </a:r>
            <a:r>
              <a:rPr lang="en-US" sz="2800" dirty="0" err="1" smtClean="0"/>
              <a:t>noi</a:t>
            </a:r>
            <a:r>
              <a:rPr lang="en-US" sz="2800" dirty="0" smtClean="0"/>
              <a:t> </a:t>
            </a:r>
            <a:r>
              <a:rPr lang="en-US" sz="2800" dirty="0" err="1" smtClean="0"/>
              <a:t>tipuri</a:t>
            </a:r>
            <a:r>
              <a:rPr lang="en-US" sz="2800" dirty="0" smtClean="0"/>
              <a:t> de date, </a:t>
            </a:r>
            <a:r>
              <a:rPr lang="en-US" sz="2800" dirty="0" err="1" smtClean="0"/>
              <a:t>inexistente</a:t>
            </a:r>
            <a:r>
              <a:rPr lang="en-US" sz="2800" dirty="0" smtClean="0"/>
              <a:t>;</a:t>
            </a:r>
          </a:p>
          <a:p>
            <a:pPr marL="1371600" lvl="2" indent="-457200">
              <a:buFontTx/>
              <a:buChar char="-"/>
            </a:pPr>
            <a:endParaRPr lang="en-US" sz="2800" dirty="0" smtClean="0"/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Refolosirea</a:t>
            </a:r>
            <a:r>
              <a:rPr lang="en-US" sz="2800" dirty="0" smtClean="0"/>
              <a:t> </a:t>
            </a:r>
            <a:r>
              <a:rPr lang="en-US" sz="2800" dirty="0" err="1" smtClean="0"/>
              <a:t>codului</a:t>
            </a:r>
            <a:r>
              <a:rPr lang="en-US" sz="2800" dirty="0" smtClean="0"/>
              <a:t> - </a:t>
            </a:r>
            <a:r>
              <a:rPr lang="en-US" sz="2800" dirty="0"/>
              <a:t>Un </a:t>
            </a:r>
            <a:r>
              <a:rPr lang="en-US" sz="2800" dirty="0" err="1"/>
              <a:t>nou</a:t>
            </a:r>
            <a:r>
              <a:rPr lang="en-US" sz="2800" dirty="0"/>
              <a:t> tip de date, </a:t>
            </a:r>
            <a:r>
              <a:rPr lang="en-US" sz="2800" dirty="0" err="1"/>
              <a:t>odata</a:t>
            </a:r>
            <a:r>
              <a:rPr lang="en-US" sz="2800" dirty="0"/>
              <a:t> </a:t>
            </a:r>
            <a:r>
              <a:rPr lang="en-US" sz="2800" dirty="0" err="1"/>
              <a:t>definit</a:t>
            </a:r>
            <a:r>
              <a:rPr lang="en-US" sz="2800" dirty="0"/>
              <a:t>, </a:t>
            </a:r>
            <a:r>
              <a:rPr lang="en-US" sz="2800" dirty="0" err="1"/>
              <a:t>testat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functional,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 smtClean="0"/>
              <a:t>refolosit</a:t>
            </a:r>
            <a:r>
              <a:rPr lang="en-US" sz="2800" dirty="0" smtClean="0"/>
              <a:t> in </a:t>
            </a:r>
            <a:r>
              <a:rPr lang="en-US" sz="2800" dirty="0" err="1" smtClean="0"/>
              <a:t>cadrul</a:t>
            </a:r>
            <a:r>
              <a:rPr lang="en-US" sz="2800" dirty="0" smtClean="0"/>
              <a:t> </a:t>
            </a:r>
            <a:r>
              <a:rPr lang="en-US" sz="2800" dirty="0" err="1" smtClean="0"/>
              <a:t>altor</a:t>
            </a:r>
            <a:r>
              <a:rPr lang="en-US" sz="2800" dirty="0" smtClean="0"/>
              <a:t> </a:t>
            </a:r>
            <a:r>
              <a:rPr lang="en-US" sz="2800" dirty="0" err="1" smtClean="0"/>
              <a:t>aplicatii</a:t>
            </a:r>
            <a:r>
              <a:rPr lang="en-US" sz="2800" dirty="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Introducere</a:t>
            </a:r>
            <a:r>
              <a:rPr lang="en-US" sz="2800" b="1" dirty="0">
                <a:solidFill>
                  <a:srgbClr val="C00000"/>
                </a:solidFill>
              </a:rPr>
              <a:t> in </a:t>
            </a:r>
            <a:r>
              <a:rPr lang="en-US" sz="2800" b="1" dirty="0" smtClean="0">
                <a:solidFill>
                  <a:srgbClr val="C00000"/>
                </a:solidFill>
              </a:rPr>
              <a:t>OOP –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b="1" dirty="0" smtClean="0"/>
              <a:t>OOP </a:t>
            </a:r>
            <a:r>
              <a:rPr lang="en-US" sz="2800" dirty="0" smtClean="0"/>
              <a:t>–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urmatoarea</a:t>
            </a:r>
            <a:r>
              <a:rPr lang="en-US" sz="2800" dirty="0" smtClean="0"/>
              <a:t> </a:t>
            </a:r>
            <a:r>
              <a:rPr lang="en-US" sz="2800" dirty="0" err="1" smtClean="0"/>
              <a:t>etapa</a:t>
            </a:r>
            <a:r>
              <a:rPr lang="en-US" sz="2800" dirty="0" smtClean="0"/>
              <a:t> in </a:t>
            </a:r>
            <a:r>
              <a:rPr lang="en-US" sz="2800" dirty="0" err="1" smtClean="0"/>
              <a:t>dezvoltarea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programator</a:t>
            </a:r>
            <a:r>
              <a:rPr lang="en-US" sz="2800" dirty="0" smtClean="0"/>
              <a:t>. </a:t>
            </a:r>
            <a:r>
              <a:rPr lang="en-US" sz="2800" dirty="0" err="1" smtClean="0"/>
              <a:t>Practic</a:t>
            </a:r>
            <a:r>
              <a:rPr lang="en-US" sz="2800" dirty="0" smtClean="0"/>
              <a:t>, cu </a:t>
            </a:r>
            <a:r>
              <a:rPr lang="en-US" sz="2800" dirty="0" err="1" smtClean="0"/>
              <a:t>programarea</a:t>
            </a:r>
            <a:r>
              <a:rPr lang="en-US" sz="2800" dirty="0" smtClean="0"/>
              <a:t> </a:t>
            </a:r>
            <a:r>
              <a:rPr lang="en-US" sz="2800" dirty="0" err="1" smtClean="0"/>
              <a:t>procedurala</a:t>
            </a:r>
            <a:r>
              <a:rPr lang="en-US" sz="2800" dirty="0" smtClean="0"/>
              <a:t> </a:t>
            </a:r>
            <a:r>
              <a:rPr lang="en-US" sz="2800" dirty="0" err="1" smtClean="0"/>
              <a:t>putem</a:t>
            </a:r>
            <a:r>
              <a:rPr lang="en-US" sz="2800" dirty="0" smtClean="0"/>
              <a:t> face cate </a:t>
            </a:r>
            <a:r>
              <a:rPr lang="en-US" sz="2800" dirty="0" err="1" smtClean="0"/>
              <a:t>ceva</a:t>
            </a:r>
            <a:r>
              <a:rPr lang="en-US" sz="2800" dirty="0" smtClean="0"/>
              <a:t>, de </a:t>
            </a:r>
            <a:r>
              <a:rPr lang="en-US" sz="2800" dirty="0" err="1" smtClean="0"/>
              <a:t>regula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programe</a:t>
            </a:r>
            <a:r>
              <a:rPr lang="en-US" sz="2800" dirty="0" smtClean="0"/>
              <a:t> de </a:t>
            </a:r>
            <a:r>
              <a:rPr lang="en-US" sz="2800" dirty="0" err="1" smtClean="0"/>
              <a:t>mici</a:t>
            </a:r>
            <a:r>
              <a:rPr lang="en-US" sz="2800" dirty="0" smtClean="0"/>
              <a:t> </a:t>
            </a:r>
            <a:r>
              <a:rPr lang="en-US" sz="2800" dirty="0" err="1" smtClean="0"/>
              <a:t>dimensiuni</a:t>
            </a:r>
            <a:r>
              <a:rPr lang="en-US" sz="2800" dirty="0" smtClean="0"/>
              <a:t>, </a:t>
            </a:r>
            <a:r>
              <a:rPr lang="en-US" sz="2800" dirty="0" err="1" smtClean="0"/>
              <a:t>dar</a:t>
            </a:r>
            <a:r>
              <a:rPr lang="en-US" sz="2800" dirty="0" smtClean="0"/>
              <a:t> nu </a:t>
            </a:r>
            <a:r>
              <a:rPr lang="en-US" sz="2800" dirty="0" err="1" smtClean="0"/>
              <a:t>suficient</a:t>
            </a:r>
            <a:r>
              <a:rPr lang="en-US" sz="2800" dirty="0" smtClean="0"/>
              <a:t>.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b="1" dirty="0" smtClean="0"/>
              <a:t>OOP </a:t>
            </a:r>
            <a:r>
              <a:rPr lang="en-US" sz="2800" dirty="0" smtClean="0"/>
              <a:t>–</a:t>
            </a:r>
            <a:r>
              <a:rPr lang="en-US" sz="2800" b="1" dirty="0" smtClean="0"/>
              <a:t> </a:t>
            </a:r>
            <a:r>
              <a:rPr lang="en-US" sz="2800" dirty="0" smtClean="0"/>
              <a:t>are </a:t>
            </a:r>
            <a:r>
              <a:rPr lang="en-US" sz="2800" dirty="0" err="1" smtClean="0"/>
              <a:t>patru</a:t>
            </a:r>
            <a:r>
              <a:rPr lang="en-US" sz="2800" dirty="0" smtClean="0"/>
              <a:t> </a:t>
            </a:r>
            <a:r>
              <a:rPr lang="en-US" sz="2800" dirty="0" err="1" smtClean="0"/>
              <a:t>piloni</a:t>
            </a:r>
            <a:r>
              <a:rPr lang="en-US" sz="2800" dirty="0" smtClean="0"/>
              <a:t> </a:t>
            </a:r>
            <a:r>
              <a:rPr lang="en-US" sz="2800" dirty="0" err="1" smtClean="0"/>
              <a:t>principali</a:t>
            </a:r>
            <a:r>
              <a:rPr lang="en-US" sz="2800" dirty="0" smtClean="0"/>
              <a:t>:</a:t>
            </a:r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Abstractizare</a:t>
            </a:r>
            <a:r>
              <a:rPr lang="en-US" sz="2800" dirty="0" smtClean="0"/>
              <a:t> </a:t>
            </a:r>
          </a:p>
          <a:p>
            <a:pPr marL="1371600" lvl="2" indent="-457200">
              <a:buFontTx/>
              <a:buChar char="-"/>
            </a:pPr>
            <a:endParaRPr lang="en-US" sz="2800" dirty="0" smtClean="0"/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Incapsulare</a:t>
            </a:r>
            <a:endParaRPr lang="en-US" sz="2800" dirty="0" smtClean="0"/>
          </a:p>
          <a:p>
            <a:pPr marL="1371600" lvl="2" indent="-457200">
              <a:buFontTx/>
              <a:buChar char="-"/>
            </a:pPr>
            <a:endParaRPr lang="en-US" sz="2800" dirty="0" smtClean="0"/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Mostenire</a:t>
            </a:r>
            <a:r>
              <a:rPr lang="en-US" sz="2800" dirty="0" smtClean="0"/>
              <a:t> (Inheritance)</a:t>
            </a:r>
          </a:p>
          <a:p>
            <a:pPr marL="1371600" lvl="2" indent="-457200">
              <a:buFontTx/>
              <a:buChar char="-"/>
            </a:pPr>
            <a:endParaRPr lang="en-US" sz="2800" dirty="0" smtClean="0"/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Polymorfism</a:t>
            </a:r>
            <a:r>
              <a:rPr lang="en-US" sz="2800" dirty="0" smtClean="0"/>
              <a:t> </a:t>
            </a:r>
            <a:endParaRPr lang="en-US" sz="2800" b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669" y="358335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Introducere</a:t>
            </a:r>
            <a:r>
              <a:rPr lang="en-US" sz="2800" b="1" dirty="0">
                <a:solidFill>
                  <a:srgbClr val="C00000"/>
                </a:solidFill>
              </a:rPr>
              <a:t> in </a:t>
            </a:r>
            <a:r>
              <a:rPr lang="en-US" sz="2800" b="1" dirty="0" smtClean="0">
                <a:solidFill>
                  <a:srgbClr val="C00000"/>
                </a:solidFill>
              </a:rPr>
              <a:t>OOP –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b="1" dirty="0" smtClean="0"/>
              <a:t>OOP </a:t>
            </a:r>
            <a:r>
              <a:rPr lang="en-US" sz="2800" dirty="0" smtClean="0"/>
              <a:t>– </a:t>
            </a:r>
            <a:r>
              <a:rPr lang="en-US" sz="2800" dirty="0" err="1" smtClean="0"/>
              <a:t>principala</a:t>
            </a:r>
            <a:r>
              <a:rPr lang="en-US" sz="2800" dirty="0" smtClean="0"/>
              <a:t> </a:t>
            </a:r>
            <a:r>
              <a:rPr lang="en-US" sz="2800" dirty="0" err="1" smtClean="0"/>
              <a:t>modalitate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design de software</a:t>
            </a:r>
          </a:p>
          <a:p>
            <a:pPr marL="914400" lvl="1" indent="-457200">
              <a:buFontTx/>
              <a:buChar char="-"/>
            </a:pPr>
            <a:endParaRPr lang="en-US" sz="2800" b="1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Datele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organizate</a:t>
            </a:r>
            <a:r>
              <a:rPr lang="en-US" sz="2800" dirty="0" smtClean="0"/>
              <a:t> in </a:t>
            </a:r>
            <a:r>
              <a:rPr lang="en-US" sz="2800" b="1" dirty="0" err="1" smtClean="0"/>
              <a:t>obiecte</a:t>
            </a:r>
            <a:r>
              <a:rPr lang="en-US" sz="2800" dirty="0" smtClean="0"/>
              <a:t>, </a:t>
            </a:r>
            <a:r>
              <a:rPr lang="en-US" sz="2800" dirty="0" err="1" smtClean="0"/>
              <a:t>functionalitatile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incluse</a:t>
            </a:r>
            <a:r>
              <a:rPr lang="en-US" sz="2800" dirty="0" smtClean="0"/>
              <a:t> in </a:t>
            </a:r>
            <a:r>
              <a:rPr lang="en-US" sz="2800" b="1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aplicabile</a:t>
            </a:r>
            <a:r>
              <a:rPr lang="en-US" sz="2800" dirty="0" smtClean="0"/>
              <a:t> </a:t>
            </a:r>
            <a:r>
              <a:rPr lang="en-US" sz="2800" dirty="0" err="1" smtClean="0"/>
              <a:t>obiectelor</a:t>
            </a:r>
            <a:r>
              <a:rPr lang="en-US" sz="2800" dirty="0" smtClean="0"/>
              <a:t>. </a:t>
            </a:r>
            <a:r>
              <a:rPr lang="en-US" sz="2800" dirty="0" err="1" smtClean="0"/>
              <a:t>Obiectele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metodele</a:t>
            </a:r>
            <a:r>
              <a:rPr lang="en-US" sz="2800" dirty="0" smtClean="0"/>
              <a:t> </a:t>
            </a:r>
            <a:r>
              <a:rPr lang="en-US" sz="2800" dirty="0" err="1" smtClean="0"/>
              <a:t>impreuna</a:t>
            </a:r>
            <a:r>
              <a:rPr lang="en-US" sz="2800" dirty="0" smtClean="0"/>
              <a:t> </a:t>
            </a:r>
            <a:r>
              <a:rPr lang="en-US" sz="2800" dirty="0" err="1" smtClean="0"/>
              <a:t>formeaza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clasa</a:t>
            </a:r>
            <a:r>
              <a:rPr lang="en-US" sz="2800" dirty="0" smtClean="0"/>
              <a:t>, schema, "</a:t>
            </a:r>
            <a:r>
              <a:rPr lang="en-US" sz="2800" dirty="0" err="1" smtClean="0"/>
              <a:t>cutia</a:t>
            </a:r>
            <a:r>
              <a:rPr lang="en-US" sz="2800" dirty="0" smtClean="0"/>
              <a:t>". 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  <a:r>
              <a:rPr lang="en-US" sz="2800" dirty="0" err="1" smtClean="0"/>
              <a:t>reprezinta</a:t>
            </a:r>
            <a:r>
              <a:rPr lang="en-US" sz="2800" dirty="0" smtClean="0"/>
              <a:t> </a:t>
            </a:r>
            <a:r>
              <a:rPr lang="en-US" sz="2800" dirty="0" err="1" smtClean="0"/>
              <a:t>abstractizarea</a:t>
            </a:r>
            <a:r>
              <a:rPr lang="en-US" sz="2800" dirty="0" smtClean="0"/>
              <a:t> </a:t>
            </a:r>
            <a:r>
              <a:rPr lang="en-US" sz="2800" dirty="0" err="1" smtClean="0"/>
              <a:t>caracteristicilor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lucru</a:t>
            </a:r>
            <a:r>
              <a:rPr lang="en-US" sz="2800" dirty="0" smtClean="0"/>
              <a:t> din </a:t>
            </a:r>
            <a:r>
              <a:rPr lang="en-US" sz="2800" dirty="0" err="1" smtClean="0"/>
              <a:t>viata</a:t>
            </a:r>
            <a:r>
              <a:rPr lang="en-US" sz="2800" dirty="0" smtClean="0"/>
              <a:t> </a:t>
            </a:r>
            <a:r>
              <a:rPr lang="en-US" sz="2800" dirty="0" err="1" smtClean="0"/>
              <a:t>reala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In </a:t>
            </a:r>
            <a:r>
              <a:rPr lang="en-US" sz="2800" dirty="0" err="1" smtClean="0"/>
              <a:t>viata</a:t>
            </a:r>
            <a:r>
              <a:rPr lang="en-US" sz="2800" dirty="0" smtClean="0"/>
              <a:t> </a:t>
            </a:r>
            <a:r>
              <a:rPr lang="en-US" sz="2800" dirty="0" err="1" smtClean="0"/>
              <a:t>reala</a:t>
            </a:r>
            <a:r>
              <a:rPr lang="en-US" sz="2800" dirty="0" smtClean="0"/>
              <a:t> un </a:t>
            </a:r>
            <a:r>
              <a:rPr lang="en-US" sz="2800" b="1" dirty="0" err="1" smtClean="0"/>
              <a:t>obiect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ceva</a:t>
            </a:r>
            <a:r>
              <a:rPr lang="en-US" sz="2800" dirty="0" smtClean="0"/>
              <a:t> </a:t>
            </a:r>
            <a:r>
              <a:rPr lang="en-US" sz="2800" dirty="0" err="1" smtClean="0"/>
              <a:t>tangibil</a:t>
            </a:r>
            <a:r>
              <a:rPr lang="en-US" sz="2800" dirty="0" smtClean="0"/>
              <a:t>. In software </a:t>
            </a:r>
            <a:r>
              <a:rPr lang="en-US" sz="2800" dirty="0" err="1" smtClean="0"/>
              <a:t>obiectul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destinat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faca</a:t>
            </a:r>
            <a:r>
              <a:rPr lang="en-US" sz="2800" dirty="0" smtClean="0"/>
              <a:t> </a:t>
            </a:r>
            <a:r>
              <a:rPr lang="en-US" sz="2800" dirty="0" err="1" smtClean="0"/>
              <a:t>ceva</a:t>
            </a:r>
            <a:r>
              <a:rPr lang="en-US" sz="2800" dirty="0" smtClean="0"/>
              <a:t>. Este o </a:t>
            </a:r>
            <a:r>
              <a:rPr lang="en-US" sz="2800" b="1" dirty="0" err="1" smtClean="0"/>
              <a:t>colectie</a:t>
            </a:r>
            <a:r>
              <a:rPr lang="en-US" sz="2800" b="1" dirty="0" smtClean="0"/>
              <a:t> de date </a:t>
            </a:r>
            <a:r>
              <a:rPr lang="en-US" sz="2800" b="1" dirty="0" err="1" smtClean="0"/>
              <a:t>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functionalitati</a:t>
            </a:r>
            <a:r>
              <a:rPr lang="en-US" sz="2800" dirty="0" smtClean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3" y="782404"/>
            <a:ext cx="109330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Introducere</a:t>
            </a:r>
            <a:r>
              <a:rPr lang="en-US" sz="2800" b="1" dirty="0">
                <a:solidFill>
                  <a:srgbClr val="C00000"/>
                </a:solidFill>
              </a:rPr>
              <a:t> in </a:t>
            </a:r>
            <a:r>
              <a:rPr lang="en-US" sz="2800" b="1" dirty="0" smtClean="0">
                <a:solidFill>
                  <a:srgbClr val="C00000"/>
                </a:solidFill>
              </a:rPr>
              <a:t>OOP –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Un </a:t>
            </a:r>
            <a:r>
              <a:rPr lang="en-US" sz="2800" dirty="0" err="1" smtClean="0"/>
              <a:t>obiect</a:t>
            </a:r>
            <a:r>
              <a:rPr lang="en-US" sz="2800" dirty="0" smtClean="0"/>
              <a:t> </a:t>
            </a:r>
            <a:r>
              <a:rPr lang="en-US" sz="2800" dirty="0" err="1" smtClean="0"/>
              <a:t>definit</a:t>
            </a:r>
            <a:r>
              <a:rPr lang="en-US" sz="2800" dirty="0" smtClean="0"/>
              <a:t> </a:t>
            </a:r>
            <a:r>
              <a:rPr lang="en-US" sz="2800" dirty="0" err="1" smtClean="0"/>
              <a:t>intr</a:t>
            </a:r>
            <a:r>
              <a:rPr lang="en-US" sz="2800" dirty="0" smtClean="0"/>
              <a:t>-o </a:t>
            </a: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  <a:r>
              <a:rPr lang="en-US" sz="2800" dirty="0" err="1" smtClean="0"/>
              <a:t>poarta</a:t>
            </a:r>
            <a:r>
              <a:rPr lang="en-US" sz="2800" dirty="0" smtClean="0"/>
              <a:t> </a:t>
            </a:r>
            <a:r>
              <a:rPr lang="en-US" sz="2800" dirty="0" err="1" smtClean="0"/>
              <a:t>numele</a:t>
            </a:r>
            <a:r>
              <a:rPr lang="en-US" sz="2800" dirty="0" smtClean="0"/>
              <a:t> de </a:t>
            </a:r>
            <a:r>
              <a:rPr lang="en-US" sz="2800" b="1" dirty="0" err="1" smtClean="0">
                <a:solidFill>
                  <a:srgbClr val="00B050"/>
                </a:solidFill>
              </a:rPr>
              <a:t>instanta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O </a:t>
            </a:r>
            <a:r>
              <a:rPr lang="en-US" sz="2800" dirty="0" err="1" smtClean="0"/>
              <a:t>valoare</a:t>
            </a:r>
            <a:r>
              <a:rPr lang="en-US" sz="2800" dirty="0" smtClean="0"/>
              <a:t> </a:t>
            </a:r>
            <a:r>
              <a:rPr lang="en-US" sz="2800" dirty="0" err="1" smtClean="0"/>
              <a:t>atribuita</a:t>
            </a:r>
            <a:r>
              <a:rPr lang="en-US" sz="2800" dirty="0" smtClean="0"/>
              <a:t> </a:t>
            </a:r>
            <a:r>
              <a:rPr lang="en-US" sz="2800" dirty="0" err="1" smtClean="0"/>
              <a:t>obiectului</a:t>
            </a:r>
            <a:r>
              <a:rPr lang="en-US" sz="2800" dirty="0" smtClean="0"/>
              <a:t> </a:t>
            </a:r>
            <a:r>
              <a:rPr lang="en-US" sz="2800" dirty="0" err="1" smtClean="0"/>
              <a:t>poarta</a:t>
            </a:r>
            <a:r>
              <a:rPr lang="en-US" sz="2800" dirty="0" smtClean="0"/>
              <a:t> </a:t>
            </a:r>
            <a:r>
              <a:rPr lang="en-US" sz="2800" dirty="0" err="1" smtClean="0"/>
              <a:t>denumirea</a:t>
            </a:r>
            <a:r>
              <a:rPr lang="en-US" sz="2800" dirty="0" smtClean="0"/>
              <a:t> de </a:t>
            </a:r>
            <a:r>
              <a:rPr lang="en-US" sz="2800" b="1" dirty="0" err="1" smtClean="0">
                <a:solidFill>
                  <a:srgbClr val="00B050"/>
                </a:solidFill>
              </a:rPr>
              <a:t>atribut</a:t>
            </a:r>
            <a:r>
              <a:rPr lang="en-US" sz="2800" dirty="0" smtClean="0"/>
              <a:t>. 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Fiecare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avea</a:t>
            </a:r>
            <a:r>
              <a:rPr lang="en-US" sz="2800" dirty="0" smtClean="0"/>
              <a:t>:</a:t>
            </a:r>
          </a:p>
          <a:p>
            <a:pPr marL="1371600" lvl="2" indent="-457200">
              <a:buFontTx/>
              <a:buChar char="-"/>
            </a:pPr>
            <a:r>
              <a:rPr lang="en-US" sz="2800" dirty="0" smtClean="0"/>
              <a:t>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definite de </a:t>
            </a: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</a:p>
          <a:p>
            <a:pPr marL="1371600" lvl="2" indent="-457200">
              <a:buFontTx/>
              <a:buChar char="-"/>
            </a:pPr>
            <a:r>
              <a:rPr lang="en-US" sz="2800" dirty="0" smtClean="0"/>
              <a:t>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</a:t>
            </a:r>
            <a:r>
              <a:rPr lang="en-US" sz="2800" dirty="0" err="1" smtClean="0"/>
              <a:t>proprii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b="1" dirty="0"/>
          </a:p>
          <a:p>
            <a:pPr marL="914400" lvl="1" indent="-457200">
              <a:buFontTx/>
              <a:buChar char="-"/>
            </a:pPr>
            <a:r>
              <a:rPr lang="en-US" sz="2800" b="1" dirty="0" err="1" smtClean="0">
                <a:solidFill>
                  <a:srgbClr val="00B050"/>
                </a:solidFill>
              </a:rPr>
              <a:t>Metoda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o </a:t>
            </a:r>
            <a:r>
              <a:rPr lang="en-US" sz="2800" dirty="0" err="1" smtClean="0"/>
              <a:t>functie</a:t>
            </a:r>
            <a:r>
              <a:rPr lang="en-US" sz="2800" dirty="0" smtClean="0"/>
              <a:t> care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 </a:t>
            </a:r>
            <a:r>
              <a:rPr lang="en-US" sz="2800" dirty="0" err="1" smtClean="0"/>
              <a:t>aplicata</a:t>
            </a:r>
            <a:r>
              <a:rPr lang="en-US" sz="2800" dirty="0" smtClean="0"/>
              <a:t> </a:t>
            </a:r>
            <a:r>
              <a:rPr lang="en-US" sz="2800" dirty="0" err="1" smtClean="0"/>
              <a:t>obiectului</a:t>
            </a:r>
            <a:r>
              <a:rPr lang="en-US" sz="2800" dirty="0" smtClean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425" y="676387"/>
            <a:ext cx="109330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Introducere</a:t>
            </a:r>
            <a:r>
              <a:rPr lang="en-US" sz="2800" b="1" dirty="0">
                <a:solidFill>
                  <a:srgbClr val="C00000"/>
                </a:solidFill>
              </a:rPr>
              <a:t> in </a:t>
            </a:r>
            <a:r>
              <a:rPr lang="en-US" sz="2800" b="1" dirty="0" smtClean="0">
                <a:solidFill>
                  <a:srgbClr val="C00000"/>
                </a:solidFill>
              </a:rPr>
              <a:t>OOP –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b="1" dirty="0"/>
              <a:t>OOA (</a:t>
            </a:r>
            <a:r>
              <a:rPr lang="en-US" sz="2800" b="1" dirty="0" err="1"/>
              <a:t>analiza</a:t>
            </a:r>
            <a:r>
              <a:rPr lang="en-US" sz="2800" b="1" dirty="0"/>
              <a:t>) </a:t>
            </a:r>
            <a:r>
              <a:rPr lang="en-US" sz="2800" dirty="0"/>
              <a:t>– </a:t>
            </a:r>
            <a:r>
              <a:rPr lang="en-US" sz="2800" dirty="0" err="1"/>
              <a:t>procesul</a:t>
            </a:r>
            <a:r>
              <a:rPr lang="en-US" sz="2800" dirty="0"/>
              <a:t> de </a:t>
            </a:r>
            <a:r>
              <a:rPr lang="en-US" sz="2800" dirty="0" err="1"/>
              <a:t>identificare</a:t>
            </a:r>
            <a:r>
              <a:rPr lang="en-US" sz="2800" dirty="0"/>
              <a:t> a </a:t>
            </a:r>
            <a:r>
              <a:rPr lang="en-US" sz="2800" dirty="0" err="1"/>
              <a:t>obiectelor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a </a:t>
            </a:r>
            <a:r>
              <a:rPr lang="en-US" sz="2800" dirty="0" err="1"/>
              <a:t>relatiilor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acestea</a:t>
            </a:r>
            <a:r>
              <a:rPr lang="en-US" sz="2800" dirty="0"/>
              <a:t>. </a:t>
            </a:r>
            <a:r>
              <a:rPr lang="en-US" sz="2800" dirty="0" err="1"/>
              <a:t>Determina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faca</a:t>
            </a:r>
            <a:r>
              <a:rPr lang="en-US" sz="2800" dirty="0"/>
              <a:t>. </a:t>
            </a:r>
            <a:r>
              <a:rPr lang="en-US" sz="2800" dirty="0" err="1"/>
              <a:t>Necesitatile</a:t>
            </a:r>
            <a:r>
              <a:rPr lang="en-US" sz="2800" dirty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b="1" dirty="0" smtClean="0"/>
              <a:t>OOD </a:t>
            </a:r>
            <a:r>
              <a:rPr lang="en-US" sz="2800" b="1" dirty="0"/>
              <a:t>(design) </a:t>
            </a:r>
            <a:r>
              <a:rPr lang="en-US" sz="2800" dirty="0"/>
              <a:t>– </a:t>
            </a:r>
            <a:r>
              <a:rPr lang="en-US" sz="2800" dirty="0" err="1"/>
              <a:t>transforma</a:t>
            </a:r>
            <a:r>
              <a:rPr lang="en-US" sz="2800" dirty="0"/>
              <a:t> </a:t>
            </a:r>
            <a:r>
              <a:rPr lang="en-US" sz="2800" dirty="0" err="1"/>
              <a:t>necesitatile</a:t>
            </a:r>
            <a:r>
              <a:rPr lang="en-US" sz="2800" dirty="0"/>
              <a:t> in </a:t>
            </a:r>
            <a:r>
              <a:rPr lang="en-US" sz="2800" dirty="0" err="1"/>
              <a:t>specificatii</a:t>
            </a:r>
            <a:r>
              <a:rPr lang="en-US" sz="2800" dirty="0"/>
              <a:t>. Cum se face. Se </a:t>
            </a:r>
            <a:r>
              <a:rPr lang="en-US" sz="2800" dirty="0" err="1"/>
              <a:t>definesc</a:t>
            </a:r>
            <a:r>
              <a:rPr lang="en-US" sz="2800" dirty="0"/>
              <a:t> </a:t>
            </a:r>
            <a:r>
              <a:rPr lang="en-US" sz="2800" dirty="0" err="1"/>
              <a:t>obiectele</a:t>
            </a:r>
            <a:r>
              <a:rPr lang="en-US" sz="2800" dirty="0"/>
              <a:t>, </a:t>
            </a:r>
            <a:r>
              <a:rPr lang="en-US" sz="2800" dirty="0" err="1"/>
              <a:t>functionalitatile</a:t>
            </a:r>
            <a:r>
              <a:rPr lang="en-US" sz="2800" dirty="0"/>
              <a:t>, </a:t>
            </a:r>
            <a:r>
              <a:rPr lang="en-US" sz="2800" dirty="0" err="1"/>
              <a:t>relatiile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ele</a:t>
            </a:r>
            <a:r>
              <a:rPr lang="en-US" sz="2800" dirty="0"/>
              <a:t>;</a:t>
            </a:r>
            <a:endParaRPr lang="en-US" sz="2800" b="1" dirty="0"/>
          </a:p>
          <a:p>
            <a:pPr marL="914400" lvl="1" indent="-457200">
              <a:buFontTx/>
              <a:buChar char="-"/>
            </a:pPr>
            <a:endParaRPr lang="en-US" sz="2800" b="1" dirty="0" smtClean="0"/>
          </a:p>
          <a:p>
            <a:pPr marL="914400" lvl="1" indent="-457200">
              <a:buFontTx/>
              <a:buChar char="-"/>
            </a:pPr>
            <a:r>
              <a:rPr lang="en-US" sz="2800" b="1" dirty="0" smtClean="0"/>
              <a:t>OOP </a:t>
            </a:r>
            <a:r>
              <a:rPr lang="en-US" sz="2800" dirty="0" smtClean="0"/>
              <a:t>– se </a:t>
            </a:r>
            <a:r>
              <a:rPr lang="en-US" sz="2800" dirty="0" err="1" smtClean="0"/>
              <a:t>implementeaza</a:t>
            </a:r>
            <a:r>
              <a:rPr lang="en-US" sz="2800" dirty="0" smtClean="0"/>
              <a:t> OOD. </a:t>
            </a:r>
            <a:r>
              <a:rPr lang="en-US" sz="2800" dirty="0" err="1" smtClean="0"/>
              <a:t>Practic</a:t>
            </a:r>
            <a:r>
              <a:rPr lang="en-US" sz="2800" dirty="0" smtClean="0"/>
              <a:t> se </a:t>
            </a:r>
            <a:r>
              <a:rPr lang="en-US" sz="2800" dirty="0" err="1" smtClean="0"/>
              <a:t>realizeaza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programul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In </a:t>
            </a:r>
            <a:r>
              <a:rPr lang="en-US" sz="2800" dirty="0" err="1" smtClean="0"/>
              <a:t>practica</a:t>
            </a:r>
            <a:r>
              <a:rPr lang="en-US" sz="2800" dirty="0" smtClean="0"/>
              <a:t> </a:t>
            </a:r>
            <a:r>
              <a:rPr lang="en-US" sz="2800" dirty="0" err="1" smtClean="0"/>
              <a:t>procesul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unul</a:t>
            </a:r>
            <a:r>
              <a:rPr lang="en-US" sz="2800" dirty="0" smtClean="0"/>
              <a:t> </a:t>
            </a:r>
            <a:r>
              <a:rPr lang="en-US" sz="2800" dirty="0" err="1" smtClean="0"/>
              <a:t>iterativ</a:t>
            </a:r>
            <a:r>
              <a:rPr lang="en-US" sz="2800" dirty="0" smtClean="0"/>
              <a:t>, </a:t>
            </a:r>
            <a:r>
              <a:rPr lang="en-US" sz="2800" dirty="0" err="1" smtClean="0"/>
              <a:t>aplicandu</a:t>
            </a:r>
            <a:r>
              <a:rPr lang="en-US" sz="2800" dirty="0" smtClean="0"/>
              <a:t>-se la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 in parte;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3" y="1311965"/>
            <a:ext cx="100451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OOP</a:t>
            </a:r>
            <a:endParaRPr lang="en-US" sz="28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/>
          </a:p>
          <a:p>
            <a:pPr marL="914400" lvl="1" indent="-457200">
              <a:buAutoNum type="arabicPeriod"/>
            </a:pPr>
            <a:r>
              <a:rPr lang="en-US" sz="2800" smtClean="0"/>
              <a:t>Introducere in OOP</a:t>
            </a:r>
          </a:p>
          <a:p>
            <a:pPr marL="914400" lvl="1" indent="-457200">
              <a:buAutoNum type="arabicPeriod"/>
            </a:pPr>
            <a:endParaRPr lang="en-US" sz="2800" b="1">
              <a:solidFill>
                <a:srgbClr val="FF0000"/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800" b="1" smtClean="0">
                <a:solidFill>
                  <a:srgbClr val="FF0000"/>
                </a:solidFill>
              </a:rPr>
              <a:t>Clase. Obiecte. Metode. Atribute</a:t>
            </a:r>
          </a:p>
          <a:p>
            <a:pPr lvl="1"/>
            <a:endParaRPr lang="en-US" sz="2800" smtClean="0"/>
          </a:p>
          <a:p>
            <a:pPr marL="914400" lvl="1" indent="-457200">
              <a:buAutoNum type="arabicPeriod"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110</Words>
  <Application>Microsoft Office PowerPoint</Application>
  <PresentationFormat>Widescreen</PresentationFormat>
  <Paragraphs>210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Tw Cen MT</vt:lpstr>
      <vt:lpstr>Wingdings</vt:lpstr>
      <vt:lpstr>Droplet</vt:lpstr>
      <vt:lpstr>Cap. 5  Programarea orientate pe  obiecte (OOP) – partea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2015-01-22T15:45:03Z</dcterms:created>
  <dcterms:modified xsi:type="dcterms:W3CDTF">2017-09-07T09:46:48Z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