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52" r:id="rId2"/>
  </p:sldMasterIdLst>
  <p:notesMasterIdLst>
    <p:notesMasterId r:id="rId15"/>
  </p:notesMasterIdLst>
  <p:handoutMasterIdLst>
    <p:handoutMasterId r:id="rId16"/>
  </p:handoutMasterIdLst>
  <p:sldIdLst>
    <p:sldId id="265" r:id="rId3"/>
    <p:sldId id="380" r:id="rId4"/>
    <p:sldId id="266" r:id="rId5"/>
    <p:sldId id="387" r:id="rId6"/>
    <p:sldId id="388" r:id="rId7"/>
    <p:sldId id="383" r:id="rId8"/>
    <p:sldId id="384" r:id="rId9"/>
    <p:sldId id="390" r:id="rId10"/>
    <p:sldId id="389" r:id="rId11"/>
    <p:sldId id="391" r:id="rId12"/>
    <p:sldId id="392" r:id="rId13"/>
    <p:sldId id="393" r:id="rId14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33CC"/>
    <a:srgbClr val="008000"/>
    <a:srgbClr val="D05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4552" autoAdjust="0"/>
  </p:normalViewPr>
  <p:slideViewPr>
    <p:cSldViewPr snapToGrid="0" showGuides="1">
      <p:cViewPr varScale="1">
        <p:scale>
          <a:sx n="72" d="100"/>
          <a:sy n="72" d="100"/>
        </p:scale>
        <p:origin x="70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27/09/2017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27/09/2017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0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D044-3D84-47D6-A222-22D0D00C93A5}" type="datetime1">
              <a:rPr lang="en-US" smtClean="0"/>
              <a:t>27/09/2017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7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DF34-E682-4387-91B9-EF63C96C06EB}" type="datetime1">
              <a:rPr lang="en-US" smtClean="0"/>
              <a:t>27/09/2017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0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3F66-CA71-44BD-8013-1F701CA69000}" type="datetime1">
              <a:rPr lang="en-US" smtClean="0"/>
              <a:t>27/09/2017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19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9891E-78D1-4AAC-B1FE-F0DC3B457AA5}" type="datetime1">
              <a:rPr lang="en-US" smtClean="0"/>
              <a:t>27/09/2017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4493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5315-F65A-411D-8B24-C4E2D5F799D1}" type="datetime1">
              <a:rPr lang="en-US" smtClean="0"/>
              <a:t>27/09/2017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88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FE7D8-D902-488E-A3C4-D4564BE86A86}" type="datetime1">
              <a:rPr lang="en-US" smtClean="0"/>
              <a:t>27/09/2017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16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2087-E864-473F-9699-D4C92C8855A3}" type="datetime1">
              <a:rPr lang="en-US" smtClean="0"/>
              <a:t>27/09/2017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40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0C89-6204-4488-A68D-B3DAAA6C25F1}" type="datetime1">
              <a:rPr lang="en-US" smtClean="0"/>
              <a:t>27/09/2017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6DB77-0CEA-4CFD-B592-8BDC3D87300E}" type="datetime1">
              <a:rPr lang="en-US" smtClean="0"/>
              <a:t>27/09/2017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9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5C18-05AA-4700-AFEE-39C77151B19C}" type="datetime1">
              <a:rPr lang="en-US" smtClean="0"/>
              <a:t>27/09/2017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94B0-1AAA-457D-B032-1725C98F2C0E}" type="datetime1">
              <a:rPr lang="en-US" smtClean="0"/>
              <a:t>27/09/2017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1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8F18E-CB8B-41A2-888B-A6179C08D32E}" type="datetime1">
              <a:rPr lang="en-US" smtClean="0"/>
              <a:t>27/09/2017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5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B75C-75D3-4C31-ACC2-4C2BCC77FA94}" type="datetime1">
              <a:rPr lang="en-US" smtClean="0"/>
              <a:t>27/09/2017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3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C323-39E2-47BA-B205-CA38C18F9626}" type="datetime1">
              <a:rPr lang="en-US" smtClean="0"/>
              <a:t>27/09/2017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8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C861-80D0-45B6-9F0B-F8A8C69142A2}" type="datetime1">
              <a:rPr lang="en-US" smtClean="0"/>
              <a:t>27/09/2017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3059-3DC8-4003-A445-A54E0C093CB5}" type="datetime1">
              <a:rPr lang="en-US" smtClean="0"/>
              <a:t>27/09/2017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6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E721-159F-4FF7-BE8A-DA3AB8EE454D}" type="datetime1">
              <a:rPr lang="en-US" smtClean="0"/>
              <a:t>27/09/2017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8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69FC-88F4-4A32-A950-DD08EB2FB9DF}" type="datetime1">
              <a:rPr lang="en-US" smtClean="0"/>
              <a:t>27/09/2017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A31CE69-5C95-44F1-839F-6AC087727144}" type="datetime1">
              <a:rPr lang="en-US" smtClean="0"/>
              <a:t>27/09/2017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2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68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464" userDrawn="1">
          <p15:clr>
            <a:srgbClr val="F26B43"/>
          </p15:clr>
        </p15:guide>
        <p15:guide id="4" pos="7152" userDrawn="1">
          <p15:clr>
            <a:srgbClr val="F26B43"/>
          </p15:clr>
        </p15:guide>
        <p15:guide id="5" pos="98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6522" y="1669775"/>
            <a:ext cx="9011478" cy="2941982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cap="none" smtClean="0">
                <a:latin typeface="+mn-lt"/>
              </a:rPr>
              <a:t>Cap. 6</a:t>
            </a:r>
            <a:br>
              <a:rPr lang="en-US" cap="none" smtClean="0">
                <a:latin typeface="+mn-lt"/>
              </a:rPr>
            </a:br>
            <a:r>
              <a:rPr lang="en-US" cap="none" smtClean="0">
                <a:latin typeface="+mn-lt"/>
              </a:rPr>
              <a:t/>
            </a:r>
            <a:br>
              <a:rPr lang="en-US" cap="none" smtClean="0">
                <a:latin typeface="+mn-lt"/>
              </a:rPr>
            </a:br>
            <a:r>
              <a:rPr lang="en-US" cap="none" smtClean="0"/>
              <a:t>OOP  avansat</a:t>
            </a:r>
            <a:endParaRPr lang="en-US" cap="none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09322"/>
            <a:ext cx="9144000" cy="1497495"/>
          </a:xfrm>
        </p:spPr>
        <p:txBody>
          <a:bodyPr>
            <a:normAutofit/>
          </a:bodyPr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Mostenirea</a:t>
            </a:r>
            <a:r>
              <a:rPr lang="en-US" sz="2800" b="1" dirty="0" smtClean="0">
                <a:solidFill>
                  <a:srgbClr val="C00000"/>
                </a:solidFill>
              </a:rPr>
              <a:t> -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sz="2800" dirty="0" err="1" smtClean="0"/>
              <a:t>Ierarhia</a:t>
            </a:r>
            <a:r>
              <a:rPr lang="en-US" sz="2800" dirty="0" smtClean="0"/>
              <a:t> de </a:t>
            </a:r>
            <a:r>
              <a:rPr lang="en-US" sz="2800" dirty="0" err="1" smtClean="0"/>
              <a:t>cautare</a:t>
            </a:r>
            <a:r>
              <a:rPr lang="en-US" sz="2800" dirty="0" smtClean="0"/>
              <a:t> a </a:t>
            </a:r>
            <a:r>
              <a:rPr lang="en-US" sz="2800" dirty="0" err="1" smtClean="0"/>
              <a:t>atributelor</a:t>
            </a:r>
            <a:r>
              <a:rPr lang="en-US" sz="2800" dirty="0" smtClean="0"/>
              <a:t> (</a:t>
            </a:r>
            <a:r>
              <a:rPr lang="en-US" sz="2800" dirty="0" err="1" smtClean="0"/>
              <a:t>obiect.atribut</a:t>
            </a:r>
            <a:r>
              <a:rPr lang="en-US" sz="2800" dirty="0" smtClean="0"/>
              <a:t>) in </a:t>
            </a:r>
            <a:r>
              <a:rPr lang="en-US" sz="2800" dirty="0" err="1" smtClean="0"/>
              <a:t>cazul</a:t>
            </a:r>
            <a:r>
              <a:rPr lang="en-US" sz="2800" dirty="0" smtClean="0"/>
              <a:t> </a:t>
            </a:r>
            <a:r>
              <a:rPr lang="en-US" sz="2800" dirty="0" err="1" smtClean="0"/>
              <a:t>claselor</a:t>
            </a:r>
            <a:r>
              <a:rPr lang="en-US" sz="2800" dirty="0" smtClean="0"/>
              <a:t> </a:t>
            </a:r>
            <a:r>
              <a:rPr lang="en-US" sz="2800" dirty="0" err="1" smtClean="0"/>
              <a:t>mostenite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</a:t>
            </a:r>
            <a:r>
              <a:rPr lang="en-US" sz="2800" dirty="0" err="1" smtClean="0"/>
              <a:t>urmatoarea</a:t>
            </a:r>
            <a:r>
              <a:rPr lang="en-US" sz="2800" dirty="0" smtClean="0"/>
              <a:t>:</a:t>
            </a:r>
          </a:p>
          <a:p>
            <a:pPr lvl="2"/>
            <a:r>
              <a:rPr lang="en-US" sz="2800" dirty="0" smtClean="0"/>
              <a:t>1 – in </a:t>
            </a:r>
            <a:r>
              <a:rPr lang="en-US" sz="2800" dirty="0" err="1" smtClean="0"/>
              <a:t>propria</a:t>
            </a:r>
            <a:r>
              <a:rPr lang="en-US" sz="2800" dirty="0" smtClean="0"/>
              <a:t> </a:t>
            </a:r>
            <a:r>
              <a:rPr lang="en-US" sz="2800" dirty="0" err="1" smtClean="0"/>
              <a:t>instanta</a:t>
            </a:r>
            <a:r>
              <a:rPr lang="en-US" sz="2800" dirty="0" smtClean="0"/>
              <a:t> (</a:t>
            </a:r>
            <a:r>
              <a:rPr lang="en-US" sz="2800" dirty="0" err="1" smtClean="0"/>
              <a:t>atributele</a:t>
            </a:r>
            <a:r>
              <a:rPr lang="en-US" sz="2800" dirty="0" smtClean="0"/>
              <a:t> </a:t>
            </a:r>
            <a:r>
              <a:rPr lang="en-US" sz="2800" dirty="0" err="1" smtClean="0"/>
              <a:t>proprii</a:t>
            </a:r>
            <a:r>
              <a:rPr lang="en-US" sz="2800" dirty="0" smtClean="0"/>
              <a:t>);</a:t>
            </a:r>
          </a:p>
          <a:p>
            <a:pPr lvl="2"/>
            <a:r>
              <a:rPr lang="en-US" sz="2800" dirty="0" smtClean="0"/>
              <a:t>2 – in </a:t>
            </a:r>
            <a:r>
              <a:rPr lang="en-US" sz="2800" dirty="0" err="1" smtClean="0"/>
              <a:t>propria</a:t>
            </a:r>
            <a:r>
              <a:rPr lang="en-US" sz="2800" dirty="0" smtClean="0"/>
              <a:t> </a:t>
            </a:r>
            <a:r>
              <a:rPr lang="en-US" sz="2800" dirty="0" err="1" smtClean="0"/>
              <a:t>clasa</a:t>
            </a:r>
            <a:r>
              <a:rPr lang="en-US" sz="2800" dirty="0" smtClean="0"/>
              <a:t> (</a:t>
            </a:r>
            <a:r>
              <a:rPr lang="en-US" sz="2800" dirty="0" err="1" smtClean="0"/>
              <a:t>metodele</a:t>
            </a:r>
            <a:r>
              <a:rPr lang="en-US" sz="2800" dirty="0" smtClean="0"/>
              <a:t> </a:t>
            </a:r>
            <a:r>
              <a:rPr lang="en-US" sz="2800" dirty="0" err="1" smtClean="0"/>
              <a:t>proprii</a:t>
            </a:r>
            <a:r>
              <a:rPr lang="en-US" sz="2800" dirty="0" smtClean="0"/>
              <a:t>);</a:t>
            </a:r>
          </a:p>
          <a:p>
            <a:pPr lvl="2"/>
            <a:r>
              <a:rPr lang="en-US" sz="2800" dirty="0" smtClean="0"/>
              <a:t>3 – in </a:t>
            </a:r>
            <a:r>
              <a:rPr lang="en-US" sz="2800" dirty="0" err="1" smtClean="0"/>
              <a:t>clase</a:t>
            </a:r>
            <a:r>
              <a:rPr lang="en-US" sz="2800" dirty="0" smtClean="0"/>
              <a:t> </a:t>
            </a:r>
            <a:r>
              <a:rPr lang="en-US" sz="2800" dirty="0" err="1" smtClean="0"/>
              <a:t>mostenite</a:t>
            </a:r>
            <a:r>
              <a:rPr lang="en-US" sz="2800" dirty="0" smtClean="0"/>
              <a:t> (</a:t>
            </a:r>
            <a:r>
              <a:rPr lang="en-US" sz="2800" dirty="0" err="1" smtClean="0"/>
              <a:t>metodele</a:t>
            </a:r>
            <a:r>
              <a:rPr lang="en-US" sz="2800" dirty="0" smtClean="0"/>
              <a:t> </a:t>
            </a:r>
            <a:r>
              <a:rPr lang="en-US" sz="2800" dirty="0" err="1" smtClean="0"/>
              <a:t>mostenite</a:t>
            </a:r>
            <a:r>
              <a:rPr lang="en-US" sz="2800" dirty="0" smtClean="0"/>
              <a:t>). </a:t>
            </a:r>
            <a:endParaRPr lang="en-US" sz="2800" dirty="0"/>
          </a:p>
          <a:p>
            <a:pPr marL="914400" lvl="1" indent="-457200">
              <a:buFontTx/>
              <a:buChar char="-"/>
            </a:pPr>
            <a:endParaRPr lang="en-US" sz="2800" dirty="0" smtClean="0"/>
          </a:p>
          <a:p>
            <a:pPr marL="914400" lvl="1" indent="-457200">
              <a:buFontTx/>
              <a:buChar char="-"/>
            </a:pPr>
            <a:r>
              <a:rPr lang="en-US" sz="2800" b="1" dirty="0" err="1"/>
              <a:t>issubclass</a:t>
            </a:r>
            <a:r>
              <a:rPr lang="en-US" sz="2800" b="1" dirty="0"/>
              <a:t>(sub, sup)</a:t>
            </a:r>
            <a:r>
              <a:rPr lang="en-US" sz="2800" dirty="0"/>
              <a:t> </a:t>
            </a:r>
            <a:r>
              <a:rPr lang="en-US" sz="2800" dirty="0" smtClean="0"/>
              <a:t>- Boolean, </a:t>
            </a:r>
            <a:r>
              <a:rPr lang="en-US" sz="2800" dirty="0" err="1" smtClean="0"/>
              <a:t>verifica</a:t>
            </a:r>
            <a:r>
              <a:rPr lang="en-US" sz="2800" dirty="0" smtClean="0"/>
              <a:t> </a:t>
            </a:r>
            <a:r>
              <a:rPr lang="en-US" sz="2800" dirty="0" err="1" smtClean="0"/>
              <a:t>daca</a:t>
            </a:r>
            <a:r>
              <a:rPr lang="en-US" sz="2800" dirty="0" smtClean="0"/>
              <a:t> </a:t>
            </a:r>
            <a:r>
              <a:rPr lang="en-US" sz="2800" dirty="0" err="1" smtClean="0"/>
              <a:t>subclasa</a:t>
            </a:r>
            <a:r>
              <a:rPr lang="en-US" sz="2800" dirty="0" smtClean="0"/>
              <a:t> </a:t>
            </a:r>
            <a:r>
              <a:rPr lang="en-US" sz="2800" dirty="0" err="1" smtClean="0"/>
              <a:t>apartine</a:t>
            </a:r>
            <a:r>
              <a:rPr lang="en-US" sz="2800" dirty="0" smtClean="0"/>
              <a:t> 			</a:t>
            </a:r>
            <a:r>
              <a:rPr lang="en-US" sz="2800" dirty="0" err="1" smtClean="0"/>
              <a:t>superclasei</a:t>
            </a:r>
            <a:endParaRPr lang="en-US" sz="2800" dirty="0" smtClean="0"/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marL="914400" lvl="1" indent="-457200">
              <a:buFontTx/>
              <a:buChar char="-"/>
            </a:pPr>
            <a:r>
              <a:rPr lang="en-US" sz="2800" b="1" dirty="0" err="1"/>
              <a:t>isinstance</a:t>
            </a:r>
            <a:r>
              <a:rPr lang="en-US" sz="2800" b="1" dirty="0"/>
              <a:t>(</a:t>
            </a:r>
            <a:r>
              <a:rPr lang="en-US" sz="2800" b="1" dirty="0" err="1"/>
              <a:t>obj</a:t>
            </a:r>
            <a:r>
              <a:rPr lang="en-US" sz="2800" b="1" dirty="0"/>
              <a:t>, Class</a:t>
            </a:r>
            <a:r>
              <a:rPr lang="en-US" sz="2800" b="1" dirty="0" smtClean="0"/>
              <a:t>)</a:t>
            </a:r>
            <a:r>
              <a:rPr lang="en-US" sz="2800" dirty="0"/>
              <a:t> </a:t>
            </a:r>
            <a:r>
              <a:rPr lang="en-US" sz="2800" dirty="0" smtClean="0"/>
              <a:t>- Boolean, </a:t>
            </a:r>
            <a:r>
              <a:rPr lang="en-US" sz="2800" dirty="0" err="1" smtClean="0"/>
              <a:t>verifica</a:t>
            </a:r>
            <a:r>
              <a:rPr lang="en-US" sz="2800" dirty="0" smtClean="0"/>
              <a:t> </a:t>
            </a:r>
            <a:r>
              <a:rPr lang="en-US" sz="2800" dirty="0" err="1" smtClean="0"/>
              <a:t>daca</a:t>
            </a:r>
            <a:r>
              <a:rPr lang="en-US" sz="2800" dirty="0" smtClean="0"/>
              <a:t> </a:t>
            </a:r>
            <a:r>
              <a:rPr lang="en-US" sz="2800" dirty="0" err="1" smtClean="0"/>
              <a:t>instanta</a:t>
            </a:r>
            <a:r>
              <a:rPr lang="en-US" sz="2800" dirty="0" smtClean="0"/>
              <a:t> </a:t>
            </a:r>
            <a:r>
              <a:rPr lang="en-US" sz="2800" dirty="0" err="1" smtClean="0"/>
              <a:t>apartine</a:t>
            </a:r>
            <a:r>
              <a:rPr lang="en-US" sz="2800" dirty="0" smtClean="0"/>
              <a:t> 			</a:t>
            </a:r>
            <a:r>
              <a:rPr lang="en-US" sz="2800" dirty="0" err="1" smtClean="0"/>
              <a:t>clasei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Mostenirea</a:t>
            </a:r>
            <a:r>
              <a:rPr lang="en-US" sz="2800" b="1" dirty="0" smtClean="0">
                <a:solidFill>
                  <a:srgbClr val="C00000"/>
                </a:solidFill>
              </a:rPr>
              <a:t> -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sz="2800" dirty="0" err="1" smtClean="0"/>
              <a:t>Daca</a:t>
            </a:r>
            <a:r>
              <a:rPr lang="en-US" sz="2800" dirty="0" smtClean="0"/>
              <a:t> o </a:t>
            </a:r>
            <a:r>
              <a:rPr lang="en-US" sz="2800" dirty="0" err="1" smtClean="0"/>
              <a:t>clasa</a:t>
            </a:r>
            <a:r>
              <a:rPr lang="en-US" sz="2800" dirty="0" smtClean="0"/>
              <a:t> nu are </a:t>
            </a:r>
            <a:r>
              <a:rPr lang="en-US" sz="2800" dirty="0" smtClean="0">
                <a:solidFill>
                  <a:srgbClr val="CC00CC"/>
                </a:solidFill>
              </a:rPr>
              <a:t>__</a:t>
            </a:r>
            <a:r>
              <a:rPr lang="en-US" sz="2800" dirty="0" err="1" smtClean="0">
                <a:solidFill>
                  <a:srgbClr val="CC00CC"/>
                </a:solidFill>
              </a:rPr>
              <a:t>init</a:t>
            </a:r>
            <a:r>
              <a:rPr lang="en-US" sz="2800" dirty="0" smtClean="0">
                <a:solidFill>
                  <a:srgbClr val="CC00CC"/>
                </a:solidFill>
              </a:rPr>
              <a:t>__ </a:t>
            </a:r>
            <a:r>
              <a:rPr lang="en-US" sz="2800" dirty="0" smtClean="0"/>
              <a:t>- constructor </a:t>
            </a:r>
            <a:r>
              <a:rPr lang="en-US" sz="2800" dirty="0" err="1" smtClean="0"/>
              <a:t>cauta</a:t>
            </a:r>
            <a:r>
              <a:rPr lang="en-US" sz="2800" dirty="0" smtClean="0"/>
              <a:t> </a:t>
            </a:r>
            <a:r>
              <a:rPr lang="en-US" sz="2800" dirty="0" err="1" smtClean="0"/>
              <a:t>ierarhic</a:t>
            </a:r>
            <a:r>
              <a:rPr lang="en-US" sz="2800" dirty="0" smtClean="0"/>
              <a:t>, la </a:t>
            </a:r>
            <a:r>
              <a:rPr lang="en-US" sz="2800" dirty="0" err="1" smtClean="0"/>
              <a:t>clasa</a:t>
            </a:r>
            <a:r>
              <a:rPr lang="en-US" sz="2800" dirty="0" smtClean="0"/>
              <a:t> </a:t>
            </a:r>
            <a:r>
              <a:rPr lang="en-US" sz="2800" dirty="0" err="1" smtClean="0"/>
              <a:t>parinte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urmatoarele</a:t>
            </a:r>
            <a:r>
              <a:rPr lang="en-US" sz="2800" dirty="0" smtClean="0"/>
              <a:t>, </a:t>
            </a:r>
            <a:r>
              <a:rPr lang="en-US" sz="2800" dirty="0" err="1" smtClean="0"/>
              <a:t>pana</a:t>
            </a:r>
            <a:r>
              <a:rPr lang="en-US" sz="2800" dirty="0" smtClean="0"/>
              <a:t> </a:t>
            </a:r>
            <a:r>
              <a:rPr lang="en-US" sz="2800" dirty="0" err="1" smtClean="0"/>
              <a:t>gaseste</a:t>
            </a:r>
            <a:r>
              <a:rPr lang="en-US" sz="2800" dirty="0" smtClean="0"/>
              <a:t>;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marL="914400" lvl="1" indent="-457200">
              <a:buFontTx/>
              <a:buChar char="-"/>
            </a:pPr>
            <a:r>
              <a:rPr lang="en-US" sz="2800" dirty="0" err="1" smtClean="0"/>
              <a:t>Putem</a:t>
            </a:r>
            <a:r>
              <a:rPr lang="en-US" sz="2800" dirty="0" smtClean="0"/>
              <a:t> </a:t>
            </a:r>
            <a:r>
              <a:rPr lang="en-US" sz="2800" dirty="0" err="1" smtClean="0"/>
              <a:t>initializa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atribute</a:t>
            </a:r>
            <a:r>
              <a:rPr lang="en-US" sz="2800" dirty="0" smtClean="0"/>
              <a:t> </a:t>
            </a:r>
            <a:r>
              <a:rPr lang="en-US" sz="2800" dirty="0" err="1" smtClean="0"/>
              <a:t>atat</a:t>
            </a:r>
            <a:r>
              <a:rPr lang="en-US" sz="2800" dirty="0" smtClean="0"/>
              <a:t> in </a:t>
            </a:r>
            <a:r>
              <a:rPr lang="en-US" sz="2800" dirty="0" err="1" smtClean="0"/>
              <a:t>clasa</a:t>
            </a:r>
            <a:r>
              <a:rPr lang="en-US" sz="2800" dirty="0" smtClean="0"/>
              <a:t> </a:t>
            </a:r>
            <a:r>
              <a:rPr lang="en-US" sz="2800" dirty="0" err="1" smtClean="0"/>
              <a:t>parinte</a:t>
            </a:r>
            <a:r>
              <a:rPr lang="en-US" sz="2800" dirty="0" smtClean="0"/>
              <a:t> cat </a:t>
            </a:r>
            <a:r>
              <a:rPr lang="en-US" sz="2800" dirty="0" err="1" smtClean="0"/>
              <a:t>si</a:t>
            </a:r>
            <a:r>
              <a:rPr lang="en-US" sz="2800" dirty="0" smtClean="0"/>
              <a:t> in </a:t>
            </a:r>
            <a:r>
              <a:rPr lang="en-US" sz="2800" dirty="0" err="1" smtClean="0"/>
              <a:t>propria</a:t>
            </a:r>
            <a:r>
              <a:rPr lang="en-US" sz="2800" dirty="0" smtClean="0"/>
              <a:t> </a:t>
            </a:r>
            <a:r>
              <a:rPr lang="en-US" sz="2800" dirty="0" err="1" smtClean="0"/>
              <a:t>clasa</a:t>
            </a:r>
            <a:r>
              <a:rPr lang="en-US" sz="2800" dirty="0" smtClean="0"/>
              <a:t>;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marL="914400" lvl="1" indent="-457200">
              <a:buFontTx/>
              <a:buChar char="-"/>
            </a:pPr>
            <a:r>
              <a:rPr lang="en-US" sz="2800" dirty="0" err="1" smtClean="0"/>
              <a:t>Mostenire</a:t>
            </a:r>
            <a:r>
              <a:rPr lang="en-US" sz="2800" dirty="0" smtClean="0"/>
              <a:t> </a:t>
            </a:r>
            <a:r>
              <a:rPr lang="en-US" sz="2800" dirty="0" err="1" smtClean="0"/>
              <a:t>multipla</a:t>
            </a:r>
            <a:r>
              <a:rPr lang="en-US" sz="2800" dirty="0" smtClean="0"/>
              <a:t>. In </a:t>
            </a:r>
            <a:r>
              <a:rPr lang="en-US" sz="2800" dirty="0" err="1" smtClean="0"/>
              <a:t>cazul</a:t>
            </a:r>
            <a:r>
              <a:rPr lang="en-US" sz="2800" dirty="0" smtClean="0"/>
              <a:t> </a:t>
            </a:r>
            <a:r>
              <a:rPr lang="en-US" sz="2800" dirty="0" err="1" smtClean="0"/>
              <a:t>existentei</a:t>
            </a:r>
            <a:r>
              <a:rPr lang="en-US" sz="2800" dirty="0" smtClean="0"/>
              <a:t> a </a:t>
            </a:r>
            <a:r>
              <a:rPr lang="en-US" sz="2800" dirty="0" err="1" smtClean="0"/>
              <a:t>doua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atribute</a:t>
            </a:r>
            <a:r>
              <a:rPr lang="en-US" sz="2800" dirty="0" smtClean="0"/>
              <a:t> cu </a:t>
            </a:r>
            <a:r>
              <a:rPr lang="en-US" sz="2800" dirty="0" err="1" smtClean="0"/>
              <a:t>acelasi</a:t>
            </a:r>
            <a:r>
              <a:rPr lang="en-US" sz="2800" dirty="0" smtClean="0"/>
              <a:t> </a:t>
            </a:r>
            <a:r>
              <a:rPr lang="en-US" sz="2800" dirty="0" err="1" smtClean="0"/>
              <a:t>nume</a:t>
            </a:r>
            <a:r>
              <a:rPr lang="en-US" sz="2800" dirty="0" smtClean="0"/>
              <a:t>  </a:t>
            </a:r>
            <a:r>
              <a:rPr lang="en-US" sz="2800" dirty="0" err="1" smtClean="0"/>
              <a:t>va</a:t>
            </a:r>
            <a:r>
              <a:rPr lang="en-US" sz="2800" dirty="0" smtClean="0"/>
              <a:t> </a:t>
            </a:r>
            <a:r>
              <a:rPr lang="en-US" sz="2800" dirty="0" err="1" smtClean="0"/>
              <a:t>cauta</a:t>
            </a:r>
            <a:r>
              <a:rPr lang="en-US" sz="2800" dirty="0" smtClean="0"/>
              <a:t> prima data in </a:t>
            </a:r>
            <a:r>
              <a:rPr lang="en-US" sz="2800" dirty="0" err="1" smtClean="0"/>
              <a:t>adancime</a:t>
            </a:r>
            <a:r>
              <a:rPr lang="en-US" sz="2800" dirty="0" smtClean="0"/>
              <a:t>, in </a:t>
            </a:r>
            <a:r>
              <a:rPr lang="en-US" sz="2800" dirty="0" err="1" smtClean="0"/>
              <a:t>ordinea</a:t>
            </a:r>
            <a:r>
              <a:rPr lang="en-US" sz="2800" dirty="0" smtClean="0"/>
              <a:t> </a:t>
            </a:r>
            <a:r>
              <a:rPr lang="en-US" sz="2800" dirty="0" err="1" smtClean="0"/>
              <a:t>claselor</a:t>
            </a:r>
            <a:r>
              <a:rPr lang="en-US" sz="2800" dirty="0" smtClean="0"/>
              <a:t> </a:t>
            </a:r>
            <a:r>
              <a:rPr lang="en-US" sz="2800" dirty="0" err="1" smtClean="0"/>
              <a:t>mostenite</a:t>
            </a:r>
            <a:r>
              <a:rPr lang="en-US" sz="2800" dirty="0" smtClean="0"/>
              <a:t>. </a:t>
            </a:r>
            <a:r>
              <a:rPr lang="en-US" sz="2800" dirty="0" err="1" smtClean="0"/>
              <a:t>Daca</a:t>
            </a:r>
            <a:r>
              <a:rPr lang="en-US" sz="2800" dirty="0" smtClean="0"/>
              <a:t> o </a:t>
            </a:r>
            <a:r>
              <a:rPr lang="en-US" sz="2800" dirty="0" err="1" smtClean="0"/>
              <a:t>clasa</a:t>
            </a:r>
            <a:r>
              <a:rPr lang="en-US" sz="2800" dirty="0" smtClean="0"/>
              <a:t> </a:t>
            </a:r>
            <a:r>
              <a:rPr lang="en-US" sz="2800" dirty="0" err="1" smtClean="0"/>
              <a:t>mosteneste</a:t>
            </a:r>
            <a:r>
              <a:rPr lang="en-US" sz="2800" dirty="0" smtClean="0"/>
              <a:t> </a:t>
            </a:r>
            <a:r>
              <a:rPr lang="en-US" sz="2800" dirty="0" err="1" smtClean="0"/>
              <a:t>doua</a:t>
            </a:r>
            <a:r>
              <a:rPr lang="en-US" sz="2800" dirty="0" smtClean="0"/>
              <a:t> </a:t>
            </a:r>
            <a:r>
              <a:rPr lang="en-US" sz="2800" dirty="0" err="1" smtClean="0"/>
              <a:t>clase</a:t>
            </a:r>
            <a:r>
              <a:rPr lang="en-US" sz="2800" dirty="0" smtClean="0"/>
              <a:t>, prima, in </a:t>
            </a:r>
            <a:r>
              <a:rPr lang="en-US" sz="2800" dirty="0" err="1" smtClean="0"/>
              <a:t>ordinea</a:t>
            </a:r>
            <a:r>
              <a:rPr lang="en-US" sz="2800" dirty="0" smtClean="0"/>
              <a:t> </a:t>
            </a:r>
            <a:r>
              <a:rPr lang="en-US" sz="2800" dirty="0" err="1" smtClean="0"/>
              <a:t>normala</a:t>
            </a:r>
            <a:r>
              <a:rPr lang="en-US" sz="2800" dirty="0" smtClean="0"/>
              <a:t>, </a:t>
            </a:r>
            <a:r>
              <a:rPr lang="en-US" sz="2800" dirty="0" err="1" smtClean="0"/>
              <a:t>va</a:t>
            </a:r>
            <a:r>
              <a:rPr lang="en-US" sz="2800" dirty="0" smtClean="0"/>
              <a:t> fi </a:t>
            </a:r>
            <a:r>
              <a:rPr lang="en-US" sz="2800" dirty="0" err="1" smtClean="0"/>
              <a:t>eliminata</a:t>
            </a:r>
            <a:r>
              <a:rPr lang="en-US" sz="2800" dirty="0" smtClean="0"/>
              <a:t> (method resolution order – </a:t>
            </a:r>
            <a:r>
              <a:rPr lang="en-US" sz="2800" dirty="0" err="1" smtClean="0"/>
              <a:t>mro</a:t>
            </a:r>
            <a:r>
              <a:rPr lang="en-US" sz="2800" dirty="0" smtClean="0"/>
              <a:t>);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marL="914400" lvl="1" indent="-457200">
              <a:buFontTx/>
              <a:buChar char="-"/>
            </a:pPr>
            <a:r>
              <a:rPr lang="en-US" sz="2800" dirty="0" err="1" smtClean="0"/>
              <a:t>Obiectele</a:t>
            </a:r>
            <a:r>
              <a:rPr lang="en-US" sz="2800" dirty="0" smtClean="0"/>
              <a:t>(</a:t>
            </a:r>
            <a:r>
              <a:rPr lang="en-US" sz="2800" dirty="0" err="1" smtClean="0"/>
              <a:t>instantele</a:t>
            </a:r>
            <a:r>
              <a:rPr lang="en-US" sz="2800" dirty="0" smtClean="0"/>
              <a:t>) NU se </a:t>
            </a:r>
            <a:r>
              <a:rPr lang="en-US" sz="2800" dirty="0" err="1" smtClean="0"/>
              <a:t>mostenesc</a:t>
            </a:r>
            <a:r>
              <a:rPr lang="en-US" sz="2800" dirty="0" smtClean="0"/>
              <a:t> in </a:t>
            </a:r>
            <a:r>
              <a:rPr lang="en-US" sz="2800" dirty="0" err="1" smtClean="0"/>
              <a:t>clasa</a:t>
            </a:r>
            <a:r>
              <a:rPr lang="en-US" sz="2800" dirty="0" smtClean="0"/>
              <a:t> </a:t>
            </a:r>
            <a:r>
              <a:rPr lang="en-US" sz="2800" dirty="0" err="1" smtClean="0"/>
              <a:t>copil</a:t>
            </a:r>
            <a:r>
              <a:rPr lang="en-US" sz="2800" dirty="0" smtClean="0"/>
              <a:t>. In </a:t>
            </a:r>
            <a:r>
              <a:rPr lang="en-US" sz="2800" dirty="0" err="1" smtClean="0"/>
              <a:t>clasa</a:t>
            </a:r>
            <a:r>
              <a:rPr lang="en-US" sz="2800" dirty="0" smtClean="0"/>
              <a:t> </a:t>
            </a:r>
            <a:r>
              <a:rPr lang="en-US" sz="2800" dirty="0" err="1" smtClean="0"/>
              <a:t>parinte</a:t>
            </a:r>
            <a:r>
              <a:rPr lang="en-US" sz="2800" dirty="0" smtClean="0"/>
              <a:t> NU se </a:t>
            </a:r>
            <a:r>
              <a:rPr lang="en-US" sz="2800" dirty="0" err="1" smtClean="0"/>
              <a:t>mosteneste</a:t>
            </a:r>
            <a:r>
              <a:rPr lang="en-US" sz="2800" dirty="0" smtClean="0"/>
              <a:t> </a:t>
            </a:r>
            <a:r>
              <a:rPr lang="en-US" sz="2800" dirty="0" err="1" smtClean="0"/>
              <a:t>nimic</a:t>
            </a:r>
            <a:r>
              <a:rPr lang="en-US" sz="2800" dirty="0" smtClean="0"/>
              <a:t>.					</a:t>
            </a:r>
            <a:r>
              <a:rPr lang="en-US" sz="2800" dirty="0" err="1">
                <a:solidFill>
                  <a:srgbClr val="0070C0"/>
                </a:solidFill>
                <a:sym typeface="Wingdings" panose="05000000000000000000" pitchFamily="2" charset="2"/>
              </a:rPr>
              <a:t>Exemplul</a:t>
            </a:r>
            <a:r>
              <a:rPr 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615</a:t>
            </a:r>
            <a:endParaRPr lang="en-US" sz="28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Polimorfism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Al </a:t>
            </a:r>
            <a:r>
              <a:rPr lang="en-US" sz="2800" dirty="0" err="1" smtClean="0"/>
              <a:t>treilea</a:t>
            </a:r>
            <a:r>
              <a:rPr lang="en-US" sz="2800" dirty="0" smtClean="0"/>
              <a:t> </a:t>
            </a:r>
            <a:r>
              <a:rPr lang="en-US" sz="2800" dirty="0" err="1" smtClean="0"/>
              <a:t>pilon</a:t>
            </a:r>
            <a:r>
              <a:rPr lang="en-US" sz="2800" dirty="0" smtClean="0"/>
              <a:t> in OOP;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Metode cu </a:t>
            </a:r>
            <a:r>
              <a:rPr lang="en-US" sz="2800" dirty="0" err="1" smtClean="0"/>
              <a:t>denumiri</a:t>
            </a:r>
            <a:r>
              <a:rPr lang="en-US" sz="2800" dirty="0" smtClean="0"/>
              <a:t> </a:t>
            </a:r>
            <a:r>
              <a:rPr lang="en-US" sz="2800" dirty="0" err="1" smtClean="0"/>
              <a:t>identice</a:t>
            </a:r>
            <a:r>
              <a:rPr lang="en-US" sz="2800" dirty="0" smtClean="0"/>
              <a:t>, </a:t>
            </a:r>
            <a:r>
              <a:rPr lang="en-US" sz="2800" dirty="0" err="1" smtClean="0"/>
              <a:t>utilizate</a:t>
            </a:r>
            <a:r>
              <a:rPr lang="en-US" sz="2800" dirty="0" smtClean="0"/>
              <a:t> in </a:t>
            </a:r>
            <a:r>
              <a:rPr lang="en-US" sz="2800" dirty="0" err="1" smtClean="0"/>
              <a:t>clase</a:t>
            </a:r>
            <a:r>
              <a:rPr lang="en-US" sz="2800" dirty="0" smtClean="0"/>
              <a:t> </a:t>
            </a:r>
            <a:r>
              <a:rPr lang="en-US" sz="2800" dirty="0" err="1" smtClean="0"/>
              <a:t>diferite</a:t>
            </a:r>
            <a:r>
              <a:rPr lang="en-US" sz="2800" dirty="0" smtClean="0"/>
              <a:t>, cu </a:t>
            </a:r>
            <a:r>
              <a:rPr lang="en-US" sz="2800" dirty="0" err="1" smtClean="0"/>
              <a:t>functionalitati</a:t>
            </a:r>
            <a:r>
              <a:rPr lang="en-US" sz="2800" dirty="0" smtClean="0"/>
              <a:t> </a:t>
            </a:r>
            <a:r>
              <a:rPr lang="en-US" sz="2800" dirty="0" err="1" smtClean="0"/>
              <a:t>diferite</a:t>
            </a:r>
            <a:r>
              <a:rPr lang="en-US" sz="2800" dirty="0" smtClean="0"/>
              <a:t>;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marL="914400" lvl="1" indent="-457200">
              <a:buFontTx/>
              <a:buChar char="-"/>
            </a:pPr>
            <a:r>
              <a:rPr lang="en-US" sz="2800" dirty="0" err="1" smtClean="0"/>
              <a:t>Fiecare</a:t>
            </a:r>
            <a:r>
              <a:rPr lang="en-US" sz="2800" dirty="0" smtClean="0"/>
              <a:t> metoda e </a:t>
            </a:r>
            <a:r>
              <a:rPr lang="en-US" sz="2800" dirty="0" err="1" smtClean="0"/>
              <a:t>diferita</a:t>
            </a:r>
            <a:r>
              <a:rPr lang="en-US" sz="2800" dirty="0" smtClean="0"/>
              <a:t>, </a:t>
            </a:r>
            <a:r>
              <a:rPr lang="en-US" sz="2800" dirty="0" err="1" smtClean="0"/>
              <a:t>dar</a:t>
            </a:r>
            <a:r>
              <a:rPr lang="en-US" sz="2800" dirty="0" smtClean="0"/>
              <a:t> </a:t>
            </a:r>
            <a:r>
              <a:rPr lang="en-US" sz="2800" dirty="0" err="1" smtClean="0"/>
              <a:t>similara</a:t>
            </a:r>
            <a:r>
              <a:rPr lang="en-US" sz="2800" dirty="0" smtClean="0"/>
              <a:t> din </a:t>
            </a:r>
            <a:r>
              <a:rPr lang="en-US" sz="2800" dirty="0" err="1" smtClean="0"/>
              <a:t>punct</a:t>
            </a:r>
            <a:r>
              <a:rPr lang="en-US" sz="2800" dirty="0" smtClean="0"/>
              <a:t> de </a:t>
            </a:r>
            <a:r>
              <a:rPr lang="en-US" sz="2800" dirty="0" err="1" smtClean="0"/>
              <a:t>vedere</a:t>
            </a:r>
            <a:r>
              <a:rPr lang="en-US" sz="2800" dirty="0" smtClean="0"/>
              <a:t> conceptual;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In </a:t>
            </a:r>
            <a:r>
              <a:rPr lang="en-US" sz="2800" dirty="0" err="1" smtClean="0"/>
              <a:t>toate</a:t>
            </a:r>
            <a:r>
              <a:rPr lang="en-US" sz="2800" dirty="0" smtClean="0"/>
              <a:t> </a:t>
            </a:r>
            <a:r>
              <a:rPr lang="en-US" sz="2800" dirty="0" err="1" smtClean="0"/>
              <a:t>clasele</a:t>
            </a:r>
            <a:r>
              <a:rPr lang="en-US" sz="2800" dirty="0" smtClean="0"/>
              <a:t> face </a:t>
            </a:r>
            <a:r>
              <a:rPr lang="en-US" sz="2800" dirty="0" err="1" smtClean="0"/>
              <a:t>acelasi</a:t>
            </a:r>
            <a:r>
              <a:rPr lang="en-US" sz="2800" dirty="0" smtClean="0"/>
              <a:t> </a:t>
            </a:r>
            <a:r>
              <a:rPr lang="en-US" sz="2800" dirty="0" err="1" smtClean="0"/>
              <a:t>lucru</a:t>
            </a:r>
            <a:r>
              <a:rPr lang="en-US" sz="2800" dirty="0" smtClean="0"/>
              <a:t>;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marL="914400" lvl="1" indent="-457200">
              <a:buFontTx/>
              <a:buChar char="-"/>
            </a:pPr>
            <a:r>
              <a:rPr lang="en-US" sz="2800" dirty="0" err="1" smtClean="0"/>
              <a:t>Cel</a:t>
            </a:r>
            <a:r>
              <a:rPr lang="en-US" sz="2800" dirty="0" smtClean="0"/>
              <a:t> </a:t>
            </a:r>
            <a:r>
              <a:rPr lang="en-US" sz="2800" dirty="0" err="1" smtClean="0"/>
              <a:t>mai</a:t>
            </a:r>
            <a:r>
              <a:rPr lang="en-US" sz="2800" dirty="0" smtClean="0"/>
              <a:t> bun </a:t>
            </a:r>
            <a:r>
              <a:rPr lang="en-US" sz="2800" dirty="0" err="1" smtClean="0"/>
              <a:t>exemplu</a:t>
            </a:r>
            <a:r>
              <a:rPr lang="en-US" sz="2800" dirty="0" smtClean="0"/>
              <a:t> </a:t>
            </a:r>
            <a:r>
              <a:rPr lang="en-US" sz="2800" dirty="0" err="1" smtClean="0"/>
              <a:t>functia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CC00CC"/>
                </a:solidFill>
              </a:rPr>
              <a:t>len</a:t>
            </a:r>
            <a:r>
              <a:rPr lang="en-US" sz="2800" dirty="0" smtClean="0"/>
              <a:t>():</a:t>
            </a:r>
          </a:p>
          <a:p>
            <a:pPr lvl="1"/>
            <a:r>
              <a:rPr lang="en-US" sz="2800" dirty="0"/>
              <a:t>	</a:t>
            </a:r>
            <a:r>
              <a:rPr lang="en-US" sz="2800" dirty="0" smtClean="0"/>
              <a:t>							</a:t>
            </a:r>
            <a:r>
              <a:rPr lang="en-US" sz="2800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Exemplul</a:t>
            </a:r>
            <a:r>
              <a:rPr lang="en-US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616</a:t>
            </a:r>
            <a:endParaRPr lang="en-US" sz="28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2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Variabila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statica</a:t>
            </a:r>
            <a:endParaRPr lang="ro-RO" sz="2800" dirty="0">
              <a:solidFill>
                <a:srgbClr val="C00000"/>
              </a:solidFill>
            </a:endParaRPr>
          </a:p>
          <a:p>
            <a:endParaRPr lang="ro-RO" sz="2800" dirty="0"/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D05F02"/>
                </a:solidFill>
              </a:rPr>
              <a:t>class</a:t>
            </a:r>
            <a:r>
              <a:rPr lang="en-US" sz="2800" dirty="0"/>
              <a:t> </a:t>
            </a:r>
            <a:r>
              <a:rPr lang="en-US" sz="2800" dirty="0" err="1" smtClean="0"/>
              <a:t>NumeClasa</a:t>
            </a:r>
            <a:r>
              <a:rPr lang="en-US" sz="2800" dirty="0" smtClean="0"/>
              <a:t>:</a:t>
            </a:r>
          </a:p>
          <a:p>
            <a:r>
              <a:rPr lang="en-US" sz="2800" dirty="0"/>
              <a:t>	</a:t>
            </a:r>
            <a:r>
              <a:rPr lang="en-US" sz="2800" dirty="0" smtClean="0">
                <a:solidFill>
                  <a:srgbClr val="008000"/>
                </a:solidFill>
              </a:rPr>
              <a:t>'''</a:t>
            </a:r>
            <a:r>
              <a:rPr lang="en-US" sz="2800" dirty="0" err="1" smtClean="0">
                <a:solidFill>
                  <a:srgbClr val="008000"/>
                </a:solidFill>
              </a:rPr>
              <a:t>Aceasta</a:t>
            </a:r>
            <a:r>
              <a:rPr lang="en-US" sz="2800" dirty="0" smtClean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clasa</a:t>
            </a:r>
            <a:r>
              <a:rPr lang="en-US" sz="2800" dirty="0">
                <a:solidFill>
                  <a:srgbClr val="008000"/>
                </a:solidFill>
              </a:rPr>
              <a:t> are o </a:t>
            </a:r>
            <a:r>
              <a:rPr lang="en-US" sz="2800" dirty="0" err="1">
                <a:solidFill>
                  <a:srgbClr val="008000"/>
                </a:solidFill>
              </a:rPr>
              <a:t>variabila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>
                <a:solidFill>
                  <a:srgbClr val="008000"/>
                </a:solidFill>
              </a:rPr>
              <a:t>proprie</a:t>
            </a:r>
            <a:r>
              <a:rPr lang="en-US" sz="2800" dirty="0">
                <a:solidFill>
                  <a:srgbClr val="008000"/>
                </a:solidFill>
              </a:rPr>
              <a:t> - </a:t>
            </a:r>
            <a:r>
              <a:rPr lang="en-US" sz="2800" dirty="0" err="1">
                <a:solidFill>
                  <a:srgbClr val="008000"/>
                </a:solidFill>
              </a:rPr>
              <a:t>variabila</a:t>
            </a:r>
            <a:r>
              <a:rPr lang="en-US" sz="2800" dirty="0">
                <a:solidFill>
                  <a:srgbClr val="008000"/>
                </a:solidFill>
              </a:rPr>
              <a:t> </a:t>
            </a:r>
            <a:r>
              <a:rPr lang="en-US" sz="2800" dirty="0" err="1" smtClean="0">
                <a:solidFill>
                  <a:srgbClr val="008000"/>
                </a:solidFill>
              </a:rPr>
              <a:t>statica</a:t>
            </a:r>
            <a:r>
              <a:rPr lang="en-US" sz="2800" dirty="0" smtClean="0">
                <a:solidFill>
                  <a:srgbClr val="008000"/>
                </a:solidFill>
              </a:rPr>
              <a:t>, </a:t>
            </a:r>
            <a:r>
              <a:rPr lang="en-US" sz="2800" dirty="0" err="1" smtClean="0">
                <a:solidFill>
                  <a:srgbClr val="008000"/>
                </a:solidFill>
              </a:rPr>
              <a:t>sau</a:t>
            </a:r>
            <a:r>
              <a:rPr lang="en-US" sz="2800" dirty="0" smtClean="0">
                <a:solidFill>
                  <a:srgbClr val="008000"/>
                </a:solidFill>
              </a:rPr>
              <a:t> 		</a:t>
            </a:r>
            <a:r>
              <a:rPr lang="en-US" sz="2800" dirty="0" err="1" smtClean="0">
                <a:solidFill>
                  <a:srgbClr val="008000"/>
                </a:solidFill>
              </a:rPr>
              <a:t>variabila</a:t>
            </a:r>
            <a:r>
              <a:rPr lang="en-US" sz="2800" dirty="0" smtClean="0">
                <a:solidFill>
                  <a:srgbClr val="008000"/>
                </a:solidFill>
              </a:rPr>
              <a:t> de </a:t>
            </a:r>
            <a:r>
              <a:rPr lang="en-US" sz="2800" dirty="0" err="1" smtClean="0">
                <a:solidFill>
                  <a:srgbClr val="008000"/>
                </a:solidFill>
              </a:rPr>
              <a:t>clasa</a:t>
            </a:r>
            <a:r>
              <a:rPr lang="en-US" sz="2800" dirty="0" smtClean="0">
                <a:solidFill>
                  <a:srgbClr val="008000"/>
                </a:solidFill>
              </a:rPr>
              <a:t>'''</a:t>
            </a:r>
          </a:p>
          <a:p>
            <a:r>
              <a:rPr lang="en-US" sz="2800" dirty="0"/>
              <a:t>	</a:t>
            </a:r>
            <a:r>
              <a:rPr lang="en-US" sz="2800" b="1" dirty="0" smtClean="0"/>
              <a:t>var_1 </a:t>
            </a:r>
            <a:r>
              <a:rPr lang="en-US" sz="2800" b="1" dirty="0"/>
              <a:t>= </a:t>
            </a:r>
            <a:r>
              <a:rPr lang="en-US" sz="2800" b="1" dirty="0" smtClean="0"/>
              <a:t>0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sym typeface="Wingdings" panose="05000000000000000000" pitchFamily="2" charset="2"/>
              </a:rPr>
              <a:t>Variabila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este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creata</a:t>
            </a:r>
            <a:r>
              <a:rPr lang="en-US" sz="2800" dirty="0" smtClean="0">
                <a:sym typeface="Wingdings" panose="05000000000000000000" pitchFamily="2" charset="2"/>
              </a:rPr>
              <a:t> in </a:t>
            </a:r>
            <a:r>
              <a:rPr lang="en-US" sz="2800" dirty="0" err="1" smtClean="0">
                <a:sym typeface="Wingdings" panose="05000000000000000000" pitchFamily="2" charset="2"/>
              </a:rPr>
              <a:t>afara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unei</a:t>
            </a:r>
            <a:r>
              <a:rPr lang="en-US" sz="2800" dirty="0" smtClean="0">
                <a:sym typeface="Wingdings" panose="05000000000000000000" pitchFamily="2" charset="2"/>
              </a:rPr>
              <a:t> metode. </a:t>
            </a:r>
            <a:r>
              <a:rPr lang="en-US" sz="2800" dirty="0" err="1" smtClean="0">
                <a:sym typeface="Wingdings" panose="05000000000000000000" pitchFamily="2" charset="2"/>
              </a:rPr>
              <a:t>Poate</a:t>
            </a:r>
            <a:r>
              <a:rPr lang="en-US" sz="2800" dirty="0" smtClean="0">
                <a:sym typeface="Wingdings" panose="05000000000000000000" pitchFamily="2" charset="2"/>
              </a:rPr>
              <a:t> fi </a:t>
            </a:r>
            <a:r>
              <a:rPr lang="en-US" sz="2800" dirty="0" err="1" smtClean="0">
                <a:sym typeface="Wingdings" panose="05000000000000000000" pitchFamily="2" charset="2"/>
              </a:rPr>
              <a:t>accesata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prin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apelarea</a:t>
            </a:r>
            <a:r>
              <a:rPr lang="en-US" sz="2800" dirty="0" smtClean="0">
                <a:sym typeface="Wingdings" panose="05000000000000000000" pitchFamily="2" charset="2"/>
              </a:rPr>
              <a:t> : </a:t>
            </a:r>
            <a:r>
              <a:rPr lang="en-US" sz="2800" b="1" dirty="0" smtClean="0">
                <a:sym typeface="Wingdings" panose="05000000000000000000" pitchFamily="2" charset="2"/>
              </a:rPr>
              <a:t>NumeClasa.var_1</a:t>
            </a:r>
            <a:r>
              <a:rPr lang="en-US" sz="2800" dirty="0" smtClean="0">
                <a:sym typeface="Wingdings" panose="05000000000000000000" pitchFamily="2" charset="2"/>
              </a:rPr>
              <a:t>;</a:t>
            </a:r>
          </a:p>
          <a:p>
            <a:pPr marL="457200" indent="-457200">
              <a:buFontTx/>
              <a:buChar char="-"/>
            </a:pPr>
            <a:endParaRPr lang="en-US" sz="2800" dirty="0" smtClean="0">
              <a:sym typeface="Wingdings" panose="05000000000000000000" pitchFamily="2" charset="2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ym typeface="Wingdings" panose="05000000000000000000" pitchFamily="2" charset="2"/>
              </a:rPr>
              <a:t>Aceasta metoda ne permite sa cream un atribut care sa nu fie afectat de metode (</a:t>
            </a:r>
            <a:r>
              <a:rPr lang="en-US" sz="2800" dirty="0" err="1" smtClean="0">
                <a:sym typeface="Wingdings" panose="05000000000000000000" pitchFamily="2" charset="2"/>
              </a:rPr>
              <a:t>atribuit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unei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instante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anume</a:t>
            </a:r>
            <a:r>
              <a:rPr lang="en-US" sz="2800" dirty="0" smtClean="0">
                <a:sym typeface="Wingdings" panose="05000000000000000000" pitchFamily="2" charset="2"/>
              </a:rPr>
              <a:t>) ci sa fie </a:t>
            </a:r>
            <a:r>
              <a:rPr lang="en-US" sz="2800" dirty="0" err="1" smtClean="0">
                <a:sym typeface="Wingdings" panose="05000000000000000000" pitchFamily="2" charset="2"/>
              </a:rPr>
              <a:t>atribuit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tuturor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instantelor</a:t>
            </a:r>
            <a:r>
              <a:rPr lang="en-US" sz="2800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							</a:t>
            </a:r>
            <a:r>
              <a:rPr lang="en-US" sz="2800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Exemplul</a:t>
            </a:r>
            <a:r>
              <a:rPr lang="en-US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601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8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Variabila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statica</a:t>
            </a:r>
            <a:r>
              <a:rPr lang="en-US" sz="2800" b="1" dirty="0" smtClean="0">
                <a:solidFill>
                  <a:srgbClr val="C00000"/>
                </a:solidFill>
              </a:rPr>
              <a:t> -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Atributul</a:t>
            </a:r>
            <a:r>
              <a:rPr lang="en-US" sz="2800" dirty="0" smtClean="0"/>
              <a:t> '</a:t>
            </a:r>
            <a:r>
              <a:rPr lang="en-US" sz="2800" dirty="0" smtClean="0">
                <a:solidFill>
                  <a:srgbClr val="CC00CC"/>
                </a:solidFill>
              </a:rPr>
              <a:t>self</a:t>
            </a:r>
            <a:r>
              <a:rPr lang="en-US" sz="2800" dirty="0" smtClean="0"/>
              <a:t>' / versus atribut </a:t>
            </a:r>
            <a:r>
              <a:rPr lang="en-US" sz="2800" dirty="0" err="1" smtClean="0"/>
              <a:t>propriu</a:t>
            </a:r>
            <a:r>
              <a:rPr lang="en-US" sz="2800" dirty="0" smtClean="0"/>
              <a:t> </a:t>
            </a:r>
            <a:r>
              <a:rPr lang="en-US" sz="2800" dirty="0" err="1" smtClean="0"/>
              <a:t>instantei</a:t>
            </a:r>
            <a:r>
              <a:rPr lang="en-US" sz="2800" dirty="0" smtClean="0"/>
              <a:t> / versus atribut </a:t>
            </a:r>
            <a:r>
              <a:rPr lang="en-US" sz="2800" dirty="0" err="1" smtClean="0"/>
              <a:t>clasa</a:t>
            </a:r>
            <a:r>
              <a:rPr lang="en-US" sz="2800" dirty="0" smtClean="0"/>
              <a:t>: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r>
              <a:rPr lang="en-US" sz="2800" dirty="0" smtClean="0"/>
              <a:t>	</a:t>
            </a:r>
            <a:r>
              <a:rPr lang="en-US" sz="2800" dirty="0" err="1">
                <a:solidFill>
                  <a:srgbClr val="0070C0"/>
                </a:solidFill>
                <a:sym typeface="Wingdings" panose="05000000000000000000" pitchFamily="2" charset="2"/>
              </a:rPr>
              <a:t>Exemplul</a:t>
            </a:r>
            <a:r>
              <a:rPr 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602</a:t>
            </a:r>
            <a:endParaRPr lang="en-US" sz="28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err="1" smtClean="0"/>
              <a:t>Putem</a:t>
            </a:r>
            <a:r>
              <a:rPr lang="en-US" sz="2800" dirty="0" smtClean="0"/>
              <a:t> </a:t>
            </a:r>
            <a:r>
              <a:rPr lang="en-US" sz="2800" dirty="0" err="1" smtClean="0"/>
              <a:t>atribui</a:t>
            </a:r>
            <a:r>
              <a:rPr lang="en-US" sz="2800" dirty="0" smtClean="0"/>
              <a:t> </a:t>
            </a:r>
            <a:r>
              <a:rPr lang="en-US" sz="2800" dirty="0" err="1" smtClean="0"/>
              <a:t>instantelor</a:t>
            </a:r>
            <a:r>
              <a:rPr lang="en-US" sz="2800" dirty="0" smtClean="0"/>
              <a:t> </a:t>
            </a:r>
            <a:r>
              <a:rPr lang="en-US" sz="2800" dirty="0" err="1" smtClean="0"/>
              <a:t>nume</a:t>
            </a:r>
            <a:r>
              <a:rPr lang="en-US" sz="2800" dirty="0" smtClean="0"/>
              <a:t> </a:t>
            </a:r>
            <a:r>
              <a:rPr lang="en-US" sz="2800" dirty="0" err="1" smtClean="0"/>
              <a:t>identice</a:t>
            </a:r>
            <a:r>
              <a:rPr lang="en-US" sz="2800" dirty="0" smtClean="0"/>
              <a:t> de </a:t>
            </a:r>
            <a:r>
              <a:rPr lang="en-US" sz="2800" dirty="0" err="1" smtClean="0"/>
              <a:t>variabile</a:t>
            </a:r>
            <a:r>
              <a:rPr lang="en-US" sz="2800" dirty="0" smtClean="0"/>
              <a:t> cu </a:t>
            </a:r>
            <a:r>
              <a:rPr lang="en-US" sz="2800" dirty="0" err="1" smtClean="0"/>
              <a:t>cele</a:t>
            </a:r>
            <a:r>
              <a:rPr lang="en-US" sz="2800" dirty="0" smtClean="0"/>
              <a:t> ale </a:t>
            </a:r>
            <a:r>
              <a:rPr lang="en-US" sz="2800" dirty="0" err="1" smtClean="0"/>
              <a:t>claselor</a:t>
            </a:r>
            <a:r>
              <a:rPr lang="en-US" sz="2800" dirty="0" smtClean="0"/>
              <a:t>: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r>
              <a:rPr lang="en-US" sz="2800" dirty="0" smtClean="0"/>
              <a:t>	</a:t>
            </a:r>
            <a:r>
              <a:rPr 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sym typeface="Wingdings" panose="05000000000000000000" pitchFamily="2" charset="2"/>
              </a:rPr>
              <a:t>Exemplul</a:t>
            </a:r>
            <a:r>
              <a:rPr 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603</a:t>
            </a:r>
          </a:p>
          <a:p>
            <a:endParaRPr lang="en-US" sz="28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457200" indent="-457200">
              <a:buFontTx/>
              <a:buChar char="-"/>
            </a:pPr>
            <a:r>
              <a:rPr lang="en-US" sz="2800" dirty="0" err="1"/>
              <a:t>Putem</a:t>
            </a:r>
            <a:r>
              <a:rPr lang="en-US" sz="2800" dirty="0"/>
              <a:t> </a:t>
            </a:r>
            <a:r>
              <a:rPr lang="en-US" sz="2800" dirty="0" err="1" smtClean="0"/>
              <a:t>valida</a:t>
            </a:r>
            <a:r>
              <a:rPr lang="en-US" sz="2800" dirty="0" smtClean="0"/>
              <a:t> </a:t>
            </a:r>
            <a:r>
              <a:rPr lang="en-US" sz="2800" dirty="0" err="1" smtClean="0"/>
              <a:t>valorile</a:t>
            </a:r>
            <a:r>
              <a:rPr lang="en-US" sz="2800" dirty="0" smtClean="0"/>
              <a:t> de </a:t>
            </a:r>
            <a:r>
              <a:rPr lang="en-US" sz="2800" dirty="0" err="1" smtClean="0"/>
              <a:t>intrare</a:t>
            </a:r>
            <a:r>
              <a:rPr lang="en-US" sz="2800" dirty="0" smtClean="0"/>
              <a:t> ale </a:t>
            </a:r>
            <a:r>
              <a:rPr lang="en-US" sz="2800" dirty="0" err="1" smtClean="0"/>
              <a:t>unui</a:t>
            </a:r>
            <a:r>
              <a:rPr lang="en-US" sz="2800" dirty="0" smtClean="0"/>
              <a:t> </a:t>
            </a:r>
            <a:r>
              <a:rPr lang="en-US" sz="2800" dirty="0" err="1" smtClean="0"/>
              <a:t>obiect</a:t>
            </a:r>
            <a:r>
              <a:rPr lang="en-US" sz="2800" dirty="0" smtClean="0"/>
              <a:t>:</a:t>
            </a: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r>
              <a:rPr lang="en-US" sz="2800" dirty="0"/>
              <a:t>	</a:t>
            </a:r>
            <a:r>
              <a:rPr lang="en-US" sz="2800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Exemplul</a:t>
            </a:r>
            <a:r>
              <a:rPr lang="en-US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604 - 605</a:t>
            </a:r>
            <a:endParaRPr lang="en-US" sz="28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4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0174" y="834341"/>
            <a:ext cx="1093304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Variabila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statica</a:t>
            </a:r>
            <a:r>
              <a:rPr lang="en-US" sz="2800" b="1" dirty="0" smtClean="0">
                <a:solidFill>
                  <a:srgbClr val="C00000"/>
                </a:solidFill>
              </a:rPr>
              <a:t> - </a:t>
            </a:r>
            <a:r>
              <a:rPr lang="en-US" sz="2800" b="1" dirty="0" err="1" smtClean="0">
                <a:solidFill>
                  <a:srgbClr val="C00000"/>
                </a:solidFill>
              </a:rPr>
              <a:t>continuare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/>
              <a:t>'self' </a:t>
            </a:r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NumeClasa</a:t>
            </a:r>
            <a:r>
              <a:rPr lang="en-US" sz="2800" dirty="0" smtClean="0"/>
              <a:t> pot fi </a:t>
            </a:r>
            <a:r>
              <a:rPr lang="en-US" sz="2800" dirty="0" err="1" smtClean="0"/>
              <a:t>utilizate</a:t>
            </a:r>
            <a:r>
              <a:rPr lang="en-US" sz="2800" dirty="0" smtClean="0"/>
              <a:t> </a:t>
            </a:r>
            <a:r>
              <a:rPr lang="en-US" sz="2800" dirty="0" err="1" smtClean="0"/>
              <a:t>interschimbabil</a:t>
            </a:r>
            <a:r>
              <a:rPr lang="en-US" sz="2800" dirty="0" smtClean="0"/>
              <a:t> in </a:t>
            </a:r>
            <a:r>
              <a:rPr lang="en-US" sz="2800" dirty="0" err="1" smtClean="0"/>
              <a:t>interiorul</a:t>
            </a:r>
            <a:r>
              <a:rPr lang="en-US" sz="2800" dirty="0" smtClean="0"/>
              <a:t> </a:t>
            </a:r>
            <a:r>
              <a:rPr lang="en-US" sz="2800" dirty="0" err="1" smtClean="0"/>
              <a:t>clasei</a:t>
            </a:r>
            <a:r>
              <a:rPr lang="en-US" sz="2800" dirty="0" smtClean="0"/>
              <a:t>; 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NumeClasa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NumeObiect</a:t>
            </a:r>
            <a:r>
              <a:rPr lang="en-US" sz="2800" dirty="0" smtClean="0"/>
              <a:t> in </a:t>
            </a:r>
            <a:r>
              <a:rPr lang="en-US" sz="2800" dirty="0" err="1" smtClean="0"/>
              <a:t>exteriorul</a:t>
            </a:r>
            <a:r>
              <a:rPr lang="en-US" sz="2800" dirty="0" smtClean="0"/>
              <a:t> </a:t>
            </a:r>
            <a:r>
              <a:rPr lang="en-US" sz="2800" dirty="0" err="1" smtClean="0"/>
              <a:t>clasei</a:t>
            </a:r>
            <a:r>
              <a:rPr lang="en-US" sz="2800" dirty="0" smtClean="0"/>
              <a:t>. </a:t>
            </a:r>
            <a:r>
              <a:rPr lang="en-US" sz="2800" dirty="0" err="1" smtClean="0"/>
              <a:t>Atentie</a:t>
            </a:r>
            <a:r>
              <a:rPr lang="en-US" sz="2800" dirty="0" smtClean="0"/>
              <a:t>, </a:t>
            </a:r>
            <a:r>
              <a:rPr lang="en-US" sz="2800" dirty="0" err="1" smtClean="0"/>
              <a:t>instantele</a:t>
            </a:r>
            <a:r>
              <a:rPr lang="en-US" sz="2800" dirty="0" smtClean="0"/>
              <a:t> 	pot </a:t>
            </a:r>
            <a:r>
              <a:rPr lang="en-US" sz="2800" dirty="0" err="1" smtClean="0"/>
              <a:t>atribui</a:t>
            </a:r>
            <a:r>
              <a:rPr lang="en-US" sz="2800" dirty="0" smtClean="0"/>
              <a:t> </a:t>
            </a:r>
            <a:r>
              <a:rPr lang="en-US" sz="2800" dirty="0" err="1" smtClean="0"/>
              <a:t>valori</a:t>
            </a:r>
            <a:r>
              <a:rPr lang="en-US" sz="2800" dirty="0" smtClean="0"/>
              <a:t> </a:t>
            </a:r>
            <a:r>
              <a:rPr lang="en-US" sz="2800" dirty="0" err="1" smtClean="0"/>
              <a:t>proprii</a:t>
            </a:r>
            <a:r>
              <a:rPr lang="en-US" sz="2800" dirty="0" smtClean="0"/>
              <a:t> </a:t>
            </a:r>
            <a:r>
              <a:rPr lang="en-US" sz="2800" dirty="0" err="1" smtClean="0"/>
              <a:t>unor</a:t>
            </a:r>
            <a:r>
              <a:rPr lang="en-US" sz="2800" dirty="0" smtClean="0"/>
              <a:t> </a:t>
            </a:r>
            <a:r>
              <a:rPr lang="en-US" sz="2800" dirty="0" err="1" smtClean="0"/>
              <a:t>variabile</a:t>
            </a:r>
            <a:r>
              <a:rPr lang="en-US" sz="2800" dirty="0" smtClean="0"/>
              <a:t> cu </a:t>
            </a:r>
            <a:r>
              <a:rPr lang="en-US" sz="2800" dirty="0" err="1" smtClean="0"/>
              <a:t>acelasi</a:t>
            </a:r>
            <a:r>
              <a:rPr lang="en-US" sz="2800" dirty="0" smtClean="0"/>
              <a:t> </a:t>
            </a:r>
            <a:r>
              <a:rPr lang="en-US" sz="2800" dirty="0" err="1" smtClean="0"/>
              <a:t>nume</a:t>
            </a:r>
            <a:r>
              <a:rPr lang="en-US" sz="2800" dirty="0" smtClean="0"/>
              <a:t>, </a:t>
            </a:r>
            <a:r>
              <a:rPr lang="en-US" sz="2800" dirty="0" err="1" smtClean="0"/>
              <a:t>caz</a:t>
            </a:r>
            <a:r>
              <a:rPr lang="en-US" sz="2800" dirty="0" smtClean="0"/>
              <a:t> in care 	</a:t>
            </a:r>
            <a:r>
              <a:rPr lang="en-US" sz="2800" dirty="0" err="1" smtClean="0"/>
              <a:t>starea</a:t>
            </a:r>
            <a:r>
              <a:rPr lang="en-US" sz="2800" dirty="0" smtClean="0"/>
              <a:t> </a:t>
            </a:r>
            <a:r>
              <a:rPr lang="en-US" sz="2800" dirty="0" err="1" smtClean="0"/>
              <a:t>instantei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fi data de </a:t>
            </a:r>
            <a:r>
              <a:rPr lang="en-US" sz="2800" dirty="0" err="1" smtClean="0"/>
              <a:t>aceste</a:t>
            </a:r>
            <a:r>
              <a:rPr lang="en-US" sz="2800" dirty="0" smtClean="0"/>
              <a:t> </a:t>
            </a:r>
            <a:r>
              <a:rPr lang="en-US" sz="2800" dirty="0" err="1" smtClean="0"/>
              <a:t>valori</a:t>
            </a:r>
            <a:r>
              <a:rPr lang="en-US" sz="2800" dirty="0" smtClean="0"/>
              <a:t> </a:t>
            </a:r>
            <a:r>
              <a:rPr lang="en-US" sz="2800" dirty="0" err="1" smtClean="0"/>
              <a:t>proprii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					</a:t>
            </a:r>
            <a:r>
              <a:rPr lang="en-US" sz="2800" dirty="0" err="1">
                <a:solidFill>
                  <a:srgbClr val="0070C0"/>
                </a:solidFill>
                <a:sym typeface="Wingdings" panose="05000000000000000000" pitchFamily="2" charset="2"/>
              </a:rPr>
              <a:t>Exemplul</a:t>
            </a:r>
            <a:r>
              <a:rPr 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606</a:t>
            </a:r>
            <a:endParaRPr lang="en-US" sz="28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Regula: </a:t>
            </a:r>
          </a:p>
          <a:p>
            <a:r>
              <a:rPr lang="en-US" sz="2800" dirty="0"/>
              <a:t>	</a:t>
            </a:r>
            <a:r>
              <a:rPr lang="en-US" sz="2800" dirty="0" err="1" smtClean="0"/>
              <a:t>valoarea</a:t>
            </a:r>
            <a:r>
              <a:rPr lang="en-US" sz="2800" dirty="0" smtClean="0"/>
              <a:t> </a:t>
            </a:r>
            <a:r>
              <a:rPr lang="en-US" sz="2800" dirty="0" err="1" smtClean="0"/>
              <a:t>proprie</a:t>
            </a:r>
            <a:r>
              <a:rPr lang="en-US" sz="2800" dirty="0" smtClean="0"/>
              <a:t> a </a:t>
            </a:r>
            <a:r>
              <a:rPr lang="en-US" sz="2800" dirty="0" err="1" smtClean="0"/>
              <a:t>atributului</a:t>
            </a:r>
            <a:r>
              <a:rPr lang="en-US" sz="2800" dirty="0" smtClean="0"/>
              <a:t> </a:t>
            </a:r>
            <a:r>
              <a:rPr lang="en-US" sz="2800" dirty="0" err="1" smtClean="0"/>
              <a:t>unei</a:t>
            </a:r>
            <a:r>
              <a:rPr lang="en-US" sz="2800" dirty="0" smtClean="0"/>
              <a:t> </a:t>
            </a:r>
            <a:r>
              <a:rPr lang="en-US" sz="2800" dirty="0" err="1" smtClean="0"/>
              <a:t>instante</a:t>
            </a:r>
            <a:r>
              <a:rPr lang="en-US" sz="2800" dirty="0" smtClean="0"/>
              <a:t> precede </a:t>
            </a:r>
            <a:r>
              <a:rPr lang="en-US" sz="2800" dirty="0" err="1" smtClean="0"/>
              <a:t>valoarea</a:t>
            </a:r>
            <a:r>
              <a:rPr lang="en-US" sz="2800" dirty="0" smtClean="0"/>
              <a:t> data 	de </a:t>
            </a:r>
            <a:r>
              <a:rPr lang="en-US" sz="2800" dirty="0" err="1" smtClean="0"/>
              <a:t>clasa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					</a:t>
            </a:r>
            <a:r>
              <a:rPr 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sym typeface="Wingdings" panose="05000000000000000000" pitchFamily="2" charset="2"/>
              </a:rPr>
              <a:t>Exemplul</a:t>
            </a:r>
            <a:r>
              <a:rPr 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607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9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Variabila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globala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sz="2800" b="1" dirty="0" err="1" smtClean="0">
                <a:solidFill>
                  <a:srgbClr val="CC00CC"/>
                </a:solidFill>
              </a:rPr>
              <a:t>globals</a:t>
            </a:r>
            <a:r>
              <a:rPr lang="en-US" sz="2800" b="1" dirty="0" smtClean="0"/>
              <a:t>() </a:t>
            </a:r>
            <a:r>
              <a:rPr lang="en-US" sz="2800" dirty="0" smtClean="0"/>
              <a:t>– dictionary care </a:t>
            </a:r>
            <a:r>
              <a:rPr lang="en-US" sz="2800" dirty="0" err="1" smtClean="0"/>
              <a:t>contine</a:t>
            </a:r>
            <a:r>
              <a:rPr lang="en-US" sz="2800" dirty="0" smtClean="0"/>
              <a:t> </a:t>
            </a:r>
            <a:r>
              <a:rPr lang="en-US" sz="2800" dirty="0" err="1" smtClean="0"/>
              <a:t>variabile</a:t>
            </a:r>
            <a:r>
              <a:rPr lang="en-US" sz="2800" dirty="0" smtClean="0"/>
              <a:t> din namespace-</a:t>
            </a:r>
            <a:r>
              <a:rPr lang="en-US" sz="2800" dirty="0" err="1" smtClean="0"/>
              <a:t>ul</a:t>
            </a:r>
            <a:r>
              <a:rPr lang="en-US" sz="2800" dirty="0" smtClean="0"/>
              <a:t> global.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marL="914400" lvl="1" indent="-457200">
              <a:buFontTx/>
              <a:buChar char="-"/>
            </a:pPr>
            <a:r>
              <a:rPr lang="en-US" sz="2800" b="1" dirty="0" err="1" smtClean="0"/>
              <a:t>verificare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existenta</a:t>
            </a:r>
            <a:r>
              <a:rPr lang="en-US" sz="2800" b="1" dirty="0" smtClean="0"/>
              <a:t>: 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 smtClean="0">
                <a:solidFill>
                  <a:srgbClr val="D05F02"/>
                </a:solidFill>
              </a:rPr>
              <a:t>	if</a:t>
            </a:r>
            <a:r>
              <a:rPr lang="en-US" sz="2800" b="1" dirty="0" smtClean="0"/>
              <a:t> '</a:t>
            </a:r>
            <a:r>
              <a:rPr lang="en-US" sz="2800" b="1" dirty="0" err="1" smtClean="0"/>
              <a:t>NumeVar</a:t>
            </a:r>
            <a:r>
              <a:rPr lang="en-US" sz="2800" b="1" dirty="0" smtClean="0"/>
              <a:t>' </a:t>
            </a:r>
            <a:r>
              <a:rPr lang="en-US" sz="2800" b="1" dirty="0" smtClean="0">
                <a:solidFill>
                  <a:srgbClr val="D05F02"/>
                </a:solidFill>
              </a:rPr>
              <a:t>in</a:t>
            </a:r>
            <a:r>
              <a:rPr lang="en-US" sz="2800" b="1" dirty="0" smtClean="0"/>
              <a:t> </a:t>
            </a:r>
            <a:r>
              <a:rPr lang="en-US" sz="2800" b="1" dirty="0" err="1" smtClean="0">
                <a:solidFill>
                  <a:srgbClr val="CC00CC"/>
                </a:solidFill>
              </a:rPr>
              <a:t>globals</a:t>
            </a:r>
            <a:r>
              <a:rPr lang="en-US" sz="2800" b="1" dirty="0" smtClean="0"/>
              <a:t>():	</a:t>
            </a:r>
          </a:p>
          <a:p>
            <a:pPr lvl="1"/>
            <a:r>
              <a:rPr lang="en-US" sz="2800" b="1" dirty="0"/>
              <a:t>		</a:t>
            </a:r>
            <a:r>
              <a:rPr lang="en-US" sz="2800" b="1" dirty="0">
                <a:solidFill>
                  <a:srgbClr val="D05F02"/>
                </a:solidFill>
              </a:rPr>
              <a:t>print</a:t>
            </a:r>
            <a:r>
              <a:rPr lang="en-US" sz="2800" b="1" dirty="0"/>
              <a:t> </a:t>
            </a:r>
            <a:r>
              <a:rPr lang="en-US" sz="2800" b="1" dirty="0" smtClean="0"/>
              <a:t>'OK</a:t>
            </a:r>
            <a:r>
              <a:rPr lang="en-US" sz="2800" b="1" dirty="0"/>
              <a:t>'</a:t>
            </a:r>
            <a:endParaRPr lang="en-US" sz="2800" b="1" dirty="0" smtClean="0"/>
          </a:p>
          <a:p>
            <a:endParaRPr lang="en-US" sz="2800" dirty="0">
              <a:solidFill>
                <a:srgbClr val="C00000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sz="2800" b="1" dirty="0" err="1" smtClean="0"/>
              <a:t>creare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variabila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globala</a:t>
            </a:r>
            <a:r>
              <a:rPr lang="en-US" sz="2800" b="1" dirty="0" smtClean="0"/>
              <a:t>: </a:t>
            </a:r>
          </a:p>
          <a:p>
            <a:pPr marL="914400" lvl="1" indent="-457200">
              <a:buFontTx/>
              <a:buChar char="-"/>
            </a:pPr>
            <a:endParaRPr lang="en-US" sz="2800" dirty="0" smtClean="0"/>
          </a:p>
          <a:p>
            <a:pPr lvl="1"/>
            <a:r>
              <a:rPr lang="en-US" sz="2800" dirty="0" smtClean="0"/>
              <a:t>		</a:t>
            </a:r>
            <a:r>
              <a:rPr lang="en-US" sz="2800" b="1" dirty="0" err="1" smtClean="0">
                <a:solidFill>
                  <a:srgbClr val="CC00CC"/>
                </a:solidFill>
              </a:rPr>
              <a:t>globals</a:t>
            </a:r>
            <a:r>
              <a:rPr lang="en-US" sz="2800" b="1" dirty="0" smtClean="0"/>
              <a:t>()</a:t>
            </a:r>
            <a:r>
              <a:rPr lang="en-US" sz="2800" dirty="0" smtClean="0"/>
              <a:t>[</a:t>
            </a:r>
            <a:r>
              <a:rPr lang="en-US" sz="2800" dirty="0"/>
              <a:t>'</a:t>
            </a:r>
            <a:r>
              <a:rPr lang="en-US" sz="2800" dirty="0" err="1" smtClean="0"/>
              <a:t>NumeVar</a:t>
            </a:r>
            <a:r>
              <a:rPr lang="en-US" sz="2800" dirty="0" smtClean="0"/>
              <a:t>'] </a:t>
            </a:r>
            <a:r>
              <a:rPr lang="en-US" sz="2800" dirty="0"/>
              <a:t>= </a:t>
            </a:r>
            <a:r>
              <a:rPr lang="en-US" sz="2800" dirty="0" err="1" smtClean="0"/>
              <a:t>valoare</a:t>
            </a:r>
            <a:endParaRPr lang="en-US" sz="2800" dirty="0" smtClean="0"/>
          </a:p>
          <a:p>
            <a:pPr lvl="1"/>
            <a:r>
              <a:rPr lang="en-US" sz="2800" b="1" dirty="0"/>
              <a:t>	</a:t>
            </a:r>
            <a:r>
              <a:rPr 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							</a:t>
            </a:r>
            <a:r>
              <a:rPr lang="en-US" sz="2800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Exemplul</a:t>
            </a:r>
            <a:r>
              <a:rPr lang="en-US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608</a:t>
            </a:r>
            <a:endParaRPr lang="en-US" sz="28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27764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242500"/>
            <a:ext cx="27764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25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Recursivitatea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intr</a:t>
            </a:r>
            <a:r>
              <a:rPr lang="en-US" sz="2800" b="1" dirty="0" smtClean="0">
                <a:solidFill>
                  <a:srgbClr val="C00000"/>
                </a:solidFill>
              </a:rPr>
              <a:t>-o </a:t>
            </a:r>
            <a:r>
              <a:rPr lang="en-US" sz="2800" b="1" dirty="0" err="1" smtClean="0">
                <a:solidFill>
                  <a:srgbClr val="C00000"/>
                </a:solidFill>
              </a:rPr>
              <a:t>clasa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sz="2800" b="1" dirty="0" err="1" smtClean="0"/>
              <a:t>Recursiv</a:t>
            </a:r>
            <a:r>
              <a:rPr lang="en-US" sz="2800" b="1" dirty="0" smtClean="0"/>
              <a:t> </a:t>
            </a:r>
            <a:r>
              <a:rPr lang="en-US" sz="2800" dirty="0" smtClean="0"/>
              <a:t>– </a:t>
            </a:r>
            <a:r>
              <a:rPr lang="en-US" sz="2800" dirty="0" err="1" smtClean="0"/>
              <a:t>ceva</a:t>
            </a:r>
            <a:r>
              <a:rPr lang="en-US" sz="2800" dirty="0" smtClean="0"/>
              <a:t> </a:t>
            </a:r>
            <a:r>
              <a:rPr lang="en-US" sz="2800" dirty="0" err="1" smtClean="0"/>
              <a:t>ce</a:t>
            </a:r>
            <a:r>
              <a:rPr lang="en-US" sz="2800" dirty="0" smtClean="0"/>
              <a:t> se repeat la </a:t>
            </a:r>
            <a:r>
              <a:rPr lang="en-US" sz="2800" dirty="0" err="1" smtClean="0"/>
              <a:t>infinit</a:t>
            </a:r>
            <a:r>
              <a:rPr lang="en-US" sz="2800" dirty="0" smtClean="0"/>
              <a:t>;</a:t>
            </a:r>
          </a:p>
          <a:p>
            <a:pPr marL="914400" lvl="1" indent="-457200">
              <a:buFontTx/>
              <a:buChar char="-"/>
            </a:pPr>
            <a:endParaRPr lang="en-US" sz="2800" b="1" dirty="0" smtClean="0"/>
          </a:p>
          <a:p>
            <a:pPr marL="914400" lvl="1" indent="-457200">
              <a:buFontTx/>
              <a:buChar char="-"/>
            </a:pPr>
            <a:r>
              <a:rPr lang="en-US" sz="2800" b="1" dirty="0" err="1" smtClean="0"/>
              <a:t>Functie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recursiva</a:t>
            </a:r>
            <a:r>
              <a:rPr lang="en-US" sz="2800" b="1" dirty="0" smtClean="0"/>
              <a:t> </a:t>
            </a:r>
            <a:r>
              <a:rPr lang="en-US" sz="2800" dirty="0" smtClean="0"/>
              <a:t>– </a:t>
            </a:r>
            <a:r>
              <a:rPr lang="en-US" sz="2800" dirty="0" err="1" smtClean="0"/>
              <a:t>functie</a:t>
            </a:r>
            <a:r>
              <a:rPr lang="en-US" sz="2800" dirty="0" smtClean="0"/>
              <a:t> </a:t>
            </a:r>
            <a:r>
              <a:rPr lang="en-US" sz="2800" dirty="0" err="1" smtClean="0"/>
              <a:t>ce</a:t>
            </a:r>
            <a:r>
              <a:rPr lang="en-US" sz="2800" dirty="0" smtClean="0"/>
              <a:t> se </a:t>
            </a:r>
            <a:r>
              <a:rPr lang="en-US" sz="2800" dirty="0" err="1" smtClean="0"/>
              <a:t>apleleaza</a:t>
            </a:r>
            <a:r>
              <a:rPr lang="en-US" sz="2800" dirty="0" smtClean="0"/>
              <a:t> </a:t>
            </a:r>
            <a:r>
              <a:rPr lang="en-US" sz="2800" dirty="0" err="1" smtClean="0"/>
              <a:t>ea</a:t>
            </a:r>
            <a:r>
              <a:rPr lang="en-US" sz="2800" dirty="0" smtClean="0"/>
              <a:t> </a:t>
            </a:r>
            <a:r>
              <a:rPr lang="en-US" sz="2800" dirty="0" err="1" smtClean="0"/>
              <a:t>insasi</a:t>
            </a:r>
            <a:r>
              <a:rPr lang="en-US" sz="2800" dirty="0" smtClean="0"/>
              <a:t> de </a:t>
            </a:r>
            <a:r>
              <a:rPr lang="en-US" sz="2800" dirty="0" err="1" smtClean="0"/>
              <a:t>una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mai</a:t>
            </a:r>
            <a:r>
              <a:rPr lang="en-US" sz="2800" dirty="0" smtClean="0"/>
              <a:t> </a:t>
            </a:r>
            <a:r>
              <a:rPr lang="en-US" sz="2800" dirty="0" err="1" smtClean="0"/>
              <a:t>multe</a:t>
            </a:r>
            <a:r>
              <a:rPr lang="en-US" sz="2800" dirty="0" smtClean="0"/>
              <a:t> </a:t>
            </a:r>
            <a:r>
              <a:rPr lang="en-US" sz="2800" dirty="0" err="1" smtClean="0"/>
              <a:t>ori</a:t>
            </a:r>
            <a:r>
              <a:rPr lang="en-US" sz="2800" dirty="0" smtClean="0"/>
              <a:t>. Este o metoda de </a:t>
            </a:r>
            <a:r>
              <a:rPr lang="en-US" sz="2800" dirty="0" err="1" smtClean="0"/>
              <a:t>programare</a:t>
            </a:r>
            <a:r>
              <a:rPr lang="en-US" sz="2800" dirty="0" smtClean="0"/>
              <a:t>.</a:t>
            </a:r>
          </a:p>
          <a:p>
            <a:pPr lvl="3"/>
            <a:r>
              <a:rPr lang="en-US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	</a:t>
            </a:r>
            <a:r>
              <a:rPr lang="en-US" sz="2800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Exemplul</a:t>
            </a:r>
            <a:r>
              <a:rPr lang="en-US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609</a:t>
            </a:r>
            <a:endParaRPr lang="en-US" sz="2800" b="1" dirty="0" smtClean="0"/>
          </a:p>
          <a:p>
            <a:pPr marL="914400" lvl="1" indent="-457200">
              <a:buFontTx/>
              <a:buChar char="-"/>
            </a:pPr>
            <a:endParaRPr lang="en-US" sz="2800" b="1" dirty="0"/>
          </a:p>
          <a:p>
            <a:pPr marL="914400" lvl="1" indent="-457200">
              <a:buFontTx/>
              <a:buChar char="-"/>
            </a:pPr>
            <a:r>
              <a:rPr lang="en-US" sz="2800" b="1" dirty="0" err="1" smtClean="0"/>
              <a:t>Clasa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recursiva</a:t>
            </a:r>
            <a:r>
              <a:rPr lang="en-US" sz="2800" dirty="0" smtClean="0"/>
              <a:t> – o </a:t>
            </a:r>
            <a:r>
              <a:rPr lang="en-US" sz="2800" dirty="0" err="1" smtClean="0"/>
              <a:t>clasa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</a:t>
            </a:r>
            <a:r>
              <a:rPr lang="en-US" sz="2800" dirty="0" err="1" smtClean="0"/>
              <a:t>recursiva</a:t>
            </a:r>
            <a:r>
              <a:rPr lang="en-US" sz="2800" dirty="0" smtClean="0"/>
              <a:t> </a:t>
            </a:r>
            <a:r>
              <a:rPr lang="en-US" sz="2800" dirty="0" err="1" smtClean="0"/>
              <a:t>daca</a:t>
            </a:r>
            <a:r>
              <a:rPr lang="en-US" sz="2800" dirty="0" smtClean="0"/>
              <a:t> se </a:t>
            </a:r>
            <a:r>
              <a:rPr lang="en-US" sz="2800" dirty="0" err="1" smtClean="0"/>
              <a:t>poate</a:t>
            </a:r>
            <a:r>
              <a:rPr lang="en-US" sz="2800" dirty="0" smtClean="0"/>
              <a:t> </a:t>
            </a:r>
            <a:r>
              <a:rPr lang="en-US" sz="2800" dirty="0" err="1" smtClean="0"/>
              <a:t>apela</a:t>
            </a:r>
            <a:r>
              <a:rPr lang="en-US" sz="2800" dirty="0" smtClean="0"/>
              <a:t> </a:t>
            </a:r>
            <a:r>
              <a:rPr lang="en-US" sz="2800" dirty="0" err="1" smtClean="0"/>
              <a:t>pe</a:t>
            </a:r>
            <a:r>
              <a:rPr lang="en-US" sz="2800" dirty="0" smtClean="0"/>
              <a:t> sine </a:t>
            </a:r>
            <a:r>
              <a:rPr lang="en-US" sz="2800" dirty="0" err="1" smtClean="0"/>
              <a:t>fara</a:t>
            </a:r>
            <a:r>
              <a:rPr lang="en-US" sz="2800" dirty="0" smtClean="0"/>
              <a:t> sa </a:t>
            </a:r>
            <a:r>
              <a:rPr lang="en-US" sz="2800" dirty="0" err="1" smtClean="0"/>
              <a:t>produca</a:t>
            </a:r>
            <a:r>
              <a:rPr lang="en-US" sz="2800" dirty="0" smtClean="0"/>
              <a:t> o </a:t>
            </a:r>
            <a:r>
              <a:rPr lang="en-US" sz="2800" dirty="0" err="1" smtClean="0"/>
              <a:t>eroare</a:t>
            </a:r>
            <a:r>
              <a:rPr lang="en-US" sz="2800" dirty="0" smtClean="0"/>
              <a:t>.</a:t>
            </a:r>
          </a:p>
          <a:p>
            <a:pPr lvl="3"/>
            <a:r>
              <a:rPr lang="en-US" sz="2800" b="1" dirty="0" smtClean="0"/>
              <a:t>	</a:t>
            </a:r>
            <a:r>
              <a:rPr lang="en-US" sz="2800" dirty="0" err="1">
                <a:solidFill>
                  <a:srgbClr val="0070C0"/>
                </a:solidFill>
                <a:sym typeface="Wingdings" panose="05000000000000000000" pitchFamily="2" charset="2"/>
              </a:rPr>
              <a:t>Exemplul</a:t>
            </a:r>
            <a:r>
              <a:rPr 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610</a:t>
            </a:r>
            <a:endParaRPr lang="en-US" sz="2800" b="1" dirty="0">
              <a:sym typeface="Wingdings" panose="05000000000000000000" pitchFamily="2" charset="2"/>
            </a:endParaRPr>
          </a:p>
          <a:p>
            <a:pPr lvl="3"/>
            <a:endParaRPr lang="en-US" sz="2800" b="1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914400" lvl="1" indent="-457200">
              <a:buFontTx/>
              <a:buChar char="-"/>
            </a:pPr>
            <a:r>
              <a:rPr lang="en-US" sz="2800" b="1" dirty="0" err="1" smtClean="0"/>
              <a:t>Apelarea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unei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clase</a:t>
            </a:r>
            <a:r>
              <a:rPr lang="en-US" sz="2800" b="1" dirty="0" smtClean="0"/>
              <a:t> din </a:t>
            </a:r>
            <a:r>
              <a:rPr lang="en-US" sz="2800" b="1" dirty="0" err="1" smtClean="0"/>
              <a:t>alta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clasa</a:t>
            </a:r>
            <a:r>
              <a:rPr lang="en-US" sz="2800" b="1" dirty="0" smtClean="0"/>
              <a:t> </a:t>
            </a:r>
          </a:p>
          <a:p>
            <a:pPr lvl="1"/>
            <a:r>
              <a:rPr lang="en-US" sz="2800" b="1" dirty="0"/>
              <a:t>		</a:t>
            </a:r>
            <a:r>
              <a:rPr lang="en-US" sz="2800" dirty="0" err="1">
                <a:solidFill>
                  <a:srgbClr val="0070C0"/>
                </a:solidFill>
                <a:sym typeface="Wingdings" panose="05000000000000000000" pitchFamily="2" charset="2"/>
              </a:rPr>
              <a:t>Exemplul</a:t>
            </a:r>
            <a:r>
              <a:rPr 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611</a:t>
            </a:r>
            <a:endParaRPr lang="en-US" sz="28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27764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242500"/>
            <a:ext cx="27764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20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Incapsularea</a:t>
            </a:r>
            <a:r>
              <a:rPr lang="en-US" sz="2800" b="1" dirty="0" smtClean="0">
                <a:solidFill>
                  <a:srgbClr val="C00000"/>
                </a:solidFill>
              </a:rPr>
              <a:t>  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sz="2800" dirty="0" err="1" smtClean="0"/>
              <a:t>Unul</a:t>
            </a:r>
            <a:r>
              <a:rPr lang="en-US" sz="2800" dirty="0" smtClean="0"/>
              <a:t> din </a:t>
            </a:r>
            <a:r>
              <a:rPr lang="en-US" sz="2800" dirty="0" err="1" smtClean="0"/>
              <a:t>pilonii</a:t>
            </a:r>
            <a:r>
              <a:rPr lang="en-US" sz="2800" dirty="0" smtClean="0"/>
              <a:t> OOP;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marL="914400" lvl="1" indent="-457200">
              <a:buFontTx/>
              <a:buChar char="-"/>
            </a:pPr>
            <a:r>
              <a:rPr lang="en-US" sz="2800" dirty="0" err="1" smtClean="0"/>
              <a:t>Asigura</a:t>
            </a:r>
            <a:r>
              <a:rPr lang="en-US" sz="2800" dirty="0" smtClean="0"/>
              <a:t> </a:t>
            </a:r>
            <a:r>
              <a:rPr lang="en-US" sz="2800" dirty="0" err="1" smtClean="0"/>
              <a:t>introducerea</a:t>
            </a:r>
            <a:r>
              <a:rPr lang="en-US" sz="2800" dirty="0" smtClean="0"/>
              <a:t> </a:t>
            </a:r>
            <a:r>
              <a:rPr lang="en-US" sz="2800" dirty="0" err="1" smtClean="0"/>
              <a:t>corecta</a:t>
            </a:r>
            <a:r>
              <a:rPr lang="en-US" sz="2800" dirty="0" smtClean="0"/>
              <a:t> a </a:t>
            </a:r>
            <a:r>
              <a:rPr lang="en-US" sz="2800" dirty="0" err="1" smtClean="0"/>
              <a:t>datelor</a:t>
            </a:r>
            <a:r>
              <a:rPr lang="en-US" sz="2800" dirty="0" smtClean="0"/>
              <a:t> in </a:t>
            </a:r>
            <a:r>
              <a:rPr lang="en-US" sz="2800" dirty="0" err="1" smtClean="0"/>
              <a:t>instante</a:t>
            </a:r>
            <a:r>
              <a:rPr lang="en-US" sz="2800" dirty="0" smtClean="0"/>
              <a:t> (</a:t>
            </a:r>
            <a:r>
              <a:rPr lang="en-US" sz="2800" dirty="0" err="1" smtClean="0"/>
              <a:t>atribute</a:t>
            </a:r>
            <a:r>
              <a:rPr lang="en-US" sz="2800" dirty="0" smtClean="0"/>
              <a:t>);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marL="914400" lvl="1" indent="-457200">
              <a:buFontTx/>
              <a:buChar char="-"/>
            </a:pPr>
            <a:r>
              <a:rPr lang="en-US" sz="2800" dirty="0" err="1" smtClean="0"/>
              <a:t>Datele</a:t>
            </a:r>
            <a:r>
              <a:rPr lang="en-US" sz="2800" dirty="0" smtClean="0"/>
              <a:t> </a:t>
            </a:r>
            <a:r>
              <a:rPr lang="en-US" sz="2800" dirty="0" err="1" smtClean="0"/>
              <a:t>trebuie</a:t>
            </a:r>
            <a:r>
              <a:rPr lang="en-US" sz="2800" dirty="0" smtClean="0"/>
              <a:t> </a:t>
            </a:r>
            <a:r>
              <a:rPr lang="en-US" sz="2800" dirty="0" err="1" smtClean="0"/>
              <a:t>accesate</a:t>
            </a:r>
            <a:r>
              <a:rPr lang="en-US" sz="2800" dirty="0" smtClean="0"/>
              <a:t> </a:t>
            </a:r>
            <a:r>
              <a:rPr lang="en-US" sz="2800" dirty="0" err="1" smtClean="0"/>
              <a:t>doar</a:t>
            </a:r>
            <a:r>
              <a:rPr lang="en-US" sz="2800" dirty="0" smtClean="0"/>
              <a:t> </a:t>
            </a:r>
            <a:r>
              <a:rPr lang="en-US" sz="2800" dirty="0" err="1" smtClean="0"/>
              <a:t>prin</a:t>
            </a:r>
            <a:r>
              <a:rPr lang="en-US" sz="2800" dirty="0" smtClean="0"/>
              <a:t> </a:t>
            </a:r>
            <a:r>
              <a:rPr lang="en-US" sz="2800" dirty="0" err="1" smtClean="0"/>
              <a:t>intermediul</a:t>
            </a:r>
            <a:r>
              <a:rPr lang="en-US" sz="2800" dirty="0" smtClean="0"/>
              <a:t> </a:t>
            </a:r>
            <a:r>
              <a:rPr lang="en-US" sz="2800" dirty="0" err="1" smtClean="0"/>
              <a:t>metodelor</a:t>
            </a:r>
            <a:r>
              <a:rPr lang="en-US" sz="2800" dirty="0" smtClean="0"/>
              <a:t>. </a:t>
            </a:r>
            <a:r>
              <a:rPr lang="en-US" sz="2800" dirty="0" err="1" smtClean="0"/>
              <a:t>Reprezentarea</a:t>
            </a:r>
            <a:r>
              <a:rPr lang="en-US" sz="2800" dirty="0" smtClean="0"/>
              <a:t> </a:t>
            </a:r>
            <a:r>
              <a:rPr lang="en-US" sz="2800" dirty="0" err="1" smtClean="0"/>
              <a:t>interna</a:t>
            </a:r>
            <a:r>
              <a:rPr lang="en-US" sz="2800" dirty="0" smtClean="0"/>
              <a:t> a </a:t>
            </a:r>
            <a:r>
              <a:rPr lang="en-US" sz="2800" dirty="0" err="1" smtClean="0"/>
              <a:t>obiectelor</a:t>
            </a:r>
            <a:r>
              <a:rPr lang="en-US" sz="2800" dirty="0" smtClean="0"/>
              <a:t> nu </a:t>
            </a:r>
            <a:r>
              <a:rPr lang="en-US" sz="2800" dirty="0" err="1" smtClean="0"/>
              <a:t>poate</a:t>
            </a:r>
            <a:r>
              <a:rPr lang="en-US" sz="2800" dirty="0" smtClean="0"/>
              <a:t> fi </a:t>
            </a:r>
            <a:r>
              <a:rPr lang="en-US" sz="2800" dirty="0" err="1" smtClean="0"/>
              <a:t>vazuta</a:t>
            </a:r>
            <a:r>
              <a:rPr lang="en-US" sz="2800" dirty="0" smtClean="0"/>
              <a:t> din exterior;</a:t>
            </a:r>
          </a:p>
          <a:p>
            <a:pPr marL="914400" lvl="1" indent="-457200">
              <a:buFontTx/>
              <a:buChar char="-"/>
            </a:pPr>
            <a:endParaRPr lang="en-US" sz="2800" dirty="0" smtClean="0"/>
          </a:p>
          <a:p>
            <a:pPr marL="914400" lvl="1" indent="-457200">
              <a:buFontTx/>
              <a:buChar char="-"/>
            </a:pPr>
            <a:r>
              <a:rPr lang="en-US" sz="2800" dirty="0" err="1" smtClean="0"/>
              <a:t>Datele</a:t>
            </a:r>
            <a:r>
              <a:rPr lang="en-US" sz="2800" dirty="0" smtClean="0"/>
              <a:t> </a:t>
            </a:r>
            <a:r>
              <a:rPr lang="en-US" sz="2800" dirty="0" err="1" smtClean="0"/>
              <a:t>trebuie</a:t>
            </a:r>
            <a:r>
              <a:rPr lang="en-US" sz="2800" dirty="0" smtClean="0"/>
              <a:t> validate </a:t>
            </a:r>
            <a:r>
              <a:rPr lang="en-US" sz="2800" dirty="0" err="1" smtClean="0"/>
              <a:t>si</a:t>
            </a:r>
            <a:r>
              <a:rPr lang="en-US" sz="2800" dirty="0" smtClean="0"/>
              <a:t> sa ne </a:t>
            </a:r>
            <a:r>
              <a:rPr lang="en-US" sz="2800" dirty="0" err="1" smtClean="0"/>
              <a:t>asiguram</a:t>
            </a:r>
            <a:r>
              <a:rPr lang="en-US" sz="2800" dirty="0" smtClean="0"/>
              <a:t> ca nu </a:t>
            </a:r>
            <a:r>
              <a:rPr lang="en-US" sz="2800" dirty="0" err="1" smtClean="0"/>
              <a:t>sunt</a:t>
            </a:r>
            <a:r>
              <a:rPr lang="en-US" sz="2800" dirty="0" smtClean="0"/>
              <a:t> </a:t>
            </a:r>
            <a:r>
              <a:rPr lang="en-US" sz="2800" dirty="0" err="1" smtClean="0"/>
              <a:t>modificate</a:t>
            </a:r>
            <a:r>
              <a:rPr lang="en-US" sz="2800" dirty="0" smtClean="0"/>
              <a:t> </a:t>
            </a:r>
            <a:r>
              <a:rPr lang="en-US" sz="2800" dirty="0" err="1" smtClean="0"/>
              <a:t>prin</a:t>
            </a:r>
            <a:r>
              <a:rPr lang="en-US" sz="2800" dirty="0" smtClean="0"/>
              <a:t> </a:t>
            </a:r>
            <a:r>
              <a:rPr lang="en-US" sz="2800" dirty="0" err="1" smtClean="0"/>
              <a:t>interventii</a:t>
            </a:r>
            <a:r>
              <a:rPr lang="en-US" sz="2800" dirty="0" smtClean="0"/>
              <a:t> </a:t>
            </a:r>
            <a:r>
              <a:rPr lang="en-US" sz="2800" dirty="0" err="1" smtClean="0"/>
              <a:t>externe</a:t>
            </a:r>
            <a:r>
              <a:rPr lang="en-US" sz="2800" dirty="0" smtClean="0"/>
              <a:t>. </a:t>
            </a:r>
            <a:r>
              <a:rPr lang="en-US" sz="2800" dirty="0" err="1" smtClean="0"/>
              <a:t>Acces</a:t>
            </a:r>
            <a:r>
              <a:rPr lang="en-US" sz="2800" dirty="0" smtClean="0"/>
              <a:t> de tip getters /setters;</a:t>
            </a:r>
          </a:p>
          <a:p>
            <a:pPr marL="914400" lvl="1" indent="-457200">
              <a:buFontTx/>
              <a:buChar char="-"/>
            </a:pPr>
            <a:endParaRPr lang="en-US" sz="2800" dirty="0" smtClean="0"/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In mod normal </a:t>
            </a:r>
            <a:r>
              <a:rPr lang="en-US" sz="2800" dirty="0" err="1" smtClean="0"/>
              <a:t>atributele</a:t>
            </a:r>
            <a:r>
              <a:rPr lang="en-US" sz="2800" dirty="0" smtClean="0"/>
              <a:t> </a:t>
            </a:r>
            <a:r>
              <a:rPr lang="en-US" sz="2800" dirty="0" err="1" smtClean="0"/>
              <a:t>unei</a:t>
            </a:r>
            <a:r>
              <a:rPr lang="en-US" sz="2800" dirty="0" smtClean="0"/>
              <a:t> </a:t>
            </a:r>
            <a:r>
              <a:rPr lang="en-US" sz="2800" dirty="0" err="1" smtClean="0"/>
              <a:t>instante</a:t>
            </a:r>
            <a:r>
              <a:rPr lang="en-US" sz="2800" dirty="0" smtClean="0"/>
              <a:t> </a:t>
            </a:r>
            <a:r>
              <a:rPr lang="en-US" sz="2800" dirty="0" err="1" smtClean="0"/>
              <a:t>isi</a:t>
            </a:r>
            <a:r>
              <a:rPr lang="en-US" sz="2800" dirty="0" smtClean="0"/>
              <a:t> pot </a:t>
            </a:r>
            <a:r>
              <a:rPr lang="en-US" sz="2800" dirty="0" err="1" smtClean="0"/>
              <a:t>modifica</a:t>
            </a:r>
            <a:r>
              <a:rPr lang="en-US" sz="2800" dirty="0" smtClean="0"/>
              <a:t> </a:t>
            </a:r>
            <a:r>
              <a:rPr lang="en-US" sz="2800" dirty="0" err="1" smtClean="0"/>
              <a:t>valoarea</a:t>
            </a:r>
            <a:r>
              <a:rPr lang="en-US" sz="2800" dirty="0" smtClean="0"/>
              <a:t> </a:t>
            </a:r>
            <a:r>
              <a:rPr lang="en-US" sz="2800" dirty="0" err="1" smtClean="0"/>
              <a:t>oriunde</a:t>
            </a:r>
            <a:r>
              <a:rPr lang="en-US" sz="2800" dirty="0" smtClean="0"/>
              <a:t>. </a:t>
            </a:r>
            <a:r>
              <a:rPr lang="en-US" sz="2800" dirty="0" err="1" smtClean="0"/>
              <a:t>Oricate</a:t>
            </a:r>
            <a:r>
              <a:rPr lang="en-US" sz="2800" dirty="0" smtClean="0"/>
              <a:t> </a:t>
            </a:r>
            <a:r>
              <a:rPr lang="en-US" sz="2800" dirty="0" err="1" smtClean="0"/>
              <a:t>masuri</a:t>
            </a:r>
            <a:r>
              <a:rPr lang="en-US" sz="2800" dirty="0" smtClean="0"/>
              <a:t> de </a:t>
            </a:r>
            <a:r>
              <a:rPr lang="en-US" sz="2800" dirty="0" err="1" smtClean="0"/>
              <a:t>precautie</a:t>
            </a:r>
            <a:r>
              <a:rPr lang="en-US" sz="2800" dirty="0" smtClean="0"/>
              <a:t> ne </a:t>
            </a:r>
            <a:r>
              <a:rPr lang="en-US" sz="2800" dirty="0" err="1" smtClean="0"/>
              <a:t>luam</a:t>
            </a:r>
            <a:r>
              <a:rPr lang="en-US" sz="2800" dirty="0" smtClean="0"/>
              <a:t> pot fi </a:t>
            </a:r>
            <a:r>
              <a:rPr lang="en-US" sz="2800" dirty="0" err="1" smtClean="0"/>
              <a:t>ocolite</a:t>
            </a:r>
            <a:r>
              <a:rPr lang="en-US" sz="2800" dirty="0" smtClean="0"/>
              <a:t>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4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Incapsularea</a:t>
            </a:r>
            <a:r>
              <a:rPr lang="en-US" sz="2800" b="1" dirty="0" smtClean="0">
                <a:solidFill>
                  <a:srgbClr val="C00000"/>
                </a:solidFill>
              </a:rPr>
              <a:t>  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In Python, </a:t>
            </a:r>
            <a:r>
              <a:rPr lang="en-US" sz="2800" dirty="0" err="1" smtClean="0"/>
              <a:t>spre</a:t>
            </a:r>
            <a:r>
              <a:rPr lang="en-US" sz="2800" dirty="0" smtClean="0"/>
              <a:t> </a:t>
            </a:r>
            <a:r>
              <a:rPr lang="en-US" sz="2800" dirty="0" err="1" smtClean="0"/>
              <a:t>deosebire</a:t>
            </a:r>
            <a:r>
              <a:rPr lang="en-US" sz="2800" dirty="0" smtClean="0"/>
              <a:t> de </a:t>
            </a:r>
            <a:r>
              <a:rPr lang="en-US" sz="2800" dirty="0" err="1" smtClean="0"/>
              <a:t>alte</a:t>
            </a:r>
            <a:r>
              <a:rPr lang="en-US" sz="2800" dirty="0" smtClean="0"/>
              <a:t> </a:t>
            </a:r>
            <a:r>
              <a:rPr lang="en-US" sz="2800" dirty="0" err="1" smtClean="0"/>
              <a:t>limbaje</a:t>
            </a:r>
            <a:r>
              <a:rPr lang="en-US" sz="2800" dirty="0" smtClean="0"/>
              <a:t> de </a:t>
            </a:r>
            <a:r>
              <a:rPr lang="en-US" sz="2800" dirty="0" err="1" smtClean="0"/>
              <a:t>programaree</a:t>
            </a:r>
            <a:r>
              <a:rPr lang="en-US" sz="2800" dirty="0" smtClean="0"/>
              <a:t>, nu </a:t>
            </a:r>
            <a:r>
              <a:rPr lang="en-US" sz="2800" dirty="0" err="1" smtClean="0"/>
              <a:t>exista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informatii</a:t>
            </a:r>
            <a:r>
              <a:rPr lang="en-US" sz="2800" dirty="0" smtClean="0"/>
              <a:t> “</a:t>
            </a:r>
            <a:r>
              <a:rPr lang="en-US" sz="2800" dirty="0" err="1" smtClean="0"/>
              <a:t>ascunse</a:t>
            </a:r>
            <a:r>
              <a:rPr lang="en-US" sz="2800" dirty="0" smtClean="0"/>
              <a:t>”;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marL="914400" lvl="1" indent="-457200">
              <a:buFontTx/>
              <a:buChar char="-"/>
            </a:pPr>
            <a:r>
              <a:rPr lang="en-US" sz="2800" dirty="0" err="1" smtClean="0"/>
              <a:t>Incapsularea</a:t>
            </a:r>
            <a:r>
              <a:rPr lang="en-US" sz="2800" dirty="0" smtClean="0"/>
              <a:t> </a:t>
            </a:r>
            <a:r>
              <a:rPr lang="en-US" sz="2800" dirty="0" err="1" smtClean="0"/>
              <a:t>este</a:t>
            </a:r>
            <a:r>
              <a:rPr lang="en-US" sz="2800" dirty="0" smtClean="0"/>
              <a:t> o </a:t>
            </a:r>
            <a:r>
              <a:rPr lang="en-US" sz="2800" dirty="0" err="1" smtClean="0"/>
              <a:t>alegere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a </a:t>
            </a:r>
            <a:r>
              <a:rPr lang="en-US" sz="2800" dirty="0" err="1" smtClean="0"/>
              <a:t>restrictiona</a:t>
            </a:r>
            <a:r>
              <a:rPr lang="en-US" sz="2800" dirty="0" smtClean="0"/>
              <a:t> </a:t>
            </a:r>
            <a:r>
              <a:rPr lang="en-US" sz="2800" dirty="0" err="1" smtClean="0"/>
              <a:t>acest</a:t>
            </a:r>
            <a:r>
              <a:rPr lang="en-US" sz="2800" dirty="0" smtClean="0"/>
              <a:t> </a:t>
            </a:r>
            <a:r>
              <a:rPr lang="en-US" sz="2800" dirty="0" err="1" smtClean="0"/>
              <a:t>lucru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a </a:t>
            </a:r>
            <a:r>
              <a:rPr lang="en-US" sz="2800" dirty="0" err="1" smtClean="0"/>
              <a:t>pastra</a:t>
            </a:r>
            <a:r>
              <a:rPr lang="en-US" sz="2800" dirty="0" smtClean="0"/>
              <a:t> </a:t>
            </a:r>
            <a:r>
              <a:rPr lang="en-US" sz="2800" dirty="0" err="1" smtClean="0"/>
              <a:t>integritatea</a:t>
            </a:r>
            <a:r>
              <a:rPr lang="en-US" sz="2800" dirty="0" smtClean="0"/>
              <a:t> </a:t>
            </a:r>
            <a:r>
              <a:rPr lang="en-US" sz="2800" dirty="0" err="1" smtClean="0"/>
              <a:t>obiectelor</a:t>
            </a:r>
            <a:r>
              <a:rPr lang="en-US" sz="2800" dirty="0" smtClean="0"/>
              <a:t>;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Metoda </a:t>
            </a:r>
            <a:r>
              <a:rPr lang="en-US" sz="2800" dirty="0" err="1" smtClean="0"/>
              <a:t>privata</a:t>
            </a:r>
            <a:r>
              <a:rPr lang="en-US" sz="2800" dirty="0" smtClean="0"/>
              <a:t>  		</a:t>
            </a:r>
            <a:r>
              <a:rPr 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	</a:t>
            </a:r>
            <a:r>
              <a:rPr lang="en-US" sz="2800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Exemplul</a:t>
            </a:r>
            <a:r>
              <a:rPr lang="en-US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612</a:t>
            </a:r>
          </a:p>
          <a:p>
            <a:pPr marL="914400" lvl="1" indent="-457200">
              <a:buFontTx/>
              <a:buChar char="-"/>
            </a:pPr>
            <a:endParaRPr lang="en-US" sz="28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914400" lvl="1" indent="-457200">
              <a:buFontTx/>
              <a:buChar char="-"/>
            </a:pPr>
            <a:r>
              <a:rPr lang="en-US" sz="2800" dirty="0" err="1" smtClean="0"/>
              <a:t>Variabila</a:t>
            </a:r>
            <a:r>
              <a:rPr lang="en-US" sz="2800" dirty="0" smtClean="0"/>
              <a:t> </a:t>
            </a:r>
            <a:r>
              <a:rPr lang="en-US" sz="2800" dirty="0" err="1"/>
              <a:t>privata</a:t>
            </a:r>
            <a:r>
              <a:rPr lang="en-US" sz="2800" dirty="0"/>
              <a:t>		</a:t>
            </a:r>
            <a:r>
              <a:rPr 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 	</a:t>
            </a:r>
            <a:r>
              <a:rPr lang="en-US" sz="2800" dirty="0" err="1">
                <a:solidFill>
                  <a:srgbClr val="0070C0"/>
                </a:solidFill>
                <a:sym typeface="Wingdings" panose="05000000000000000000" pitchFamily="2" charset="2"/>
              </a:rPr>
              <a:t>Exemplul</a:t>
            </a:r>
            <a:r>
              <a:rPr 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613</a:t>
            </a:r>
            <a:endParaRPr lang="en-US" sz="2800" dirty="0"/>
          </a:p>
          <a:p>
            <a:pPr marL="914400" lvl="1" indent="-457200">
              <a:buFontTx/>
              <a:buChar char="-"/>
            </a:pPr>
            <a:endParaRPr lang="en-US" sz="2800" dirty="0" smtClean="0"/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Metode </a:t>
            </a:r>
            <a:r>
              <a:rPr lang="en-US" sz="2800" dirty="0" err="1" smtClean="0"/>
              <a:t>speciale</a:t>
            </a:r>
            <a:r>
              <a:rPr lang="en-US" sz="2800" dirty="0"/>
              <a:t>		</a:t>
            </a:r>
            <a:r>
              <a:rPr 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 	</a:t>
            </a:r>
            <a:r>
              <a:rPr lang="en-US" sz="2800" dirty="0" err="1">
                <a:solidFill>
                  <a:srgbClr val="0070C0"/>
                </a:solidFill>
                <a:sym typeface="Wingdings" panose="05000000000000000000" pitchFamily="2" charset="2"/>
              </a:rPr>
              <a:t>Exemplul</a:t>
            </a:r>
            <a:r>
              <a:rPr 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614</a:t>
            </a:r>
            <a:endParaRPr lang="en-US" sz="2800" dirty="0"/>
          </a:p>
          <a:p>
            <a:pPr marL="914400" lvl="1" indent="-457200">
              <a:buFontTx/>
              <a:buChar char="-"/>
            </a:pPr>
            <a:endParaRPr lang="en-US" sz="28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9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9687" y="330759"/>
            <a:ext cx="1093304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Mostenirea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Al </a:t>
            </a:r>
            <a:r>
              <a:rPr lang="en-US" sz="2800" dirty="0" err="1" smtClean="0"/>
              <a:t>doilea</a:t>
            </a:r>
            <a:r>
              <a:rPr lang="en-US" sz="2800" dirty="0" smtClean="0"/>
              <a:t> </a:t>
            </a:r>
            <a:r>
              <a:rPr lang="en-US" sz="2800" dirty="0" err="1" smtClean="0"/>
              <a:t>pilon</a:t>
            </a:r>
            <a:r>
              <a:rPr lang="en-US" sz="2800" dirty="0" smtClean="0"/>
              <a:t> al OOP</a:t>
            </a:r>
          </a:p>
          <a:p>
            <a:pPr marL="914400" lvl="1" indent="-457200">
              <a:buFontTx/>
              <a:buChar char="-"/>
            </a:pPr>
            <a:endParaRPr lang="en-US" sz="2800" b="1" dirty="0"/>
          </a:p>
          <a:p>
            <a:pPr marL="914400" lvl="1" indent="-457200">
              <a:buFontTx/>
              <a:buChar char="-"/>
            </a:pPr>
            <a:r>
              <a:rPr lang="en-US" sz="2800" dirty="0" err="1" smtClean="0"/>
              <a:t>Termeni</a:t>
            </a:r>
            <a:r>
              <a:rPr lang="en-US" sz="2800" dirty="0" smtClean="0"/>
              <a:t>:</a:t>
            </a:r>
          </a:p>
          <a:p>
            <a:pPr marL="1371600" lvl="2" indent="-457200">
              <a:buFontTx/>
              <a:buChar char="-"/>
            </a:pPr>
            <a:r>
              <a:rPr lang="en-US" sz="2800" dirty="0" err="1" smtClean="0">
                <a:solidFill>
                  <a:srgbClr val="008000"/>
                </a:solidFill>
              </a:rPr>
              <a:t>Clasa</a:t>
            </a:r>
            <a:r>
              <a:rPr lang="en-US" sz="2800" dirty="0" smtClean="0">
                <a:solidFill>
                  <a:srgbClr val="008000"/>
                </a:solidFill>
              </a:rPr>
              <a:t> </a:t>
            </a:r>
            <a:r>
              <a:rPr lang="en-US" sz="2800" dirty="0" err="1" smtClean="0">
                <a:solidFill>
                  <a:srgbClr val="008000"/>
                </a:solidFill>
              </a:rPr>
              <a:t>parinte</a:t>
            </a:r>
            <a:r>
              <a:rPr lang="en-US" sz="2800" dirty="0" smtClean="0">
                <a:solidFill>
                  <a:srgbClr val="008000"/>
                </a:solidFill>
              </a:rPr>
              <a:t>  / </a:t>
            </a:r>
            <a:r>
              <a:rPr lang="en-US" sz="2800" dirty="0" err="1" smtClean="0">
                <a:solidFill>
                  <a:srgbClr val="008000"/>
                </a:solidFill>
              </a:rPr>
              <a:t>Clasa</a:t>
            </a:r>
            <a:r>
              <a:rPr lang="en-US" sz="2800" dirty="0" smtClean="0">
                <a:solidFill>
                  <a:srgbClr val="008000"/>
                </a:solidFill>
              </a:rPr>
              <a:t> de </a:t>
            </a:r>
            <a:r>
              <a:rPr lang="en-US" sz="2800" dirty="0" err="1" smtClean="0">
                <a:solidFill>
                  <a:srgbClr val="008000"/>
                </a:solidFill>
              </a:rPr>
              <a:t>baza</a:t>
            </a:r>
            <a:r>
              <a:rPr lang="en-US" sz="2800" dirty="0" smtClean="0">
                <a:solidFill>
                  <a:srgbClr val="008000"/>
                </a:solidFill>
              </a:rPr>
              <a:t>  /  </a:t>
            </a:r>
            <a:r>
              <a:rPr lang="en-US" sz="2800" dirty="0" err="1" smtClean="0">
                <a:solidFill>
                  <a:srgbClr val="008000"/>
                </a:solidFill>
              </a:rPr>
              <a:t>Superclasa</a:t>
            </a:r>
            <a:endParaRPr lang="en-US" sz="2800" dirty="0" smtClean="0">
              <a:solidFill>
                <a:srgbClr val="008000"/>
              </a:solidFill>
            </a:endParaRPr>
          </a:p>
          <a:p>
            <a:pPr marL="1371600" lvl="2" indent="-457200">
              <a:buFontTx/>
              <a:buChar char="-"/>
            </a:pPr>
            <a:r>
              <a:rPr lang="en-US" sz="2800" dirty="0" err="1" smtClean="0">
                <a:solidFill>
                  <a:srgbClr val="0070C0"/>
                </a:solidFill>
              </a:rPr>
              <a:t>Clasa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copil</a:t>
            </a:r>
            <a:r>
              <a:rPr lang="en-US" sz="2800" dirty="0" smtClean="0">
                <a:solidFill>
                  <a:srgbClr val="0070C0"/>
                </a:solidFill>
              </a:rPr>
              <a:t>  /  </a:t>
            </a:r>
            <a:r>
              <a:rPr lang="en-US" sz="2800" dirty="0" err="1" smtClean="0">
                <a:solidFill>
                  <a:srgbClr val="0070C0"/>
                </a:solidFill>
              </a:rPr>
              <a:t>Clasa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derivata</a:t>
            </a:r>
            <a:r>
              <a:rPr lang="en-US" sz="2800" dirty="0" smtClean="0">
                <a:solidFill>
                  <a:srgbClr val="0070C0"/>
                </a:solidFill>
              </a:rPr>
              <a:t>  /  </a:t>
            </a:r>
            <a:r>
              <a:rPr lang="en-US" sz="2800" dirty="0" err="1" smtClean="0">
                <a:solidFill>
                  <a:srgbClr val="0070C0"/>
                </a:solidFill>
              </a:rPr>
              <a:t>Subclasa</a:t>
            </a:r>
            <a:endParaRPr lang="en-US" sz="2800" dirty="0" smtClean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sz="2800" dirty="0" err="1" smtClean="0"/>
              <a:t>Atributele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metodele</a:t>
            </a:r>
            <a:r>
              <a:rPr lang="en-US" sz="2800" dirty="0" smtClean="0"/>
              <a:t> </a:t>
            </a:r>
            <a:r>
              <a:rPr lang="en-US" sz="2800" dirty="0" err="1" smtClean="0"/>
              <a:t>uneia</a:t>
            </a:r>
            <a:r>
              <a:rPr lang="en-US" sz="2800" dirty="0" smtClean="0"/>
              <a:t> </a:t>
            </a:r>
            <a:r>
              <a:rPr lang="en-US" sz="2800" dirty="0" err="1" smtClean="0"/>
              <a:t>sau</a:t>
            </a:r>
            <a:r>
              <a:rPr lang="en-US" sz="2800" dirty="0" smtClean="0"/>
              <a:t> </a:t>
            </a:r>
            <a:r>
              <a:rPr lang="en-US" sz="2800" dirty="0" err="1" smtClean="0"/>
              <a:t>mai</a:t>
            </a:r>
            <a:r>
              <a:rPr lang="en-US" sz="2800" dirty="0" smtClean="0"/>
              <a:t> </a:t>
            </a:r>
            <a:r>
              <a:rPr lang="en-US" sz="2800" dirty="0" err="1" smtClean="0"/>
              <a:t>multor</a:t>
            </a:r>
            <a:r>
              <a:rPr lang="en-US" sz="2800" dirty="0" smtClean="0"/>
              <a:t> </a:t>
            </a:r>
            <a:r>
              <a:rPr lang="en-US" sz="2800" dirty="0" err="1" smtClean="0"/>
              <a:t>clase</a:t>
            </a:r>
            <a:r>
              <a:rPr lang="en-US" sz="2800" dirty="0" smtClean="0"/>
              <a:t> </a:t>
            </a:r>
            <a:r>
              <a:rPr lang="en-US" sz="2800" dirty="0" err="1" smtClean="0"/>
              <a:t>parinte</a:t>
            </a:r>
            <a:r>
              <a:rPr lang="en-US" sz="2800" dirty="0" smtClean="0"/>
              <a:t> </a:t>
            </a:r>
            <a:r>
              <a:rPr lang="en-US" sz="2800" dirty="0" err="1" smtClean="0"/>
              <a:t>sunt</a:t>
            </a:r>
            <a:r>
              <a:rPr lang="en-US" sz="2800" dirty="0" smtClean="0"/>
              <a:t> </a:t>
            </a:r>
            <a:r>
              <a:rPr lang="en-US" sz="2800" dirty="0" err="1" smtClean="0"/>
              <a:t>mostenite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in </a:t>
            </a:r>
            <a:r>
              <a:rPr lang="en-US" sz="2800" dirty="0" err="1" smtClean="0"/>
              <a:t>consecinta</a:t>
            </a:r>
            <a:r>
              <a:rPr lang="en-US" sz="2800" dirty="0" smtClean="0"/>
              <a:t> </a:t>
            </a:r>
            <a:r>
              <a:rPr lang="en-US" sz="2800" dirty="0" err="1" smtClean="0"/>
              <a:t>accesate</a:t>
            </a:r>
            <a:r>
              <a:rPr lang="en-US" sz="2800" dirty="0" smtClean="0"/>
              <a:t> de </a:t>
            </a:r>
            <a:r>
              <a:rPr lang="en-US" sz="2800" dirty="0" err="1" smtClean="0"/>
              <a:t>instantele</a:t>
            </a:r>
            <a:r>
              <a:rPr lang="en-US" sz="2800" dirty="0" smtClean="0"/>
              <a:t> </a:t>
            </a:r>
            <a:r>
              <a:rPr lang="en-US" sz="2800" dirty="0" err="1" smtClean="0"/>
              <a:t>clasei</a:t>
            </a:r>
            <a:r>
              <a:rPr lang="en-US" sz="2800" dirty="0" smtClean="0"/>
              <a:t> </a:t>
            </a:r>
            <a:r>
              <a:rPr lang="en-US" sz="2800" dirty="0" err="1" smtClean="0"/>
              <a:t>copil</a:t>
            </a:r>
            <a:r>
              <a:rPr lang="en-US" sz="2800" dirty="0" smtClean="0"/>
              <a:t>;</a:t>
            </a:r>
            <a:endParaRPr lang="en-US" sz="2800" dirty="0"/>
          </a:p>
          <a:p>
            <a:pPr marL="914400" lvl="1" indent="-457200">
              <a:buFontTx/>
              <a:buChar char="-"/>
            </a:pPr>
            <a:endParaRPr lang="en-US" sz="2800" dirty="0" smtClean="0"/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Pot </a:t>
            </a:r>
            <a:r>
              <a:rPr lang="en-US" sz="2800" dirty="0" err="1" smtClean="0"/>
              <a:t>exista</a:t>
            </a:r>
            <a:r>
              <a:rPr lang="en-US" sz="2800" dirty="0" smtClean="0"/>
              <a:t> </a:t>
            </a:r>
            <a:r>
              <a:rPr lang="en-US" sz="2800" dirty="0" err="1" smtClean="0"/>
              <a:t>mai</a:t>
            </a:r>
            <a:r>
              <a:rPr lang="en-US" sz="2800" dirty="0" smtClean="0"/>
              <a:t> </a:t>
            </a:r>
            <a:r>
              <a:rPr lang="en-US" sz="2800" dirty="0" err="1" smtClean="0"/>
              <a:t>multe</a:t>
            </a:r>
            <a:r>
              <a:rPr lang="en-US" sz="2800" dirty="0" smtClean="0"/>
              <a:t> </a:t>
            </a:r>
            <a:r>
              <a:rPr lang="en-US" sz="2800" dirty="0" err="1" smtClean="0"/>
              <a:t>niveluri</a:t>
            </a:r>
            <a:r>
              <a:rPr lang="en-US" sz="2800" dirty="0" smtClean="0"/>
              <a:t> de </a:t>
            </a:r>
            <a:r>
              <a:rPr lang="en-US" sz="2800" dirty="0" err="1" smtClean="0"/>
              <a:t>mostenire</a:t>
            </a:r>
            <a:r>
              <a:rPr lang="en-US" sz="2800" dirty="0" smtClean="0"/>
              <a:t> (</a:t>
            </a:r>
            <a:r>
              <a:rPr lang="en-US" sz="2800" dirty="0" err="1"/>
              <a:t>ierarhie</a:t>
            </a:r>
            <a:r>
              <a:rPr lang="en-US" sz="2800" dirty="0"/>
              <a:t>) </a:t>
            </a:r>
            <a:r>
              <a:rPr lang="en-US" sz="2800" dirty="0" smtClean="0"/>
              <a:t>;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Nu </a:t>
            </a:r>
            <a:r>
              <a:rPr lang="en-US" sz="2800" dirty="0" err="1" smtClean="0"/>
              <a:t>trebuie</a:t>
            </a:r>
            <a:r>
              <a:rPr lang="en-US" sz="2800" dirty="0" smtClean="0"/>
              <a:t> sa </a:t>
            </a:r>
            <a:r>
              <a:rPr lang="en-US" sz="2800" dirty="0" err="1" smtClean="0"/>
              <a:t>existe</a:t>
            </a:r>
            <a:r>
              <a:rPr lang="en-US" sz="2800" dirty="0" smtClean="0"/>
              <a:t> </a:t>
            </a:r>
            <a:r>
              <a:rPr lang="en-US" sz="2800" dirty="0" err="1" smtClean="0"/>
              <a:t>portiuni</a:t>
            </a:r>
            <a:r>
              <a:rPr lang="en-US" sz="2800" dirty="0" smtClean="0"/>
              <a:t> de cod </a:t>
            </a:r>
            <a:r>
              <a:rPr lang="en-US" sz="2800" dirty="0" err="1" smtClean="0"/>
              <a:t>dublat</a:t>
            </a:r>
            <a:r>
              <a:rPr lang="en-US" sz="2800" dirty="0" smtClean="0"/>
              <a:t>;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87" cy="365125"/>
          </a:xfrm>
        </p:spPr>
        <p:txBody>
          <a:bodyPr/>
          <a:lstStyle/>
          <a:p>
            <a:r>
              <a:rPr lang="en-US" smtClean="0"/>
              <a:t>Copyright - InfoAcademy - 2016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785" y="6521275"/>
            <a:ext cx="764215" cy="365125"/>
          </a:xfrm>
        </p:spPr>
        <p:txBody>
          <a:bodyPr/>
          <a:lstStyle/>
          <a:p>
            <a:fld id="{71B7BAC7-FE87-40F6-AA24-4F4685D1B0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2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A1AFEDE-5CAF-4D05-AC35-0F55C5366E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75</Words>
  <Application>Microsoft Office PowerPoint</Application>
  <PresentationFormat>Widescreen</PresentationFormat>
  <Paragraphs>152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Tw Cen MT</vt:lpstr>
      <vt:lpstr>Wingdings</vt:lpstr>
      <vt:lpstr>Droplet</vt:lpstr>
      <vt:lpstr>Cap. 6  OOP  avansat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2015-01-22T15:45:03Z</dcterms:created>
  <dcterms:modified xsi:type="dcterms:W3CDTF">2017-09-27T12:59:16Z</dcterms:modified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</Properties>
</file>