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2" r:id="rId2"/>
  </p:sldMasterIdLst>
  <p:notesMasterIdLst>
    <p:notesMasterId r:id="rId28"/>
  </p:notesMasterIdLst>
  <p:handoutMasterIdLst>
    <p:handoutMasterId r:id="rId29"/>
  </p:handoutMasterIdLst>
  <p:sldIdLst>
    <p:sldId id="265" r:id="rId3"/>
    <p:sldId id="380" r:id="rId4"/>
    <p:sldId id="382" r:id="rId5"/>
    <p:sldId id="383" r:id="rId6"/>
    <p:sldId id="384" r:id="rId7"/>
    <p:sldId id="385" r:id="rId8"/>
    <p:sldId id="386" r:id="rId9"/>
    <p:sldId id="381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70" r:id="rId20"/>
    <p:sldId id="396" r:id="rId21"/>
    <p:sldId id="371" r:id="rId22"/>
    <p:sldId id="399" r:id="rId23"/>
    <p:sldId id="397" r:id="rId24"/>
    <p:sldId id="398" r:id="rId25"/>
    <p:sldId id="401" r:id="rId26"/>
    <p:sldId id="400" r:id="rId27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8000"/>
    <a:srgbClr val="FF33CC"/>
    <a:srgbClr val="FF6600"/>
    <a:srgbClr val="D05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552" autoAdjust="0"/>
  </p:normalViewPr>
  <p:slideViewPr>
    <p:cSldViewPr snapToGrid="0" showGuides="1">
      <p:cViewPr varScale="1">
        <p:scale>
          <a:sx n="72" d="100"/>
          <a:sy n="72" d="100"/>
        </p:scale>
        <p:origin x="64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07/06/2017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07/06/2017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044-3D84-47D6-A222-22D0D00C93A5}" type="datetime1">
              <a:rPr lang="en-US" smtClean="0"/>
              <a:t>07/06/2017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DF34-E682-4387-91B9-EF63C96C06EB}" type="datetime1">
              <a:rPr lang="en-US" smtClean="0"/>
              <a:t>07/06/2017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3F66-CA71-44BD-8013-1F701CA69000}" type="datetime1">
              <a:rPr lang="en-US" smtClean="0"/>
              <a:t>07/06/2017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91E-78D1-4AAC-B1FE-F0DC3B457AA5}" type="datetime1">
              <a:rPr lang="en-US" smtClean="0"/>
              <a:t>07/06/2017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4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315-F65A-411D-8B24-C4E2D5F799D1}" type="datetime1">
              <a:rPr lang="en-US" smtClean="0"/>
              <a:t>07/06/2017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7D8-D902-488E-A3C4-D4564BE86A86}" type="datetime1">
              <a:rPr lang="en-US" smtClean="0"/>
              <a:t>07/06/2017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087-E864-473F-9699-D4C92C8855A3}" type="datetime1">
              <a:rPr lang="en-US" smtClean="0"/>
              <a:t>07/06/2017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0C89-6204-4488-A68D-B3DAAA6C25F1}" type="datetime1">
              <a:rPr lang="en-US" smtClean="0"/>
              <a:t>07/06/2017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B77-0CEA-4CFD-B592-8BDC3D87300E}" type="datetime1">
              <a:rPr lang="en-US" smtClean="0"/>
              <a:t>07/06/2017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5C18-05AA-4700-AFEE-39C77151B19C}" type="datetime1">
              <a:rPr lang="en-US" smtClean="0"/>
              <a:t>07/06/2017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94B0-1AAA-457D-B032-1725C98F2C0E}" type="datetime1">
              <a:rPr lang="en-US" smtClean="0"/>
              <a:t>07/06/2017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F18E-CB8B-41A2-888B-A6179C08D32E}" type="datetime1">
              <a:rPr lang="en-US" smtClean="0"/>
              <a:t>07/06/2017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75C-75D3-4C31-ACC2-4C2BCC77FA94}" type="datetime1">
              <a:rPr lang="en-US" smtClean="0"/>
              <a:t>07/06/2017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323-39E2-47BA-B205-CA38C18F9626}" type="datetime1">
              <a:rPr lang="en-US" smtClean="0"/>
              <a:t>07/06/2017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C861-80D0-45B6-9F0B-F8A8C69142A2}" type="datetime1">
              <a:rPr lang="en-US" smtClean="0"/>
              <a:t>07/06/2017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3059-3DC8-4003-A445-A54E0C093CB5}" type="datetime1">
              <a:rPr lang="en-US" smtClean="0"/>
              <a:t>07/06/2017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E721-159F-4FF7-BE8A-DA3AB8EE454D}" type="datetime1">
              <a:rPr lang="en-US" smtClean="0"/>
              <a:t>07/06/2017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9FC-88F4-4A32-A950-DD08EB2FB9DF}" type="datetime1">
              <a:rPr lang="en-US" smtClean="0"/>
              <a:t>07/06/2017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31CE69-5C95-44F1-839F-6AC087727144}" type="datetime1">
              <a:rPr lang="en-US" smtClean="0"/>
              <a:t>07/06/2017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" TargetMode="External"/><Relationship Id="rId2" Type="http://schemas.openxmlformats.org/officeDocument/2006/relationships/hyperlink" Target="https://docs.python.org/3.5/py-mod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3.5/instal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522" y="1669775"/>
            <a:ext cx="9011478" cy="294198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cap="none" smtClean="0">
                <a:latin typeface="+mn-lt"/>
              </a:rPr>
              <a:t>Cap. 7</a:t>
            </a:r>
            <a:br>
              <a:rPr lang="en-US" cap="none" smtClean="0">
                <a:latin typeface="+mn-lt"/>
              </a:rPr>
            </a:br>
            <a:r>
              <a:rPr lang="en-US" cap="none" smtClean="0">
                <a:latin typeface="+mn-lt"/>
              </a:rPr>
              <a:t/>
            </a:r>
            <a:br>
              <a:rPr lang="en-US" cap="none" smtClean="0">
                <a:latin typeface="+mn-lt"/>
              </a:rPr>
            </a:br>
            <a:r>
              <a:rPr lang="en-US" cap="none" smtClean="0"/>
              <a:t>Module in Python</a:t>
            </a:r>
            <a:endParaRPr lang="en-US" cap="none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2"/>
            <a:ext cx="9144000" cy="1497495"/>
          </a:xfrm>
        </p:spPr>
        <p:txBody>
          <a:bodyPr>
            <a:normAutofit/>
          </a:bodyPr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os</a:t>
            </a:r>
            <a:r>
              <a:rPr lang="en-US" sz="2800" b="1" dirty="0" smtClean="0">
                <a:solidFill>
                  <a:srgbClr val="C00000"/>
                </a:solidFill>
              </a:rPr>
              <a:t> –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r>
              <a:rPr lang="en-US" sz="2800" b="1" dirty="0" smtClean="0">
                <a:solidFill>
                  <a:srgbClr val="C00000"/>
                </a:solidFill>
              </a:rPr>
              <a:t>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704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4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400" b="1" dirty="0" err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os.getcwd</a:t>
            </a:r>
            <a:r>
              <a:rPr lang="en-US" altLang="en-US" sz="24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                     </a:t>
            </a:r>
            <a:r>
              <a:rPr lang="en-US" altLang="en-US" sz="24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		#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directorul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de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unde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ruleaza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programul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(IDE)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400" dirty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400" b="1" dirty="0" err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os.system</a:t>
            </a:r>
            <a:r>
              <a:rPr lang="en-US" altLang="en-US" sz="24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('ping </a:t>
            </a:r>
            <a:r>
              <a:rPr lang="en-US" altLang="en-US" sz="24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8.8.8.8')    </a:t>
            </a:r>
            <a:r>
              <a:rPr lang="en-US" altLang="en-US" sz="24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	#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comand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prompt (terminal)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400" dirty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400" b="1" dirty="0" err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os.chdir</a:t>
            </a:r>
            <a:r>
              <a:rPr lang="en-US" altLang="en-US" sz="24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('C:\WT\</a:t>
            </a:r>
            <a:r>
              <a:rPr lang="en-US" altLang="en-US" sz="2400" b="1" dirty="0" err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paul</a:t>
            </a:r>
            <a:r>
              <a:rPr lang="en-US" altLang="en-US" sz="24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')          </a:t>
            </a:r>
            <a:r>
              <a:rPr lang="en-US" altLang="en-US" sz="24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	#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schimba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directorul</a:t>
            </a:r>
            <a:endParaRPr lang="en-US" altLang="en-US" sz="2400" dirty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400" dirty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400" b="1" dirty="0" err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os.listdir</a:t>
            </a:r>
            <a:r>
              <a:rPr lang="en-US" altLang="en-US" sz="24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('c:\</a:t>
            </a:r>
            <a:r>
              <a:rPr lang="en-US" altLang="en-US" sz="24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python35\lib\</a:t>
            </a:r>
            <a:r>
              <a:rPr lang="en-US" altLang="en-US" sz="2400" b="1" dirty="0" err="1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pkg</a:t>
            </a:r>
            <a:r>
              <a:rPr lang="en-US" altLang="en-US" sz="24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')  </a:t>
            </a:r>
            <a:r>
              <a:rPr lang="en-US" altLang="en-US" sz="24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	#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lista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cu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fisierele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din director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400" dirty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400" b="1" dirty="0" err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os.linesep</a:t>
            </a:r>
            <a:r>
              <a:rPr lang="en-US" altLang="en-US" sz="24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</a:t>
            </a:r>
            <a:r>
              <a:rPr lang="en-US" altLang="en-US" sz="24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		#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returneaza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separatorul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de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linie</a:t>
            </a:r>
            <a:endParaRPr lang="en-US" altLang="en-US" sz="2400" dirty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400" dirty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400" b="1" dirty="0" err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os.sep</a:t>
            </a:r>
            <a:r>
              <a:rPr lang="en-US" altLang="en-US" sz="24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24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		 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returneaza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separatorul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de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directoare</a:t>
            </a:r>
            <a:endParaRPr lang="en-US" altLang="en-US" sz="2400" dirty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400" dirty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400" b="1" dirty="0" err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os.remove</a:t>
            </a:r>
            <a:r>
              <a:rPr lang="en-US" altLang="en-US" sz="24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('c:\</a:t>
            </a:r>
            <a:r>
              <a:rPr lang="en-US" altLang="en-US" sz="24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python35\lib\</a:t>
            </a:r>
            <a:r>
              <a:rPr lang="en-US" altLang="en-US" sz="2400" b="1" dirty="0" err="1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pkg</a:t>
            </a:r>
            <a:r>
              <a:rPr lang="en-US" altLang="en-US" sz="24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\patratel.py</a:t>
            </a:r>
            <a:r>
              <a:rPr lang="en-US" altLang="en-US" sz="24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')     </a:t>
            </a:r>
            <a:r>
              <a:rPr lang="en-US" altLang="en-US" sz="24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	#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sterge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fisierul</a:t>
            </a:r>
            <a:endParaRPr lang="en-US" altLang="en-US" sz="2400" dirty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400" dirty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400" b="1" dirty="0" err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os.rmdir</a:t>
            </a:r>
            <a:r>
              <a:rPr lang="en-US" altLang="en-US" sz="24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('c:\...\')             </a:t>
            </a:r>
            <a:r>
              <a:rPr lang="en-US" altLang="en-US" sz="24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					#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sterge</a:t>
            </a:r>
            <a:r>
              <a:rPr lang="en-US" altLang="en-US" sz="24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directorul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random –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800" b="1" dirty="0" err="1">
                <a:solidFill>
                  <a:srgbClr val="008000"/>
                </a:solidFill>
              </a:rPr>
              <a:t>random.choice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8000"/>
                </a:solidFill>
              </a:rPr>
              <a:t>'</a:t>
            </a:r>
            <a:r>
              <a:rPr lang="en-US" sz="2800" dirty="0" err="1">
                <a:solidFill>
                  <a:srgbClr val="008000"/>
                </a:solidFill>
              </a:rPr>
              <a:t>Astazi</a:t>
            </a:r>
            <a:r>
              <a:rPr lang="en-US" sz="2800" dirty="0">
                <a:solidFill>
                  <a:srgbClr val="008000"/>
                </a:solidFill>
              </a:rPr>
              <a:t> e </a:t>
            </a:r>
            <a:r>
              <a:rPr lang="en-US" sz="2800" dirty="0" err="1">
                <a:solidFill>
                  <a:srgbClr val="008000"/>
                </a:solidFill>
              </a:rPr>
              <a:t>ziua</a:t>
            </a:r>
            <a:r>
              <a:rPr lang="en-US" sz="2800" dirty="0">
                <a:solidFill>
                  <a:srgbClr val="008000"/>
                </a:solidFill>
              </a:rPr>
              <a:t> ta'</a:t>
            </a:r>
            <a:r>
              <a:rPr lang="en-US" sz="2800" dirty="0"/>
              <a:t>)   </a:t>
            </a:r>
            <a:r>
              <a:rPr lang="en-US" sz="2800" dirty="0" smtClean="0"/>
              <a:t># </a:t>
            </a:r>
            <a:r>
              <a:rPr lang="en-US" sz="2800" dirty="0" err="1"/>
              <a:t>alege</a:t>
            </a:r>
            <a:r>
              <a:rPr lang="en-US" sz="2800" dirty="0"/>
              <a:t> un </a:t>
            </a:r>
            <a:r>
              <a:rPr lang="en-US" sz="2800" dirty="0" err="1"/>
              <a:t>caracter</a:t>
            </a:r>
            <a:r>
              <a:rPr lang="en-US" sz="2800" dirty="0"/>
              <a:t> </a:t>
            </a:r>
            <a:r>
              <a:rPr lang="en-US" sz="2800" dirty="0" err="1"/>
              <a:t>aleator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 err="1">
                <a:solidFill>
                  <a:srgbClr val="008000"/>
                </a:solidFill>
              </a:rPr>
              <a:t>random.randrange</a:t>
            </a:r>
            <a:r>
              <a:rPr lang="en-US" sz="2800" dirty="0"/>
              <a:t>(0, 1000, 5)    </a:t>
            </a:r>
            <a:r>
              <a:rPr lang="en-US" sz="2800" dirty="0" smtClean="0"/>
              <a:t> # </a:t>
            </a:r>
            <a:r>
              <a:rPr lang="en-US" sz="2800" dirty="0" err="1"/>
              <a:t>numar</a:t>
            </a:r>
            <a:r>
              <a:rPr lang="en-US" sz="2800" dirty="0"/>
              <a:t> </a:t>
            </a:r>
            <a:r>
              <a:rPr lang="en-US" sz="2800" dirty="0" err="1"/>
              <a:t>aleator</a:t>
            </a:r>
            <a:r>
              <a:rPr lang="en-US" sz="2800" dirty="0"/>
              <a:t> </a:t>
            </a:r>
            <a:r>
              <a:rPr lang="en-US" sz="2800" dirty="0" err="1"/>
              <a:t>intre</a:t>
            </a:r>
            <a:r>
              <a:rPr lang="en-US" sz="2800" dirty="0"/>
              <a:t> [0-1000), pass 5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rgbClr val="008000"/>
                </a:solidFill>
              </a:rPr>
              <a:t>random.random</a:t>
            </a:r>
            <a:r>
              <a:rPr lang="en-US" sz="2800" dirty="0"/>
              <a:t>()                     </a:t>
            </a:r>
            <a:r>
              <a:rPr lang="en-US" sz="2800" dirty="0" smtClean="0"/>
              <a:t>   # </a:t>
            </a:r>
            <a:r>
              <a:rPr lang="en-US" sz="2800" dirty="0" err="1"/>
              <a:t>numar</a:t>
            </a:r>
            <a:r>
              <a:rPr lang="en-US" sz="2800" dirty="0"/>
              <a:t> </a:t>
            </a:r>
            <a:r>
              <a:rPr lang="en-US" sz="2800" dirty="0" err="1"/>
              <a:t>aleator</a:t>
            </a:r>
            <a:r>
              <a:rPr lang="en-US" sz="2800" dirty="0"/>
              <a:t> </a:t>
            </a:r>
            <a:r>
              <a:rPr lang="en-US" sz="2800" dirty="0" err="1"/>
              <a:t>intre</a:t>
            </a:r>
            <a:r>
              <a:rPr lang="en-US" sz="2800" dirty="0"/>
              <a:t> [0.0-1.0)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rgbClr val="008000"/>
                </a:solidFill>
              </a:rPr>
              <a:t>random.randrange</a:t>
            </a:r>
            <a:r>
              <a:rPr lang="en-US" sz="2800" dirty="0"/>
              <a:t>(100)              </a:t>
            </a:r>
            <a:r>
              <a:rPr lang="en-US" sz="2800" dirty="0" smtClean="0"/>
              <a:t># </a:t>
            </a:r>
            <a:r>
              <a:rPr lang="en-US" sz="2800" dirty="0" err="1"/>
              <a:t>numar</a:t>
            </a:r>
            <a:r>
              <a:rPr lang="en-US" sz="2800" dirty="0"/>
              <a:t> </a:t>
            </a:r>
            <a:r>
              <a:rPr lang="en-US" sz="2800" dirty="0" err="1"/>
              <a:t>aleator</a:t>
            </a:r>
            <a:r>
              <a:rPr lang="en-US" sz="2800" dirty="0"/>
              <a:t> </a:t>
            </a:r>
            <a:r>
              <a:rPr lang="en-US" sz="2800" dirty="0" err="1"/>
              <a:t>intre</a:t>
            </a:r>
            <a:r>
              <a:rPr lang="en-US" sz="2800" dirty="0"/>
              <a:t> [1-100)</a:t>
            </a:r>
          </a:p>
          <a:p>
            <a:endParaRPr lang="en-US" sz="2800" dirty="0"/>
          </a:p>
          <a:p>
            <a:r>
              <a:rPr lang="en-US" sz="2800" dirty="0" err="1" smtClean="0"/>
              <a:t>Modulul</a:t>
            </a:r>
            <a:r>
              <a:rPr lang="en-US" sz="2800" dirty="0" smtClean="0"/>
              <a:t> random nu </a:t>
            </a:r>
            <a:r>
              <a:rPr lang="en-US" sz="2800" dirty="0" err="1" smtClean="0"/>
              <a:t>poate</a:t>
            </a:r>
            <a:r>
              <a:rPr lang="en-US" sz="2800" dirty="0" smtClean="0"/>
              <a:t> fi </a:t>
            </a:r>
            <a:r>
              <a:rPr lang="en-US" sz="2800" dirty="0" err="1" smtClean="0"/>
              <a:t>utilizat</a:t>
            </a:r>
            <a:r>
              <a:rPr lang="en-US" sz="2800" dirty="0" smtClean="0"/>
              <a:t> in </a:t>
            </a:r>
            <a:r>
              <a:rPr lang="en-US" sz="2800" dirty="0" err="1" smtClean="0"/>
              <a:t>scopuri</a:t>
            </a:r>
            <a:r>
              <a:rPr lang="en-US" sz="2800" dirty="0" smtClean="0"/>
              <a:t> de </a:t>
            </a:r>
            <a:r>
              <a:rPr lang="en-US" sz="2800" dirty="0" err="1" smtClean="0"/>
              <a:t>securitate</a:t>
            </a:r>
            <a:r>
              <a:rPr lang="en-US" sz="2800" dirty="0" smtClean="0"/>
              <a:t>. </a:t>
            </a:r>
            <a:r>
              <a:rPr lang="en-US" sz="2800" dirty="0" err="1" smtClean="0"/>
              <a:t>Folositi</a:t>
            </a:r>
            <a:r>
              <a:rPr lang="en-US" sz="2800" dirty="0"/>
              <a:t> 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os.urandom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sz="2800" dirty="0"/>
              <a:t> or 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SystemRandom</a:t>
            </a:r>
            <a:r>
              <a:rPr lang="en-US" sz="2800" dirty="0"/>
              <a:t> </a:t>
            </a:r>
            <a:r>
              <a:rPr lang="en-US" sz="2800" dirty="0" err="1" smtClean="0"/>
              <a:t>daca</a:t>
            </a:r>
            <a:r>
              <a:rPr lang="en-US" sz="2800" dirty="0" smtClean="0"/>
              <a:t> </a:t>
            </a:r>
            <a:r>
              <a:rPr lang="en-US" sz="2800" dirty="0" err="1" smtClean="0"/>
              <a:t>doriti</a:t>
            </a:r>
            <a:r>
              <a:rPr lang="en-US" sz="2800" dirty="0" smtClean="0"/>
              <a:t> </a:t>
            </a:r>
            <a:r>
              <a:rPr lang="en-US" sz="2800" dirty="0" err="1" smtClean="0"/>
              <a:t>numere</a:t>
            </a:r>
            <a:r>
              <a:rPr lang="en-US" sz="2800" dirty="0" smtClean="0"/>
              <a:t> random </a:t>
            </a:r>
            <a:r>
              <a:rPr lang="en-US" sz="2800" dirty="0" err="1" smtClean="0"/>
              <a:t>criptate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705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9930" y="642304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tempfile</a:t>
            </a:r>
            <a:r>
              <a:rPr lang="en-US" sz="2800" b="1" dirty="0" smtClean="0">
                <a:solidFill>
                  <a:srgbClr val="C00000"/>
                </a:solidFill>
              </a:rPr>
              <a:t> –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Cearea</a:t>
            </a:r>
            <a:r>
              <a:rPr lang="en-US" sz="2800" dirty="0" smtClean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manipularea</a:t>
            </a:r>
            <a:r>
              <a:rPr lang="en-US" sz="2800" dirty="0"/>
              <a:t> de </a:t>
            </a:r>
            <a:r>
              <a:rPr lang="en-US" sz="2800" dirty="0" err="1"/>
              <a:t>fisier</a:t>
            </a:r>
            <a:r>
              <a:rPr lang="en-US" sz="2800" dirty="0"/>
              <a:t> </a:t>
            </a:r>
            <a:r>
              <a:rPr lang="en-US" sz="2800" dirty="0" err="1" smtClean="0"/>
              <a:t>temporare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>
                <a:solidFill>
                  <a:srgbClr val="008000"/>
                </a:solidFill>
              </a:rPr>
              <a:t>tempfile.mktemp</a:t>
            </a:r>
            <a:r>
              <a:rPr lang="en-US" sz="2800" b="1" dirty="0" smtClean="0">
                <a:solidFill>
                  <a:srgbClr val="00800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en-US" sz="2800" dirty="0" err="1" smtClean="0"/>
              <a:t>creaza</a:t>
            </a:r>
            <a:r>
              <a:rPr lang="en-US" sz="2800" dirty="0" smtClean="0"/>
              <a:t> un </a:t>
            </a:r>
            <a:r>
              <a:rPr lang="en-US" sz="2800" dirty="0" err="1" smtClean="0"/>
              <a:t>fisier</a:t>
            </a:r>
            <a:r>
              <a:rPr lang="en-US" sz="2800" dirty="0" smtClean="0"/>
              <a:t> </a:t>
            </a:r>
            <a:r>
              <a:rPr lang="en-US" sz="2800" dirty="0" err="1" smtClean="0"/>
              <a:t>temporar</a:t>
            </a:r>
            <a:endParaRPr lang="en-US" sz="2800" b="1" dirty="0" smtClean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tempfile.gettempdir</a:t>
            </a:r>
            <a:r>
              <a:rPr lang="en-US" sz="2800" b="1" dirty="0">
                <a:solidFill>
                  <a:srgbClr val="008000"/>
                </a:solidFill>
              </a:rPr>
              <a:t>() </a:t>
            </a:r>
            <a:r>
              <a:rPr lang="en-US" sz="2800" dirty="0"/>
              <a:t>– </a:t>
            </a:r>
            <a:r>
              <a:rPr lang="en-US" sz="2800" dirty="0" err="1" smtClean="0"/>
              <a:t>directorul</a:t>
            </a:r>
            <a:r>
              <a:rPr lang="en-US" sz="2800" dirty="0" smtClean="0"/>
              <a:t> </a:t>
            </a:r>
            <a:r>
              <a:rPr lang="en-US" sz="2800" dirty="0" err="1" smtClean="0"/>
              <a:t>unde</a:t>
            </a:r>
            <a:r>
              <a:rPr lang="en-US" sz="2800" dirty="0" smtClean="0"/>
              <a:t> se </a:t>
            </a:r>
            <a:r>
              <a:rPr lang="en-US" sz="2800" dirty="0" err="1" smtClean="0"/>
              <a:t>afle</a:t>
            </a:r>
            <a:r>
              <a:rPr lang="en-US" sz="2800" dirty="0" smtClean="0"/>
              <a:t> </a:t>
            </a:r>
            <a:r>
              <a:rPr lang="en-US" sz="2800" dirty="0" err="1" smtClean="0"/>
              <a:t>fisierul</a:t>
            </a:r>
            <a:r>
              <a:rPr lang="en-US" sz="2800" dirty="0" smtClean="0"/>
              <a:t> </a:t>
            </a:r>
            <a:r>
              <a:rPr lang="en-US" sz="2800" dirty="0" err="1"/>
              <a:t>temporar</a:t>
            </a:r>
            <a:r>
              <a:rPr lang="en-US" sz="2800" dirty="0"/>
              <a:t> 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tempfile.mkdtemp</a:t>
            </a:r>
            <a:r>
              <a:rPr lang="en-US" sz="2800" b="1" dirty="0" smtClean="0">
                <a:solidFill>
                  <a:srgbClr val="008000"/>
                </a:solidFill>
              </a:rPr>
              <a:t>() </a:t>
            </a:r>
            <a:r>
              <a:rPr lang="en-US" sz="2800" dirty="0"/>
              <a:t>– </a:t>
            </a:r>
            <a:r>
              <a:rPr lang="en-US" sz="2800" dirty="0" err="1"/>
              <a:t>creaza</a:t>
            </a:r>
            <a:r>
              <a:rPr lang="en-US" sz="2800" dirty="0"/>
              <a:t> un </a:t>
            </a:r>
            <a:r>
              <a:rPr lang="en-US" sz="2800" dirty="0" smtClean="0"/>
              <a:t>director </a:t>
            </a:r>
            <a:r>
              <a:rPr lang="en-US" sz="2800" dirty="0" err="1" smtClean="0"/>
              <a:t>temporar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Fisierele</a:t>
            </a:r>
            <a:r>
              <a:rPr lang="en-US" sz="2800" dirty="0" smtClean="0"/>
              <a:t> </a:t>
            </a:r>
            <a:r>
              <a:rPr lang="en-US" sz="2800" dirty="0" err="1" smtClean="0"/>
              <a:t>astfel</a:t>
            </a:r>
            <a:r>
              <a:rPr lang="en-US" sz="2800" dirty="0" smtClean="0"/>
              <a:t> create pot fi </a:t>
            </a:r>
            <a:r>
              <a:rPr lang="en-US" sz="2800" dirty="0" err="1" smtClean="0"/>
              <a:t>utilizate</a:t>
            </a:r>
            <a:r>
              <a:rPr lang="en-US" sz="2800" dirty="0" smtClean="0"/>
              <a:t> ca </a:t>
            </a:r>
            <a:r>
              <a:rPr lang="en-US" sz="2800" dirty="0" err="1" smtClean="0"/>
              <a:t>oricare</a:t>
            </a:r>
            <a:r>
              <a:rPr lang="en-US" sz="2800" dirty="0" smtClean="0"/>
              <a:t> </a:t>
            </a:r>
            <a:r>
              <a:rPr lang="en-US" sz="2800" dirty="0" err="1" smtClean="0"/>
              <a:t>alte</a:t>
            </a:r>
            <a:r>
              <a:rPr lang="en-US" sz="2800" dirty="0" smtClean="0"/>
              <a:t> </a:t>
            </a:r>
            <a:r>
              <a:rPr lang="en-US" sz="2800" dirty="0" err="1" smtClean="0"/>
              <a:t>fisiere</a:t>
            </a:r>
            <a:r>
              <a:rPr lang="en-US" sz="2800" dirty="0" smtClean="0"/>
              <a:t> (</a:t>
            </a:r>
            <a:r>
              <a:rPr lang="en-US" sz="2800" dirty="0" err="1" smtClean="0"/>
              <a:t>citire</a:t>
            </a:r>
            <a:r>
              <a:rPr lang="en-US" sz="2800" dirty="0" smtClean="0"/>
              <a:t>, </a:t>
            </a:r>
            <a:r>
              <a:rPr lang="en-US" sz="2800" dirty="0" err="1" smtClean="0"/>
              <a:t>scriere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en-US" sz="2800" b="1" dirty="0" smtClean="0">
                <a:solidFill>
                  <a:srgbClr val="008000"/>
                </a:solidFill>
              </a:rPr>
              <a:t>		</a:t>
            </a:r>
            <a:r>
              <a:rPr lang="en-US" sz="2800" dirty="0" err="1" smtClean="0">
                <a:solidFill>
                  <a:srgbClr val="0070C0"/>
                </a:solidFill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</a:rPr>
              <a:t> 706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tempfile.mktemp()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6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6922" y="913855"/>
            <a:ext cx="109330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pickle –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</a:rPr>
              <a:t>pickle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transforma</a:t>
            </a:r>
            <a:r>
              <a:rPr lang="en-US" sz="2800" dirty="0" smtClean="0"/>
              <a:t>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</a:t>
            </a:r>
            <a:r>
              <a:rPr lang="en-US" sz="2800" dirty="0" err="1" smtClean="0"/>
              <a:t>obiecte</a:t>
            </a:r>
            <a:r>
              <a:rPr lang="en-US" sz="2800" dirty="0" smtClean="0"/>
              <a:t> in byte stream </a:t>
            </a:r>
            <a:r>
              <a:rPr lang="en-US" sz="2800" dirty="0" err="1" smtClean="0"/>
              <a:t>si</a:t>
            </a:r>
            <a:r>
              <a:rPr lang="en-US" sz="2800" dirty="0" smtClean="0"/>
              <a:t> invers;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In </a:t>
            </a:r>
            <a:r>
              <a:rPr lang="en-US" sz="2800" dirty="0"/>
              <a:t>Python se </a:t>
            </a:r>
            <a:r>
              <a:rPr lang="en-US" sz="2800" dirty="0" err="1"/>
              <a:t>numeste</a:t>
            </a:r>
            <a:r>
              <a:rPr lang="en-US" sz="2800" dirty="0"/>
              <a:t> Pickling </a:t>
            </a:r>
            <a:r>
              <a:rPr lang="en-US" sz="2800" dirty="0" err="1"/>
              <a:t>procesul</a:t>
            </a:r>
            <a:r>
              <a:rPr lang="en-US" sz="2800" dirty="0"/>
              <a:t> de </a:t>
            </a:r>
            <a:r>
              <a:rPr lang="en-US" sz="2800" dirty="0" err="1"/>
              <a:t>conversie</a:t>
            </a:r>
            <a:r>
              <a:rPr lang="en-US" sz="2800" dirty="0"/>
              <a:t> a </a:t>
            </a:r>
            <a:r>
              <a:rPr lang="en-US" sz="2800" dirty="0" err="1"/>
              <a:t>datelor</a:t>
            </a:r>
            <a:r>
              <a:rPr lang="en-US" sz="2800" dirty="0"/>
              <a:t> </a:t>
            </a:r>
            <a:r>
              <a:rPr lang="en-US" sz="2800" dirty="0" err="1"/>
              <a:t>complexe</a:t>
            </a:r>
            <a:r>
              <a:rPr lang="en-US" sz="2800" dirty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tipuri</a:t>
            </a:r>
            <a:r>
              <a:rPr lang="en-US" sz="2800" dirty="0"/>
              <a:t> cu </a:t>
            </a:r>
            <a:r>
              <a:rPr lang="en-US" sz="2800" dirty="0" err="1"/>
              <a:t>scopul</a:t>
            </a:r>
            <a:r>
              <a:rPr lang="en-US" sz="2800" dirty="0"/>
              <a:t> de a fi </a:t>
            </a:r>
            <a:r>
              <a:rPr lang="en-US" sz="2800" dirty="0" err="1"/>
              <a:t>stocate</a:t>
            </a:r>
            <a:r>
              <a:rPr lang="en-US" sz="2800" dirty="0"/>
              <a:t> </a:t>
            </a:r>
            <a:r>
              <a:rPr lang="en-US" sz="2800" dirty="0" smtClean="0"/>
              <a:t>in </a:t>
            </a:r>
            <a:r>
              <a:rPr lang="en-US" sz="2800" dirty="0" err="1" smtClean="0"/>
              <a:t>fisiere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Termenul</a:t>
            </a:r>
            <a:r>
              <a:rPr lang="en-US" sz="2800" dirty="0" smtClean="0"/>
              <a:t> </a:t>
            </a:r>
            <a:r>
              <a:rPr lang="en-US" sz="2800" dirty="0" smtClean="0"/>
              <a:t>similar </a:t>
            </a:r>
            <a:r>
              <a:rPr lang="en-US" sz="2800" dirty="0" err="1" smtClean="0"/>
              <a:t>este</a:t>
            </a:r>
            <a:r>
              <a:rPr lang="en-US" sz="2800" dirty="0" smtClean="0"/>
              <a:t> serialization, </a:t>
            </a:r>
            <a:r>
              <a:rPr lang="en-US" sz="2800" dirty="0" err="1" smtClean="0"/>
              <a:t>comun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in </a:t>
            </a:r>
            <a:r>
              <a:rPr lang="en-US" sz="2800" dirty="0" err="1" smtClean="0"/>
              <a:t>alte</a:t>
            </a:r>
            <a:r>
              <a:rPr lang="en-US" sz="2800" dirty="0" smtClean="0"/>
              <a:t> </a:t>
            </a:r>
            <a:r>
              <a:rPr lang="en-US" sz="2800" dirty="0" err="1" smtClean="0"/>
              <a:t>limbaje</a:t>
            </a:r>
            <a:r>
              <a:rPr lang="en-US" sz="2800" dirty="0" smtClean="0"/>
              <a:t> de </a:t>
            </a:r>
            <a:r>
              <a:rPr lang="en-US" sz="2800" dirty="0" err="1" smtClean="0"/>
              <a:t>programare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7497" y="607485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pickle –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/>
              <a:t>a </a:t>
            </a:r>
            <a:r>
              <a:rPr lang="en-US" sz="2800" dirty="0" err="1"/>
              <a:t>scrie</a:t>
            </a:r>
            <a:r>
              <a:rPr lang="en-US" sz="2800" dirty="0"/>
              <a:t> o </a:t>
            </a:r>
            <a:r>
              <a:rPr lang="en-US" sz="2800" dirty="0" err="1"/>
              <a:t>variabila</a:t>
            </a:r>
            <a:r>
              <a:rPr lang="en-US" sz="2800" dirty="0"/>
              <a:t> </a:t>
            </a:r>
            <a:r>
              <a:rPr lang="en-US" sz="2800" dirty="0" err="1"/>
              <a:t>vom</a:t>
            </a:r>
            <a:r>
              <a:rPr lang="en-US" sz="2800" dirty="0"/>
              <a:t> </a:t>
            </a:r>
            <a:r>
              <a:rPr lang="en-US" sz="2800" dirty="0" err="1" smtClean="0"/>
              <a:t>utiliza</a:t>
            </a:r>
            <a:r>
              <a:rPr lang="en-US" sz="2800" dirty="0" smtClean="0"/>
              <a:t>: 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b="1" dirty="0" err="1" smtClean="0">
                <a:solidFill>
                  <a:srgbClr val="008000"/>
                </a:solidFill>
              </a:rPr>
              <a:t>pickle.dump</a:t>
            </a:r>
            <a:r>
              <a:rPr lang="en-US" sz="2800" dirty="0"/>
              <a:t>( </a:t>
            </a:r>
            <a:r>
              <a:rPr lang="en-US" sz="2800" dirty="0" err="1"/>
              <a:t>variabila</a:t>
            </a:r>
            <a:r>
              <a:rPr lang="en-US" sz="2800" dirty="0"/>
              <a:t>, </a:t>
            </a:r>
            <a:r>
              <a:rPr lang="en-US" sz="2800" dirty="0" err="1"/>
              <a:t>nume</a:t>
            </a:r>
            <a:r>
              <a:rPr lang="en-US" sz="2800" dirty="0"/>
              <a:t> </a:t>
            </a:r>
            <a:r>
              <a:rPr lang="en-US" sz="2800" dirty="0" err="1"/>
              <a:t>fisier</a:t>
            </a:r>
            <a:r>
              <a:rPr lang="en-US" sz="2800" dirty="0" smtClean="0"/>
              <a:t>),</a:t>
            </a: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/>
              <a:t>a </a:t>
            </a:r>
            <a:r>
              <a:rPr lang="en-US" sz="2800" dirty="0" err="1"/>
              <a:t>citi</a:t>
            </a:r>
            <a:r>
              <a:rPr lang="en-US" sz="2800" dirty="0"/>
              <a:t> o </a:t>
            </a:r>
            <a:r>
              <a:rPr lang="en-US" sz="2800" dirty="0" err="1"/>
              <a:t>variabila</a:t>
            </a:r>
            <a:r>
              <a:rPr lang="en-US" sz="2800" dirty="0"/>
              <a:t> </a:t>
            </a:r>
            <a:r>
              <a:rPr lang="en-US" sz="2800" dirty="0" err="1"/>
              <a:t>vom</a:t>
            </a:r>
            <a:r>
              <a:rPr lang="en-US" sz="2800" dirty="0"/>
              <a:t> </a:t>
            </a:r>
            <a:r>
              <a:rPr lang="en-US" sz="2800" dirty="0" err="1" smtClean="0"/>
              <a:t>utiliza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008000"/>
                </a:solidFill>
              </a:rPr>
              <a:t>pickle.load</a:t>
            </a:r>
            <a:r>
              <a:rPr lang="en-US" sz="2800" dirty="0" smtClean="0"/>
              <a:t>(</a:t>
            </a:r>
            <a:r>
              <a:rPr lang="en-US" sz="2800" dirty="0" err="1" smtClean="0"/>
              <a:t>nume</a:t>
            </a:r>
            <a:r>
              <a:rPr lang="en-US" sz="2800" dirty="0" smtClean="0"/>
              <a:t> </a:t>
            </a:r>
            <a:r>
              <a:rPr lang="en-US" sz="2800" dirty="0" err="1"/>
              <a:t>fisier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Tipuri</a:t>
            </a:r>
            <a:r>
              <a:rPr lang="en-US" sz="2800" dirty="0" smtClean="0"/>
              <a:t> de date </a:t>
            </a:r>
            <a:r>
              <a:rPr lang="en-US" sz="2800" dirty="0" err="1" smtClean="0"/>
              <a:t>utilizabile</a:t>
            </a:r>
            <a:r>
              <a:rPr lang="en-US" sz="2800" dirty="0" smtClean="0"/>
              <a:t> cu </a:t>
            </a:r>
            <a:r>
              <a:rPr lang="en-US" sz="2800" dirty="0" smtClean="0"/>
              <a:t>pickle: string, tuple, list, set, </a:t>
            </a:r>
            <a:r>
              <a:rPr lang="en-US" sz="2800" dirty="0" err="1" smtClean="0"/>
              <a:t>dict</a:t>
            </a:r>
            <a:r>
              <a:rPr lang="en-US" sz="2800" dirty="0" smtClean="0"/>
              <a:t>, </a:t>
            </a:r>
            <a:r>
              <a:rPr lang="en-US" sz="2800" dirty="0" err="1" smtClean="0"/>
              <a:t>functii</a:t>
            </a:r>
            <a:r>
              <a:rPr lang="en-US" sz="2800" dirty="0" smtClean="0"/>
              <a:t> definite in module, </a:t>
            </a:r>
            <a:r>
              <a:rPr lang="en-US" sz="2800" dirty="0" err="1" smtClean="0"/>
              <a:t>functii</a:t>
            </a:r>
            <a:r>
              <a:rPr lang="en-US" sz="2800" dirty="0" smtClean="0"/>
              <a:t> </a:t>
            </a:r>
            <a:r>
              <a:rPr lang="en-US" sz="2800" dirty="0" err="1" smtClean="0"/>
              <a:t>predefinite</a:t>
            </a:r>
            <a:r>
              <a:rPr lang="en-US" sz="2800" dirty="0" smtClean="0"/>
              <a:t>, </a:t>
            </a:r>
            <a:r>
              <a:rPr lang="en-US" sz="2800" dirty="0" err="1" smtClean="0"/>
              <a:t>clase</a:t>
            </a:r>
            <a:r>
              <a:rPr lang="en-US" sz="2800" dirty="0" smtClean="0"/>
              <a:t>, </a:t>
            </a:r>
            <a:r>
              <a:rPr lang="en-US" sz="2800" dirty="0" err="1" smtClean="0"/>
              <a:t>instante</a:t>
            </a:r>
            <a:r>
              <a:rPr lang="en-US" sz="2800" dirty="0" smtClean="0"/>
              <a:t> ale </a:t>
            </a:r>
            <a:r>
              <a:rPr lang="en-US" sz="2800" dirty="0" err="1" smtClean="0"/>
              <a:t>claselor</a:t>
            </a:r>
            <a:endParaRPr lang="en-US" altLang="en-US" sz="2400" dirty="0"/>
          </a:p>
          <a:p>
            <a:r>
              <a:rPr lang="en-US" sz="2800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707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182" y="579083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getpass</a:t>
            </a:r>
            <a:r>
              <a:rPr lang="en-US" sz="2800" b="1" dirty="0" smtClean="0">
                <a:solidFill>
                  <a:srgbClr val="C00000"/>
                </a:solidFill>
              </a:rPr>
              <a:t> – prompt user </a:t>
            </a:r>
            <a:r>
              <a:rPr lang="en-US" sz="2800" b="1" dirty="0" err="1" smtClean="0">
                <a:solidFill>
                  <a:srgbClr val="C00000"/>
                </a:solidFill>
              </a:rPr>
              <a:t>si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parola</a:t>
            </a:r>
            <a:r>
              <a:rPr lang="en-US" sz="2800" b="1" dirty="0" smtClean="0">
                <a:solidFill>
                  <a:srgbClr val="C00000"/>
                </a:solidFill>
              </a:rPr>
              <a:t> –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6600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 err="1"/>
              <a:t>getpass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usr</a:t>
            </a:r>
            <a:r>
              <a:rPr lang="en-US" sz="2800" dirty="0"/>
              <a:t> = </a:t>
            </a:r>
            <a:r>
              <a:rPr lang="en-US" sz="2800" dirty="0" err="1"/>
              <a:t>getpass.getuser</a:t>
            </a:r>
            <a:r>
              <a:rPr lang="en-US" sz="2800" dirty="0"/>
              <a:t>()         # </a:t>
            </a:r>
            <a:r>
              <a:rPr lang="en-US" sz="2800" dirty="0" err="1"/>
              <a:t>returneaza</a:t>
            </a:r>
            <a:r>
              <a:rPr lang="en-US" sz="2800" dirty="0"/>
              <a:t> </a:t>
            </a:r>
            <a:r>
              <a:rPr lang="en-US" sz="2800" dirty="0" err="1"/>
              <a:t>userul</a:t>
            </a:r>
            <a:r>
              <a:rPr lang="en-US" sz="2800" dirty="0"/>
              <a:t> </a:t>
            </a:r>
            <a:r>
              <a:rPr lang="en-US" sz="2800" dirty="0" err="1"/>
              <a:t>logat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CC00CC"/>
                </a:solidFill>
              </a:rPr>
              <a:t>print</a:t>
            </a:r>
            <a:r>
              <a:rPr lang="en-US" sz="2800" dirty="0">
                <a:solidFill>
                  <a:srgbClr val="FF66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usr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passw</a:t>
            </a:r>
            <a:r>
              <a:rPr lang="en-US" sz="2800" dirty="0"/>
              <a:t> = </a:t>
            </a:r>
            <a:r>
              <a:rPr lang="en-US" sz="2800" dirty="0" err="1"/>
              <a:t>getpass.getpass</a:t>
            </a:r>
            <a:r>
              <a:rPr lang="en-US" sz="2800" dirty="0"/>
              <a:t>("</a:t>
            </a:r>
            <a:r>
              <a:rPr lang="en-US" sz="2800" dirty="0" err="1"/>
              <a:t>Introdu</a:t>
            </a:r>
            <a:r>
              <a:rPr lang="en-US" sz="2800" dirty="0"/>
              <a:t> </a:t>
            </a:r>
            <a:r>
              <a:rPr lang="en-US" sz="2800" dirty="0" err="1"/>
              <a:t>parola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userul</a:t>
            </a:r>
            <a:r>
              <a:rPr lang="en-US" sz="2800" dirty="0"/>
              <a:t> "+</a:t>
            </a:r>
            <a:r>
              <a:rPr lang="en-US" sz="2800" dirty="0" err="1"/>
              <a:t>usr</a:t>
            </a:r>
            <a:r>
              <a:rPr lang="en-US" sz="2800" dirty="0"/>
              <a:t>+":")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CC00CC"/>
                </a:solidFill>
              </a:rPr>
              <a:t>print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passw</a:t>
            </a:r>
            <a:r>
              <a:rPr lang="en-US" sz="2800" dirty="0" smtClean="0"/>
              <a:t>)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708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math - 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>
                <a:solidFill>
                  <a:srgbClr val="008000"/>
                </a:solidFill>
              </a:rPr>
              <a:t>math.pi</a:t>
            </a:r>
            <a:r>
              <a:rPr lang="en-US" sz="2800" dirty="0" smtClean="0"/>
              <a:t>				- </a:t>
            </a:r>
            <a:r>
              <a:rPr lang="en-US" sz="2800" dirty="0" err="1" smtClean="0"/>
              <a:t>valoare</a:t>
            </a:r>
            <a:r>
              <a:rPr lang="en-US" sz="2800" dirty="0" smtClean="0"/>
              <a:t> pi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>
                <a:solidFill>
                  <a:srgbClr val="008000"/>
                </a:solidFill>
              </a:rPr>
              <a:t>math.e</a:t>
            </a:r>
            <a:r>
              <a:rPr lang="en-US" sz="2800" dirty="0" smtClean="0"/>
              <a:t>				- </a:t>
            </a:r>
            <a:r>
              <a:rPr lang="en-US" sz="2800" dirty="0" err="1" smtClean="0"/>
              <a:t>valoare</a:t>
            </a:r>
            <a:r>
              <a:rPr lang="en-US" sz="2800" dirty="0" smtClean="0"/>
              <a:t> e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math.sqrt</a:t>
            </a:r>
            <a:r>
              <a:rPr lang="en-US" sz="2800" b="1" dirty="0">
                <a:solidFill>
                  <a:srgbClr val="008000"/>
                </a:solidFill>
              </a:rPr>
              <a:t>(49</a:t>
            </a:r>
            <a:r>
              <a:rPr lang="en-US" sz="2800" b="1" dirty="0" smtClean="0">
                <a:solidFill>
                  <a:srgbClr val="008000"/>
                </a:solidFill>
              </a:rPr>
              <a:t>)</a:t>
            </a:r>
            <a:r>
              <a:rPr lang="en-US" sz="2800" dirty="0" smtClean="0"/>
              <a:t>			- </a:t>
            </a:r>
            <a:r>
              <a:rPr lang="en-US" sz="2800" dirty="0" err="1" smtClean="0"/>
              <a:t>radacina</a:t>
            </a:r>
            <a:r>
              <a:rPr lang="en-US" sz="2800" dirty="0" smtClean="0"/>
              <a:t> </a:t>
            </a:r>
            <a:r>
              <a:rPr lang="en-US" sz="2800" dirty="0" err="1" smtClean="0"/>
              <a:t>patrata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math.pow</a:t>
            </a:r>
            <a:r>
              <a:rPr lang="en-US" sz="2800" b="1" dirty="0">
                <a:solidFill>
                  <a:srgbClr val="008000"/>
                </a:solidFill>
              </a:rPr>
              <a:t>(2, 10</a:t>
            </a:r>
            <a:r>
              <a:rPr lang="en-US" sz="2800" b="1" dirty="0" smtClean="0">
                <a:solidFill>
                  <a:srgbClr val="008000"/>
                </a:solidFill>
              </a:rPr>
              <a:t>)</a:t>
            </a:r>
            <a:r>
              <a:rPr lang="en-US" sz="2800" dirty="0" smtClean="0"/>
              <a:t>		- </a:t>
            </a:r>
            <a:r>
              <a:rPr lang="en-US" sz="2800" dirty="0" err="1" smtClean="0"/>
              <a:t>ridicarea</a:t>
            </a:r>
            <a:r>
              <a:rPr lang="en-US" sz="2800" dirty="0" smtClean="0"/>
              <a:t> la </a:t>
            </a:r>
            <a:r>
              <a:rPr lang="en-US" sz="2800" dirty="0" err="1" smtClean="0"/>
              <a:t>putere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6600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6600"/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dirty="0" err="1"/>
              <a:t>dir</a:t>
            </a:r>
            <a:r>
              <a:rPr lang="en-US" sz="2800" dirty="0"/>
              <a:t>(math</a:t>
            </a:r>
            <a:r>
              <a:rPr lang="en-US" sz="2800" dirty="0" smtClean="0"/>
              <a:t>):		- </a:t>
            </a:r>
            <a:r>
              <a:rPr lang="en-US" sz="2800" dirty="0" err="1" smtClean="0"/>
              <a:t>returneaza</a:t>
            </a:r>
            <a:r>
              <a:rPr lang="en-US" sz="2800" dirty="0" smtClean="0"/>
              <a:t> </a:t>
            </a:r>
            <a:r>
              <a:rPr lang="en-US" sz="2800" dirty="0" err="1" smtClean="0"/>
              <a:t>functiile</a:t>
            </a:r>
            <a:r>
              <a:rPr lang="en-US" sz="2800" dirty="0" smtClean="0"/>
              <a:t> </a:t>
            </a:r>
            <a:r>
              <a:rPr lang="en-US" sz="2800" dirty="0" err="1" smtClean="0"/>
              <a:t>disponibile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CC00CC"/>
                </a:solidFill>
              </a:rPr>
              <a:t>print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		</a:t>
            </a:r>
            <a:r>
              <a:rPr lang="en-US" sz="2800" dirty="0" err="1" smtClean="0">
                <a:solidFill>
                  <a:srgbClr val="0070C0"/>
                </a:solidFill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</a:rPr>
              <a:t> 709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670" y="799009"/>
            <a:ext cx="109330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time - 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Intervalele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timp</a:t>
            </a:r>
            <a:r>
              <a:rPr lang="en-US" sz="2800" dirty="0"/>
              <a:t>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numere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flotante</a:t>
            </a:r>
            <a:r>
              <a:rPr lang="en-US" sz="2800" dirty="0"/>
              <a:t> (</a:t>
            </a:r>
            <a:r>
              <a:rPr lang="en-US" sz="2800" dirty="0" err="1"/>
              <a:t>curgatoare</a:t>
            </a:r>
            <a:r>
              <a:rPr lang="en-US" sz="2800" dirty="0"/>
              <a:t>)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secunde</a:t>
            </a:r>
            <a:r>
              <a:rPr lang="en-US" sz="2800" dirty="0"/>
              <a:t>. </a:t>
            </a:r>
            <a:r>
              <a:rPr lang="en-US" sz="2800" dirty="0" err="1" smtClean="0"/>
              <a:t>Anumite</a:t>
            </a:r>
            <a:r>
              <a:rPr lang="en-US" sz="2800" dirty="0" smtClean="0"/>
              <a:t> </a:t>
            </a:r>
            <a:r>
              <a:rPr lang="en-US" sz="2800" dirty="0" err="1"/>
              <a:t>instante</a:t>
            </a:r>
            <a:r>
              <a:rPr lang="en-US" sz="2800" dirty="0"/>
              <a:t> de </a:t>
            </a:r>
            <a:r>
              <a:rPr lang="en-US" sz="2800" dirty="0" err="1"/>
              <a:t>timp</a:t>
            </a:r>
            <a:r>
              <a:rPr lang="en-US" sz="2800" dirty="0"/>
              <a:t>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exprimate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secunde</a:t>
            </a:r>
            <a:r>
              <a:rPr lang="en-US" sz="2800" dirty="0"/>
              <a:t> de la 12:00am ,1 </a:t>
            </a:r>
            <a:r>
              <a:rPr lang="en-US" sz="2800" dirty="0" err="1"/>
              <a:t>Ianuarie</a:t>
            </a:r>
            <a:r>
              <a:rPr lang="en-US" sz="2800" dirty="0"/>
              <a:t> 1970 </a:t>
            </a:r>
            <a:r>
              <a:rPr lang="en-US" sz="2800" dirty="0" smtClean="0"/>
              <a:t>(</a:t>
            </a:r>
            <a:r>
              <a:rPr lang="en-US" sz="2800" dirty="0" err="1" smtClean="0"/>
              <a:t>numit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8000"/>
                </a:solidFill>
              </a:rPr>
              <a:t>epoch</a:t>
            </a:r>
            <a:r>
              <a:rPr lang="en-US" sz="2800" dirty="0" smtClean="0"/>
              <a:t> time);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/>
              <a:t>functii</a:t>
            </a:r>
            <a:r>
              <a:rPr lang="en-US" sz="2800" dirty="0"/>
              <a:t> ale </a:t>
            </a:r>
            <a:r>
              <a:rPr lang="en-US" sz="2800" dirty="0" err="1"/>
              <a:t>modulului</a:t>
            </a:r>
            <a:r>
              <a:rPr lang="en-US" sz="2800" dirty="0"/>
              <a:t> Python time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reprezentate</a:t>
            </a:r>
            <a:r>
              <a:rPr lang="en-US" sz="2800" dirty="0"/>
              <a:t> de un </a:t>
            </a:r>
            <a:r>
              <a:rPr lang="en-US" sz="2800" dirty="0" err="1"/>
              <a:t>tuplu</a:t>
            </a:r>
            <a:r>
              <a:rPr lang="en-US" sz="2800" dirty="0"/>
              <a:t> de 9 </a:t>
            </a:r>
            <a:r>
              <a:rPr lang="en-US" sz="2800" dirty="0" err="1"/>
              <a:t>numere</a:t>
            </a:r>
            <a:r>
              <a:rPr lang="en-US" sz="2800" dirty="0"/>
              <a:t>. </a:t>
            </a:r>
            <a:r>
              <a:rPr lang="en-US" sz="2800" dirty="0" err="1"/>
              <a:t>Poarta</a:t>
            </a:r>
            <a:r>
              <a:rPr lang="en-US" sz="2800" dirty="0"/>
              <a:t> </a:t>
            </a:r>
            <a:r>
              <a:rPr lang="en-US" sz="2800" dirty="0" err="1"/>
              <a:t>numele</a:t>
            </a:r>
            <a:r>
              <a:rPr lang="en-US" sz="2800" dirty="0"/>
              <a:t> de </a:t>
            </a:r>
            <a:r>
              <a:rPr lang="en-US" sz="2800" b="1" dirty="0" err="1">
                <a:solidFill>
                  <a:srgbClr val="008000"/>
                </a:solidFill>
              </a:rPr>
              <a:t>struct_time</a:t>
            </a:r>
            <a:endParaRPr lang="en-US" sz="2800" dirty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Obtinem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008000"/>
                </a:solidFill>
              </a:rPr>
              <a:t>struct_time</a:t>
            </a:r>
            <a:r>
              <a:rPr lang="en-US" sz="2800" dirty="0" smtClean="0"/>
              <a:t> cu:	 </a:t>
            </a:r>
            <a:r>
              <a:rPr lang="en-US" sz="2800" b="1" dirty="0" err="1">
                <a:solidFill>
                  <a:srgbClr val="008000"/>
                </a:solidFill>
              </a:rPr>
              <a:t>time.localtime</a:t>
            </a:r>
            <a:r>
              <a:rPr lang="en-US" sz="2800" b="1" dirty="0" smtClean="0">
                <a:solidFill>
                  <a:srgbClr val="008000"/>
                </a:solidFill>
              </a:rPr>
              <a:t>()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time.localtime</a:t>
            </a:r>
            <a:r>
              <a:rPr lang="en-US" sz="2800" b="1" dirty="0">
                <a:solidFill>
                  <a:srgbClr val="008000"/>
                </a:solidFill>
              </a:rPr>
              <a:t>()</a:t>
            </a:r>
            <a:r>
              <a:rPr lang="en-US" sz="2800" dirty="0"/>
              <a:t>                                  </a:t>
            </a:r>
            <a:r>
              <a:rPr lang="en-US" sz="2800" dirty="0" smtClean="0"/>
              <a:t># </a:t>
            </a:r>
            <a:r>
              <a:rPr lang="en-US" sz="2800" dirty="0" err="1"/>
              <a:t>returneaza</a:t>
            </a:r>
            <a:r>
              <a:rPr lang="en-US" sz="2800" dirty="0"/>
              <a:t> </a:t>
            </a:r>
            <a:r>
              <a:rPr lang="en-US" sz="2800" dirty="0" err="1" smtClean="0"/>
              <a:t>struct_time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4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0748" y="0"/>
            <a:ext cx="106812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</a:p>
          <a:p>
            <a:r>
              <a:rPr lang="en-US" sz="2800" b="1"/>
              <a:t>	</a:t>
            </a:r>
            <a:r>
              <a:rPr lang="en-US" sz="2800" b="1" smtClean="0"/>
              <a:t>struct_time</a:t>
            </a:r>
            <a:r>
              <a:rPr lang="en-US" sz="2800" smtClean="0"/>
              <a:t>	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40584"/>
              </p:ext>
            </p:extLst>
          </p:nvPr>
        </p:nvGraphicFramePr>
        <p:xfrm>
          <a:off x="1340672" y="1220240"/>
          <a:ext cx="10469220" cy="5481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429"/>
                <a:gridCol w="2358887"/>
                <a:gridCol w="5060125"/>
                <a:gridCol w="1976779"/>
              </a:tblGrid>
              <a:tr h="394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Index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Camp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Valori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Atribut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</a:tr>
              <a:tr h="394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Anul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2008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tm_year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</a:tr>
              <a:tr h="394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Luna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 to 12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tm_mon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</a:tr>
              <a:tr h="394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Ziua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 to 31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tm_mday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</a:tr>
              <a:tr h="394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Ora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 to 23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tm_hour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</a:tr>
              <a:tr h="394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Minutul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 to 59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tm_min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</a:tr>
              <a:tr h="5383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Secunda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 to 61 (60 </a:t>
                      </a:r>
                      <a:r>
                        <a:rPr lang="en-US" sz="2800" dirty="0" err="1" smtClean="0">
                          <a:effectLst/>
                        </a:rPr>
                        <a:t>sau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>
                          <a:effectLst/>
                        </a:rPr>
                        <a:t>61 </a:t>
                      </a:r>
                      <a:r>
                        <a:rPr lang="en-US" sz="2800" dirty="0" smtClean="0">
                          <a:effectLst/>
                        </a:rPr>
                        <a:t>leap-seconds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tm_sec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</a:tr>
              <a:tr h="503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Ziua saptamanii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 to 6 (0 is Monday)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tm_wday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</a:tr>
              <a:tr h="516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Ziua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anului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 to 366 (Julian day)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tm_yday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</a:tr>
              <a:tr h="1182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Ora de </a:t>
                      </a:r>
                      <a:r>
                        <a:rPr lang="en-US" sz="2800" dirty="0" err="1">
                          <a:effectLst/>
                        </a:rPr>
                        <a:t>Vara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-1, 0, </a:t>
                      </a:r>
                      <a:r>
                        <a:rPr lang="en-US" sz="2800" dirty="0" smtClean="0">
                          <a:effectLst/>
                        </a:rPr>
                        <a:t>1determina DST</a:t>
                      </a: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tm_isdst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47" marR="3214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6922" y="966863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smtClean="0">
                <a:solidFill>
                  <a:srgbClr val="C00000"/>
                </a:solidFill>
              </a:rPr>
              <a:t>Modulul time - continuare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pPr marL="457200" indent="-457200">
              <a:buFontTx/>
              <a:buChar char="-"/>
            </a:pPr>
            <a:r>
              <a:rPr lang="en-US" sz="2800" b="1" smtClean="0">
                <a:solidFill>
                  <a:srgbClr val="008000"/>
                </a:solidFill>
              </a:rPr>
              <a:t>t </a:t>
            </a:r>
            <a:r>
              <a:rPr lang="en-US" sz="2800" b="1">
                <a:solidFill>
                  <a:srgbClr val="008000"/>
                </a:solidFill>
              </a:rPr>
              <a:t>= time.asctime(time.localtime(time.time()))</a:t>
            </a:r>
            <a:r>
              <a:rPr lang="en-US" sz="2800"/>
              <a:t>  </a:t>
            </a:r>
            <a:r>
              <a:rPr lang="en-US" sz="2800" smtClean="0"/>
              <a:t># </a:t>
            </a:r>
            <a:r>
              <a:rPr lang="en-US" sz="2800"/>
              <a:t>returneaza data si ora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b="1">
                <a:solidFill>
                  <a:srgbClr val="008000"/>
                </a:solidFill>
              </a:rPr>
              <a:t>print t</a:t>
            </a:r>
            <a:r>
              <a:rPr lang="en-US" sz="2800"/>
              <a:t>                                             # </a:t>
            </a:r>
            <a:r>
              <a:rPr lang="en-US" sz="2800" smtClean="0"/>
              <a:t>printeaza data si ora din var. t</a:t>
            </a:r>
            <a:endParaRPr lang="en-US" sz="2800"/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b="1">
                <a:solidFill>
                  <a:srgbClr val="008000"/>
                </a:solidFill>
              </a:rPr>
              <a:t>time.asctime(time.localtime())</a:t>
            </a:r>
            <a:r>
              <a:rPr lang="en-US" sz="2800"/>
              <a:t>         </a:t>
            </a:r>
            <a:r>
              <a:rPr lang="en-US" sz="2800" smtClean="0"/>
              <a:t># </a:t>
            </a:r>
            <a:r>
              <a:rPr lang="en-US" sz="2800"/>
              <a:t>printeaza data si ora ca string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b="1">
                <a:solidFill>
                  <a:srgbClr val="008000"/>
                </a:solidFill>
              </a:rPr>
              <a:t>print time.localtime(time.time())</a:t>
            </a:r>
            <a:r>
              <a:rPr lang="en-US" sz="2800"/>
              <a:t>      </a:t>
            </a:r>
            <a:r>
              <a:rPr lang="en-US" sz="2800" smtClean="0"/>
              <a:t># </a:t>
            </a:r>
            <a:r>
              <a:rPr lang="en-US" sz="2800"/>
              <a:t>returneaza struct_time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b="1">
                <a:solidFill>
                  <a:srgbClr val="008000"/>
                </a:solidFill>
              </a:rPr>
              <a:t>time.localtime()</a:t>
            </a:r>
          </a:p>
          <a:p>
            <a:r>
              <a:rPr lang="en-US" sz="2800" smtClean="0">
                <a:solidFill>
                  <a:srgbClr val="0070C0"/>
                </a:solidFill>
              </a:rPr>
              <a:t>		</a:t>
            </a:r>
          </a:p>
          <a:p>
            <a:r>
              <a:rPr lang="en-US" sz="2800">
                <a:solidFill>
                  <a:srgbClr val="0070C0"/>
                </a:solidFill>
              </a:rPr>
              <a:t>	</a:t>
            </a:r>
            <a:r>
              <a:rPr lang="en-US" sz="2800" smtClean="0">
                <a:solidFill>
                  <a:srgbClr val="0070C0"/>
                </a:solidFill>
              </a:rPr>
              <a:t>	Exemplul 710</a:t>
            </a:r>
            <a:endParaRPr lang="en-US" sz="280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Introducere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Un </a:t>
            </a:r>
            <a:r>
              <a:rPr lang="en-US" sz="2800" dirty="0" err="1"/>
              <a:t>modul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un </a:t>
            </a:r>
            <a:r>
              <a:rPr lang="en-US" sz="2800" dirty="0" err="1"/>
              <a:t>un</a:t>
            </a:r>
            <a:r>
              <a:rPr lang="en-US" sz="2800" dirty="0"/>
              <a:t> program care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conceput</a:t>
            </a:r>
            <a:r>
              <a:rPr lang="en-US" sz="2800" dirty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/>
              <a:t>a fi </a:t>
            </a:r>
            <a:r>
              <a:rPr lang="en-US" sz="2800" dirty="0" err="1" smtClean="0"/>
              <a:t>reutilizat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Reutilizarea</a:t>
            </a:r>
            <a:r>
              <a:rPr lang="en-US" sz="2800" dirty="0" smtClean="0"/>
              <a:t> </a:t>
            </a:r>
            <a:r>
              <a:rPr lang="en-US" sz="2800" dirty="0" err="1"/>
              <a:t>codului</a:t>
            </a:r>
            <a:r>
              <a:rPr lang="en-US" sz="2800" dirty="0"/>
              <a:t> (</a:t>
            </a:r>
            <a:r>
              <a:rPr lang="en-US" sz="2800" dirty="0" err="1" smtClean="0"/>
              <a:t>operatie</a:t>
            </a:r>
            <a:r>
              <a:rPr lang="en-US" sz="2800" dirty="0" smtClean="0"/>
              <a:t> </a:t>
            </a:r>
            <a:r>
              <a:rPr lang="en-US" sz="2800" dirty="0" err="1" smtClean="0"/>
              <a:t>numita</a:t>
            </a:r>
            <a:r>
              <a:rPr lang="en-US" sz="2800" dirty="0" smtClean="0"/>
              <a:t> import de </a:t>
            </a:r>
            <a:r>
              <a:rPr lang="en-US" sz="2800" dirty="0" err="1" smtClean="0"/>
              <a:t>modul</a:t>
            </a:r>
            <a:r>
              <a:rPr lang="en-US" sz="2800" dirty="0"/>
              <a:t>) se </a:t>
            </a:r>
            <a:r>
              <a:rPr lang="en-US" sz="2800" dirty="0" err="1"/>
              <a:t>realizeaza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cuvantul</a:t>
            </a:r>
            <a:r>
              <a:rPr lang="en-US" sz="2800" dirty="0"/>
              <a:t> </a:t>
            </a:r>
            <a:r>
              <a:rPr lang="en-US" sz="2800" dirty="0" err="1"/>
              <a:t>cheie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FF6600"/>
                </a:solidFill>
              </a:rPr>
              <a:t>import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Clasele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functiile</a:t>
            </a:r>
            <a:r>
              <a:rPr lang="en-US" sz="2800" dirty="0" smtClean="0"/>
              <a:t> </a:t>
            </a:r>
            <a:r>
              <a:rPr lang="en-US" sz="2800" dirty="0" err="1" smtClean="0"/>
              <a:t>modulului</a:t>
            </a:r>
            <a:r>
              <a:rPr lang="en-US" sz="2800" dirty="0" smtClean="0"/>
              <a:t> </a:t>
            </a:r>
            <a:r>
              <a:rPr lang="en-US" sz="2800" dirty="0" err="1" smtClean="0"/>
              <a:t>importat</a:t>
            </a:r>
            <a:r>
              <a:rPr lang="en-US" sz="2800" dirty="0" smtClean="0"/>
              <a:t> nu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disponibile</a:t>
            </a:r>
            <a:r>
              <a:rPr lang="en-US" sz="2800" dirty="0" smtClean="0"/>
              <a:t>/</a:t>
            </a:r>
            <a:r>
              <a:rPr lang="en-US" sz="2800" dirty="0" err="1" smtClean="0"/>
              <a:t>utilizabile</a:t>
            </a:r>
            <a:r>
              <a:rPr lang="en-US" sz="2800" dirty="0" smtClean="0"/>
              <a:t> </a:t>
            </a:r>
            <a:r>
              <a:rPr lang="en-US" sz="2800" dirty="0" err="1" smtClean="0"/>
              <a:t>inainte</a:t>
            </a:r>
            <a:r>
              <a:rPr lang="en-US" sz="2800" dirty="0" smtClean="0"/>
              <a:t> de </a:t>
            </a:r>
            <a:r>
              <a:rPr lang="en-US" sz="2800" dirty="0" smtClean="0"/>
              <a:t>import;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Exista</a:t>
            </a:r>
            <a:r>
              <a:rPr lang="en-US" sz="2800" dirty="0" smtClean="0"/>
              <a:t> module standard, care </a:t>
            </a:r>
            <a:r>
              <a:rPr lang="en-US" sz="2800" dirty="0" err="1" smtClean="0"/>
              <a:t>sunt</a:t>
            </a:r>
            <a:r>
              <a:rPr lang="en-US" sz="2800" dirty="0" smtClean="0"/>
              <a:t> in </a:t>
            </a:r>
            <a:r>
              <a:rPr lang="en-US" sz="2800" dirty="0" err="1" smtClean="0"/>
              <a:t>librarii</a:t>
            </a:r>
            <a:r>
              <a:rPr lang="en-US" sz="2800" dirty="0" smtClean="0"/>
              <a:t> </a:t>
            </a:r>
            <a:r>
              <a:rPr lang="en-US" sz="2800" dirty="0" err="1" smtClean="0"/>
              <a:t>existente</a:t>
            </a:r>
            <a:r>
              <a:rPr lang="en-US" sz="2800" dirty="0" smtClean="0"/>
              <a:t> </a:t>
            </a:r>
            <a:r>
              <a:rPr lang="en-US" sz="2800" dirty="0" err="1" smtClean="0"/>
              <a:t>inca</a:t>
            </a:r>
            <a:r>
              <a:rPr lang="en-US" sz="2800" dirty="0" smtClean="0"/>
              <a:t> de la </a:t>
            </a:r>
            <a:r>
              <a:rPr lang="en-US" sz="2800" dirty="0" err="1" smtClean="0"/>
              <a:t>instalarea</a:t>
            </a:r>
            <a:r>
              <a:rPr lang="en-US" sz="2800" dirty="0" smtClean="0"/>
              <a:t> Python </a:t>
            </a:r>
            <a:r>
              <a:rPr lang="en-US" sz="2800" dirty="0" err="1" smtClean="0"/>
              <a:t>si</a:t>
            </a:r>
            <a:r>
              <a:rPr lang="en-US" sz="2800" dirty="0" smtClean="0"/>
              <a:t> module non standard, care </a:t>
            </a:r>
            <a:r>
              <a:rPr lang="en-US" sz="2800" dirty="0" err="1" smtClean="0"/>
              <a:t>necesita</a:t>
            </a:r>
            <a:r>
              <a:rPr lang="en-US" sz="2800" dirty="0" smtClean="0"/>
              <a:t> </a:t>
            </a:r>
            <a:r>
              <a:rPr lang="en-US" sz="2800" dirty="0" err="1" smtClean="0"/>
              <a:t>instalare</a:t>
            </a:r>
            <a:r>
              <a:rPr lang="en-US" sz="2800" dirty="0" smtClean="0"/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48833"/>
              </p:ext>
            </p:extLst>
          </p:nvPr>
        </p:nvGraphicFramePr>
        <p:xfrm>
          <a:off x="1113182" y="901150"/>
          <a:ext cx="10787270" cy="5512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2987"/>
                <a:gridCol w="9424283"/>
              </a:tblGrid>
              <a:tr h="462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Denumire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smtClean="0">
                          <a:effectLst/>
                        </a:rPr>
                        <a:t>Semnificatie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%a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Locale’s abbreviated weekday name.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%A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effectLst/>
                        </a:rPr>
                        <a:t>Locale’s full weekday </a:t>
                      </a:r>
                      <a:r>
                        <a:rPr lang="en-US" sz="2400" dirty="0" err="1" smtClean="0">
                          <a:effectLst/>
                        </a:rPr>
                        <a:t>name.q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%b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Locale’s abbreviated month name.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%B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effectLst/>
                        </a:rPr>
                        <a:t>Locale’s full month name.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%c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effectLst/>
                        </a:rPr>
                        <a:t>Locale’s appropriate date and time representation.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%d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Day of the month as a decimal number [01,31].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%H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Hour (24-hour clock) as a decimal number [00,23].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%I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Hour (12-hour clock) as a decimal number [01,12].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%j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Day of the year as a decimal number [001,366].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%m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Month as a decimal number [01,12].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%M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Minute as a decimal number [00,59].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3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%p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Locale’s equivalent of either AM or PM.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13182" y="397565"/>
            <a:ext cx="1078727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		</a:t>
            </a:r>
            <a:r>
              <a:rPr lang="en-US" sz="2800" b="1">
                <a:solidFill>
                  <a:srgbClr val="C00000"/>
                </a:solidFill>
              </a:rPr>
              <a:t>Modulul time - continuare</a:t>
            </a:r>
            <a:endParaRPr lang="ro-RO" sz="2800">
              <a:solidFill>
                <a:srgbClr val="C00000"/>
              </a:solidFill>
            </a:endParaRPr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51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204251"/>
              </p:ext>
            </p:extLst>
          </p:nvPr>
        </p:nvGraphicFramePr>
        <p:xfrm>
          <a:off x="1325218" y="926005"/>
          <a:ext cx="10173693" cy="5931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226"/>
                <a:gridCol w="8795467"/>
              </a:tblGrid>
              <a:tr h="130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Denumire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smtClean="0">
                          <a:effectLst/>
                        </a:rPr>
                        <a:t>Semnificatie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%S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Second as a decimal number [00,61].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3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%U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effectLst/>
                        </a:rPr>
                        <a:t>Week number of the year (Sunday as the first day of the week) as a decimal number [00,53]. All days in a new year preceding the first Sunday are considered to be in week 0.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%w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effectLst/>
                        </a:rPr>
                        <a:t>Weekday as a decimal number [0(Sunday),6].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3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%W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effectLst/>
                        </a:rPr>
                        <a:t>Week number of the year (Monday as the first day of the week) as a decimal number [00,53]. All days in a new year preceding the first Monday are considered to be in week 0.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%x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effectLst/>
                        </a:rPr>
                        <a:t>Locale’s appropriate date representation.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%X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effectLst/>
                        </a:rPr>
                        <a:t>Locale’s appropriate time representation.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%y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effectLst/>
                        </a:rPr>
                        <a:t>Year without century as a decimal number [00,99].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%Y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Year with century as a decimal number.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%Z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effectLst/>
                        </a:rPr>
                        <a:t>Time zone name (no characters if no time zone exists).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0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%%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400">
                          <a:effectLst/>
                        </a:rPr>
                        <a:t>A literal '%' character.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5" marR="7015" marT="2806" marB="2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38400" y="27967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	</a:t>
            </a:r>
            <a:r>
              <a:rPr lang="en-US" sz="2800" b="1" smtClean="0">
                <a:solidFill>
                  <a:srgbClr val="C00000"/>
                </a:solidFill>
              </a:rPr>
              <a:t>Modulul </a:t>
            </a:r>
            <a:r>
              <a:rPr lang="en-US" sz="2800" b="1">
                <a:solidFill>
                  <a:srgbClr val="C00000"/>
                </a:solidFill>
              </a:rPr>
              <a:t>time - continuare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</p:txBody>
      </p:sp>
    </p:spTree>
    <p:extLst>
      <p:ext uri="{BB962C8B-B14F-4D97-AF65-F5344CB8AC3E}">
        <p14:creationId xmlns:p14="http://schemas.microsoft.com/office/powerpoint/2010/main" val="396443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670" y="0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calendar - 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luna</a:t>
            </a:r>
            <a:r>
              <a:rPr lang="en-US" sz="2800" b="1" dirty="0">
                <a:solidFill>
                  <a:srgbClr val="008000"/>
                </a:solidFill>
              </a:rPr>
              <a:t> = </a:t>
            </a:r>
            <a:r>
              <a:rPr lang="en-US" sz="2800" b="1" dirty="0" err="1">
                <a:solidFill>
                  <a:srgbClr val="008000"/>
                </a:solidFill>
              </a:rPr>
              <a:t>calendar.month</a:t>
            </a:r>
            <a:r>
              <a:rPr lang="en-US" sz="2800" b="1" dirty="0">
                <a:solidFill>
                  <a:srgbClr val="008000"/>
                </a:solidFill>
              </a:rPr>
              <a:t> ( 2016, 07 )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08000"/>
                </a:solidFill>
              </a:rPr>
              <a:t>print </a:t>
            </a:r>
            <a:r>
              <a:rPr lang="en-US" sz="2800" b="1" dirty="0" smtClean="0">
                <a:solidFill>
                  <a:srgbClr val="008000"/>
                </a:solidFill>
              </a:rPr>
              <a:t>(</a:t>
            </a:r>
            <a:r>
              <a:rPr lang="en-US" sz="2800" b="1" dirty="0" err="1" smtClean="0">
                <a:solidFill>
                  <a:srgbClr val="008000"/>
                </a:solidFill>
              </a:rPr>
              <a:t>luna</a:t>
            </a:r>
            <a:r>
              <a:rPr lang="en-US" sz="2800" b="1" dirty="0" smtClean="0">
                <a:solidFill>
                  <a:srgbClr val="008000"/>
                </a:solidFill>
              </a:rPr>
              <a:t>)              		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calendarul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desfasurat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ziua</a:t>
            </a:r>
            <a:r>
              <a:rPr lang="en-US" sz="2800" b="1" dirty="0">
                <a:solidFill>
                  <a:srgbClr val="008000"/>
                </a:solidFill>
              </a:rPr>
              <a:t> = </a:t>
            </a:r>
            <a:r>
              <a:rPr lang="en-US" sz="2800" b="1" dirty="0" err="1">
                <a:solidFill>
                  <a:srgbClr val="008000"/>
                </a:solidFill>
              </a:rPr>
              <a:t>calendar.weekday</a:t>
            </a:r>
            <a:r>
              <a:rPr lang="en-US" sz="2800" b="1" dirty="0">
                <a:solidFill>
                  <a:srgbClr val="008000"/>
                </a:solidFill>
              </a:rPr>
              <a:t> ( 2016, 7, 15 )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08000"/>
                </a:solidFill>
              </a:rPr>
              <a:t>print </a:t>
            </a:r>
            <a:r>
              <a:rPr lang="en-US" sz="2800" b="1" dirty="0" smtClean="0">
                <a:solidFill>
                  <a:srgbClr val="008000"/>
                </a:solidFill>
              </a:rPr>
              <a:t>(</a:t>
            </a:r>
            <a:r>
              <a:rPr lang="en-US" sz="2800" b="1" dirty="0" err="1" smtClean="0">
                <a:solidFill>
                  <a:srgbClr val="008000"/>
                </a:solidFill>
              </a:rPr>
              <a:t>ziua</a:t>
            </a:r>
            <a:r>
              <a:rPr lang="en-US" sz="2800" b="1" dirty="0" smtClean="0">
                <a:solidFill>
                  <a:srgbClr val="008000"/>
                </a:solidFill>
              </a:rPr>
              <a:t>)              		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numarul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zilei</a:t>
            </a:r>
            <a:r>
              <a:rPr lang="en-US" sz="2800" dirty="0">
                <a:solidFill>
                  <a:srgbClr val="C00000"/>
                </a:solidFill>
              </a:rPr>
              <a:t> (0 - 6)</a:t>
            </a: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calendar.January</a:t>
            </a:r>
            <a:r>
              <a:rPr lang="en-US" sz="2800" b="1" dirty="0">
                <a:solidFill>
                  <a:srgbClr val="008000"/>
                </a:solidFill>
              </a:rPr>
              <a:t>        </a:t>
            </a:r>
            <a:r>
              <a:rPr lang="en-US" sz="2800" b="1" dirty="0" smtClean="0">
                <a:solidFill>
                  <a:srgbClr val="008000"/>
                </a:solidFill>
              </a:rPr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returneaza</a:t>
            </a:r>
            <a:r>
              <a:rPr lang="en-US" sz="2800" dirty="0">
                <a:solidFill>
                  <a:srgbClr val="C00000"/>
                </a:solidFill>
              </a:rPr>
              <a:t> 1</a:t>
            </a:r>
          </a:p>
          <a:p>
            <a:pPr marL="457200" indent="-457200">
              <a:buFontTx/>
              <a:buChar char="-"/>
            </a:pPr>
            <a:endParaRPr lang="en-US" sz="2800" b="1" dirty="0" smtClean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 smtClean="0">
                <a:solidFill>
                  <a:srgbClr val="008000"/>
                </a:solidFill>
              </a:rPr>
              <a:t>calendar.isleap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b="1" dirty="0">
                <a:solidFill>
                  <a:srgbClr val="008000"/>
                </a:solidFill>
              </a:rPr>
              <a:t>( 2400 )            </a:t>
            </a:r>
            <a:r>
              <a:rPr lang="en-US" sz="2800" b="1" dirty="0" smtClean="0">
                <a:solidFill>
                  <a:srgbClr val="008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testeaza</a:t>
            </a:r>
            <a:r>
              <a:rPr lang="en-US" sz="2800" dirty="0">
                <a:solidFill>
                  <a:srgbClr val="C00000"/>
                </a:solidFill>
              </a:rPr>
              <a:t> an bisect</a:t>
            </a: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calendar.leapdays</a:t>
            </a:r>
            <a:r>
              <a:rPr lang="en-US" sz="2800" b="1" dirty="0">
                <a:solidFill>
                  <a:srgbClr val="008000"/>
                </a:solidFill>
              </a:rPr>
              <a:t> ( 2000, 2100 ) 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numarul</a:t>
            </a:r>
            <a:r>
              <a:rPr lang="en-US" sz="2800" dirty="0">
                <a:solidFill>
                  <a:srgbClr val="C00000"/>
                </a:solidFill>
              </a:rPr>
              <a:t> de </a:t>
            </a:r>
            <a:r>
              <a:rPr lang="en-US" sz="2800" dirty="0" err="1">
                <a:solidFill>
                  <a:srgbClr val="C00000"/>
                </a:solidFill>
              </a:rPr>
              <a:t>zile</a:t>
            </a:r>
            <a:r>
              <a:rPr lang="en-US" sz="2800" dirty="0">
                <a:solidFill>
                  <a:srgbClr val="C00000"/>
                </a:solidFill>
              </a:rPr>
              <a:t> de 29 Feb in </a:t>
            </a:r>
            <a:r>
              <a:rPr lang="en-US" sz="2800" dirty="0" smtClean="0">
                <a:solidFill>
                  <a:srgbClr val="C00000"/>
                </a:solidFill>
              </a:rPr>
              <a:t>						</a:t>
            </a:r>
            <a:r>
              <a:rPr lang="en-US" sz="2800" dirty="0" err="1" smtClean="0">
                <a:solidFill>
                  <a:srgbClr val="C00000"/>
                </a:solidFill>
              </a:rPr>
              <a:t>perioada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specificata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670" y="35486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calendar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>
                <a:solidFill>
                  <a:srgbClr val="008000"/>
                </a:solidFill>
              </a:rPr>
              <a:t>calendar.monthcalendar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b="1" dirty="0">
                <a:solidFill>
                  <a:srgbClr val="008000"/>
                </a:solidFill>
              </a:rPr>
              <a:t>( 2016, 7 )  </a:t>
            </a:r>
            <a:r>
              <a:rPr lang="en-US" sz="2800" dirty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liste</a:t>
            </a:r>
            <a:r>
              <a:rPr lang="en-US" sz="2800" dirty="0">
                <a:solidFill>
                  <a:srgbClr val="C00000"/>
                </a:solidFill>
              </a:rPr>
              <a:t> cu </a:t>
            </a:r>
            <a:r>
              <a:rPr lang="en-US" sz="2800" dirty="0" err="1">
                <a:solidFill>
                  <a:srgbClr val="C00000"/>
                </a:solidFill>
              </a:rPr>
              <a:t>zilele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grupate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pe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							</a:t>
            </a:r>
            <a:r>
              <a:rPr lang="en-US" sz="2800" dirty="0" err="1" smtClean="0">
                <a:solidFill>
                  <a:srgbClr val="C00000"/>
                </a:solidFill>
              </a:rPr>
              <a:t>saptamani</a:t>
            </a:r>
            <a:r>
              <a:rPr lang="en-US" sz="2800" dirty="0" smtClean="0">
                <a:solidFill>
                  <a:srgbClr val="C00000"/>
                </a:solidFill>
              </a:rPr>
              <a:t>. </a:t>
            </a:r>
            <a:r>
              <a:rPr lang="en-US" sz="2800" dirty="0" err="1" smtClean="0">
                <a:solidFill>
                  <a:srgbClr val="C00000"/>
                </a:solidFill>
              </a:rPr>
              <a:t>Incepe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duminica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calendar.day_name</a:t>
            </a:r>
            <a:r>
              <a:rPr lang="en-US" sz="2800" b="1" dirty="0">
                <a:solidFill>
                  <a:srgbClr val="008000"/>
                </a:solidFill>
              </a:rPr>
              <a:t>[4]                </a:t>
            </a:r>
            <a:r>
              <a:rPr lang="en-US" sz="2800" b="1" dirty="0" smtClean="0">
                <a:solidFill>
                  <a:srgbClr val="008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numele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zilei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calendar.month_name</a:t>
            </a:r>
            <a:r>
              <a:rPr lang="en-US" sz="2800" b="1" dirty="0">
                <a:solidFill>
                  <a:srgbClr val="008000"/>
                </a:solidFill>
              </a:rPr>
              <a:t>[5]              </a:t>
            </a:r>
            <a:r>
              <a:rPr lang="en-US" sz="2800" dirty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numele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lunii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calendar.month_abbr</a:t>
            </a:r>
            <a:r>
              <a:rPr lang="en-US" sz="2800" b="1" dirty="0">
                <a:solidFill>
                  <a:srgbClr val="008000"/>
                </a:solidFill>
              </a:rPr>
              <a:t>[7]              </a:t>
            </a:r>
            <a:r>
              <a:rPr lang="en-US" sz="2800" b="1" dirty="0" smtClean="0">
                <a:solidFill>
                  <a:srgbClr val="008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numele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abreviat</a:t>
            </a:r>
            <a:r>
              <a:rPr lang="en-US" sz="2800" dirty="0">
                <a:solidFill>
                  <a:srgbClr val="C00000"/>
                </a:solidFill>
              </a:rPr>
              <a:t> al </a:t>
            </a:r>
            <a:r>
              <a:rPr lang="en-US" sz="2800" dirty="0" err="1">
                <a:solidFill>
                  <a:srgbClr val="C00000"/>
                </a:solidFill>
              </a:rPr>
              <a:t>lunii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08000"/>
                </a:solidFill>
              </a:rPr>
              <a:t>calendar.day_abbr</a:t>
            </a:r>
            <a:r>
              <a:rPr lang="en-US" sz="2800" b="1" dirty="0">
                <a:solidFill>
                  <a:srgbClr val="008000"/>
                </a:solidFill>
              </a:rPr>
              <a:t>[5]                </a:t>
            </a:r>
            <a:r>
              <a:rPr lang="en-US" sz="2800" b="1" dirty="0" smtClean="0">
                <a:solidFill>
                  <a:srgbClr val="008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numele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abreviat</a:t>
            </a:r>
            <a:r>
              <a:rPr lang="en-US" sz="2800" dirty="0">
                <a:solidFill>
                  <a:srgbClr val="C00000"/>
                </a:solidFill>
              </a:rPr>
              <a:t> al </a:t>
            </a:r>
            <a:r>
              <a:rPr lang="en-US" sz="2800" dirty="0" err="1">
                <a:solidFill>
                  <a:srgbClr val="C00000"/>
                </a:solidFill>
              </a:rPr>
              <a:t>zilei</a:t>
            </a:r>
            <a:r>
              <a:rPr lang="en-US" sz="2800" dirty="0" smtClean="0">
                <a:solidFill>
                  <a:srgbClr val="0070C0"/>
                </a:solidFill>
              </a:rPr>
              <a:t>	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</a:rPr>
              <a:t> 711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0878" y="156948"/>
            <a:ext cx="1101137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zipfile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altLang="en-US" sz="2800" b="1" dirty="0" smtClean="0">
                <a:solidFill>
                  <a:srgbClr val="FF6B38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lang="en-US" altLang="en-US" sz="2800" dirty="0" err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zipfile</a:t>
            </a:r>
            <a:r>
              <a:rPr lang="en-US" altLang="en-US" sz="2000" dirty="0"/>
              <a:t> </a:t>
            </a:r>
            <a:r>
              <a:rPr lang="en-US" altLang="en-US" sz="2800" dirty="0" smtClean="0"/>
              <a:t>			</a:t>
            </a:r>
            <a:r>
              <a:rPr lang="en-US" altLang="en-US" sz="2800" dirty="0" smtClean="0">
                <a:solidFill>
                  <a:srgbClr val="C00000"/>
                </a:solidFill>
              </a:rPr>
              <a:t># import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modul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Nume_obj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zipfile.ZipFile</a:t>
            </a:r>
            <a:r>
              <a:rPr lang="en-US" sz="2800" dirty="0" smtClean="0"/>
              <a:t>(</a:t>
            </a:r>
            <a:r>
              <a:rPr lang="en-US" sz="2800" dirty="0"/>
              <a:t>"</a:t>
            </a:r>
            <a:r>
              <a:rPr lang="en-US" sz="2800" dirty="0" err="1" smtClean="0"/>
              <a:t>cale</a:t>
            </a:r>
            <a:r>
              <a:rPr lang="en-US" sz="2800" dirty="0" smtClean="0"/>
              <a:t>/nume_fisier.zip", </a:t>
            </a:r>
            <a:r>
              <a:rPr lang="en-US" sz="2800" dirty="0"/>
              <a:t>"r")  </a:t>
            </a:r>
            <a:r>
              <a:rPr lang="en-US" sz="2800" i="1" dirty="0" smtClean="0">
                <a:solidFill>
                  <a:srgbClr val="C00000"/>
                </a:solidFill>
              </a:rPr>
              <a:t># </a:t>
            </a:r>
            <a:r>
              <a:rPr lang="en-US" sz="2800" i="1" dirty="0" err="1" smtClean="0">
                <a:solidFill>
                  <a:srgbClr val="C00000"/>
                </a:solidFill>
              </a:rPr>
              <a:t>obiect</a:t>
            </a:r>
            <a:r>
              <a:rPr lang="en-US" sz="2800" i="1" dirty="0" smtClean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cu </a:t>
            </a:r>
            <a:r>
              <a:rPr lang="en-US" sz="2800" i="1" dirty="0" err="1" smtClean="0">
                <a:solidFill>
                  <a:srgbClr val="C00000"/>
                </a:solidFill>
              </a:rPr>
              <a:t>arhiva</a:t>
            </a:r>
            <a:endParaRPr lang="en-US" sz="2800" i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i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lista</a:t>
            </a:r>
            <a:r>
              <a:rPr lang="en-US" sz="2800" dirty="0" smtClean="0"/>
              <a:t> </a:t>
            </a:r>
            <a:r>
              <a:rPr lang="en-US" sz="2800" dirty="0" err="1" smtClean="0"/>
              <a:t>fisierelor</a:t>
            </a:r>
            <a:r>
              <a:rPr lang="en-US" sz="2800" dirty="0" smtClean="0"/>
              <a:t> care </a:t>
            </a:r>
            <a:r>
              <a:rPr lang="en-US" sz="2800" dirty="0" err="1" smtClean="0"/>
              <a:t>compun</a:t>
            </a:r>
            <a:r>
              <a:rPr lang="en-US" sz="2800" dirty="0" smtClean="0"/>
              <a:t> </a:t>
            </a:r>
            <a:r>
              <a:rPr lang="en-US" sz="2800" dirty="0" err="1" smtClean="0"/>
              <a:t>arhiva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informatii</a:t>
            </a:r>
            <a:r>
              <a:rPr lang="en-US" sz="2800" dirty="0" smtClean="0"/>
              <a:t> </a:t>
            </a:r>
            <a:r>
              <a:rPr lang="en-US" sz="2800" dirty="0" err="1" smtClean="0"/>
              <a:t>despre</a:t>
            </a:r>
            <a:r>
              <a:rPr lang="en-US" sz="2800" dirty="0" smtClean="0"/>
              <a:t> </a:t>
            </a:r>
            <a:r>
              <a:rPr lang="en-US" sz="2800" dirty="0" err="1" smtClean="0"/>
              <a:t>fisierele</a:t>
            </a:r>
            <a:r>
              <a:rPr lang="en-US" sz="2800" dirty="0" smtClean="0"/>
              <a:t> </a:t>
            </a:r>
            <a:r>
              <a:rPr lang="en-US" sz="2800" dirty="0"/>
              <a:t>care </a:t>
            </a:r>
            <a:r>
              <a:rPr lang="en-US" sz="2800" dirty="0" err="1"/>
              <a:t>compun</a:t>
            </a:r>
            <a:r>
              <a:rPr lang="en-US" sz="2800" dirty="0"/>
              <a:t> </a:t>
            </a:r>
            <a:r>
              <a:rPr lang="en-US" sz="2800" dirty="0" err="1"/>
              <a:t>arhiva</a:t>
            </a:r>
            <a:r>
              <a:rPr lang="en-US" sz="2800" dirty="0" smtClean="0"/>
              <a:t>;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</a:rPr>
              <a:t>									</a:t>
            </a:r>
            <a:r>
              <a:rPr lang="en-US" sz="2800" dirty="0" err="1" smtClean="0">
                <a:solidFill>
                  <a:srgbClr val="0070C0"/>
                </a:solidFill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</a:rPr>
              <a:t> 712</a:t>
            </a:r>
            <a:endParaRPr lang="en-US" sz="2800" i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/>
              <a:t>Putem</a:t>
            </a:r>
            <a:r>
              <a:rPr lang="en-US" sz="2800" dirty="0"/>
              <a:t> </a:t>
            </a:r>
            <a:r>
              <a:rPr lang="en-US" sz="2800" dirty="0" err="1" smtClean="0"/>
              <a:t>citi</a:t>
            </a:r>
            <a:r>
              <a:rPr lang="en-US" sz="2800" dirty="0" smtClean="0"/>
              <a:t> </a:t>
            </a:r>
            <a:r>
              <a:rPr lang="en-US" sz="2800" dirty="0" err="1" smtClean="0"/>
              <a:t>fisiere</a:t>
            </a:r>
            <a:r>
              <a:rPr lang="en-US" sz="2800" dirty="0" smtClean="0"/>
              <a:t> </a:t>
            </a:r>
            <a:r>
              <a:rPr lang="en-US" sz="2800" dirty="0" err="1" smtClean="0"/>
              <a:t>arhivate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scrie</a:t>
            </a:r>
            <a:r>
              <a:rPr lang="en-US" sz="2800" dirty="0" smtClean="0"/>
              <a:t> in </a:t>
            </a:r>
            <a:r>
              <a:rPr lang="en-US" sz="2800" dirty="0" err="1" smtClean="0"/>
              <a:t>fisiere</a:t>
            </a:r>
            <a:r>
              <a:rPr lang="en-US" sz="2800" dirty="0" smtClean="0"/>
              <a:t> </a:t>
            </a:r>
            <a:r>
              <a:rPr lang="en-US" sz="2800" dirty="0" err="1" smtClean="0"/>
              <a:t>arhivate</a:t>
            </a:r>
            <a:r>
              <a:rPr lang="en-US" sz="2800" dirty="0" smtClean="0"/>
              <a:t>;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extrage</a:t>
            </a:r>
            <a:r>
              <a:rPr lang="en-US" sz="2800" dirty="0" smtClean="0"/>
              <a:t> </a:t>
            </a:r>
            <a:r>
              <a:rPr lang="en-US" sz="2800" dirty="0" err="1" smtClean="0"/>
              <a:t>toate</a:t>
            </a:r>
            <a:r>
              <a:rPr lang="en-US" sz="2800" dirty="0" smtClean="0"/>
              <a:t> </a:t>
            </a:r>
            <a:r>
              <a:rPr lang="en-US" sz="2800" dirty="0" err="1" smtClean="0"/>
              <a:t>fisierele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doar</a:t>
            </a:r>
            <a:r>
              <a:rPr lang="en-US" sz="2800" dirty="0" smtClean="0"/>
              <a:t> </a:t>
            </a:r>
            <a:r>
              <a:rPr lang="en-US" sz="2800" dirty="0" err="1" smtClean="0"/>
              <a:t>cel</a:t>
            </a:r>
            <a:r>
              <a:rPr lang="en-US" sz="2800" dirty="0" smtClean="0"/>
              <a:t> </a:t>
            </a:r>
            <a:r>
              <a:rPr lang="en-US" sz="2800" dirty="0" err="1" smtClean="0"/>
              <a:t>specificat</a:t>
            </a:r>
            <a:r>
              <a:rPr lang="en-US" sz="2800" dirty="0" smtClean="0"/>
              <a:t>;	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/>
              <a:t>crea</a:t>
            </a:r>
            <a:r>
              <a:rPr lang="en-US" sz="2800" dirty="0"/>
              <a:t> o </a:t>
            </a:r>
            <a:r>
              <a:rPr lang="en-US" sz="2800" dirty="0" err="1"/>
              <a:t>arhiva</a:t>
            </a:r>
            <a:r>
              <a:rPr lang="en-US" sz="2800" dirty="0"/>
              <a:t> </a:t>
            </a:r>
            <a:r>
              <a:rPr lang="en-US" sz="2800" dirty="0" err="1"/>
              <a:t>noua</a:t>
            </a:r>
            <a:r>
              <a:rPr lang="en-US" sz="2800" dirty="0"/>
              <a:t>, </a:t>
            </a:r>
            <a:r>
              <a:rPr lang="en-US" sz="2800" dirty="0" err="1"/>
              <a:t>compresata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necompresata</a:t>
            </a: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								</a:t>
            </a:r>
            <a:r>
              <a:rPr lang="en-US" sz="2800" dirty="0" err="1" smtClean="0">
                <a:solidFill>
                  <a:srgbClr val="0070C0"/>
                </a:solidFill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</a:rPr>
              <a:t> 713 - 715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8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670" y="859836"/>
            <a:ext cx="109330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datetime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extrage</a:t>
            </a:r>
            <a:r>
              <a:rPr lang="en-US" sz="2800" dirty="0" smtClean="0"/>
              <a:t> </a:t>
            </a:r>
            <a:r>
              <a:rPr lang="en-US" sz="2800" dirty="0" err="1" smtClean="0"/>
              <a:t>momentul</a:t>
            </a:r>
            <a:r>
              <a:rPr lang="en-US" sz="2800" dirty="0" smtClean="0"/>
              <a:t> de </a:t>
            </a:r>
            <a:r>
              <a:rPr lang="en-US" sz="2800" dirty="0" err="1" smtClean="0"/>
              <a:t>timp</a:t>
            </a:r>
            <a:r>
              <a:rPr lang="en-US" sz="2800" dirty="0" smtClean="0"/>
              <a:t> current;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extrage</a:t>
            </a:r>
            <a:r>
              <a:rPr lang="en-US" sz="2800" dirty="0" smtClean="0"/>
              <a:t> </a:t>
            </a:r>
            <a:r>
              <a:rPr lang="en-US" sz="2800" dirty="0" err="1" smtClean="0"/>
              <a:t>fiecare</a:t>
            </a:r>
            <a:r>
              <a:rPr lang="en-US" sz="2800" dirty="0" smtClean="0"/>
              <a:t> component din </a:t>
            </a:r>
            <a:r>
              <a:rPr lang="en-US" sz="2800" dirty="0" err="1" smtClean="0"/>
              <a:t>momentul</a:t>
            </a:r>
            <a:r>
              <a:rPr lang="en-US" sz="2800" dirty="0" smtClean="0"/>
              <a:t> de </a:t>
            </a:r>
            <a:r>
              <a:rPr lang="en-US" sz="2800" dirty="0" err="1" smtClean="0"/>
              <a:t>timp</a:t>
            </a:r>
            <a:r>
              <a:rPr lang="en-US" sz="2800" dirty="0" smtClean="0"/>
              <a:t> current;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formata</a:t>
            </a:r>
            <a:r>
              <a:rPr lang="en-US" sz="2800" dirty="0" smtClean="0"/>
              <a:t> data </a:t>
            </a:r>
            <a:r>
              <a:rPr lang="en-US" sz="2800" dirty="0" err="1" smtClean="0"/>
              <a:t>si</a:t>
            </a:r>
            <a:r>
              <a:rPr lang="en-US" sz="2800" dirty="0" smtClean="0"/>
              <a:t>/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ora</a:t>
            </a:r>
            <a:r>
              <a:rPr lang="en-US" sz="2800" dirty="0" smtClean="0"/>
              <a:t> in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</a:t>
            </a:r>
            <a:r>
              <a:rPr lang="en-US" sz="2800" dirty="0" err="1" smtClean="0"/>
              <a:t>formate</a:t>
            </a:r>
            <a:r>
              <a:rPr lang="en-US" sz="2800" dirty="0" smtClean="0"/>
              <a:t>,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de </a:t>
            </a:r>
            <a:r>
              <a:rPr lang="en-US" sz="2800" dirty="0" err="1" smtClean="0"/>
              <a:t>cel</a:t>
            </a:r>
            <a:r>
              <a:rPr lang="en-US" sz="2800" dirty="0" smtClean="0"/>
              <a:t> standard Python;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transforma</a:t>
            </a:r>
            <a:r>
              <a:rPr lang="en-US" sz="2800" dirty="0" smtClean="0"/>
              <a:t> un string, care are in </a:t>
            </a:r>
            <a:r>
              <a:rPr lang="en-US" sz="2800" dirty="0" err="1" smtClean="0"/>
              <a:t>componenta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elementele</a:t>
            </a:r>
            <a:r>
              <a:rPr lang="en-US" sz="2800" dirty="0" smtClean="0"/>
              <a:t> </a:t>
            </a:r>
            <a:r>
              <a:rPr lang="en-US" sz="2800" dirty="0" err="1" smtClean="0"/>
              <a:t>datetime</a:t>
            </a:r>
            <a:r>
              <a:rPr lang="en-US" sz="2800" dirty="0" smtClean="0"/>
              <a:t> in format </a:t>
            </a:r>
            <a:r>
              <a:rPr lang="en-US" sz="2800" dirty="0" err="1" smtClean="0"/>
              <a:t>acceptat</a:t>
            </a:r>
            <a:r>
              <a:rPr lang="en-US" sz="2800" dirty="0" smtClean="0"/>
              <a:t> de Python;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6678" y="184985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Introducere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Module standard: </a:t>
            </a:r>
            <a:r>
              <a:rPr lang="en-US" sz="2800" u="sng" dirty="0">
                <a:hlinkClick r:id="rId2"/>
              </a:rPr>
              <a:t>https://</a:t>
            </a:r>
            <a:r>
              <a:rPr lang="en-US" sz="2800" u="sng" dirty="0" smtClean="0">
                <a:hlinkClick r:id="rId2"/>
              </a:rPr>
              <a:t>docs.python.org/3.5/py-modindex.html</a:t>
            </a:r>
            <a:r>
              <a:rPr lang="en-US" sz="2800" u="sng" dirty="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Module non standard: </a:t>
            </a:r>
            <a:r>
              <a:rPr lang="en-US" sz="2800" u="sng" dirty="0">
                <a:hlinkClick r:id="rId3"/>
              </a:rPr>
              <a:t>https://pypi.python.org</a:t>
            </a:r>
            <a:r>
              <a:rPr lang="en-US" sz="2800" u="sng" dirty="0" smtClean="0">
                <a:hlinkClick r:id="rId3"/>
              </a:rPr>
              <a:t>/</a:t>
            </a:r>
            <a:r>
              <a:rPr lang="en-US" sz="2800" dirty="0"/>
              <a:t>	</a:t>
            </a:r>
            <a:r>
              <a:rPr lang="en-US" sz="2800" dirty="0" smtClean="0"/>
              <a:t>109 k </a:t>
            </a:r>
            <a:r>
              <a:rPr lang="en-US" sz="2800" dirty="0" smtClean="0"/>
              <a:t>+</a:t>
            </a:r>
            <a:endParaRPr lang="en-US" sz="2800" u="sng" dirty="0" smtClean="0"/>
          </a:p>
          <a:p>
            <a:endParaRPr lang="en-US" sz="2800" u="sng" dirty="0" smtClean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CC00CC"/>
                </a:solidFill>
              </a:rPr>
              <a:t>print</a:t>
            </a:r>
            <a:r>
              <a:rPr lang="en-US" sz="2800" dirty="0" smtClean="0"/>
              <a:t>(</a:t>
            </a:r>
            <a:r>
              <a:rPr lang="en-US" sz="2800" dirty="0" err="1" smtClean="0"/>
              <a:t>nume_modul</a:t>
            </a:r>
            <a:r>
              <a:rPr lang="en-US" sz="2800" dirty="0" smtClean="0"/>
              <a:t>) </a:t>
            </a:r>
            <a:r>
              <a:rPr lang="en-US" sz="2800" dirty="0"/>
              <a:t>– </a:t>
            </a:r>
            <a:r>
              <a:rPr lang="en-US" sz="2800" dirty="0" err="1"/>
              <a:t>returneaza</a:t>
            </a:r>
            <a:r>
              <a:rPr lang="en-US" sz="2800" dirty="0"/>
              <a:t> </a:t>
            </a:r>
            <a:r>
              <a:rPr lang="en-US" sz="2800" dirty="0" err="1" smtClean="0"/>
              <a:t>directorul</a:t>
            </a:r>
            <a:r>
              <a:rPr lang="en-US" sz="2800" dirty="0" smtClean="0"/>
              <a:t> </a:t>
            </a:r>
            <a:r>
              <a:rPr lang="en-US" sz="2800" dirty="0" err="1" smtClean="0"/>
              <a:t>unde</a:t>
            </a:r>
            <a:r>
              <a:rPr lang="en-US" sz="2800" dirty="0" smtClean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stocat</a:t>
            </a:r>
            <a:r>
              <a:rPr lang="en-US" sz="2800" dirty="0"/>
              <a:t> </a:t>
            </a:r>
            <a:r>
              <a:rPr lang="en-US" sz="2800" dirty="0" err="1"/>
              <a:t>acest</a:t>
            </a:r>
            <a:r>
              <a:rPr lang="en-US" sz="2800" dirty="0"/>
              <a:t> </a:t>
            </a:r>
            <a:r>
              <a:rPr lang="en-US" sz="2800" dirty="0" err="1" smtClean="0"/>
              <a:t>modul</a:t>
            </a:r>
            <a:r>
              <a:rPr lang="en-US" sz="2800" dirty="0" smtClean="0"/>
              <a:t>.  </a:t>
            </a:r>
            <a:r>
              <a:rPr lang="en-US" sz="2800" dirty="0" err="1" smtClean="0"/>
              <a:t>Modulul</a:t>
            </a:r>
            <a:r>
              <a:rPr lang="en-US" sz="2800" dirty="0" smtClean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fie </a:t>
            </a:r>
            <a:r>
              <a:rPr lang="en-US" sz="2800" dirty="0" err="1"/>
              <a:t>importat</a:t>
            </a:r>
            <a:r>
              <a:rPr lang="en-US" sz="2800" dirty="0"/>
              <a:t> </a:t>
            </a:r>
            <a:r>
              <a:rPr lang="en-US" sz="2800" dirty="0" err="1"/>
              <a:t>deja</a:t>
            </a:r>
            <a:r>
              <a:rPr lang="en-US" sz="2800" dirty="0"/>
              <a:t>;</a:t>
            </a:r>
          </a:p>
          <a:p>
            <a:pPr marL="457200" indent="-457200">
              <a:buFontTx/>
              <a:buChar char="-"/>
            </a:pPr>
            <a:endParaRPr lang="en-US" sz="2800" u="sng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instalare</a:t>
            </a:r>
            <a:r>
              <a:rPr lang="en-US" sz="2800" dirty="0"/>
              <a:t>, se intra in </a:t>
            </a:r>
            <a:r>
              <a:rPr lang="en-US" sz="2800" dirty="0" err="1"/>
              <a:t>linie</a:t>
            </a:r>
            <a:r>
              <a:rPr lang="en-US" sz="2800" dirty="0"/>
              <a:t> de </a:t>
            </a:r>
            <a:r>
              <a:rPr lang="en-US" sz="2800" dirty="0" err="1" smtClean="0"/>
              <a:t>comanda</a:t>
            </a:r>
            <a:r>
              <a:rPr lang="en-US" sz="2800" dirty="0" smtClean="0"/>
              <a:t>, in </a:t>
            </a:r>
            <a:r>
              <a:rPr lang="en-US" sz="2800" dirty="0" err="1" smtClean="0"/>
              <a:t>directorul</a:t>
            </a:r>
            <a:r>
              <a:rPr lang="en-US" sz="2800" dirty="0" smtClean="0"/>
              <a:t> </a:t>
            </a:r>
            <a:r>
              <a:rPr lang="en-US" sz="2800" dirty="0" err="1" smtClean="0"/>
              <a:t>unde</a:t>
            </a:r>
            <a:r>
              <a:rPr lang="en-US" sz="2800" dirty="0" smtClean="0"/>
              <a:t> se </a:t>
            </a:r>
            <a:r>
              <a:rPr lang="en-US" sz="2800" dirty="0" err="1" smtClean="0"/>
              <a:t>afla</a:t>
            </a:r>
            <a:r>
              <a:rPr lang="en-US" sz="2800" dirty="0" smtClean="0"/>
              <a:t> </a:t>
            </a:r>
            <a:r>
              <a:rPr lang="en-US" sz="2800" dirty="0" err="1" smtClean="0"/>
              <a:t>executabilul</a:t>
            </a:r>
            <a:r>
              <a:rPr lang="en-US" sz="2800" dirty="0" smtClean="0"/>
              <a:t>, </a:t>
            </a:r>
            <a:r>
              <a:rPr lang="en-US" sz="2800" dirty="0" err="1"/>
              <a:t>si</a:t>
            </a:r>
            <a:r>
              <a:rPr lang="en-US" sz="2800" dirty="0"/>
              <a:t> se </a:t>
            </a:r>
            <a:r>
              <a:rPr lang="en-US" sz="2800" dirty="0" err="1"/>
              <a:t>scrie</a:t>
            </a:r>
            <a:r>
              <a:rPr lang="en-US" sz="2800" dirty="0"/>
              <a:t> </a:t>
            </a:r>
            <a:r>
              <a:rPr lang="en-US" sz="2800" dirty="0" err="1"/>
              <a:t>instructiunea</a:t>
            </a:r>
            <a:r>
              <a:rPr lang="en-US" sz="2800" dirty="0"/>
              <a:t>:</a:t>
            </a:r>
            <a:endParaRPr lang="en-US" sz="2800" dirty="0" smtClean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  <a:r>
              <a:rPr lang="en-US" sz="2800" b="1" dirty="0">
                <a:solidFill>
                  <a:srgbClr val="008000"/>
                </a:solidFill>
              </a:rPr>
              <a:t>python setup.py install		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docs.python.org/3.5/install/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800" b="1" dirty="0" err="1" smtClean="0"/>
              <a:t>sau</a:t>
            </a:r>
            <a:endParaRPr lang="en-US" sz="2800" b="1" dirty="0"/>
          </a:p>
          <a:p>
            <a:pPr lvl="1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rgbClr val="008000"/>
                </a:solidFill>
              </a:rPr>
              <a:t>pip[3] install </a:t>
            </a:r>
            <a:r>
              <a:rPr lang="en-US" sz="2800" b="1" dirty="0" err="1" smtClean="0">
                <a:solidFill>
                  <a:srgbClr val="008000"/>
                </a:solidFill>
              </a:rPr>
              <a:t>nume_modul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dirty="0" smtClean="0"/>
              <a:t>– </a:t>
            </a:r>
            <a:r>
              <a:rPr lang="en-US" sz="2800" dirty="0" smtClean="0"/>
              <a:t>direct din </a:t>
            </a:r>
            <a:r>
              <a:rPr lang="en-US" sz="2800" dirty="0" err="1" smtClean="0"/>
              <a:t>linie</a:t>
            </a:r>
            <a:r>
              <a:rPr lang="en-US" sz="2800" dirty="0" smtClean="0"/>
              <a:t> de </a:t>
            </a:r>
            <a:r>
              <a:rPr lang="en-US" sz="2800" dirty="0" err="1" smtClean="0"/>
              <a:t>comanda</a:t>
            </a:r>
            <a:r>
              <a:rPr lang="en-US" sz="2800" dirty="0" smtClean="0"/>
              <a:t>	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	</a:t>
            </a:r>
            <a:r>
              <a:rPr lang="en-US" sz="2800" b="1" dirty="0" smtClean="0">
                <a:solidFill>
                  <a:srgbClr val="008000"/>
                </a:solidFill>
              </a:rPr>
              <a:t>python –m pip </a:t>
            </a:r>
            <a:r>
              <a:rPr lang="en-US" sz="2800" b="1" dirty="0">
                <a:solidFill>
                  <a:srgbClr val="008000"/>
                </a:solidFill>
              </a:rPr>
              <a:t>install </a:t>
            </a:r>
            <a:r>
              <a:rPr lang="en-US" sz="2800" b="1" dirty="0" smtClean="0">
                <a:solidFill>
                  <a:srgbClr val="008000"/>
                </a:solidFill>
              </a:rPr>
              <a:t>–U </a:t>
            </a:r>
            <a:r>
              <a:rPr lang="en-US" sz="2800" b="1" dirty="0" err="1" smtClean="0">
                <a:solidFill>
                  <a:srgbClr val="008000"/>
                </a:solidFill>
              </a:rPr>
              <a:t>nume_modul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dirty="0"/>
              <a:t>– </a:t>
            </a:r>
            <a:r>
              <a:rPr lang="en-US" sz="2800" dirty="0" smtClean="0"/>
              <a:t>upgrade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65" y="205055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Crearea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modulelor</a:t>
            </a:r>
            <a:r>
              <a:rPr lang="en-US" sz="2800" b="1" dirty="0" smtClean="0">
                <a:solidFill>
                  <a:srgbClr val="C00000"/>
                </a:solidFill>
              </a:rPr>
              <a:t> in Python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Vom</a:t>
            </a:r>
            <a:r>
              <a:rPr lang="en-US" sz="2800" dirty="0"/>
              <a:t> </a:t>
            </a:r>
            <a:r>
              <a:rPr lang="en-US" sz="2800" dirty="0" err="1"/>
              <a:t>crea</a:t>
            </a:r>
            <a:r>
              <a:rPr lang="en-US" sz="2800" dirty="0"/>
              <a:t> </a:t>
            </a:r>
            <a:r>
              <a:rPr lang="en-US" sz="2800" dirty="0" smtClean="0"/>
              <a:t>un </a:t>
            </a:r>
            <a:r>
              <a:rPr lang="en-US" sz="2800" dirty="0" err="1" smtClean="0"/>
              <a:t>fisier</a:t>
            </a:r>
            <a:r>
              <a:rPr lang="en-US" sz="2800" dirty="0" smtClean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numit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b="1" dirty="0" smtClean="0">
                <a:solidFill>
                  <a:srgbClr val="00B050"/>
                </a:solidFill>
              </a:rPr>
              <a:t>NumeModul.py</a:t>
            </a:r>
            <a:r>
              <a:rPr lang="en-US" sz="2800" dirty="0" smtClean="0"/>
              <a:t>”. </a:t>
            </a:r>
            <a:r>
              <a:rPr lang="en-US" sz="2800" dirty="0" err="1" smtClean="0"/>
              <a:t>Fisierul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fi </a:t>
            </a:r>
            <a:r>
              <a:rPr lang="en-US" sz="2800" dirty="0" err="1" smtClean="0"/>
              <a:t>salvat</a:t>
            </a:r>
            <a:r>
              <a:rPr lang="en-US" sz="2800" dirty="0" smtClean="0"/>
              <a:t>/</a:t>
            </a:r>
            <a:r>
              <a:rPr lang="en-US" sz="2800" dirty="0" err="1" smtClean="0"/>
              <a:t>copiat</a:t>
            </a:r>
            <a:r>
              <a:rPr lang="en-US" sz="2800" dirty="0" smtClean="0"/>
              <a:t> in </a:t>
            </a:r>
            <a:r>
              <a:rPr lang="en-US" sz="2800" dirty="0" err="1" smtClean="0"/>
              <a:t>subdirectorul</a:t>
            </a:r>
            <a:r>
              <a:rPr lang="en-US" sz="2800" dirty="0" smtClean="0"/>
              <a:t> ‘Lib’ din </a:t>
            </a:r>
            <a:r>
              <a:rPr lang="en-US" sz="2800" dirty="0" err="1" smtClean="0"/>
              <a:t>directorul</a:t>
            </a:r>
            <a:r>
              <a:rPr lang="en-US" sz="2800" dirty="0" smtClean="0"/>
              <a:t> </a:t>
            </a:r>
            <a:r>
              <a:rPr lang="en-US" sz="2800" dirty="0" err="1" smtClean="0"/>
              <a:t>unde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instalat</a:t>
            </a:r>
            <a:r>
              <a:rPr lang="en-US" sz="2800" dirty="0" smtClean="0"/>
              <a:t> Python (Python3x);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Fisierul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contine</a:t>
            </a:r>
            <a:r>
              <a:rPr lang="en-US" sz="2800" dirty="0" smtClean="0"/>
              <a:t> </a:t>
            </a:r>
            <a:r>
              <a:rPr lang="en-US" sz="2800" dirty="0" err="1" smtClean="0"/>
              <a:t>toate</a:t>
            </a:r>
            <a:r>
              <a:rPr lang="en-US" sz="2800" dirty="0" smtClean="0"/>
              <a:t> </a:t>
            </a:r>
            <a:r>
              <a:rPr lang="en-US" sz="2800" dirty="0" err="1" smtClean="0"/>
              <a:t>instructiunile</a:t>
            </a:r>
            <a:r>
              <a:rPr lang="en-US" sz="2800" dirty="0" smtClean="0"/>
              <a:t> Python </a:t>
            </a:r>
            <a:r>
              <a:rPr lang="en-US" sz="2800" dirty="0" err="1" smtClean="0"/>
              <a:t>necesare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Ultima</a:t>
            </a:r>
            <a:r>
              <a:rPr lang="en-US" sz="2800" dirty="0" smtClean="0"/>
              <a:t> </a:t>
            </a:r>
            <a:r>
              <a:rPr lang="en-US" sz="2800" dirty="0" err="1" smtClean="0"/>
              <a:t>instructiune</a:t>
            </a:r>
            <a:r>
              <a:rPr lang="en-US" sz="2800" dirty="0" smtClean="0"/>
              <a:t> din </a:t>
            </a:r>
            <a:r>
              <a:rPr lang="en-US" sz="2800" dirty="0" err="1" smtClean="0"/>
              <a:t>fisier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fi:</a:t>
            </a:r>
          </a:p>
          <a:p>
            <a:pPr lvl="1"/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6600"/>
                </a:solidFill>
              </a:rPr>
              <a:t>if</a:t>
            </a:r>
            <a:r>
              <a:rPr lang="en-US" sz="2800" b="1" dirty="0" smtClean="0"/>
              <a:t> </a:t>
            </a:r>
            <a:r>
              <a:rPr lang="en-US" sz="2800" b="1" dirty="0"/>
              <a:t>__name__ </a:t>
            </a:r>
            <a:r>
              <a:rPr lang="en-US" sz="2800" b="1" dirty="0">
                <a:solidFill>
                  <a:srgbClr val="0070C0"/>
                </a:solidFill>
              </a:rPr>
              <a:t>==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8000"/>
                </a:solidFill>
              </a:rPr>
              <a:t>"__main</a:t>
            </a:r>
            <a:r>
              <a:rPr lang="en-US" sz="2800" b="1" dirty="0" smtClean="0">
                <a:solidFill>
                  <a:srgbClr val="008000"/>
                </a:solidFill>
              </a:rPr>
              <a:t>__"</a:t>
            </a:r>
            <a:r>
              <a:rPr lang="en-US" sz="2800" b="1" dirty="0" smtClean="0"/>
              <a:t>:</a:t>
            </a:r>
          </a:p>
          <a:p>
            <a:pPr lvl="1"/>
            <a:r>
              <a:rPr lang="en-US" sz="2800" b="1" dirty="0"/>
              <a:t>		</a:t>
            </a:r>
            <a:r>
              <a:rPr lang="en-US" sz="2800" b="1" dirty="0" smtClean="0">
                <a:solidFill>
                  <a:srgbClr val="CC00CC"/>
                </a:solidFill>
              </a:rPr>
              <a:t>print</a:t>
            </a:r>
            <a:r>
              <a:rPr lang="en-US" sz="2800" b="1" dirty="0" smtClean="0"/>
              <a:t> (</a:t>
            </a:r>
            <a:r>
              <a:rPr lang="en-US" sz="2800" b="1" dirty="0" smtClean="0">
                <a:solidFill>
                  <a:srgbClr val="008000"/>
                </a:solidFill>
              </a:rPr>
              <a:t>"Este un </a:t>
            </a:r>
            <a:r>
              <a:rPr lang="en-US" sz="2800" b="1" dirty="0" err="1" smtClean="0">
                <a:solidFill>
                  <a:srgbClr val="008000"/>
                </a:solidFill>
              </a:rPr>
              <a:t>modul</a:t>
            </a:r>
            <a:r>
              <a:rPr lang="en-US" sz="2800" b="1" dirty="0" smtClean="0">
                <a:solidFill>
                  <a:srgbClr val="008000"/>
                </a:solidFill>
              </a:rPr>
              <a:t>. Se </a:t>
            </a:r>
            <a:r>
              <a:rPr lang="en-US" sz="2800" b="1" dirty="0" err="1" smtClean="0">
                <a:solidFill>
                  <a:srgbClr val="008000"/>
                </a:solidFill>
              </a:rPr>
              <a:t>importa</a:t>
            </a:r>
            <a:r>
              <a:rPr lang="en-US" sz="2800" b="1" dirty="0" smtClean="0">
                <a:solidFill>
                  <a:srgbClr val="008000"/>
                </a:solidFill>
              </a:rPr>
              <a:t>, nu se </a:t>
            </a:r>
            <a:r>
              <a:rPr lang="en-US" sz="2800" b="1" dirty="0" err="1" smtClean="0">
                <a:solidFill>
                  <a:srgbClr val="008000"/>
                </a:solidFill>
              </a:rPr>
              <a:t>executa</a:t>
            </a:r>
            <a:r>
              <a:rPr lang="en-US" sz="2800" b="1" dirty="0" smtClean="0">
                <a:solidFill>
                  <a:srgbClr val="008000"/>
                </a:solidFill>
              </a:rPr>
              <a:t>“</a:t>
            </a:r>
            <a:r>
              <a:rPr lang="en-US" sz="2800" b="1" dirty="0" smtClean="0"/>
              <a:t>)</a:t>
            </a:r>
          </a:p>
          <a:p>
            <a:pPr lvl="1"/>
            <a:endParaRPr lang="en-US" sz="2800" b="1" dirty="0" smtClean="0"/>
          </a:p>
          <a:p>
            <a:pPr lvl="1"/>
            <a:r>
              <a:rPr lang="en-US" sz="2800" dirty="0" err="1" smtClean="0"/>
              <a:t>Mesajul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fi </a:t>
            </a:r>
            <a:r>
              <a:rPr lang="en-US" sz="2800" dirty="0" err="1" smtClean="0"/>
              <a:t>afissat</a:t>
            </a:r>
            <a:r>
              <a:rPr lang="en-US" sz="2800" dirty="0" smtClean="0"/>
              <a:t> </a:t>
            </a:r>
            <a:r>
              <a:rPr lang="en-US" sz="2800" dirty="0" err="1" smtClean="0"/>
              <a:t>doar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</a:t>
            </a:r>
            <a:r>
              <a:rPr lang="en-US" sz="2800" dirty="0" err="1" smtClean="0"/>
              <a:t>doriti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rulati</a:t>
            </a:r>
            <a:r>
              <a:rPr lang="en-US" sz="2800" dirty="0" smtClean="0"/>
              <a:t> direct </a:t>
            </a:r>
            <a:r>
              <a:rPr lang="en-US" sz="2800" dirty="0" err="1" smtClean="0"/>
              <a:t>modulul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0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Apelarea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modulelor</a:t>
            </a:r>
            <a:r>
              <a:rPr lang="en-US" sz="2800" b="1" dirty="0" smtClean="0">
                <a:solidFill>
                  <a:srgbClr val="C00000"/>
                </a:solidFill>
              </a:rPr>
              <a:t> in Python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Apelarea</a:t>
            </a:r>
            <a:r>
              <a:rPr lang="en-US" sz="2800" dirty="0" smtClean="0"/>
              <a:t> </a:t>
            </a:r>
            <a:r>
              <a:rPr lang="en-US" sz="2800" dirty="0" err="1" smtClean="0"/>
              <a:t>modulului</a:t>
            </a:r>
            <a:r>
              <a:rPr lang="en-US" sz="2800" dirty="0" smtClean="0"/>
              <a:t> se face print import </a:t>
            </a:r>
            <a:r>
              <a:rPr lang="en-US" sz="2800" dirty="0" err="1" smtClean="0"/>
              <a:t>astfel</a:t>
            </a:r>
            <a:r>
              <a:rPr lang="en-US" sz="2800" dirty="0" smtClean="0"/>
              <a:t>: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rgbClr val="FF6600"/>
                </a:solidFill>
              </a:rPr>
              <a:t>import</a:t>
            </a:r>
            <a:r>
              <a:rPr lang="en-US" sz="2800" dirty="0" smtClean="0"/>
              <a:t> </a:t>
            </a:r>
            <a:r>
              <a:rPr lang="en-US" sz="2800" dirty="0" err="1" smtClean="0"/>
              <a:t>nume_modul</a:t>
            </a:r>
            <a:r>
              <a:rPr lang="en-US" sz="2800" dirty="0" smtClean="0"/>
              <a:t> [ </a:t>
            </a:r>
            <a:r>
              <a:rPr lang="en-US" sz="2800" b="1" dirty="0" smtClean="0">
                <a:solidFill>
                  <a:srgbClr val="FF6600"/>
                </a:solidFill>
              </a:rPr>
              <a:t>as</a:t>
            </a:r>
            <a:r>
              <a:rPr lang="en-US" sz="2800" dirty="0" smtClean="0"/>
              <a:t> alias  ]</a:t>
            </a:r>
          </a:p>
          <a:p>
            <a:pPr marL="1371600" lvl="2" indent="-457200">
              <a:buFontTx/>
              <a:buChar char="-"/>
            </a:pPr>
            <a:r>
              <a:rPr lang="en-US" sz="2800" b="1" dirty="0" err="1" smtClean="0">
                <a:solidFill>
                  <a:srgbClr val="00B050"/>
                </a:solidFill>
              </a:rPr>
              <a:t>Apelare</a:t>
            </a:r>
            <a:r>
              <a:rPr lang="en-US" sz="2800" dirty="0" smtClean="0"/>
              <a:t>:	</a:t>
            </a:r>
            <a:r>
              <a:rPr lang="en-US" sz="2800" dirty="0" err="1" smtClean="0"/>
              <a:t>nume_modul.nume_functie</a:t>
            </a:r>
            <a:r>
              <a:rPr lang="en-US" sz="2800" dirty="0" smtClean="0"/>
              <a:t>	()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alias.nume_functie</a:t>
            </a:r>
            <a:endParaRPr lang="en-US" sz="2800" dirty="0"/>
          </a:p>
          <a:p>
            <a:pPr marL="914400" lvl="1" indent="-457200">
              <a:buFontTx/>
              <a:buChar char="-"/>
            </a:pPr>
            <a:endParaRPr lang="en-US" sz="2800" dirty="0" smtClean="0"/>
          </a:p>
          <a:p>
            <a:pPr lvl="2" indent="-457200">
              <a:buFontTx/>
              <a:buChar char="-"/>
            </a:pPr>
            <a:r>
              <a:rPr lang="en-US" sz="2800" b="1" dirty="0" smtClean="0">
                <a:solidFill>
                  <a:srgbClr val="FF6600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 err="1"/>
              <a:t>nume_modul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FF6600"/>
                </a:solidFill>
              </a:rPr>
              <a:t>import</a:t>
            </a:r>
            <a:r>
              <a:rPr lang="en-US" sz="2800" dirty="0" smtClean="0"/>
              <a:t> var1, var2 [ , ... , ... ] 	[(*)]</a:t>
            </a:r>
          </a:p>
          <a:p>
            <a:pPr lvl="3" indent="-457200">
              <a:buFontTx/>
              <a:buChar char="-"/>
            </a:pPr>
            <a:r>
              <a:rPr lang="en-US" sz="2800" b="1" dirty="0" err="1" smtClean="0">
                <a:solidFill>
                  <a:srgbClr val="00B050"/>
                </a:solidFill>
              </a:rPr>
              <a:t>Apelare</a:t>
            </a:r>
            <a:r>
              <a:rPr lang="en-US" sz="2800" dirty="0" smtClean="0"/>
              <a:t>: </a:t>
            </a:r>
            <a:r>
              <a:rPr lang="en-US" sz="2800" dirty="0" err="1" smtClean="0"/>
              <a:t>nume_functie</a:t>
            </a:r>
            <a:r>
              <a:rPr lang="en-US" sz="2800" dirty="0" smtClean="0"/>
              <a:t>()</a:t>
            </a:r>
            <a:endParaRPr lang="en-US" sz="2800" dirty="0"/>
          </a:p>
          <a:p>
            <a:pPr lvl="3" indent="-457200">
              <a:buFontTx/>
              <a:buChar char="-"/>
            </a:pPr>
            <a:endParaRPr lang="en-US" sz="2800" dirty="0"/>
          </a:p>
          <a:p>
            <a:pPr lvl="2" indent="-457200">
              <a:buFontTx/>
              <a:buChar char="-"/>
            </a:pPr>
            <a:r>
              <a:rPr lang="en-US" sz="2800" b="1" dirty="0">
                <a:solidFill>
                  <a:srgbClr val="FF6600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nume_modul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6600"/>
                </a:solidFill>
              </a:rPr>
              <a:t>import</a:t>
            </a:r>
            <a:r>
              <a:rPr lang="en-US" sz="2800" dirty="0" smtClean="0"/>
              <a:t> class 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importa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module cu </a:t>
            </a:r>
            <a:r>
              <a:rPr lang="en-US" sz="2800" dirty="0" err="1" smtClean="0"/>
              <a:t>aceeasi</a:t>
            </a:r>
            <a:r>
              <a:rPr lang="en-US" sz="2800" dirty="0" smtClean="0"/>
              <a:t> </a:t>
            </a:r>
            <a:r>
              <a:rPr lang="en-US" sz="2800" dirty="0" err="1" smtClean="0"/>
              <a:t>instructiune</a:t>
            </a:r>
            <a:r>
              <a:rPr lang="en-US" sz="2800" dirty="0" smtClean="0"/>
              <a:t> import (,);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701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596348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Crearea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unui</a:t>
            </a:r>
            <a:r>
              <a:rPr lang="en-US" sz="2800" b="1" dirty="0" smtClean="0">
                <a:solidFill>
                  <a:srgbClr val="C00000"/>
                </a:solidFill>
              </a:rPr>
              <a:t> package in Python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/>
              <a:t>O </a:t>
            </a:r>
            <a:r>
              <a:rPr lang="en-US" sz="2800" dirty="0" err="1" smtClean="0"/>
              <a:t>colectie</a:t>
            </a:r>
            <a:r>
              <a:rPr lang="en-US" sz="2800" dirty="0" smtClean="0"/>
              <a:t> de </a:t>
            </a:r>
            <a:r>
              <a:rPr lang="en-US" sz="2800" dirty="0"/>
              <a:t>module se </a:t>
            </a:r>
            <a:r>
              <a:rPr lang="en-US" sz="2800" dirty="0" err="1" smtClean="0"/>
              <a:t>numeste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8000"/>
                </a:solidFill>
              </a:rPr>
              <a:t>package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/>
              <a:t>a </a:t>
            </a:r>
            <a:r>
              <a:rPr lang="en-US" sz="2800" dirty="0" err="1"/>
              <a:t>crea</a:t>
            </a:r>
            <a:r>
              <a:rPr lang="en-US" sz="2800" dirty="0"/>
              <a:t> un package :</a:t>
            </a:r>
          </a:p>
          <a:p>
            <a:r>
              <a:rPr lang="en-US" sz="2800" dirty="0" smtClean="0"/>
              <a:t>	1. Cream </a:t>
            </a:r>
            <a:r>
              <a:rPr lang="en-US" sz="2800" dirty="0"/>
              <a:t>un director </a:t>
            </a:r>
            <a:r>
              <a:rPr lang="en-US" sz="2800" dirty="0" smtClean="0"/>
              <a:t>cu </a:t>
            </a:r>
            <a:r>
              <a:rPr lang="en-US" sz="2800" dirty="0" err="1" smtClean="0"/>
              <a:t>numele</a:t>
            </a:r>
            <a:r>
              <a:rPr lang="en-US" sz="2800" dirty="0" smtClean="0"/>
              <a:t> </a:t>
            </a:r>
            <a:r>
              <a:rPr lang="en-US" sz="2800" dirty="0" err="1" smtClean="0"/>
              <a:t>pachetului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2. </a:t>
            </a:r>
            <a:r>
              <a:rPr lang="en-US" sz="2800" dirty="0" err="1" smtClean="0"/>
              <a:t>Punem</a:t>
            </a:r>
            <a:r>
              <a:rPr lang="en-US" sz="2800" dirty="0" smtClean="0"/>
              <a:t> </a:t>
            </a:r>
            <a:r>
              <a:rPr lang="en-US" sz="2800" dirty="0" err="1"/>
              <a:t>modulele</a:t>
            </a:r>
            <a:r>
              <a:rPr lang="en-US" sz="2800" dirty="0"/>
              <a:t> </a:t>
            </a:r>
            <a:r>
              <a:rPr lang="en-US" sz="2800" dirty="0" smtClean="0"/>
              <a:t>in </a:t>
            </a:r>
            <a:r>
              <a:rPr lang="en-US" sz="2800" dirty="0"/>
              <a:t>in </a:t>
            </a:r>
            <a:r>
              <a:rPr lang="en-US" sz="2800" dirty="0" err="1"/>
              <a:t>fisiere</a:t>
            </a:r>
            <a:r>
              <a:rPr lang="en-US" sz="2800" dirty="0"/>
              <a:t> </a:t>
            </a:r>
            <a:r>
              <a:rPr lang="en-US" sz="2800" dirty="0" smtClean="0"/>
              <a:t>separate .</a:t>
            </a:r>
            <a:r>
              <a:rPr lang="en-US" sz="2800" dirty="0" err="1" smtClean="0"/>
              <a:t>py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3. Cream </a:t>
            </a:r>
            <a:r>
              <a:rPr lang="en-US" sz="2800" dirty="0"/>
              <a:t>un </a:t>
            </a:r>
            <a:r>
              <a:rPr lang="en-US" sz="2800" dirty="0" err="1"/>
              <a:t>fisier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C00CC"/>
                </a:solidFill>
              </a:rPr>
              <a:t>__init__</a:t>
            </a:r>
            <a:r>
              <a:rPr lang="en-US" sz="2800" dirty="0"/>
              <a:t>.py in director – </a:t>
            </a:r>
            <a:r>
              <a:rPr lang="en-US" sz="2800" dirty="0" err="1"/>
              <a:t>fisierul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fi </a:t>
            </a:r>
            <a:r>
              <a:rPr lang="en-US" sz="2800" dirty="0" err="1" smtClean="0"/>
              <a:t>gol</a:t>
            </a:r>
            <a:r>
              <a:rPr lang="en-US" sz="2800" dirty="0" smtClean="0"/>
              <a:t>;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Numele</a:t>
            </a:r>
            <a:r>
              <a:rPr lang="en-US" sz="2800" dirty="0" smtClean="0"/>
              <a:t> </a:t>
            </a:r>
            <a:r>
              <a:rPr lang="en-US" sz="2800" dirty="0" err="1" smtClean="0"/>
              <a:t>directorului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fi </a:t>
            </a:r>
            <a:r>
              <a:rPr lang="en-US" sz="2800" dirty="0" err="1" smtClean="0"/>
              <a:t>scris</a:t>
            </a:r>
            <a:r>
              <a:rPr lang="en-US" sz="2800" dirty="0" smtClean="0"/>
              <a:t> cu </a:t>
            </a:r>
            <a:r>
              <a:rPr lang="en-US" sz="2800" dirty="0" err="1" smtClean="0"/>
              <a:t>litere</a:t>
            </a:r>
            <a:r>
              <a:rPr lang="en-US" sz="2800" dirty="0" smtClean="0"/>
              <a:t> </a:t>
            </a:r>
            <a:r>
              <a:rPr lang="en-US" sz="2800" dirty="0" err="1" smtClean="0"/>
              <a:t>mici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Directorul</a:t>
            </a:r>
            <a:r>
              <a:rPr lang="en-US" sz="2800" dirty="0" smtClean="0"/>
              <a:t> </a:t>
            </a:r>
            <a:r>
              <a:rPr lang="en-US" sz="2800" dirty="0" err="1" smtClean="0"/>
              <a:t>cuprinzand</a:t>
            </a:r>
            <a:r>
              <a:rPr lang="en-US" sz="2800" dirty="0" smtClean="0"/>
              <a:t> </a:t>
            </a:r>
            <a:r>
              <a:rPr lang="en-US" sz="2800" dirty="0" err="1" smtClean="0"/>
              <a:t>fisierele</a:t>
            </a:r>
            <a:r>
              <a:rPr lang="en-US" sz="2800" dirty="0" smtClean="0"/>
              <a:t> de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sus</a:t>
            </a:r>
            <a:r>
              <a:rPr lang="en-US" sz="2800" dirty="0" smtClean="0"/>
              <a:t> se </a:t>
            </a:r>
            <a:r>
              <a:rPr lang="en-US" sz="2800" dirty="0" err="1" smtClean="0"/>
              <a:t>muta</a:t>
            </a:r>
            <a:r>
              <a:rPr lang="en-US" sz="2800" dirty="0" smtClean="0"/>
              <a:t>/</a:t>
            </a:r>
            <a:r>
              <a:rPr lang="en-US" sz="2800" dirty="0" err="1" smtClean="0"/>
              <a:t>copiaza</a:t>
            </a:r>
            <a:r>
              <a:rPr lang="en-US" sz="2800" dirty="0" smtClean="0"/>
              <a:t> in /Python3x/Lib;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675860"/>
            <a:ext cx="109330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Apelarea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unui</a:t>
            </a:r>
            <a:r>
              <a:rPr lang="en-US" sz="2800" b="1" dirty="0" smtClean="0">
                <a:solidFill>
                  <a:srgbClr val="C00000"/>
                </a:solidFill>
              </a:rPr>
              <a:t> package in Python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/>
              <a:t>Apelarea</a:t>
            </a:r>
            <a:r>
              <a:rPr lang="en-US" sz="2800" dirty="0"/>
              <a:t> </a:t>
            </a:r>
            <a:r>
              <a:rPr lang="en-US" sz="2800" dirty="0" smtClean="0"/>
              <a:t>package </a:t>
            </a:r>
            <a:r>
              <a:rPr lang="en-US" sz="2800" dirty="0"/>
              <a:t>se face print import </a:t>
            </a:r>
            <a:r>
              <a:rPr lang="en-US" sz="2800" dirty="0" err="1" smtClean="0"/>
              <a:t>astfel</a:t>
            </a:r>
            <a:r>
              <a:rPr lang="en-US" sz="2800" dirty="0" smtClean="0"/>
              <a:t>: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b="1" dirty="0">
                <a:solidFill>
                  <a:srgbClr val="FF6600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 err="1" smtClean="0"/>
              <a:t>pkg.modul</a:t>
            </a:r>
            <a:r>
              <a:rPr lang="en-US" sz="2800" dirty="0" smtClean="0"/>
              <a:t> 		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 smtClean="0">
                <a:solidFill>
                  <a:srgbClr val="C00000"/>
                </a:solidFill>
              </a:rPr>
              <a:t>pkg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nume</a:t>
            </a:r>
            <a:r>
              <a:rPr lang="en-US" sz="2800" dirty="0" smtClean="0">
                <a:solidFill>
                  <a:srgbClr val="C00000"/>
                </a:solidFill>
              </a:rPr>
              <a:t> package</a:t>
            </a:r>
          </a:p>
          <a:p>
            <a:pPr marL="1371600" lvl="2" indent="-457200">
              <a:buFontTx/>
              <a:buChar char="-"/>
            </a:pPr>
            <a:r>
              <a:rPr lang="en-US" sz="2800" b="1" dirty="0" err="1" smtClean="0">
                <a:solidFill>
                  <a:srgbClr val="00B050"/>
                </a:solidFill>
              </a:rPr>
              <a:t>Apelare</a:t>
            </a:r>
            <a:r>
              <a:rPr lang="en-US" sz="2800" dirty="0"/>
              <a:t>:	</a:t>
            </a:r>
            <a:r>
              <a:rPr lang="en-US" sz="2800" dirty="0" err="1" smtClean="0"/>
              <a:t>pkg.modul.functie</a:t>
            </a:r>
            <a:r>
              <a:rPr lang="en-US" sz="2800" dirty="0" smtClean="0"/>
              <a:t>()</a:t>
            </a:r>
            <a:r>
              <a:rPr lang="en-US" sz="2800" dirty="0"/>
              <a:t>	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lvl="2" indent="-457200">
              <a:buFontTx/>
              <a:buChar char="-"/>
            </a:pPr>
            <a:r>
              <a:rPr lang="en-US" sz="2800" b="1" dirty="0">
                <a:solidFill>
                  <a:srgbClr val="FF6600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pkg.modul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FF6600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 err="1" smtClean="0"/>
              <a:t>functie</a:t>
            </a:r>
            <a:r>
              <a:rPr lang="en-US" sz="2800" dirty="0"/>
              <a:t>	[(*)]</a:t>
            </a:r>
          </a:p>
          <a:p>
            <a:pPr lvl="3" indent="-457200">
              <a:buFontTx/>
              <a:buChar char="-"/>
            </a:pPr>
            <a:r>
              <a:rPr lang="en-US" sz="2800" b="1" dirty="0" err="1">
                <a:solidFill>
                  <a:srgbClr val="00B050"/>
                </a:solidFill>
              </a:rPr>
              <a:t>Apelare</a:t>
            </a:r>
            <a:r>
              <a:rPr lang="en-US" sz="2800" dirty="0"/>
              <a:t>: </a:t>
            </a:r>
            <a:r>
              <a:rPr lang="en-US" sz="2800" dirty="0" err="1" smtClean="0"/>
              <a:t>functie</a:t>
            </a:r>
            <a:r>
              <a:rPr lang="en-US" sz="2800" dirty="0" smtClean="0"/>
              <a:t>()</a:t>
            </a:r>
            <a:endParaRPr lang="en-US" sz="2800" dirty="0"/>
          </a:p>
          <a:p>
            <a:pPr lvl="3" indent="-457200">
              <a:buFontTx/>
              <a:buChar char="-"/>
            </a:pPr>
            <a:endParaRPr lang="en-US" sz="2800" dirty="0"/>
          </a:p>
          <a:p>
            <a:pPr lvl="2" indent="-457200">
              <a:buFontTx/>
              <a:buChar char="-"/>
            </a:pPr>
            <a:r>
              <a:rPr lang="en-US" sz="2800" b="1" dirty="0">
                <a:solidFill>
                  <a:srgbClr val="FF6600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pkg.modul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6600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 err="1" smtClean="0"/>
              <a:t>functie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6600"/>
                </a:solidFill>
              </a:rPr>
              <a:t>as</a:t>
            </a:r>
            <a:r>
              <a:rPr lang="en-US" sz="2800" dirty="0" smtClean="0"/>
              <a:t> alias</a:t>
            </a:r>
          </a:p>
          <a:p>
            <a:pPr lvl="3" indent="-457200">
              <a:buFontTx/>
              <a:buChar char="-"/>
            </a:pPr>
            <a:r>
              <a:rPr lang="en-US" sz="2800" b="1" dirty="0" err="1" smtClean="0">
                <a:solidFill>
                  <a:srgbClr val="00B050"/>
                </a:solidFill>
              </a:rPr>
              <a:t>Apelare</a:t>
            </a:r>
            <a:r>
              <a:rPr lang="en-US" sz="2800" dirty="0"/>
              <a:t>: </a:t>
            </a:r>
            <a:r>
              <a:rPr lang="en-US" sz="2800" dirty="0" smtClean="0"/>
              <a:t>alias()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platform –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702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platform.machine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altLang="en-US" sz="28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–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returneaza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arhitectura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hardware a </a:t>
            </a:r>
            <a:r>
              <a:rPr lang="en-US" altLang="en-US" sz="2800" i="1" dirty="0" err="1" smtClean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computerului</a:t>
            </a:r>
            <a:endParaRPr lang="en-US" altLang="en-US" sz="2800" i="1" dirty="0" smtClean="0">
              <a:solidFill>
                <a:srgbClr val="800904"/>
              </a:solidFill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 smtClean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platform.system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altLang="en-US" sz="28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–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returneaza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tipul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sistemului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de </a:t>
            </a:r>
            <a:r>
              <a:rPr lang="en-US" altLang="en-US" sz="2800" i="1" dirty="0" err="1" smtClean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operare</a:t>
            </a:r>
            <a:endParaRPr lang="en-US" altLang="en-US" sz="2800" i="1" dirty="0" smtClean="0">
              <a:solidFill>
                <a:srgbClr val="800904"/>
              </a:solidFill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 smtClean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platform.win32_ver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altLang="en-US" sz="28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returneaza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tipul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de windows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si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alte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 err="1" smtClean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informatii</a:t>
            </a:r>
            <a:endParaRPr lang="en-US" altLang="en-US" sz="2800" i="1" dirty="0" smtClean="0">
              <a:solidFill>
                <a:srgbClr val="800904"/>
              </a:solidFill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 smtClean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platform.processor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altLang="en-US" sz="28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–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tipul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 err="1" smtClean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procesorului</a:t>
            </a:r>
            <a:endParaRPr lang="en-US" altLang="en-US" sz="2800" i="1" dirty="0" smtClean="0">
              <a:solidFill>
                <a:srgbClr val="800904"/>
              </a:solidFill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 smtClean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platform.node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altLang="en-US" sz="28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–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numele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dispozitivului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in </a:t>
            </a:r>
            <a:r>
              <a:rPr lang="en-US" altLang="en-US" sz="2800" i="1" dirty="0" err="1" smtClean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retea</a:t>
            </a:r>
            <a:endParaRPr lang="en-US" altLang="en-US" sz="2800" i="1" dirty="0" smtClean="0">
              <a:solidFill>
                <a:srgbClr val="800904"/>
              </a:solidFill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 smtClean="0">
              <a:latin typeface="Tw Cen MT" panose="020B0602020104020603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platform.platform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altLang="en-US" sz="2800" dirty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scurta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descriere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a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sistemului</a:t>
            </a:r>
            <a:r>
              <a:rPr lang="en-US" altLang="en-US" sz="2800" i="1" dirty="0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de </a:t>
            </a:r>
            <a:r>
              <a:rPr lang="en-US" altLang="en-US" sz="2800" i="1" dirty="0" err="1">
                <a:solidFill>
                  <a:srgbClr val="800904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operare</a:t>
            </a:r>
            <a:r>
              <a:rPr lang="en-US" altLang="en-US" sz="11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0208" y="523112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8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sys – </a:t>
            </a:r>
            <a:r>
              <a:rPr lang="en-US" sz="2800" dirty="0" err="1" smtClean="0">
                <a:solidFill>
                  <a:srgbClr val="C00000"/>
                </a:solidFill>
              </a:rPr>
              <a:t>modul</a:t>
            </a:r>
            <a:r>
              <a:rPr lang="en-US" sz="2800" dirty="0" smtClean="0">
                <a:solidFill>
                  <a:srgbClr val="C00000"/>
                </a:solidFill>
              </a:rPr>
              <a:t> standard</a:t>
            </a:r>
            <a:r>
              <a:rPr lang="en-US" sz="2800" b="1" dirty="0" smtClean="0">
                <a:solidFill>
                  <a:srgbClr val="C00000"/>
                </a:solidFill>
              </a:rPr>
              <a:t>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703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sys.argv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– </a:t>
            </a:r>
            <a:r>
              <a:rPr lang="en-US" altLang="en-US" sz="2800" dirty="0" err="1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returneaza</a:t>
            </a:r>
            <a:r>
              <a:rPr lang="en-US" altLang="en-US" sz="28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o </a:t>
            </a:r>
            <a:r>
              <a:rPr lang="en-US" altLang="en-US" sz="2800" dirty="0" err="1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lista</a:t>
            </a:r>
            <a:r>
              <a:rPr lang="en-US" altLang="en-US" sz="28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cu </a:t>
            </a:r>
            <a:r>
              <a:rPr lang="en-US" altLang="en-US" sz="2800" dirty="0" err="1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argumente</a:t>
            </a:r>
            <a:r>
              <a:rPr lang="en-US" altLang="en-US" sz="28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altLang="en-US" sz="2800" dirty="0" err="1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primul</a:t>
            </a:r>
            <a:r>
              <a:rPr lang="en-US" altLang="en-US" sz="28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este</a:t>
            </a:r>
            <a:r>
              <a:rPr lang="en-US" altLang="en-US" sz="28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numele</a:t>
            </a:r>
            <a:r>
              <a:rPr lang="en-US" altLang="en-US" sz="28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programului</a:t>
            </a:r>
            <a:r>
              <a:rPr lang="en-US" altLang="en-US" sz="28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rulat</a:t>
            </a:r>
            <a:r>
              <a:rPr lang="en-US" altLang="en-US" sz="2800" dirty="0" smtClean="0"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>
              <a:latin typeface="Tw Cen MT" panose="020B0602020104020603" pitchFamily="34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sys.version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–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returneaza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versiunea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de Python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instalata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;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>
              <a:latin typeface="Tw Cen MT" panose="020B0602020104020603" pitchFamily="34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sys.platform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– (win32, mac,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posix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-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linux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, linux2 - android);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>
              <a:latin typeface="Tw Cen MT" panose="020B0602020104020603" pitchFamily="34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sys.executable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–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calea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catre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executabilul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python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>
              <a:latin typeface="Tw Cen MT" panose="020B0602020104020603" pitchFamily="34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sys.path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–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caile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unde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cauta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module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>
              <a:latin typeface="Tw Cen MT" panose="020B0602020104020603" pitchFamily="34" charset="0"/>
              <a:cs typeface="Courier New" panose="02070309020205020404" pitchFamily="49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sys.path.append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(‘</a:t>
            </a:r>
            <a:r>
              <a:rPr lang="en-US" altLang="en-US" sz="2800" b="1" dirty="0" err="1" smtClean="0">
                <a:solidFill>
                  <a:srgbClr val="00800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cale_noua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’) 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–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adaugam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o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cale</a:t>
            </a:r>
            <a:r>
              <a:rPr lang="en-US" altLang="en-US" sz="28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Tw Cen MT" panose="020B0602020104020603" pitchFamily="34" charset="0"/>
                <a:cs typeface="Courier New" panose="02070309020205020404" pitchFamily="49" charset="0"/>
              </a:rPr>
              <a:t>noua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501</Words>
  <Application>Microsoft Office PowerPoint</Application>
  <PresentationFormat>Widescreen</PresentationFormat>
  <Paragraphs>409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Tw Cen MT</vt:lpstr>
      <vt:lpstr>Droplet</vt:lpstr>
      <vt:lpstr>Cap. 7  Module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2015-01-22T15:45:03Z</dcterms:created>
  <dcterms:modified xsi:type="dcterms:W3CDTF">2017-06-07T05:11:38Z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