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52" r:id="rId2"/>
  </p:sldMasterIdLst>
  <p:notesMasterIdLst>
    <p:notesMasterId r:id="rId17"/>
  </p:notesMasterIdLst>
  <p:handoutMasterIdLst>
    <p:handoutMasterId r:id="rId18"/>
  </p:handoutMasterIdLst>
  <p:sldIdLst>
    <p:sldId id="265" r:id="rId3"/>
    <p:sldId id="380" r:id="rId4"/>
    <p:sldId id="402" r:id="rId5"/>
    <p:sldId id="382" r:id="rId6"/>
    <p:sldId id="403" r:id="rId7"/>
    <p:sldId id="383" r:id="rId8"/>
    <p:sldId id="384" r:id="rId9"/>
    <p:sldId id="385" r:id="rId10"/>
    <p:sldId id="386" r:id="rId11"/>
    <p:sldId id="405" r:id="rId12"/>
    <p:sldId id="404" r:id="rId13"/>
    <p:sldId id="406" r:id="rId14"/>
    <p:sldId id="407" r:id="rId15"/>
    <p:sldId id="408" r:id="rId16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6600"/>
    <a:srgbClr val="D05F02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94552" autoAdjust="0"/>
  </p:normalViewPr>
  <p:slideViewPr>
    <p:cSldViewPr snapToGrid="0" showGuides="1">
      <p:cViewPr varScale="1">
        <p:scale>
          <a:sx n="72" d="100"/>
          <a:sy n="72" d="100"/>
        </p:scale>
        <p:origin x="70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02/06/2017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02/06/2017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0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D044-3D84-47D6-A222-22D0D00C93A5}" type="datetime1">
              <a:rPr lang="en-US" smtClean="0"/>
              <a:t>02/06/2017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DF34-E682-4387-91B9-EF63C96C06EB}" type="datetime1">
              <a:rPr lang="en-US" smtClean="0"/>
              <a:t>02/06/2017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0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3F66-CA71-44BD-8013-1F701CA69000}" type="datetime1">
              <a:rPr lang="en-US" smtClean="0"/>
              <a:t>02/06/2017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19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891E-78D1-4AAC-B1FE-F0DC3B457AA5}" type="datetime1">
              <a:rPr lang="en-US" smtClean="0"/>
              <a:t>02/06/2017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44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5315-F65A-411D-8B24-C4E2D5F799D1}" type="datetime1">
              <a:rPr lang="en-US" smtClean="0"/>
              <a:t>02/06/2017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88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7D8-D902-488E-A3C4-D4564BE86A86}" type="datetime1">
              <a:rPr lang="en-US" smtClean="0"/>
              <a:t>02/06/2017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16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2087-E864-473F-9699-D4C92C8855A3}" type="datetime1">
              <a:rPr lang="en-US" smtClean="0"/>
              <a:t>02/06/2017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40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0C89-6204-4488-A68D-B3DAAA6C25F1}" type="datetime1">
              <a:rPr lang="en-US" smtClean="0"/>
              <a:t>02/06/2017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DB77-0CEA-4CFD-B592-8BDC3D87300E}" type="datetime1">
              <a:rPr lang="en-US" smtClean="0"/>
              <a:t>02/06/2017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9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5C18-05AA-4700-AFEE-39C77151B19C}" type="datetime1">
              <a:rPr lang="en-US" smtClean="0"/>
              <a:t>02/06/2017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94B0-1AAA-457D-B032-1725C98F2C0E}" type="datetime1">
              <a:rPr lang="en-US" smtClean="0"/>
              <a:t>02/06/2017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1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F18E-CB8B-41A2-888B-A6179C08D32E}" type="datetime1">
              <a:rPr lang="en-US" smtClean="0"/>
              <a:t>02/06/2017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5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75C-75D3-4C31-ACC2-4C2BCC77FA94}" type="datetime1">
              <a:rPr lang="en-US" smtClean="0"/>
              <a:t>02/06/2017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C323-39E2-47BA-B205-CA38C18F9626}" type="datetime1">
              <a:rPr lang="en-US" smtClean="0"/>
              <a:t>02/06/2017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C861-80D0-45B6-9F0B-F8A8C69142A2}" type="datetime1">
              <a:rPr lang="en-US" smtClean="0"/>
              <a:t>02/06/2017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3059-3DC8-4003-A445-A54E0C093CB5}" type="datetime1">
              <a:rPr lang="en-US" smtClean="0"/>
              <a:t>02/06/2017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6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E721-159F-4FF7-BE8A-DA3AB8EE454D}" type="datetime1">
              <a:rPr lang="en-US" smtClean="0"/>
              <a:t>02/06/2017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69FC-88F4-4A32-A950-DD08EB2FB9DF}" type="datetime1">
              <a:rPr lang="en-US" smtClean="0"/>
              <a:t>02/06/2017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A31CE69-5C95-44F1-839F-6AC087727144}" type="datetime1">
              <a:rPr lang="en-US" smtClean="0"/>
              <a:t>02/06/2017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2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68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abaret.pygal.org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abaret.pygal.org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ackages/source/n/ntplib/ntplib-0.3.3.tar.gz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ypi/request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6522" y="2186610"/>
            <a:ext cx="9011478" cy="2941982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cap="none" smtClean="0">
                <a:latin typeface="+mn-lt"/>
              </a:rPr>
              <a:t>Cap. 8</a:t>
            </a:r>
            <a:br>
              <a:rPr lang="en-US" cap="none" smtClean="0">
                <a:latin typeface="+mn-lt"/>
              </a:rPr>
            </a:br>
            <a:r>
              <a:rPr lang="en-US" cap="none" smtClean="0">
                <a:latin typeface="+mn-lt"/>
              </a:rPr>
              <a:t/>
            </a:r>
            <a:br>
              <a:rPr lang="en-US" cap="none" smtClean="0">
                <a:latin typeface="+mn-lt"/>
              </a:rPr>
            </a:br>
            <a:r>
              <a:rPr lang="en-US" cap="none" smtClean="0"/>
              <a:t>Module in Python avansat</a:t>
            </a:r>
            <a:endParaRPr lang="en-US" cap="none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9322"/>
            <a:ext cx="9144000" cy="1497495"/>
          </a:xfrm>
        </p:spPr>
        <p:txBody>
          <a:bodyPr>
            <a:normAutofit/>
          </a:bodyPr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8957" y="265043"/>
            <a:ext cx="10933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</a:t>
            </a:r>
            <a:r>
              <a:rPr lang="en-US" sz="2800" smtClean="0"/>
              <a:t>	</a:t>
            </a:r>
            <a:r>
              <a:rPr lang="en-US" sz="2800" b="1">
                <a:solidFill>
                  <a:srgbClr val="C00000"/>
                </a:solidFill>
              </a:rPr>
              <a:t> Metodele modulului </a:t>
            </a:r>
            <a:r>
              <a:rPr lang="en-US" sz="2800" b="1" smtClean="0">
                <a:solidFill>
                  <a:srgbClr val="C00000"/>
                </a:solidFill>
              </a:rPr>
              <a:t>requests - continuare</a:t>
            </a:r>
          </a:p>
          <a:p>
            <a:endParaRPr lang="en-US" sz="2800" b="1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33452"/>
              </p:ext>
            </p:extLst>
          </p:nvPr>
        </p:nvGraphicFramePr>
        <p:xfrm>
          <a:off x="1132764" y="750628"/>
          <a:ext cx="11059236" cy="5502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907"/>
                <a:gridCol w="9801329"/>
              </a:tblGrid>
              <a:tr h="1483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HEAD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96" marR="14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Metoda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smtClean="0">
                          <a:effectLst/>
                        </a:rPr>
                        <a:t>HEAD, </a:t>
                      </a:r>
                      <a:r>
                        <a:rPr lang="en-US" sz="2400" dirty="0" err="1" smtClean="0">
                          <a:effectLst/>
                        </a:rPr>
                        <a:t>seamana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cu GET cu </a:t>
                      </a:r>
                      <a:r>
                        <a:rPr lang="en-US" sz="2400" dirty="0" err="1">
                          <a:effectLst/>
                        </a:rPr>
                        <a:t>excepția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faptului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că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serverul</a:t>
                      </a:r>
                      <a:r>
                        <a:rPr lang="en-US" sz="2400" dirty="0">
                          <a:effectLst/>
                        </a:rPr>
                        <a:t> nu </a:t>
                      </a:r>
                      <a:r>
                        <a:rPr lang="en-US" sz="2400" dirty="0" err="1">
                          <a:effectLst/>
                        </a:rPr>
                        <a:t>trebuie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să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returneze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corpul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mesajului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în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raspuns</a:t>
                      </a:r>
                      <a:r>
                        <a:rPr lang="en-US" sz="2400" dirty="0">
                          <a:effectLst/>
                        </a:rPr>
                        <a:t>. </a:t>
                      </a:r>
                      <a:r>
                        <a:rPr lang="en-US" sz="2400" dirty="0" err="1">
                          <a:effectLst/>
                        </a:rPr>
                        <a:t>Informatia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continuta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în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smtClean="0">
                          <a:effectLst/>
                        </a:rPr>
                        <a:t>header </a:t>
                      </a:r>
                      <a:r>
                        <a:rPr lang="en-US" sz="2400" dirty="0" err="1">
                          <a:effectLst/>
                        </a:rPr>
                        <a:t>trebuie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să</a:t>
                      </a:r>
                      <a:r>
                        <a:rPr lang="en-US" sz="2400" dirty="0">
                          <a:effectLst/>
                        </a:rPr>
                        <a:t> fie </a:t>
                      </a:r>
                      <a:r>
                        <a:rPr lang="en-US" sz="2400" dirty="0" err="1">
                          <a:effectLst/>
                        </a:rPr>
                        <a:t>identica</a:t>
                      </a:r>
                      <a:r>
                        <a:rPr lang="en-US" sz="2400" dirty="0">
                          <a:effectLst/>
                        </a:rPr>
                        <a:t> cu </a:t>
                      </a:r>
                      <a:r>
                        <a:rPr lang="en-US" sz="2400" dirty="0" err="1">
                          <a:effectLst/>
                        </a:rPr>
                        <a:t>informațiile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trimise</a:t>
                      </a:r>
                      <a:r>
                        <a:rPr lang="en-US" sz="2400" dirty="0">
                          <a:effectLst/>
                        </a:rPr>
                        <a:t> ca </a:t>
                      </a:r>
                      <a:r>
                        <a:rPr lang="en-US" sz="2400" dirty="0" err="1">
                          <a:effectLst/>
                        </a:rPr>
                        <a:t>răspuns</a:t>
                      </a:r>
                      <a:r>
                        <a:rPr lang="en-US" sz="2400" dirty="0">
                          <a:effectLst/>
                        </a:rPr>
                        <a:t> la o </a:t>
                      </a:r>
                      <a:r>
                        <a:rPr lang="en-US" sz="2400" dirty="0" err="1">
                          <a:effectLst/>
                        </a:rPr>
                        <a:t>solicitare</a:t>
                      </a:r>
                      <a:r>
                        <a:rPr lang="en-US" sz="2400" dirty="0">
                          <a:effectLst/>
                        </a:rPr>
                        <a:t> GET. </a:t>
                      </a:r>
                      <a:r>
                        <a:rPr lang="en-US" sz="2400" dirty="0" err="1">
                          <a:effectLst/>
                        </a:rPr>
                        <a:t>Aceasta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metoda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poate</a:t>
                      </a:r>
                      <a:r>
                        <a:rPr lang="en-US" sz="2400" dirty="0">
                          <a:effectLst/>
                        </a:rPr>
                        <a:t> fi </a:t>
                      </a:r>
                      <a:r>
                        <a:rPr lang="en-US" sz="2400" dirty="0" err="1">
                          <a:effectLst/>
                        </a:rPr>
                        <a:t>utilizată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pentru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obținerea</a:t>
                      </a:r>
                      <a:r>
                        <a:rPr lang="en-US" sz="2400" dirty="0">
                          <a:effectLst/>
                        </a:rPr>
                        <a:t> de </a:t>
                      </a:r>
                      <a:r>
                        <a:rPr lang="en-US" sz="2400" dirty="0" err="1">
                          <a:effectLst/>
                        </a:rPr>
                        <a:t>informatie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despre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pagina</a:t>
                      </a:r>
                      <a:r>
                        <a:rPr lang="en-US" sz="2400" dirty="0">
                          <a:effectLst/>
                        </a:rPr>
                        <a:t> web </a:t>
                      </a:r>
                      <a:r>
                        <a:rPr lang="en-US" sz="2400" dirty="0" err="1">
                          <a:effectLst/>
                        </a:rPr>
                        <a:t>implicata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fără</a:t>
                      </a:r>
                      <a:r>
                        <a:rPr lang="en-US" sz="2400" dirty="0">
                          <a:effectLst/>
                        </a:rPr>
                        <a:t> a </a:t>
                      </a:r>
                      <a:r>
                        <a:rPr lang="en-US" sz="2400" dirty="0" err="1">
                          <a:effectLst/>
                        </a:rPr>
                        <a:t>transfera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continut</a:t>
                      </a:r>
                      <a:r>
                        <a:rPr lang="en-US" sz="2400" dirty="0" smtClean="0">
                          <a:effectLst/>
                        </a:rPr>
                        <a:t>. </a:t>
                      </a:r>
                      <a:r>
                        <a:rPr lang="en-US" sz="2400" dirty="0" err="1">
                          <a:effectLst/>
                        </a:rPr>
                        <a:t>Această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metodă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este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deseori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folosită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pentru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testarea</a:t>
                      </a:r>
                      <a:r>
                        <a:rPr lang="en-US" sz="2400" dirty="0">
                          <a:effectLst/>
                        </a:rPr>
                        <a:t> link-</a:t>
                      </a:r>
                      <a:r>
                        <a:rPr lang="en-US" sz="2400" dirty="0" err="1">
                          <a:effectLst/>
                        </a:rPr>
                        <a:t>urilor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pentru</a:t>
                      </a:r>
                      <a:r>
                        <a:rPr lang="en-US" sz="2400" dirty="0">
                          <a:effectLst/>
                        </a:rPr>
                        <a:t> a </a:t>
                      </a:r>
                      <a:r>
                        <a:rPr lang="en-US" sz="2400" dirty="0" err="1">
                          <a:effectLst/>
                        </a:rPr>
                        <a:t>determina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valabilitatea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accesibilitatea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sau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modificarea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recenta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96" marR="14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3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OPTIONS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96" marR="14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Reprezintă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o </a:t>
                      </a:r>
                      <a:r>
                        <a:rPr lang="en-US" sz="2400" dirty="0" err="1">
                          <a:effectLst/>
                        </a:rPr>
                        <a:t>cerere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pentru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informații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despre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opțiunile</a:t>
                      </a:r>
                      <a:r>
                        <a:rPr lang="en-US" sz="2400" dirty="0">
                          <a:effectLst/>
                        </a:rPr>
                        <a:t> de </a:t>
                      </a:r>
                      <a:r>
                        <a:rPr lang="en-US" sz="2400" dirty="0" err="1">
                          <a:effectLst/>
                        </a:rPr>
                        <a:t>comunicare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disponibile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pentru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cereri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sau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raspunsuri</a:t>
                      </a:r>
                      <a:r>
                        <a:rPr lang="en-US" sz="2400" dirty="0">
                          <a:effectLst/>
                        </a:rPr>
                        <a:t>.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96" marR="14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DELETE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96" marR="14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Metoda DELETE </a:t>
                      </a:r>
                      <a:r>
                        <a:rPr lang="en-US" sz="2400" smtClean="0">
                          <a:effectLst/>
                        </a:rPr>
                        <a:t>sterge o </a:t>
                      </a:r>
                      <a:r>
                        <a:rPr lang="en-US" sz="2400">
                          <a:effectLst/>
                        </a:rPr>
                        <a:t>resursa alocata pe serverul web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96" marR="14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3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PUT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96" marR="14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Metoda</a:t>
                      </a:r>
                      <a:r>
                        <a:rPr lang="en-US" sz="2400" dirty="0">
                          <a:effectLst/>
                        </a:rPr>
                        <a:t> PUT </a:t>
                      </a:r>
                      <a:r>
                        <a:rPr lang="en-US" sz="2400" dirty="0" err="1">
                          <a:effectLst/>
                        </a:rPr>
                        <a:t>este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similara</a:t>
                      </a:r>
                      <a:r>
                        <a:rPr lang="en-US" sz="2400" dirty="0">
                          <a:effectLst/>
                        </a:rPr>
                        <a:t> cu POST </a:t>
                      </a:r>
                      <a:r>
                        <a:rPr lang="en-US" sz="2400" dirty="0" err="1">
                          <a:effectLst/>
                        </a:rPr>
                        <a:t>în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sensul</a:t>
                      </a:r>
                      <a:r>
                        <a:rPr lang="en-US" sz="2400" dirty="0">
                          <a:effectLst/>
                        </a:rPr>
                        <a:t> ca </a:t>
                      </a:r>
                      <a:r>
                        <a:rPr lang="en-US" sz="2400" dirty="0" err="1">
                          <a:effectLst/>
                        </a:rPr>
                        <a:t>transmite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informatie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catre</a:t>
                      </a:r>
                      <a:r>
                        <a:rPr lang="en-US" sz="2400" dirty="0">
                          <a:effectLst/>
                        </a:rPr>
                        <a:t> server </a:t>
                      </a:r>
                      <a:r>
                        <a:rPr lang="en-US" sz="2400" dirty="0" err="1">
                          <a:effectLst/>
                        </a:rPr>
                        <a:t>în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vederea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prelucrarii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și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stocarii</a:t>
                      </a:r>
                      <a:r>
                        <a:rPr lang="en-US" sz="2400" dirty="0">
                          <a:effectLst/>
                        </a:rPr>
                        <a:t>. </a:t>
                      </a:r>
                      <a:r>
                        <a:rPr lang="en-US" sz="2400" dirty="0" err="1">
                          <a:effectLst/>
                        </a:rPr>
                        <a:t>Totusi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aceasta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metoada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difera</a:t>
                      </a:r>
                      <a:r>
                        <a:rPr lang="en-US" sz="2400" dirty="0">
                          <a:effectLst/>
                        </a:rPr>
                        <a:t> fata de POST </a:t>
                      </a:r>
                      <a:r>
                        <a:rPr lang="en-US" sz="2400" dirty="0" err="1">
                          <a:effectLst/>
                        </a:rPr>
                        <a:t>în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sensul</a:t>
                      </a:r>
                      <a:r>
                        <a:rPr lang="en-US" sz="2400" dirty="0">
                          <a:effectLst/>
                        </a:rPr>
                        <a:t> ca PUT </a:t>
                      </a:r>
                      <a:r>
                        <a:rPr lang="en-US" sz="2400" dirty="0" err="1">
                          <a:effectLst/>
                        </a:rPr>
                        <a:t>transfera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efectiv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fisierul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selectat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în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cadrul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unui</a:t>
                      </a:r>
                      <a:r>
                        <a:rPr lang="en-US" sz="2400" dirty="0">
                          <a:effectLst/>
                        </a:rPr>
                        <a:t> URL </a:t>
                      </a:r>
                      <a:r>
                        <a:rPr lang="en-US" sz="2400" dirty="0" err="1">
                          <a:effectLst/>
                        </a:rPr>
                        <a:t>catre</a:t>
                      </a:r>
                      <a:r>
                        <a:rPr lang="en-US" sz="2400" dirty="0">
                          <a:effectLst/>
                        </a:rPr>
                        <a:t> server </a:t>
                      </a:r>
                      <a:r>
                        <a:rPr lang="en-US" sz="2400" dirty="0" err="1">
                          <a:effectLst/>
                        </a:rPr>
                        <a:t>pentru</a:t>
                      </a:r>
                      <a:r>
                        <a:rPr lang="en-US" sz="2400" dirty="0">
                          <a:effectLst/>
                        </a:rPr>
                        <a:t> a </a:t>
                      </a:r>
                      <a:r>
                        <a:rPr lang="en-US" sz="2400" dirty="0" err="1">
                          <a:effectLst/>
                        </a:rPr>
                        <a:t>putea</a:t>
                      </a:r>
                      <a:r>
                        <a:rPr lang="en-US" sz="2400" dirty="0">
                          <a:effectLst/>
                        </a:rPr>
                        <a:t> fi </a:t>
                      </a:r>
                      <a:r>
                        <a:rPr lang="en-US" sz="2400" dirty="0" err="1">
                          <a:effectLst/>
                        </a:rPr>
                        <a:t>accesat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pe</a:t>
                      </a:r>
                      <a:r>
                        <a:rPr lang="en-US" sz="2400" dirty="0">
                          <a:effectLst/>
                        </a:rPr>
                        <a:t> server </a:t>
                      </a:r>
                      <a:r>
                        <a:rPr lang="en-US" sz="2400" dirty="0" err="1">
                          <a:effectLst/>
                        </a:rPr>
                        <a:t>chiar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și</a:t>
                      </a:r>
                      <a:r>
                        <a:rPr lang="en-US" sz="2400" dirty="0">
                          <a:effectLst/>
                        </a:rPr>
                        <a:t> de </a:t>
                      </a:r>
                      <a:r>
                        <a:rPr lang="en-US" sz="2400" dirty="0" err="1">
                          <a:effectLst/>
                        </a:rPr>
                        <a:t>aplicatii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externe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96" marR="14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0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8957" y="265043"/>
            <a:ext cx="10933043" cy="6207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</a:t>
            </a:r>
            <a:r>
              <a:rPr lang="en-US" sz="2800" smtClean="0"/>
              <a:t>	</a:t>
            </a:r>
            <a:r>
              <a:rPr lang="en-US" sz="2800" b="1" smtClean="0">
                <a:solidFill>
                  <a:srgbClr val="C00000"/>
                </a:solidFill>
              </a:rPr>
              <a:t>Erori la conectare</a:t>
            </a:r>
          </a:p>
          <a:p>
            <a:endParaRPr lang="en-US" sz="2800" b="1" smtClean="0">
              <a:solidFill>
                <a:srgbClr val="C00000"/>
              </a:solidFill>
            </a:endParaRPr>
          </a:p>
          <a:p>
            <a:pPr marL="457200" indent="-457200">
              <a:lnSpc>
                <a:spcPct val="107000"/>
              </a:lnSpc>
              <a:buFontTx/>
              <a:buChar char="-"/>
            </a:pPr>
            <a:r>
              <a:rPr lang="en-US" sz="2800" smtClean="0">
                <a:solidFill>
                  <a:srgbClr val="0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Putem </a:t>
            </a:r>
            <a:r>
              <a:rPr lang="en-US" sz="2800">
                <a:solidFill>
                  <a:srgbClr val="0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să determinam dacă pagina a fost extrasa cu success sau ce tip de eroare am intampinat dupa codul raspuns(status-code). Iata cele mai uzuale coduri intalnite</a:t>
            </a:r>
            <a:r>
              <a:rPr lang="en-US" sz="2800" smtClean="0">
                <a:solidFill>
                  <a:srgbClr val="0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7000"/>
              </a:lnSpc>
            </a:pP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590"/>
              </a:spcAft>
            </a:pPr>
            <a:r>
              <a:rPr lang="en-US" sz="2800" smtClean="0">
                <a:solidFill>
                  <a:srgbClr val="0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200 – Pagina </a:t>
            </a:r>
            <a:r>
              <a:rPr lang="en-US" sz="2800">
                <a:solidFill>
                  <a:srgbClr val="0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 fost incarcata cu success.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590"/>
              </a:spcAft>
            </a:pPr>
            <a:r>
              <a:rPr lang="en-US" sz="2800" smtClean="0">
                <a:solidFill>
                  <a:srgbClr val="0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800">
                <a:solidFill>
                  <a:srgbClr val="0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Arial" panose="020B0604020202020204" pitchFamily="34" charset="0"/>
              </a:rPr>
              <a:t>301 </a:t>
            </a:r>
            <a:r>
              <a:rPr lang="en-US" sz="2800" smtClean="0">
                <a:solidFill>
                  <a:srgbClr val="0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MOVED_PERMANENTLY</a:t>
            </a:r>
          </a:p>
          <a:p>
            <a:pPr>
              <a:lnSpc>
                <a:spcPct val="107000"/>
              </a:lnSpc>
              <a:spcAft>
                <a:spcPts val="590"/>
              </a:spcAft>
            </a:pPr>
            <a:r>
              <a:rPr lang="en-US" sz="2800">
                <a:solidFill>
                  <a:srgbClr val="0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800" smtClean="0">
                <a:solidFill>
                  <a:srgbClr val="0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Arial" panose="020B0604020202020204" pitchFamily="34" charset="0"/>
              </a:rPr>
              <a:t>307 – Pagina </a:t>
            </a:r>
            <a:r>
              <a:rPr lang="en-US" sz="2800">
                <a:solidFill>
                  <a:srgbClr val="0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 fost temporar redirectata (temporary_redirect)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590"/>
              </a:spcAft>
            </a:pPr>
            <a:r>
              <a:rPr lang="en-US" sz="2800" smtClean="0">
                <a:solidFill>
                  <a:srgbClr val="0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403 – Accesul </a:t>
            </a:r>
            <a:r>
              <a:rPr lang="en-US" sz="2800">
                <a:solidFill>
                  <a:srgbClr val="0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interzis (FORBIDDEN)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590"/>
              </a:spcAft>
            </a:pPr>
            <a:r>
              <a:rPr lang="en-US" sz="2800" smtClean="0">
                <a:solidFill>
                  <a:srgbClr val="0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404 – Fisierul </a:t>
            </a:r>
            <a:r>
              <a:rPr lang="en-US" sz="2800">
                <a:solidFill>
                  <a:srgbClr val="0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Arial" panose="020B0604020202020204" pitchFamily="34" charset="0"/>
              </a:rPr>
              <a:t>nu a fost gasit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590"/>
              </a:spcAft>
            </a:pPr>
            <a:r>
              <a:rPr lang="en-US" sz="2800" smtClean="0">
                <a:solidFill>
                  <a:srgbClr val="0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408 – Cererea </a:t>
            </a:r>
            <a:r>
              <a:rPr lang="en-US" sz="2800">
                <a:solidFill>
                  <a:srgbClr val="0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 expirat (request timeout)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590"/>
              </a:spcAft>
            </a:pPr>
            <a:r>
              <a:rPr lang="en-US" sz="2800" smtClean="0">
                <a:solidFill>
                  <a:srgbClr val="0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500 – INTERNAL_SERVER_ERROR</a:t>
            </a: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8957" y="0"/>
            <a:ext cx="1093304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	</a:t>
            </a:r>
            <a:r>
              <a:rPr lang="en-US" sz="2800" b="1" smtClean="0">
                <a:solidFill>
                  <a:srgbClr val="C00000"/>
                </a:solidFill>
              </a:rPr>
              <a:t>Modulul smtplib			</a:t>
            </a:r>
            <a:r>
              <a:rPr lang="en-US" sz="2800">
                <a:solidFill>
                  <a:srgbClr val="0070C0"/>
                </a:solidFill>
              </a:rPr>
              <a:t>Exemplul </a:t>
            </a:r>
            <a:r>
              <a:rPr lang="en-US" sz="2800" smtClean="0">
                <a:solidFill>
                  <a:srgbClr val="0070C0"/>
                </a:solidFill>
              </a:rPr>
              <a:t>806 - 7</a:t>
            </a:r>
            <a:endParaRPr lang="en-US" sz="2800" b="1" smtClean="0">
              <a:solidFill>
                <a:srgbClr val="C00000"/>
              </a:solidFill>
            </a:endParaRPr>
          </a:p>
          <a:p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smtClean="0"/>
              <a:t>SMTP – protocol pentru transmis/fo	rward e-mail</a:t>
            </a:r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/>
              <a:t>smtplib – client </a:t>
            </a:r>
            <a:r>
              <a:rPr lang="en-US" sz="2800" smtClean="0"/>
              <a:t>SMTP</a:t>
            </a:r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/>
              <a:t>import smtplib</a:t>
            </a:r>
          </a:p>
          <a:p>
            <a:pPr marL="457200" indent="-457200">
              <a:buFontTx/>
              <a:buChar char="-"/>
            </a:pPr>
            <a:r>
              <a:rPr lang="en-US" sz="2800" smtClean="0"/>
              <a:t>smtpOb </a:t>
            </a:r>
            <a:r>
              <a:rPr lang="en-US" sz="2800"/>
              <a:t>= smtplib.SMTP([host[,port[,localhost]]])</a:t>
            </a:r>
          </a:p>
          <a:p>
            <a:pPr marL="457200" indent="-457200">
              <a:buFontTx/>
              <a:buChar char="-"/>
            </a:pPr>
            <a:endParaRPr lang="en-US" sz="2800" smtClean="0"/>
          </a:p>
          <a:p>
            <a:pPr marL="457200" indent="-457200">
              <a:buFontTx/>
              <a:buChar char="-"/>
            </a:pPr>
            <a:r>
              <a:rPr lang="en-US" sz="2800" smtClean="0"/>
              <a:t>Obiectul </a:t>
            </a:r>
            <a:r>
              <a:rPr lang="en-US" sz="2800"/>
              <a:t>creat are o metoda sendmail cu trei parametri:</a:t>
            </a:r>
          </a:p>
          <a:p>
            <a:pPr marL="914400" lvl="1" indent="-457200">
              <a:buFontTx/>
              <a:buChar char="-"/>
            </a:pPr>
            <a:r>
              <a:rPr lang="en-US" sz="2800"/>
              <a:t>Adresa expeditor;</a:t>
            </a:r>
          </a:p>
          <a:p>
            <a:pPr marL="914400" lvl="1" indent="-457200">
              <a:buFontTx/>
              <a:buChar char="-"/>
            </a:pPr>
            <a:r>
              <a:rPr lang="en-US" sz="2800"/>
              <a:t>Adresa destinatar;</a:t>
            </a:r>
          </a:p>
          <a:p>
            <a:pPr marL="914400" lvl="1" indent="-457200">
              <a:buFontTx/>
              <a:buChar char="-"/>
            </a:pPr>
            <a:r>
              <a:rPr lang="en-US" sz="2800"/>
              <a:t>Mesaj.</a:t>
            </a:r>
          </a:p>
          <a:p>
            <a:pPr marL="457200" indent="-457200">
              <a:buFontTx/>
              <a:buChar char="-"/>
            </a:pPr>
            <a:endParaRPr lang="en-US" sz="2800" smtClean="0"/>
          </a:p>
          <a:p>
            <a:pPr marL="457200" indent="-457200">
              <a:buFontTx/>
              <a:buChar char="-"/>
            </a:pPr>
            <a:r>
              <a:rPr lang="en-US" sz="2800" smtClean="0"/>
              <a:t>Exista si un modul de primire de email-uri:  poplib</a:t>
            </a:r>
            <a:endParaRPr lang="en-US" sz="2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8957" y="0"/>
            <a:ext cx="10933043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	</a:t>
            </a:r>
            <a:r>
              <a:rPr lang="en-US" sz="2800" b="1" smtClean="0">
                <a:solidFill>
                  <a:srgbClr val="C00000"/>
                </a:solidFill>
              </a:rPr>
              <a:t>Modulul pygal			</a:t>
            </a:r>
            <a:r>
              <a:rPr lang="en-US" sz="2800">
                <a:solidFill>
                  <a:srgbClr val="0070C0"/>
                </a:solidFill>
              </a:rPr>
              <a:t>Exemplul </a:t>
            </a:r>
            <a:r>
              <a:rPr lang="en-US" sz="2800" smtClean="0">
                <a:solidFill>
                  <a:srgbClr val="0070C0"/>
                </a:solidFill>
              </a:rPr>
              <a:t>808</a:t>
            </a:r>
            <a:endParaRPr lang="en-US" sz="2800" b="1" smtClean="0">
              <a:solidFill>
                <a:srgbClr val="C00000"/>
              </a:solidFill>
            </a:endParaRPr>
          </a:p>
          <a:p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smtClean="0"/>
              <a:t>Este utilizat pentru desenarea de grafice. Modulul trebuie instalat;</a:t>
            </a:r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smtClean="0"/>
              <a:t>Graficele sunt create sub forma de fisiere Scalable Vector Grafics. Pot fi deschise cu orice browser si editate cu editoare de text;</a:t>
            </a:r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smtClean="0"/>
              <a:t>Putem crea obiecte:</a:t>
            </a:r>
          </a:p>
          <a:p>
            <a:pPr marL="914400" lvl="1" indent="-457200">
              <a:buFontTx/>
              <a:buChar char="-"/>
            </a:pPr>
            <a:r>
              <a:rPr lang="en-US" sz="2800" smtClean="0"/>
              <a:t>pygal.Bar();			- bare vertical alaturate</a:t>
            </a:r>
          </a:p>
          <a:p>
            <a:pPr marL="914400" lvl="1" indent="-457200">
              <a:buFontTx/>
              <a:buChar char="-"/>
            </a:pPr>
            <a:r>
              <a:rPr lang="en-US" sz="2800" smtClean="0"/>
              <a:t>pygal.StackedBar</a:t>
            </a:r>
            <a:r>
              <a:rPr lang="en-US" sz="2800"/>
              <a:t>()	</a:t>
            </a:r>
            <a:r>
              <a:rPr lang="en-US" sz="2800" smtClean="0"/>
              <a:t>;	- bare vertical suprapuse</a:t>
            </a:r>
            <a:endParaRPr lang="en-US" sz="2800"/>
          </a:p>
          <a:p>
            <a:pPr marL="914400" lvl="1" indent="-457200">
              <a:buFontTx/>
              <a:buChar char="-"/>
            </a:pPr>
            <a:r>
              <a:rPr lang="en-US" sz="2800" smtClean="0"/>
              <a:t>pygal.Line();</a:t>
            </a:r>
            <a:r>
              <a:rPr lang="en-US" sz="2800"/>
              <a:t>	</a:t>
            </a:r>
            <a:r>
              <a:rPr lang="en-US" sz="2800" smtClean="0"/>
              <a:t>		- puncte unite de linii alaturate</a:t>
            </a:r>
            <a:endParaRPr lang="en-US" sz="2800"/>
          </a:p>
          <a:p>
            <a:pPr marL="914400" lvl="1" indent="-457200">
              <a:buFontTx/>
              <a:buChar char="-"/>
            </a:pPr>
            <a:r>
              <a:rPr lang="en-US" sz="2800" smtClean="0"/>
              <a:t>pygal.StackedLine();	- </a:t>
            </a:r>
            <a:r>
              <a:rPr lang="en-US" sz="2800"/>
              <a:t>puncte unite de linii </a:t>
            </a:r>
            <a:r>
              <a:rPr lang="en-US" sz="2800" smtClean="0"/>
              <a:t>suprapuse </a:t>
            </a:r>
            <a:r>
              <a:rPr lang="en-US" sz="2800"/>
              <a:t>	</a:t>
            </a:r>
          </a:p>
          <a:p>
            <a:pPr marL="914400" lvl="1" indent="-457200">
              <a:buFontTx/>
              <a:buChar char="-"/>
            </a:pPr>
            <a:r>
              <a:rPr lang="en-US" sz="2800" smtClean="0"/>
              <a:t>pygal.Pie()</a:t>
            </a:r>
            <a:r>
              <a:rPr lang="en-US" sz="2800"/>
              <a:t>	</a:t>
            </a:r>
            <a:r>
              <a:rPr lang="en-US" sz="2800" smtClean="0"/>
              <a:t>		- </a:t>
            </a:r>
            <a:endParaRPr lang="en-US" sz="2800"/>
          </a:p>
          <a:p>
            <a:pPr marL="914400" lvl="1" indent="-457200">
              <a:buFontTx/>
              <a:buChar char="-"/>
            </a:pPr>
            <a:r>
              <a:rPr lang="en-US" sz="2800" smtClean="0"/>
              <a:t>pygal.maps()		</a:t>
            </a:r>
            <a:r>
              <a:rPr lang="en-US" sz="2800"/>
              <a:t>	</a:t>
            </a:r>
          </a:p>
          <a:p>
            <a:pPr marL="914400" lvl="1" indent="-457200">
              <a:buFontTx/>
              <a:buChar char="-"/>
            </a:pPr>
            <a:endParaRPr lang="en-US" sz="2800"/>
          </a:p>
          <a:p>
            <a:pPr marL="914400" lvl="1" indent="-457200">
              <a:buFontTx/>
              <a:buChar char="-"/>
            </a:pPr>
            <a:endParaRPr lang="en-US" sz="2800" smtClean="0"/>
          </a:p>
          <a:p>
            <a:pPr marL="914400" lvl="1" indent="-457200">
              <a:buFontTx/>
              <a:buChar char="-"/>
            </a:pPr>
            <a:endParaRPr lang="en-US" sz="2800" smtClean="0"/>
          </a:p>
          <a:p>
            <a:pPr marL="457200" indent="-457200">
              <a:buFontTx/>
              <a:buChar char="-"/>
            </a:pPr>
            <a:r>
              <a:rPr lang="en-US" sz="2800" smtClean="0"/>
              <a:t>Putem asocial un sir de caractere unui punct de pe axa x: x_labels = [ ]</a:t>
            </a:r>
            <a:endParaRPr lang="en-US" sz="2800"/>
          </a:p>
          <a:p>
            <a:pPr marL="457200" indent="-457200">
              <a:buFontTx/>
              <a:buChar char="-"/>
            </a:pPr>
            <a:endParaRPr lang="en-US" sz="2800" smtClean="0"/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smtClean="0"/>
              <a:t>cssselect , tinycss – module conversie grafice, lxml</a:t>
            </a:r>
          </a:p>
          <a:p>
            <a:pPr marL="457200" indent="-457200">
              <a:buFontTx/>
              <a:buChar char="-"/>
            </a:pPr>
            <a:endParaRPr lang="en-US" sz="2800" smtClean="0">
              <a:hlinkClick r:id="rId2"/>
            </a:endParaRPr>
          </a:p>
          <a:p>
            <a:pPr marL="457200" indent="-457200">
              <a:buFontTx/>
              <a:buChar char="-"/>
            </a:pPr>
            <a:endParaRPr lang="en-US" sz="2800" smtClean="0"/>
          </a:p>
          <a:p>
            <a:pPr marL="457200" indent="-457200">
              <a:buFontTx/>
              <a:buChar char="-"/>
            </a:pPr>
            <a:endParaRPr lang="en-US" sz="2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8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8957" y="0"/>
            <a:ext cx="10933043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	</a:t>
            </a:r>
            <a:r>
              <a:rPr lang="en-US" sz="2800" b="1" smtClean="0">
                <a:solidFill>
                  <a:srgbClr val="C00000"/>
                </a:solidFill>
              </a:rPr>
              <a:t>Modulul pygal - continuare			</a:t>
            </a:r>
          </a:p>
          <a:p>
            <a:endParaRPr lang="en-US" sz="2800" smtClean="0"/>
          </a:p>
          <a:p>
            <a:pPr marL="457200" indent="-457200">
              <a:buFontTx/>
              <a:buChar char="-"/>
            </a:pPr>
            <a:r>
              <a:rPr lang="en-US" sz="2800" smtClean="0"/>
              <a:t>Putem asocia un sir de caractere unui punct de pe axa x: x_labels = [ ].</a:t>
            </a:r>
          </a:p>
          <a:p>
            <a:pPr marL="457200" indent="-457200">
              <a:buFontTx/>
              <a:buChar char="-"/>
            </a:pPr>
            <a:endParaRPr lang="en-US" sz="2800"/>
          </a:p>
          <a:p>
            <a:r>
              <a:rPr lang="en-US" sz="2800" smtClean="0"/>
              <a:t>	Putem astfel sa asociem fiecare valoare cu o denumire. </a:t>
            </a:r>
          </a:p>
          <a:p>
            <a:r>
              <a:rPr lang="en-US" sz="2800"/>
              <a:t>	</a:t>
            </a:r>
            <a:r>
              <a:rPr lang="en-US" sz="2800" smtClean="0"/>
              <a:t>Ex: Capitol – nota, ziua – valoarea; </a:t>
            </a:r>
            <a:endParaRPr lang="en-US" sz="2800"/>
          </a:p>
          <a:p>
            <a:pPr marL="457200" indent="-457200">
              <a:buFontTx/>
              <a:buChar char="-"/>
            </a:pPr>
            <a:endParaRPr lang="en-US" sz="2800" smtClean="0"/>
          </a:p>
          <a:p>
            <a:pPr marL="457200" indent="-457200">
              <a:buFontTx/>
              <a:buChar char="-"/>
            </a:pPr>
            <a:r>
              <a:rPr lang="en-US" sz="2800"/>
              <a:t>Daca fisierele </a:t>
            </a:r>
            <a:r>
              <a:rPr lang="en-US" sz="2800" smtClean="0"/>
              <a:t>exista </a:t>
            </a:r>
            <a:r>
              <a:rPr lang="en-US" sz="2800"/>
              <a:t>vor fi </a:t>
            </a:r>
            <a:r>
              <a:rPr lang="en-US" sz="2800" smtClean="0"/>
              <a:t>suprascrise;</a:t>
            </a:r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smtClean="0"/>
              <a:t>Pentru a converti graficele rezultate putem utiliza alte module, Cum ar fi: cssselect , tinycss – module conversie grafice, lxml;</a:t>
            </a:r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smtClean="0"/>
              <a:t>tkinter	- modul graphic standard al Python</a:t>
            </a:r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endParaRPr lang="en-US" sz="2800" smtClean="0">
              <a:hlinkClick r:id="rId2"/>
            </a:endParaRPr>
          </a:p>
          <a:p>
            <a:pPr marL="457200" indent="-457200">
              <a:buFontTx/>
              <a:buChar char="-"/>
            </a:pPr>
            <a:endParaRPr lang="en-US" sz="2800" smtClean="0"/>
          </a:p>
          <a:p>
            <a:pPr marL="457200" indent="-457200">
              <a:buFontTx/>
              <a:buChar char="-"/>
            </a:pPr>
            <a:endParaRPr lang="en-US" sz="2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Modulul</a:t>
            </a:r>
            <a:r>
              <a:rPr lang="en-US" sz="2800" b="1" dirty="0" smtClean="0">
                <a:solidFill>
                  <a:srgbClr val="C00000"/>
                </a:solidFill>
              </a:rPr>
              <a:t> re – regular </a:t>
            </a:r>
            <a:r>
              <a:rPr lang="en-US" sz="2800" b="1" dirty="0" err="1" smtClean="0">
                <a:solidFill>
                  <a:srgbClr val="C00000"/>
                </a:solidFill>
              </a:rPr>
              <a:t>expresions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Regex – </a:t>
            </a:r>
            <a:r>
              <a:rPr lang="en-US" sz="2800" dirty="0" err="1" smtClean="0"/>
              <a:t>secventa</a:t>
            </a:r>
            <a:r>
              <a:rPr lang="en-US" sz="2800" dirty="0" smtClean="0"/>
              <a:t> de </a:t>
            </a:r>
            <a:r>
              <a:rPr lang="en-US" sz="2800" dirty="0" err="1" smtClean="0"/>
              <a:t>caractere</a:t>
            </a:r>
            <a:r>
              <a:rPr lang="en-US" sz="2800" dirty="0" smtClean="0"/>
              <a:t> cu </a:t>
            </a:r>
            <a:r>
              <a:rPr lang="en-US" sz="2800" dirty="0" err="1" smtClean="0"/>
              <a:t>ajutorul</a:t>
            </a:r>
            <a:r>
              <a:rPr lang="en-US" sz="2800" dirty="0" smtClean="0"/>
              <a:t> </a:t>
            </a:r>
            <a:r>
              <a:rPr lang="en-US" sz="2800" dirty="0" err="1" smtClean="0"/>
              <a:t>careia</a:t>
            </a:r>
            <a:r>
              <a:rPr lang="en-US" sz="2800" dirty="0" smtClean="0"/>
              <a:t> </a:t>
            </a:r>
            <a:r>
              <a:rPr lang="en-US" sz="2800" dirty="0" err="1" smtClean="0"/>
              <a:t>cautam</a:t>
            </a:r>
            <a:r>
              <a:rPr lang="en-US" sz="2800" dirty="0" smtClean="0"/>
              <a:t> </a:t>
            </a:r>
            <a:r>
              <a:rPr lang="en-US" sz="2800" dirty="0" err="1" smtClean="0"/>
              <a:t>intr</a:t>
            </a:r>
            <a:r>
              <a:rPr lang="en-US" sz="2800" dirty="0" smtClean="0"/>
              <a:t>-un sir;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Se </a:t>
            </a:r>
            <a:r>
              <a:rPr lang="en-US" sz="2800" dirty="0" err="1" smtClean="0"/>
              <a:t>utilizeaza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cautarea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inlocuirea</a:t>
            </a:r>
            <a:r>
              <a:rPr lang="en-US" sz="2800" dirty="0" smtClean="0"/>
              <a:t> </a:t>
            </a:r>
            <a:r>
              <a:rPr lang="en-US" sz="2800" dirty="0" err="1" smtClean="0"/>
              <a:t>unor</a:t>
            </a:r>
            <a:r>
              <a:rPr lang="en-US" sz="2800" dirty="0" smtClean="0"/>
              <a:t> </a:t>
            </a:r>
            <a:r>
              <a:rPr lang="en-US" sz="2800" dirty="0" err="1" smtClean="0"/>
              <a:t>subsiruri</a:t>
            </a:r>
            <a:r>
              <a:rPr lang="en-US" sz="2800" dirty="0" smtClean="0"/>
              <a:t>, </a:t>
            </a:r>
            <a:r>
              <a:rPr lang="en-US" sz="2800" dirty="0" err="1" smtClean="0"/>
              <a:t>fiind</a:t>
            </a:r>
            <a:r>
              <a:rPr lang="en-US" sz="2800" dirty="0" smtClean="0"/>
              <a:t> des </a:t>
            </a:r>
            <a:r>
              <a:rPr lang="en-US" sz="2800" dirty="0" err="1" smtClean="0"/>
              <a:t>utilizat</a:t>
            </a:r>
            <a:r>
              <a:rPr lang="en-US" sz="2800" dirty="0" smtClean="0"/>
              <a:t> in </a:t>
            </a:r>
            <a:r>
              <a:rPr lang="en-US" sz="2800" dirty="0" err="1"/>
              <a:t>automatizari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testari</a:t>
            </a:r>
            <a:r>
              <a:rPr lang="en-US" sz="2800" dirty="0"/>
              <a:t> 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Metacaracterele</a:t>
            </a:r>
            <a:r>
              <a:rPr lang="en-US" sz="2800" dirty="0" smtClean="0"/>
              <a:t> </a:t>
            </a:r>
            <a:r>
              <a:rPr lang="en-US" sz="2800" dirty="0" err="1" smtClean="0"/>
              <a:t>utilizate</a:t>
            </a:r>
            <a:r>
              <a:rPr lang="en-US" sz="2800" dirty="0" smtClean="0"/>
              <a:t> (</a:t>
            </a:r>
            <a:r>
              <a:rPr lang="en-US" sz="2800" dirty="0" err="1" smtClean="0"/>
              <a:t>vezi</a:t>
            </a:r>
            <a:r>
              <a:rPr lang="en-US" sz="2800" dirty="0" smtClean="0"/>
              <a:t> </a:t>
            </a:r>
            <a:r>
              <a:rPr lang="en-US" sz="2800" dirty="0" err="1" smtClean="0"/>
              <a:t>exemplu</a:t>
            </a:r>
            <a:r>
              <a:rPr lang="en-US" sz="2800" smtClean="0"/>
              <a:t>);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\ - </a:t>
            </a:r>
            <a:r>
              <a:rPr lang="en-US" sz="2800" dirty="0" err="1" smtClean="0"/>
              <a:t>secventa</a:t>
            </a:r>
            <a:r>
              <a:rPr lang="en-US" sz="2800" dirty="0" smtClean="0"/>
              <a:t> de </a:t>
            </a:r>
            <a:r>
              <a:rPr lang="en-US" sz="2800" dirty="0" err="1" smtClean="0"/>
              <a:t>evadare</a:t>
            </a:r>
            <a:r>
              <a:rPr lang="en-US" sz="2800" dirty="0" smtClean="0"/>
              <a:t> </a:t>
            </a:r>
            <a:r>
              <a:rPr lang="en-US" sz="2800" dirty="0" err="1" smtClean="0"/>
              <a:t>pt</a:t>
            </a:r>
            <a:r>
              <a:rPr lang="en-US" sz="2800" dirty="0" smtClean="0"/>
              <a:t> </a:t>
            </a:r>
            <a:r>
              <a:rPr lang="en-US" sz="2800" dirty="0" err="1" smtClean="0"/>
              <a:t>unui</a:t>
            </a:r>
            <a:r>
              <a:rPr lang="en-US" sz="2800" dirty="0" smtClean="0"/>
              <a:t> character – Ex: \$ - </a:t>
            </a:r>
            <a:r>
              <a:rPr lang="en-US" sz="2800" dirty="0" err="1" smtClean="0"/>
              <a:t>semnul</a:t>
            </a:r>
            <a:r>
              <a:rPr lang="en-US" sz="2800" dirty="0" smtClean="0"/>
              <a:t> </a:t>
            </a:r>
            <a:r>
              <a:rPr lang="en-US" sz="2800" dirty="0" err="1" smtClean="0"/>
              <a:t>dolar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 err="1" smtClean="0"/>
              <a:t>re.search</a:t>
            </a:r>
            <a:r>
              <a:rPr lang="en-US" sz="2800" dirty="0" smtClean="0"/>
              <a:t>(</a:t>
            </a:r>
            <a:r>
              <a:rPr lang="en-US" altLang="en-US" sz="28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dirty="0" err="1" smtClean="0">
                <a:solidFill>
                  <a:srgbClr val="008000"/>
                </a:solidFill>
              </a:rPr>
              <a:t>secventa</a:t>
            </a:r>
            <a:r>
              <a:rPr lang="en-US" sz="2800" dirty="0" smtClean="0">
                <a:solidFill>
                  <a:srgbClr val="008000"/>
                </a:solidFill>
              </a:rPr>
              <a:t> de </a:t>
            </a:r>
            <a:r>
              <a:rPr lang="en-US" sz="2800" dirty="0" err="1" smtClean="0">
                <a:solidFill>
                  <a:srgbClr val="008000"/>
                </a:solidFill>
              </a:rPr>
              <a:t>cautare</a:t>
            </a:r>
            <a:r>
              <a:rPr lang="en-US" altLang="en-US" sz="28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dirty="0" smtClean="0"/>
              <a:t>, </a:t>
            </a:r>
            <a:r>
              <a:rPr lang="en-US" altLang="en-US" sz="2800" b="1" dirty="0" smtClean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dirty="0" smtClean="0">
                <a:solidFill>
                  <a:srgbClr val="008000"/>
                </a:solidFill>
              </a:rPr>
              <a:t>sir</a:t>
            </a:r>
            <a:r>
              <a:rPr lang="en-US" altLang="en-US" sz="2800" b="1" dirty="0" smtClean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dirty="0" smtClean="0"/>
              <a:t>)	- </a:t>
            </a:r>
            <a:r>
              <a:rPr lang="en-US" sz="2800" dirty="0" err="1" smtClean="0"/>
              <a:t>returneaza</a:t>
            </a:r>
            <a:r>
              <a:rPr lang="en-US" sz="2800" dirty="0" smtClean="0"/>
              <a:t> True or False;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 err="1" smtClean="0"/>
              <a:t>re.match</a:t>
            </a:r>
            <a:r>
              <a:rPr lang="en-US" sz="2800" dirty="0"/>
              <a:t>(</a:t>
            </a:r>
            <a:r>
              <a:rPr lang="en-US" altLang="en-US" sz="28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dirty="0" err="1">
                <a:solidFill>
                  <a:srgbClr val="008000"/>
                </a:solidFill>
              </a:rPr>
              <a:t>secventa</a:t>
            </a:r>
            <a:r>
              <a:rPr lang="en-US" sz="2800" dirty="0">
                <a:solidFill>
                  <a:srgbClr val="008000"/>
                </a:solidFill>
              </a:rPr>
              <a:t> de </a:t>
            </a:r>
            <a:r>
              <a:rPr lang="en-US" sz="2800" dirty="0" err="1">
                <a:solidFill>
                  <a:srgbClr val="008000"/>
                </a:solidFill>
              </a:rPr>
              <a:t>cautare</a:t>
            </a:r>
            <a:r>
              <a:rPr lang="en-US" altLang="en-US" sz="28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dirty="0"/>
              <a:t>, </a:t>
            </a:r>
            <a:r>
              <a:rPr lang="en-US" altLang="en-US" sz="28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dirty="0">
                <a:solidFill>
                  <a:srgbClr val="008000"/>
                </a:solidFill>
              </a:rPr>
              <a:t>sir</a:t>
            </a:r>
            <a:r>
              <a:rPr lang="en-US" altLang="en-US" sz="2800" b="1" dirty="0" smtClean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dirty="0" smtClean="0"/>
              <a:t>)	- </a:t>
            </a:r>
            <a:r>
              <a:rPr lang="en-US" sz="2800" dirty="0" err="1" smtClean="0"/>
              <a:t>cauta</a:t>
            </a:r>
            <a:r>
              <a:rPr lang="en-US" sz="2800" dirty="0" smtClean="0"/>
              <a:t> </a:t>
            </a:r>
            <a:r>
              <a:rPr lang="en-US" sz="2800" dirty="0" err="1" smtClean="0"/>
              <a:t>potrivirea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8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6283" y="469808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Modulul</a:t>
            </a:r>
            <a:r>
              <a:rPr lang="en-US" sz="2800" b="1" dirty="0" smtClean="0">
                <a:solidFill>
                  <a:srgbClr val="C00000"/>
                </a:solidFill>
              </a:rPr>
              <a:t> re – regular </a:t>
            </a:r>
            <a:r>
              <a:rPr lang="en-US" sz="2800" b="1" dirty="0" err="1" smtClean="0">
                <a:solidFill>
                  <a:srgbClr val="C00000"/>
                </a:solidFill>
              </a:rPr>
              <a:t>expresions</a:t>
            </a:r>
            <a:r>
              <a:rPr lang="en-US" sz="2800" b="1" dirty="0" smtClean="0">
                <a:solidFill>
                  <a:srgbClr val="C00000"/>
                </a:solidFill>
              </a:rPr>
              <a:t> -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b="1" dirty="0" err="1" smtClean="0"/>
              <a:t>re.findall</a:t>
            </a:r>
            <a:r>
              <a:rPr lang="en-US" sz="2800" dirty="0" smtClean="0"/>
              <a:t>(</a:t>
            </a:r>
            <a:r>
              <a:rPr lang="en-US" altLang="en-US" sz="28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dirty="0" err="1">
                <a:solidFill>
                  <a:srgbClr val="008000"/>
                </a:solidFill>
              </a:rPr>
              <a:t>secventa</a:t>
            </a:r>
            <a:r>
              <a:rPr lang="en-US" sz="2800" dirty="0">
                <a:solidFill>
                  <a:srgbClr val="008000"/>
                </a:solidFill>
              </a:rPr>
              <a:t> de </a:t>
            </a:r>
            <a:r>
              <a:rPr lang="en-US" sz="2800" dirty="0" err="1">
                <a:solidFill>
                  <a:srgbClr val="008000"/>
                </a:solidFill>
              </a:rPr>
              <a:t>cautare</a:t>
            </a:r>
            <a:r>
              <a:rPr lang="en-US" altLang="en-US" sz="28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dirty="0"/>
              <a:t>, </a:t>
            </a:r>
            <a:r>
              <a:rPr lang="en-US" altLang="en-US" sz="28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dirty="0">
                <a:solidFill>
                  <a:srgbClr val="008000"/>
                </a:solidFill>
              </a:rPr>
              <a:t>sir</a:t>
            </a:r>
            <a:r>
              <a:rPr lang="en-US" altLang="en-US" sz="2800" b="1" dirty="0" smtClean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dirty="0"/>
              <a:t>);	- </a:t>
            </a:r>
            <a:r>
              <a:rPr lang="en-US" sz="2800" dirty="0" err="1"/>
              <a:t>returneaza</a:t>
            </a:r>
            <a:r>
              <a:rPr lang="en-US" sz="2800" dirty="0"/>
              <a:t> </a:t>
            </a:r>
            <a:r>
              <a:rPr lang="en-US" sz="2800" dirty="0" smtClean="0"/>
              <a:t>o </a:t>
            </a:r>
            <a:r>
              <a:rPr lang="en-US" sz="2800" dirty="0" err="1" smtClean="0"/>
              <a:t>lista</a:t>
            </a:r>
            <a:r>
              <a:rPr lang="en-US" sz="2800" dirty="0" smtClean="0"/>
              <a:t> cu </a:t>
            </a:r>
            <a:r>
              <a:rPr lang="en-US" sz="2800" dirty="0" err="1" smtClean="0"/>
              <a:t>toate</a:t>
            </a:r>
            <a:r>
              <a:rPr lang="en-US" sz="2800" dirty="0" smtClean="0"/>
              <a:t> 							</a:t>
            </a:r>
            <a:r>
              <a:rPr lang="en-US" sz="2800" dirty="0" err="1" smtClean="0"/>
              <a:t>aparitiile</a:t>
            </a:r>
            <a:r>
              <a:rPr lang="en-US" sz="2800" dirty="0"/>
              <a:t>;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b="1" dirty="0" err="1"/>
              <a:t>re.split</a:t>
            </a:r>
            <a:r>
              <a:rPr lang="en-US" sz="2800" dirty="0"/>
              <a:t>(</a:t>
            </a:r>
            <a:r>
              <a:rPr lang="en-US" altLang="en-US" sz="28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dirty="0" err="1">
                <a:solidFill>
                  <a:srgbClr val="008000"/>
                </a:solidFill>
              </a:rPr>
              <a:t>secventa</a:t>
            </a:r>
            <a:r>
              <a:rPr lang="en-US" sz="2800" dirty="0">
                <a:solidFill>
                  <a:srgbClr val="008000"/>
                </a:solidFill>
              </a:rPr>
              <a:t> de </a:t>
            </a:r>
            <a:r>
              <a:rPr lang="en-US" sz="2800" dirty="0" err="1">
                <a:solidFill>
                  <a:srgbClr val="008000"/>
                </a:solidFill>
              </a:rPr>
              <a:t>cautare</a:t>
            </a:r>
            <a:r>
              <a:rPr lang="en-US" altLang="en-US" sz="28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dirty="0"/>
              <a:t>, </a:t>
            </a:r>
            <a:r>
              <a:rPr lang="en-US" altLang="en-US" sz="28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dirty="0">
                <a:solidFill>
                  <a:srgbClr val="008000"/>
                </a:solidFill>
              </a:rPr>
              <a:t>sir</a:t>
            </a:r>
            <a:r>
              <a:rPr lang="en-US" altLang="en-US" sz="2800" b="1" dirty="0" smtClean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dirty="0" smtClean="0"/>
              <a:t>);		- Face split </a:t>
            </a:r>
            <a:r>
              <a:rPr lang="en-US" sz="2800" dirty="0" err="1" smtClean="0"/>
              <a:t>dupa</a:t>
            </a:r>
            <a:r>
              <a:rPr lang="en-US" sz="2800" dirty="0" smtClean="0"/>
              <a:t> </a:t>
            </a:r>
            <a:r>
              <a:rPr lang="en-US" sz="2800" dirty="0" err="1" smtClean="0"/>
              <a:t>secventa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b="1" dirty="0" err="1" smtClean="0"/>
              <a:t>re.sub</a:t>
            </a:r>
            <a:r>
              <a:rPr lang="en-US" sz="2800" dirty="0" smtClean="0"/>
              <a:t>(</a:t>
            </a:r>
            <a:r>
              <a:rPr lang="en-US" altLang="en-US" sz="2800" b="1" dirty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dirty="0" err="1">
                <a:solidFill>
                  <a:srgbClr val="008000"/>
                </a:solidFill>
              </a:rPr>
              <a:t>secventa</a:t>
            </a:r>
            <a:r>
              <a:rPr lang="en-US" sz="2800" dirty="0">
                <a:solidFill>
                  <a:srgbClr val="008000"/>
                </a:solidFill>
              </a:rPr>
              <a:t> de </a:t>
            </a:r>
            <a:r>
              <a:rPr lang="en-US" sz="2800" dirty="0" err="1">
                <a:solidFill>
                  <a:srgbClr val="008000"/>
                </a:solidFill>
              </a:rPr>
              <a:t>cautare</a:t>
            </a:r>
            <a:r>
              <a:rPr lang="en-US" altLang="en-US" sz="2800" b="1" dirty="0" smtClean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dirty="0" smtClean="0"/>
              <a:t>, </a:t>
            </a:r>
            <a:r>
              <a:rPr lang="en-US" altLang="en-US" sz="2800" b="1" dirty="0" smtClean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dirty="0" smtClean="0">
                <a:solidFill>
                  <a:srgbClr val="008000"/>
                </a:solidFill>
              </a:rPr>
              <a:t>sir de </a:t>
            </a:r>
            <a:r>
              <a:rPr lang="en-US" sz="2800" dirty="0" err="1" smtClean="0">
                <a:solidFill>
                  <a:srgbClr val="008000"/>
                </a:solidFill>
              </a:rPr>
              <a:t>inlocuit</a:t>
            </a:r>
            <a:r>
              <a:rPr lang="en-US" altLang="en-US" sz="2800" b="1" dirty="0" smtClean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dirty="0" smtClean="0"/>
              <a:t>, </a:t>
            </a:r>
            <a:r>
              <a:rPr lang="en-US" altLang="en-US" sz="2800" b="1" dirty="0" smtClean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dirty="0" smtClean="0">
                <a:solidFill>
                  <a:srgbClr val="008000"/>
                </a:solidFill>
              </a:rPr>
              <a:t>sir </a:t>
            </a:r>
            <a:r>
              <a:rPr lang="en-US" sz="2800" dirty="0" err="1" smtClean="0">
                <a:solidFill>
                  <a:srgbClr val="008000"/>
                </a:solidFill>
              </a:rPr>
              <a:t>inlocuitor</a:t>
            </a:r>
            <a:r>
              <a:rPr lang="en-US" altLang="en-US" sz="2800" b="1" dirty="0" smtClean="0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dirty="0" smtClean="0"/>
              <a:t>);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Arta </a:t>
            </a:r>
            <a:r>
              <a:rPr lang="en-US" sz="2800" dirty="0" err="1" smtClean="0"/>
              <a:t>utilizarii</a:t>
            </a:r>
            <a:r>
              <a:rPr lang="en-US" sz="2800" dirty="0" smtClean="0"/>
              <a:t> Regex </a:t>
            </a:r>
            <a:r>
              <a:rPr lang="en-US" sz="2800" dirty="0" err="1" smtClean="0"/>
              <a:t>consta</a:t>
            </a:r>
            <a:r>
              <a:rPr lang="en-US" sz="2800" dirty="0" smtClean="0"/>
              <a:t> in </a:t>
            </a:r>
            <a:r>
              <a:rPr lang="en-US" sz="2800" dirty="0" err="1" smtClean="0"/>
              <a:t>crearea</a:t>
            </a:r>
            <a:r>
              <a:rPr lang="en-US" sz="2800" dirty="0" smtClean="0"/>
              <a:t> </a:t>
            </a:r>
            <a:r>
              <a:rPr lang="en-US" sz="2800" dirty="0" err="1" smtClean="0"/>
              <a:t>secventele</a:t>
            </a:r>
            <a:r>
              <a:rPr lang="en-US" sz="2800" dirty="0" smtClean="0"/>
              <a:t> de </a:t>
            </a:r>
            <a:r>
              <a:rPr lang="en-US" sz="2800" dirty="0" err="1" smtClean="0"/>
              <a:t>cautare</a:t>
            </a:r>
            <a:r>
              <a:rPr lang="en-US" sz="2800" dirty="0" smtClean="0"/>
              <a:t>, </a:t>
            </a:r>
            <a:r>
              <a:rPr lang="en-US" sz="2800" dirty="0" err="1" smtClean="0"/>
              <a:t>utilizand</a:t>
            </a:r>
            <a:r>
              <a:rPr lang="en-US" sz="2800" dirty="0" smtClean="0"/>
              <a:t> </a:t>
            </a:r>
            <a:r>
              <a:rPr lang="en-US" sz="2800" dirty="0" err="1" smtClean="0"/>
              <a:t>instrumentele</a:t>
            </a:r>
            <a:r>
              <a:rPr lang="en-US" sz="2800" dirty="0" smtClean="0"/>
              <a:t> </a:t>
            </a:r>
            <a:r>
              <a:rPr lang="en-US" sz="2800" dirty="0" err="1" smtClean="0"/>
              <a:t>puse</a:t>
            </a:r>
            <a:r>
              <a:rPr lang="en-US" sz="2800" dirty="0" smtClean="0"/>
              <a:t> la </a:t>
            </a:r>
            <a:r>
              <a:rPr lang="en-US" sz="2800" dirty="0" err="1" smtClean="0"/>
              <a:t>dispozitie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lvl="2"/>
            <a:r>
              <a:rPr lang="en-US" sz="2800" dirty="0" smtClean="0"/>
              <a:t>	</a:t>
            </a:r>
            <a:r>
              <a:rPr lang="en-US" sz="2800" dirty="0" err="1">
                <a:solidFill>
                  <a:srgbClr val="0070C0"/>
                </a:solidFill>
              </a:rPr>
              <a:t>Exemplul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801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7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6678" y="662063"/>
            <a:ext cx="1093304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Modulul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ntplib</a:t>
            </a:r>
            <a:endParaRPr lang="ro-RO" sz="2800" dirty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NTP (Network Time </a:t>
            </a:r>
            <a:r>
              <a:rPr lang="en-US" sz="2800" dirty="0" err="1" smtClean="0"/>
              <a:t>Porotcol</a:t>
            </a:r>
            <a:r>
              <a:rPr lang="en-US" sz="2800" dirty="0" smtClean="0"/>
              <a:t>) </a:t>
            </a:r>
            <a:r>
              <a:rPr lang="en-US" sz="2800" dirty="0" err="1"/>
              <a:t>este</a:t>
            </a:r>
            <a:r>
              <a:rPr lang="en-US" sz="2800" dirty="0"/>
              <a:t> un </a:t>
            </a:r>
            <a:r>
              <a:rPr lang="en-US" sz="2800" dirty="0" err="1"/>
              <a:t>serviciu</a:t>
            </a:r>
            <a:r>
              <a:rPr lang="en-US" sz="2800" dirty="0"/>
              <a:t> de </a:t>
            </a:r>
            <a:r>
              <a:rPr lang="en-US" sz="2800" dirty="0" err="1"/>
              <a:t>retea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are ca </a:t>
            </a:r>
            <a:r>
              <a:rPr lang="en-US" sz="2800" dirty="0" err="1"/>
              <a:t>scop</a:t>
            </a:r>
            <a:r>
              <a:rPr lang="en-US" sz="2800" dirty="0"/>
              <a:t> </a:t>
            </a:r>
            <a:r>
              <a:rPr lang="en-US" sz="2800" dirty="0" err="1"/>
              <a:t>sincronizarea</a:t>
            </a:r>
            <a:r>
              <a:rPr lang="en-US" sz="2800" dirty="0"/>
              <a:t> </a:t>
            </a:r>
            <a:r>
              <a:rPr lang="en-US" sz="2800" dirty="0" err="1"/>
              <a:t>ceasului</a:t>
            </a:r>
            <a:r>
              <a:rPr lang="en-US" sz="2800" dirty="0"/>
              <a:t> </a:t>
            </a:r>
            <a:r>
              <a:rPr lang="en-US" sz="2800" dirty="0" err="1"/>
              <a:t>diferitelor</a:t>
            </a:r>
            <a:r>
              <a:rPr lang="en-US" sz="2800" dirty="0"/>
              <a:t> </a:t>
            </a:r>
            <a:r>
              <a:rPr lang="en-US" sz="2800" dirty="0" err="1"/>
              <a:t>dispozitive</a:t>
            </a:r>
            <a:r>
              <a:rPr lang="en-US" sz="2800" dirty="0"/>
              <a:t> de </a:t>
            </a:r>
            <a:r>
              <a:rPr lang="en-US" sz="2800" dirty="0" err="1" smtClean="0"/>
              <a:t>retea</a:t>
            </a:r>
            <a:r>
              <a:rPr lang="en-US" sz="2800" dirty="0" smtClean="0"/>
              <a:t>. Python are un </a:t>
            </a:r>
            <a:r>
              <a:rPr lang="en-US" sz="2800" dirty="0" err="1" smtClean="0"/>
              <a:t>modul</a:t>
            </a:r>
            <a:r>
              <a:rPr lang="en-US" sz="2800" dirty="0" smtClean="0"/>
              <a:t> care face </a:t>
            </a:r>
            <a:r>
              <a:rPr lang="en-US" sz="2800" dirty="0" err="1" smtClean="0"/>
              <a:t>acest</a:t>
            </a:r>
            <a:r>
              <a:rPr lang="en-US" sz="2800" dirty="0" smtClean="0"/>
              <a:t> </a:t>
            </a:r>
            <a:r>
              <a:rPr lang="en-US" sz="2800" dirty="0" err="1" smtClean="0"/>
              <a:t>lucru</a:t>
            </a:r>
            <a:r>
              <a:rPr lang="en-US" sz="2800" dirty="0" smtClean="0"/>
              <a:t>.;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 err="1" smtClean="0"/>
              <a:t>Descarcare</a:t>
            </a:r>
            <a:r>
              <a:rPr lang="en-US" sz="2800" dirty="0" smtClean="0"/>
              <a:t>: </a:t>
            </a:r>
            <a:r>
              <a:rPr lang="en-US" sz="2800" u="sng" dirty="0" smtClean="0">
                <a:hlinkClick r:id="rId2"/>
              </a:rPr>
              <a:t>https</a:t>
            </a:r>
            <a:r>
              <a:rPr lang="en-US" sz="2800" u="sng" dirty="0">
                <a:hlinkClick r:id="rId2"/>
              </a:rPr>
              <a:t>://pypi.python.org/packages/source/n/ntplib/ntplib-0.3.3.tar.gz</a:t>
            </a:r>
            <a:r>
              <a:rPr lang="en-US" sz="2800" dirty="0"/>
              <a:t>  </a:t>
            </a:r>
          </a:p>
          <a:p>
            <a:r>
              <a:rPr lang="en-US" sz="2800" dirty="0"/>
              <a:t> </a:t>
            </a:r>
          </a:p>
          <a:p>
            <a:pPr marL="457200" indent="-457200">
              <a:buFontTx/>
              <a:buChar char="-"/>
            </a:pPr>
            <a:r>
              <a:rPr lang="en-US" sz="2800" b="1" dirty="0" err="1" smtClean="0"/>
              <a:t>Instalare</a:t>
            </a:r>
            <a:r>
              <a:rPr lang="en-US" sz="2800" dirty="0" smtClean="0"/>
              <a:t>: In command prompt 		cd </a:t>
            </a:r>
            <a:r>
              <a:rPr lang="en-US" sz="2800" dirty="0"/>
              <a:t>c:/../</a:t>
            </a:r>
            <a:r>
              <a:rPr lang="en-US" sz="2800" dirty="0" smtClean="0"/>
              <a:t>nume_director</a:t>
            </a:r>
          </a:p>
          <a:p>
            <a:r>
              <a:rPr lang="en-US" sz="2800" dirty="0" smtClean="0"/>
              <a:t>							</a:t>
            </a:r>
            <a:r>
              <a:rPr lang="en-US" sz="2800" b="1" dirty="0" smtClean="0">
                <a:solidFill>
                  <a:srgbClr val="008000"/>
                </a:solidFill>
              </a:rPr>
              <a:t>python </a:t>
            </a:r>
            <a:r>
              <a:rPr lang="en-US" sz="2800" b="1" dirty="0">
                <a:solidFill>
                  <a:srgbClr val="008000"/>
                </a:solidFill>
              </a:rPr>
              <a:t>setup.py </a:t>
            </a:r>
            <a:r>
              <a:rPr lang="en-US" sz="2800" b="1" dirty="0" smtClean="0">
                <a:solidFill>
                  <a:srgbClr val="008000"/>
                </a:solidFill>
              </a:rPr>
              <a:t>install</a:t>
            </a:r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err="1" smtClean="0"/>
              <a:t>sau</a:t>
            </a:r>
            <a:r>
              <a:rPr lang="en-US" sz="2800" dirty="0" smtClean="0"/>
              <a:t> 						</a:t>
            </a:r>
            <a:r>
              <a:rPr lang="en-US" sz="2800" b="1" dirty="0" smtClean="0">
                <a:solidFill>
                  <a:srgbClr val="008000"/>
                </a:solidFill>
              </a:rPr>
              <a:t>pip 3 install </a:t>
            </a:r>
            <a:r>
              <a:rPr lang="en-US" sz="2800" b="1" dirty="0" err="1" smtClean="0">
                <a:solidFill>
                  <a:srgbClr val="008000"/>
                </a:solidFill>
              </a:rPr>
              <a:t>ntplib</a:t>
            </a:r>
            <a:endParaRPr lang="en-US" sz="2800" b="1" dirty="0" smtClean="0">
              <a:solidFill>
                <a:srgbClr val="008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2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7183" y="735643"/>
            <a:ext cx="1093304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</a:t>
            </a:r>
            <a:r>
              <a:rPr lang="en-US" sz="2800" smtClean="0"/>
              <a:t>	</a:t>
            </a:r>
            <a:r>
              <a:rPr lang="en-US" sz="2800" b="1" smtClean="0">
                <a:solidFill>
                  <a:srgbClr val="C00000"/>
                </a:solidFill>
              </a:rPr>
              <a:t>Modulul ntplib - continuare</a:t>
            </a:r>
            <a:endParaRPr lang="ro-RO" sz="2800">
              <a:solidFill>
                <a:srgbClr val="C00000"/>
              </a:solidFill>
            </a:endParaRPr>
          </a:p>
          <a:p>
            <a:endParaRPr lang="en-US" sz="2800" smtClean="0"/>
          </a:p>
          <a:p>
            <a:pPr marL="457200" indent="-457200">
              <a:buFontTx/>
              <a:buChar char="-"/>
            </a:pPr>
            <a:r>
              <a:rPr lang="en-US" sz="2800" smtClean="0"/>
              <a:t>Cererea </a:t>
            </a:r>
            <a:r>
              <a:rPr lang="en-US" sz="2800"/>
              <a:t>catre serverul NTP contine patru parametrii</a:t>
            </a:r>
            <a:r>
              <a:rPr lang="en-US" sz="2800" smtClean="0"/>
              <a:t>:</a:t>
            </a:r>
          </a:p>
          <a:p>
            <a:pPr marL="457200" indent="-457200">
              <a:buFontTx/>
              <a:buChar char="-"/>
            </a:pPr>
            <a:endParaRPr lang="en-US" sz="2800"/>
          </a:p>
          <a:p>
            <a:r>
              <a:rPr lang="en-US" sz="2800" smtClean="0"/>
              <a:t>• host – Pentru test utilizam serverul:	 (vezi exercitiu)</a:t>
            </a:r>
          </a:p>
          <a:p>
            <a:pPr lvl="1"/>
            <a:r>
              <a:rPr lang="en-US" sz="2800" smtClean="0"/>
              <a:t>Reprezinta </a:t>
            </a:r>
            <a:r>
              <a:rPr lang="en-US" sz="2800"/>
              <a:t>serverul ntp de la care solicitam </a:t>
            </a:r>
            <a:r>
              <a:rPr lang="en-US" sz="2800" smtClean="0"/>
              <a:t>informatia;</a:t>
            </a:r>
            <a:endParaRPr lang="en-US" sz="2800"/>
          </a:p>
          <a:p>
            <a:r>
              <a:rPr lang="en-US" sz="2800" smtClean="0"/>
              <a:t>• Versiunea – Utilizam 2</a:t>
            </a:r>
            <a:r>
              <a:rPr lang="en-US" sz="2800"/>
              <a:t>;</a:t>
            </a:r>
          </a:p>
          <a:p>
            <a:r>
              <a:rPr lang="en-US" sz="2800" smtClean="0"/>
              <a:t>• Port – NTP standard este123</a:t>
            </a:r>
            <a:r>
              <a:rPr lang="en-US" sz="2800"/>
              <a:t>;</a:t>
            </a:r>
          </a:p>
          <a:p>
            <a:r>
              <a:rPr lang="en-US" sz="2800" smtClean="0"/>
              <a:t>• Timeout – Utilizam  5. Dupa cate secunde </a:t>
            </a:r>
            <a:r>
              <a:rPr lang="en-US" sz="2800"/>
              <a:t>va genera un mesaj de </a:t>
            </a:r>
            <a:r>
              <a:rPr lang="en-US" sz="2800" smtClean="0"/>
              <a:t>timeout.</a:t>
            </a:r>
            <a:endParaRPr lang="en-US" sz="2800"/>
          </a:p>
          <a:p>
            <a:endParaRPr lang="en-US" sz="2800" smtClean="0"/>
          </a:p>
          <a:p>
            <a:r>
              <a:rPr lang="en-US" sz="2800" smtClean="0"/>
              <a:t>Daca </a:t>
            </a:r>
            <a:r>
              <a:rPr lang="en-US" sz="2800"/>
              <a:t>serverul nu raspunde returneaza Eroare</a:t>
            </a:r>
            <a:r>
              <a:rPr lang="en-US" sz="2800" smtClean="0"/>
              <a:t>.</a:t>
            </a:r>
          </a:p>
          <a:p>
            <a:endParaRPr lang="en-US" sz="2800"/>
          </a:p>
          <a:p>
            <a:r>
              <a:rPr lang="en-US" sz="2800" smtClean="0"/>
              <a:t>		</a:t>
            </a:r>
            <a:r>
              <a:rPr lang="en-US" sz="2800">
                <a:solidFill>
                  <a:srgbClr val="0070C0"/>
                </a:solidFill>
              </a:rPr>
              <a:t>Exemplul </a:t>
            </a:r>
            <a:r>
              <a:rPr lang="en-US" sz="2800" smtClean="0">
                <a:solidFill>
                  <a:srgbClr val="0070C0"/>
                </a:solidFill>
              </a:rPr>
              <a:t>802</a:t>
            </a:r>
            <a:endParaRPr lang="en-US" sz="2800" b="1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6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365" y="0"/>
            <a:ext cx="1093304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</a:t>
            </a:r>
            <a:endParaRPr lang="en-US" sz="2800" smtClean="0"/>
          </a:p>
          <a:p>
            <a:r>
              <a:rPr lang="en-US" sz="2800" smtClean="0"/>
              <a:t>		</a:t>
            </a:r>
            <a:r>
              <a:rPr lang="en-US" sz="2800" b="1" smtClean="0">
                <a:solidFill>
                  <a:srgbClr val="C00000"/>
                </a:solidFill>
              </a:rPr>
              <a:t>Modulul telnetlib</a:t>
            </a:r>
          </a:p>
          <a:p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smtClean="0"/>
              <a:t>Telnet </a:t>
            </a:r>
            <a:r>
              <a:rPr lang="en-US" sz="2800"/>
              <a:t>este un serviciu de retea ce are ca scop conectarea la distanta cu diferite dispozitive de </a:t>
            </a:r>
            <a:r>
              <a:rPr lang="en-US" sz="2800" smtClean="0"/>
              <a:t>retea. Este </a:t>
            </a:r>
            <a:r>
              <a:rPr lang="en-US" sz="2800"/>
              <a:t>un modul </a:t>
            </a:r>
            <a:r>
              <a:rPr lang="en-US" sz="2800" smtClean="0"/>
              <a:t>standard;</a:t>
            </a:r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smtClean="0"/>
              <a:t>Cream un obiect telnet, dupa care utilizam urmatoarele metode:</a:t>
            </a:r>
          </a:p>
          <a:p>
            <a:pPr marL="914400" lvl="1" indent="-457200">
              <a:buFontTx/>
              <a:buChar char="-"/>
            </a:pPr>
            <a:endParaRPr lang="en-US" sz="2800"/>
          </a:p>
          <a:p>
            <a:pPr marL="914400" lvl="1" indent="-457200">
              <a:buFontTx/>
              <a:buChar char="-"/>
            </a:pPr>
            <a:r>
              <a:rPr lang="en-US" sz="2800" smtClean="0"/>
              <a:t>ConectTelnet 	</a:t>
            </a:r>
            <a:r>
              <a:rPr lang="en-US" sz="2800" b="1" smtClean="0">
                <a:solidFill>
                  <a:srgbClr val="008000"/>
                </a:solidFill>
              </a:rPr>
              <a:t>telnetlib.telnet(host)</a:t>
            </a:r>
          </a:p>
          <a:p>
            <a:pPr marL="914400" lvl="1" indent="-457200">
              <a:buFontTx/>
              <a:buChar char="-"/>
            </a:pPr>
            <a:endParaRPr lang="en-US" sz="2800"/>
          </a:p>
          <a:p>
            <a:pPr marL="914400" lvl="1" indent="-457200">
              <a:buFontTx/>
              <a:buChar char="-"/>
            </a:pPr>
            <a:r>
              <a:rPr lang="en-US" sz="2800" smtClean="0"/>
              <a:t>read_until()		</a:t>
            </a:r>
            <a:r>
              <a:rPr lang="en-US" sz="2800" smtClean="0">
                <a:solidFill>
                  <a:srgbClr val="008000"/>
                </a:solidFill>
              </a:rPr>
              <a:t>ConectTelnet.read_until</a:t>
            </a:r>
            <a:r>
              <a:rPr lang="en-US" sz="2800" smtClean="0"/>
              <a:t>(</a:t>
            </a:r>
            <a:r>
              <a:rPr lang="en-US" altLang="en-US" sz="2800" b="1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smtClean="0"/>
              <a:t>Login: </a:t>
            </a:r>
            <a:r>
              <a:rPr lang="en-US" altLang="en-US" sz="2800" b="1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smtClean="0"/>
              <a:t>, 5)</a:t>
            </a:r>
          </a:p>
          <a:p>
            <a:pPr marL="914400" lvl="1" indent="-457200">
              <a:buFontTx/>
              <a:buChar char="-"/>
            </a:pPr>
            <a:endParaRPr lang="en-US" sz="2800"/>
          </a:p>
          <a:p>
            <a:pPr marL="914400" lvl="1" indent="-457200">
              <a:buFontTx/>
              <a:buChar char="-"/>
            </a:pPr>
            <a:r>
              <a:rPr lang="en-US" sz="2800" smtClean="0"/>
              <a:t>write  			</a:t>
            </a:r>
            <a:r>
              <a:rPr lang="en-US" sz="2800" smtClean="0">
                <a:solidFill>
                  <a:srgbClr val="008000"/>
                </a:solidFill>
              </a:rPr>
              <a:t>ConectTelnet.write</a:t>
            </a:r>
            <a:r>
              <a:rPr lang="en-US" sz="2800" smtClean="0"/>
              <a:t>(user + </a:t>
            </a:r>
            <a:r>
              <a:rPr lang="en-US" altLang="en-US" sz="2800" b="1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smtClean="0"/>
              <a:t>\r\n</a:t>
            </a:r>
            <a:r>
              <a:rPr lang="en-US" altLang="en-US" sz="2800" b="1">
                <a:solidFill>
                  <a:srgbClr val="008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800" smtClean="0"/>
              <a:t>)</a:t>
            </a:r>
          </a:p>
          <a:p>
            <a:pPr marL="914400" lvl="1" indent="-457200">
              <a:buFontTx/>
              <a:buChar char="-"/>
            </a:pPr>
            <a:endParaRPr lang="en-US" sz="2800"/>
          </a:p>
          <a:p>
            <a:pPr marL="914400" lvl="1" indent="-457200">
              <a:buFontTx/>
              <a:buChar char="-"/>
            </a:pPr>
            <a:r>
              <a:rPr lang="en-US" sz="2800" smtClean="0"/>
              <a:t>close 					</a:t>
            </a:r>
            <a:r>
              <a:rPr lang="en-US" sz="2800">
                <a:solidFill>
                  <a:srgbClr val="0070C0"/>
                </a:solidFill>
              </a:rPr>
              <a:t>Exemplul </a:t>
            </a:r>
            <a:r>
              <a:rPr lang="en-US" sz="2800" smtClean="0">
                <a:solidFill>
                  <a:srgbClr val="0070C0"/>
                </a:solidFill>
              </a:rPr>
              <a:t>803</a:t>
            </a:r>
            <a:endParaRPr lang="en-US" sz="2800" b="1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8957" y="0"/>
            <a:ext cx="1093304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	</a:t>
            </a:r>
            <a:r>
              <a:rPr lang="en-US" sz="2800" b="1" smtClean="0">
                <a:solidFill>
                  <a:srgbClr val="C00000"/>
                </a:solidFill>
              </a:rPr>
              <a:t>Modulul ftp			</a:t>
            </a:r>
            <a:r>
              <a:rPr lang="en-US" sz="2800">
                <a:solidFill>
                  <a:srgbClr val="0070C0"/>
                </a:solidFill>
              </a:rPr>
              <a:t>Exemplul </a:t>
            </a:r>
            <a:r>
              <a:rPr lang="en-US" sz="2800" smtClean="0">
                <a:solidFill>
                  <a:srgbClr val="0070C0"/>
                </a:solidFill>
              </a:rPr>
              <a:t>804</a:t>
            </a:r>
            <a:endParaRPr lang="en-US" sz="2800" b="1" smtClean="0">
              <a:solidFill>
                <a:srgbClr val="C00000"/>
              </a:solidFill>
            </a:endParaRPr>
          </a:p>
          <a:p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smtClean="0"/>
              <a:t>FTP </a:t>
            </a:r>
            <a:r>
              <a:rPr lang="en-US" sz="2800"/>
              <a:t>este un serviciu de retea ce are ca scop transferul de fisiere la distanta cu diferite dispozitive de </a:t>
            </a:r>
            <a:r>
              <a:rPr lang="en-US" sz="2800" smtClean="0"/>
              <a:t>retea. Este </a:t>
            </a:r>
            <a:r>
              <a:rPr lang="en-US" sz="2800"/>
              <a:t>un modul </a:t>
            </a:r>
            <a:r>
              <a:rPr lang="en-US" sz="2800" smtClean="0"/>
              <a:t>standard;</a:t>
            </a:r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smtClean="0"/>
              <a:t>Pentru </a:t>
            </a:r>
            <a:r>
              <a:rPr lang="en-US" sz="2800"/>
              <a:t>a crea un obiect ftplib să apelam comanda: </a:t>
            </a:r>
            <a:endParaRPr lang="en-US" sz="2800" smtClean="0"/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smtClean="0"/>
              <a:t>ftp </a:t>
            </a:r>
            <a:r>
              <a:rPr lang="en-US" sz="2800"/>
              <a:t>= ftplib.FTP</a:t>
            </a:r>
            <a:r>
              <a:rPr lang="en-US" sz="2800" smtClean="0"/>
              <a:t>('host</a:t>
            </a:r>
            <a:r>
              <a:rPr lang="en-US" sz="2800"/>
              <a:t>'</a:t>
            </a:r>
            <a:r>
              <a:rPr lang="en-US" sz="2800" smtClean="0"/>
              <a:t>). host </a:t>
            </a:r>
            <a:r>
              <a:rPr lang="en-US" sz="2800"/>
              <a:t>poate fi o adresa IP sau numele </a:t>
            </a:r>
            <a:r>
              <a:rPr lang="en-US" sz="2800" smtClean="0"/>
              <a:t>domeniului;</a:t>
            </a:r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smtClean="0"/>
              <a:t>Prin </a:t>
            </a:r>
            <a:r>
              <a:rPr lang="en-US" sz="2800"/>
              <a:t>apelarea ftp.login()se realizeaza conectarea la serverul ftp declarat la crearea </a:t>
            </a:r>
            <a:r>
              <a:rPr lang="en-US" sz="2800" smtClean="0"/>
              <a:t>obiectului;</a:t>
            </a:r>
          </a:p>
          <a:p>
            <a:pPr marL="457200" indent="-457200">
              <a:buFontTx/>
              <a:buChar char="-"/>
            </a:pPr>
            <a:endParaRPr lang="en-US" sz="2800" smtClean="0"/>
          </a:p>
          <a:p>
            <a:pPr marL="457200" indent="-457200">
              <a:buFontTx/>
              <a:buChar char="-"/>
            </a:pPr>
            <a:r>
              <a:rPr lang="en-US" sz="2800" smtClean="0"/>
              <a:t>Cu </a:t>
            </a:r>
            <a:r>
              <a:rPr lang="en-US" sz="2800"/>
              <a:t>ajutorul comenzii ftp.retrlines('list') extragem fisierele din serverul </a:t>
            </a:r>
            <a:r>
              <a:rPr lang="en-US" sz="2800" smtClean="0"/>
              <a:t>ftp;</a:t>
            </a:r>
          </a:p>
          <a:p>
            <a:pPr marL="457200" indent="-457200">
              <a:buFontTx/>
              <a:buChar char="-"/>
            </a:pPr>
            <a:endParaRPr lang="en-US" sz="2800" smtClean="0"/>
          </a:p>
          <a:p>
            <a:pPr marL="457200" indent="-457200">
              <a:buFontTx/>
              <a:buChar char="-"/>
            </a:pPr>
            <a:r>
              <a:rPr lang="en-US" sz="2800" smtClean="0"/>
              <a:t>ftp.close() sterge obiectul ftp creat si inchide conexiunea.	</a:t>
            </a:r>
            <a:endParaRPr lang="en-US" sz="280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9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8957" y="265043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Modulul</a:t>
            </a:r>
            <a:r>
              <a:rPr lang="en-US" sz="2800" b="1" dirty="0" smtClean="0">
                <a:solidFill>
                  <a:srgbClr val="C00000"/>
                </a:solidFill>
              </a:rPr>
              <a:t> HTML</a:t>
            </a:r>
          </a:p>
          <a:p>
            <a:endParaRPr lang="en-US" sz="2800" b="1" dirty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Exista</a:t>
            </a:r>
            <a:r>
              <a:rPr lang="en-US" sz="2800" dirty="0" smtClean="0"/>
              <a:t> </a:t>
            </a:r>
            <a:r>
              <a:rPr lang="en-US" sz="2800" dirty="0" err="1" smtClean="0"/>
              <a:t>doua</a:t>
            </a:r>
            <a:r>
              <a:rPr lang="en-US" sz="2800" dirty="0" smtClean="0"/>
              <a:t> </a:t>
            </a:r>
            <a:r>
              <a:rPr lang="en-US" sz="2800" dirty="0" err="1" smtClean="0"/>
              <a:t>tipuri</a:t>
            </a:r>
            <a:r>
              <a:rPr lang="en-US" sz="2800" dirty="0" smtClean="0"/>
              <a:t> de module: module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deschis</a:t>
            </a:r>
            <a:r>
              <a:rPr lang="en-US" sz="2800" dirty="0" smtClean="0"/>
              <a:t> </a:t>
            </a:r>
            <a:r>
              <a:rPr lang="en-US" sz="2800" dirty="0" err="1" smtClean="0"/>
              <a:t>pagini</a:t>
            </a:r>
            <a:r>
              <a:rPr lang="en-US" sz="2800" dirty="0" smtClean="0"/>
              <a:t> web </a:t>
            </a:r>
            <a:r>
              <a:rPr lang="en-US" sz="2800" dirty="0" err="1" smtClean="0"/>
              <a:t>si</a:t>
            </a:r>
            <a:r>
              <a:rPr lang="en-US" sz="2800" dirty="0" smtClean="0"/>
              <a:t> module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crearea</a:t>
            </a:r>
            <a:r>
              <a:rPr lang="en-US" sz="2800" dirty="0" smtClean="0"/>
              <a:t> de </a:t>
            </a:r>
            <a:r>
              <a:rPr lang="en-US" sz="2800" dirty="0" err="1" smtClean="0"/>
              <a:t>pagini</a:t>
            </a:r>
            <a:r>
              <a:rPr lang="en-US" sz="2800" dirty="0" smtClean="0"/>
              <a:t> web;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deschiderea</a:t>
            </a:r>
            <a:r>
              <a:rPr lang="en-US" sz="2800" dirty="0" smtClean="0"/>
              <a:t> de </a:t>
            </a:r>
            <a:r>
              <a:rPr lang="en-US" sz="2800" dirty="0" err="1" smtClean="0"/>
              <a:t>pagini</a:t>
            </a:r>
            <a:r>
              <a:rPr lang="en-US" sz="2800" dirty="0" smtClean="0"/>
              <a:t> web </a:t>
            </a:r>
            <a:r>
              <a:rPr lang="en-US" sz="2800" dirty="0" err="1" smtClean="0"/>
              <a:t>putem</a:t>
            </a:r>
            <a:r>
              <a:rPr lang="en-US" sz="2800" dirty="0" smtClean="0"/>
              <a:t> </a:t>
            </a:r>
            <a:r>
              <a:rPr lang="en-US" sz="2800" dirty="0" err="1" smtClean="0"/>
              <a:t>utiliza</a:t>
            </a:r>
            <a:r>
              <a:rPr lang="en-US" sz="2800" dirty="0" smtClean="0"/>
              <a:t>: </a:t>
            </a:r>
            <a:r>
              <a:rPr lang="en-US" sz="2800" dirty="0" err="1" smtClean="0"/>
              <a:t>httplib</a:t>
            </a:r>
            <a:r>
              <a:rPr lang="en-US" sz="2800" dirty="0" smtClean="0"/>
              <a:t>, </a:t>
            </a:r>
            <a:r>
              <a:rPr lang="en-US" sz="2800" dirty="0" err="1" smtClean="0"/>
              <a:t>urllib</a:t>
            </a:r>
            <a:r>
              <a:rPr lang="en-US" sz="2800" dirty="0" smtClean="0"/>
              <a:t>, requests. </a:t>
            </a:r>
            <a:r>
              <a:rPr lang="en-US" sz="2800" dirty="0" err="1" smtClean="0"/>
              <a:t>Noi</a:t>
            </a:r>
            <a:r>
              <a:rPr lang="en-US" sz="2800" dirty="0" smtClean="0"/>
              <a:t> o </a:t>
            </a:r>
            <a:r>
              <a:rPr lang="en-US" sz="2800" dirty="0" err="1" smtClean="0"/>
              <a:t>sa</a:t>
            </a:r>
            <a:r>
              <a:rPr lang="en-US" sz="2800" dirty="0" smtClean="0"/>
              <a:t>-l </a:t>
            </a:r>
            <a:r>
              <a:rPr lang="en-US" sz="2800" dirty="0" err="1" smtClean="0"/>
              <a:t>utilizam</a:t>
            </a:r>
            <a:r>
              <a:rPr lang="en-US" sz="2800" dirty="0" smtClean="0"/>
              <a:t> </a:t>
            </a:r>
            <a:r>
              <a:rPr lang="en-US" sz="2800" dirty="0" err="1" smtClean="0"/>
              <a:t>pe</a:t>
            </a:r>
            <a:r>
              <a:rPr lang="en-US" sz="2800" dirty="0" smtClean="0"/>
              <a:t> </a:t>
            </a:r>
            <a:r>
              <a:rPr lang="en-US" sz="2800" dirty="0" err="1" smtClean="0"/>
              <a:t>ultimul</a:t>
            </a:r>
            <a:r>
              <a:rPr lang="en-US" sz="2800" dirty="0" smtClean="0"/>
              <a:t>. </a:t>
            </a:r>
            <a:r>
              <a:rPr lang="en-US" sz="2800" dirty="0" err="1" smtClean="0"/>
              <a:t>Poate</a:t>
            </a:r>
            <a:r>
              <a:rPr lang="en-US" sz="2800" dirty="0" smtClean="0"/>
              <a:t> fi </a:t>
            </a:r>
            <a:r>
              <a:rPr lang="en-US" sz="2800" dirty="0" err="1" smtClean="0"/>
              <a:t>descarcat</a:t>
            </a:r>
            <a:r>
              <a:rPr lang="en-US" sz="2800" dirty="0" smtClean="0"/>
              <a:t> de la </a:t>
            </a:r>
            <a:r>
              <a:rPr lang="en-US" sz="2800" dirty="0" err="1" smtClean="0"/>
              <a:t>adresa</a:t>
            </a:r>
            <a:r>
              <a:rPr lang="en-US" sz="2800" dirty="0" smtClean="0"/>
              <a:t>: 	</a:t>
            </a:r>
            <a:r>
              <a:rPr lang="en-US" sz="2800" u="sng" dirty="0">
                <a:hlinkClick r:id="rId2"/>
              </a:rPr>
              <a:t> https://</a:t>
            </a:r>
            <a:r>
              <a:rPr lang="en-US" sz="2800" u="sng" dirty="0" smtClean="0">
                <a:hlinkClick r:id="rId2"/>
              </a:rPr>
              <a:t>pypi.python.org/pypi/requests</a:t>
            </a:r>
            <a:endParaRPr lang="en-US" sz="2800" u="sng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URL (Uniform Resource Locator) </a:t>
            </a:r>
            <a:r>
              <a:rPr lang="en-US" sz="2800" dirty="0" err="1" smtClean="0"/>
              <a:t>este</a:t>
            </a:r>
            <a:r>
              <a:rPr lang="en-US" sz="2800" dirty="0" smtClean="0"/>
              <a:t> un protocol care ne </a:t>
            </a:r>
            <a:r>
              <a:rPr lang="en-US" sz="2800" dirty="0" err="1" smtClean="0"/>
              <a:t>permite</a:t>
            </a:r>
            <a:r>
              <a:rPr lang="en-US" sz="2800" dirty="0" smtClean="0"/>
              <a:t> </a:t>
            </a:r>
            <a:r>
              <a:rPr lang="en-US" sz="2800" dirty="0" err="1" smtClean="0"/>
              <a:t>localizarea</a:t>
            </a:r>
            <a:r>
              <a:rPr lang="en-US" sz="2800" dirty="0" smtClean="0"/>
              <a:t> </a:t>
            </a:r>
            <a:r>
              <a:rPr lang="en-US" sz="2800" dirty="0" err="1" smtClean="0"/>
              <a:t>unor</a:t>
            </a:r>
            <a:r>
              <a:rPr lang="en-US" sz="2800" dirty="0" smtClean="0"/>
              <a:t> </a:t>
            </a:r>
            <a:r>
              <a:rPr lang="en-US" sz="2800" dirty="0" err="1" smtClean="0"/>
              <a:t>resurse</a:t>
            </a:r>
            <a:r>
              <a:rPr lang="en-US" sz="2800" dirty="0" smtClean="0"/>
              <a:t> din internet. </a:t>
            </a:r>
            <a:r>
              <a:rPr lang="en-US" sz="2800" dirty="0" err="1" smtClean="0"/>
              <a:t>Secventa</a:t>
            </a:r>
            <a:r>
              <a:rPr lang="en-US" sz="2800" dirty="0" smtClean="0"/>
              <a:t> de </a:t>
            </a:r>
            <a:r>
              <a:rPr lang="en-US" sz="2800" dirty="0" err="1" smtClean="0"/>
              <a:t>cautare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de forma: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&lt;protocol&gt;://&lt;DNS&gt;/&lt;</a:t>
            </a:r>
            <a:r>
              <a:rPr lang="en-US" sz="2800" dirty="0" err="1" smtClean="0"/>
              <a:t>nume_local</a:t>
            </a:r>
            <a:r>
              <a:rPr lang="en-US" sz="2800" dirty="0" smtClean="0"/>
              <a:t>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7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8957" y="265043"/>
            <a:ext cx="10933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</a:t>
            </a:r>
            <a:r>
              <a:rPr lang="en-US" sz="2800" smtClean="0"/>
              <a:t>	</a:t>
            </a:r>
            <a:r>
              <a:rPr lang="en-US" sz="2800" b="1" smtClean="0">
                <a:solidFill>
                  <a:srgbClr val="C00000"/>
                </a:solidFill>
              </a:rPr>
              <a:t>Metodele modulului requests</a:t>
            </a:r>
          </a:p>
          <a:p>
            <a:endParaRPr lang="en-US" sz="2800" b="1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08523"/>
              </p:ext>
            </p:extLst>
          </p:nvPr>
        </p:nvGraphicFramePr>
        <p:xfrm>
          <a:off x="1132764" y="750628"/>
          <a:ext cx="11059236" cy="54789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907"/>
                <a:gridCol w="9801329"/>
              </a:tblGrid>
              <a:tr h="3297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Tip de </a:t>
                      </a:r>
                      <a:r>
                        <a:rPr lang="en-US" sz="2400" dirty="0" err="1">
                          <a:effectLst/>
                        </a:rPr>
                        <a:t>cerere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96" marR="14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Explicatie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96" marR="14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5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GET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96" marR="14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Metoda GET înseamnă </a:t>
                      </a:r>
                      <a:r>
                        <a:rPr lang="en-US" sz="2400" smtClean="0">
                          <a:effectLst/>
                        </a:rPr>
                        <a:t>a prelua </a:t>
                      </a:r>
                      <a:r>
                        <a:rPr lang="en-US" sz="2400">
                          <a:effectLst/>
                        </a:rPr>
                        <a:t>orice informație </a:t>
                      </a:r>
                      <a:r>
                        <a:rPr lang="en-US" sz="2400" smtClean="0">
                          <a:effectLst/>
                        </a:rPr>
                        <a:t>identificata </a:t>
                      </a:r>
                      <a:r>
                        <a:rPr lang="en-US" sz="2400">
                          <a:effectLst/>
                        </a:rPr>
                        <a:t>prin cerere. </a:t>
                      </a:r>
                      <a:endParaRPr lang="en-US" sz="2400" smtClean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Dacă </a:t>
                      </a:r>
                      <a:r>
                        <a:rPr lang="en-US" sz="2400">
                          <a:effectLst/>
                        </a:rPr>
                        <a:t>cererea se referă la un procedeu de producere a datelor, va fi returnat ca entitatea unui raspuns și nu textul sursă a procesului.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96" marR="14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POST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96" marR="14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Metoda</a:t>
                      </a:r>
                      <a:r>
                        <a:rPr lang="en-US" sz="2400" dirty="0">
                          <a:effectLst/>
                        </a:rPr>
                        <a:t> POST </a:t>
                      </a:r>
                      <a:r>
                        <a:rPr lang="en-US" sz="2400" dirty="0" err="1">
                          <a:effectLst/>
                        </a:rPr>
                        <a:t>este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folosita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pentru</a:t>
                      </a:r>
                      <a:r>
                        <a:rPr lang="en-US" sz="2400" dirty="0">
                          <a:effectLst/>
                        </a:rPr>
                        <a:t> a </a:t>
                      </a:r>
                      <a:r>
                        <a:rPr lang="en-US" sz="2400" dirty="0" err="1">
                          <a:effectLst/>
                        </a:rPr>
                        <a:t>solicita</a:t>
                      </a:r>
                      <a:r>
                        <a:rPr lang="en-US" sz="2400" dirty="0">
                          <a:effectLst/>
                        </a:rPr>
                        <a:t> ca </a:t>
                      </a:r>
                      <a:r>
                        <a:rPr lang="en-US" sz="2400" dirty="0" err="1">
                          <a:effectLst/>
                        </a:rPr>
                        <a:t>serverul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să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accepte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informatii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incluse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în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cerere</a:t>
                      </a:r>
                      <a:r>
                        <a:rPr lang="en-US" sz="2400" dirty="0">
                          <a:effectLst/>
                        </a:rPr>
                        <a:t>. POST </a:t>
                      </a:r>
                      <a:r>
                        <a:rPr lang="en-US" sz="2400" dirty="0" err="1">
                          <a:effectLst/>
                        </a:rPr>
                        <a:t>este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conceput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pentru</a:t>
                      </a:r>
                      <a:r>
                        <a:rPr lang="en-US" sz="2400" dirty="0">
                          <a:effectLst/>
                        </a:rPr>
                        <a:t> a </a:t>
                      </a:r>
                      <a:r>
                        <a:rPr lang="en-US" sz="2400" dirty="0" err="1">
                          <a:effectLst/>
                        </a:rPr>
                        <a:t>permite</a:t>
                      </a:r>
                      <a:r>
                        <a:rPr lang="en-US" sz="2400" dirty="0">
                          <a:effectLst/>
                        </a:rPr>
                        <a:t> o </a:t>
                      </a:r>
                      <a:r>
                        <a:rPr lang="en-US" sz="2400" dirty="0" err="1">
                          <a:effectLst/>
                        </a:rPr>
                        <a:t>metodă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uniformă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pentru</a:t>
                      </a:r>
                      <a:r>
                        <a:rPr lang="en-US" sz="2400" dirty="0">
                          <a:effectLst/>
                        </a:rPr>
                        <a:t> a </a:t>
                      </a:r>
                      <a:r>
                        <a:rPr lang="en-US" sz="2400" dirty="0" err="1">
                          <a:effectLst/>
                        </a:rPr>
                        <a:t>acoperi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următoarele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funcții</a:t>
                      </a:r>
                      <a:r>
                        <a:rPr lang="en-US" sz="2400" dirty="0">
                          <a:effectLst/>
                        </a:rPr>
                        <a:t>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r>
                        <a:rPr lang="en-US" sz="2400" dirty="0" err="1">
                          <a:effectLst/>
                        </a:rPr>
                        <a:t>Adnotarea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resurselor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existente</a:t>
                      </a:r>
                      <a:r>
                        <a:rPr lang="en-US" sz="2400" dirty="0">
                          <a:effectLst/>
                        </a:rPr>
                        <a:t>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r>
                        <a:rPr lang="en-US" sz="2400" dirty="0" err="1">
                          <a:effectLst/>
                        </a:rPr>
                        <a:t>Postarea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unui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mesaj</a:t>
                      </a:r>
                      <a:r>
                        <a:rPr lang="en-US" sz="2400" dirty="0">
                          <a:effectLst/>
                        </a:rPr>
                        <a:t> la un </a:t>
                      </a:r>
                      <a:r>
                        <a:rPr lang="en-US" sz="2400" dirty="0" err="1">
                          <a:effectLst/>
                        </a:rPr>
                        <a:t>avizier</a:t>
                      </a:r>
                      <a:r>
                        <a:rPr lang="en-US" sz="2400" dirty="0">
                          <a:effectLst/>
                        </a:rPr>
                        <a:t>, newsgroup, </a:t>
                      </a:r>
                      <a:r>
                        <a:rPr lang="en-US" sz="2400" dirty="0" err="1">
                          <a:effectLst/>
                        </a:rPr>
                        <a:t>lista</a:t>
                      </a:r>
                      <a:r>
                        <a:rPr lang="en-US" sz="2400" dirty="0">
                          <a:effectLst/>
                        </a:rPr>
                        <a:t> de </a:t>
                      </a:r>
                      <a:r>
                        <a:rPr lang="en-US" sz="2400" dirty="0" err="1">
                          <a:effectLst/>
                        </a:rPr>
                        <a:t>discutii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sau</a:t>
                      </a:r>
                      <a:r>
                        <a:rPr lang="en-US" sz="2400" dirty="0">
                          <a:effectLst/>
                        </a:rPr>
                        <a:t> un </a:t>
                      </a:r>
                      <a:r>
                        <a:rPr lang="en-US" sz="2400" dirty="0" err="1">
                          <a:effectLst/>
                        </a:rPr>
                        <a:t>grup</a:t>
                      </a:r>
                      <a:r>
                        <a:rPr lang="en-US" sz="2400" dirty="0">
                          <a:effectLst/>
                        </a:rPr>
                        <a:t> similar de </a:t>
                      </a:r>
                      <a:r>
                        <a:rPr lang="en-US" sz="2400" dirty="0" err="1">
                          <a:effectLst/>
                        </a:rPr>
                        <a:t>articole</a:t>
                      </a:r>
                      <a:r>
                        <a:rPr lang="en-US" sz="2400" dirty="0">
                          <a:effectLst/>
                        </a:rPr>
                        <a:t>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r>
                        <a:rPr lang="en-US" sz="2400" dirty="0" err="1">
                          <a:effectLst/>
                        </a:rPr>
                        <a:t>Extinderea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unei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baze</a:t>
                      </a:r>
                      <a:r>
                        <a:rPr lang="en-US" sz="2400" dirty="0">
                          <a:effectLst/>
                        </a:rPr>
                        <a:t> de date </a:t>
                      </a:r>
                      <a:r>
                        <a:rPr lang="en-US" sz="2400" dirty="0" err="1">
                          <a:effectLst/>
                        </a:rPr>
                        <a:t>printr</a:t>
                      </a:r>
                      <a:r>
                        <a:rPr lang="en-US" sz="2400" dirty="0">
                          <a:effectLst/>
                        </a:rPr>
                        <a:t>-o </a:t>
                      </a:r>
                      <a:r>
                        <a:rPr lang="en-US" sz="2400" dirty="0" err="1">
                          <a:effectLst/>
                        </a:rPr>
                        <a:t>operație</a:t>
                      </a:r>
                      <a:r>
                        <a:rPr lang="en-US" sz="2400" dirty="0">
                          <a:effectLst/>
                        </a:rPr>
                        <a:t> de </a:t>
                      </a:r>
                      <a:r>
                        <a:rPr lang="en-US" sz="2400" dirty="0" err="1">
                          <a:effectLst/>
                        </a:rPr>
                        <a:t>adăugare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Metoda</a:t>
                      </a:r>
                      <a:r>
                        <a:rPr lang="en-US" sz="2400" dirty="0">
                          <a:effectLst/>
                        </a:rPr>
                        <a:t> POST </a:t>
                      </a:r>
                      <a:r>
                        <a:rPr lang="en-US" sz="2400" dirty="0" err="1">
                          <a:effectLst/>
                        </a:rPr>
                        <a:t>depinde</a:t>
                      </a:r>
                      <a:r>
                        <a:rPr lang="en-US" sz="2400" dirty="0">
                          <a:effectLst/>
                        </a:rPr>
                        <a:t> de </a:t>
                      </a:r>
                      <a:r>
                        <a:rPr lang="en-US" sz="2400" dirty="0" err="1">
                          <a:effectLst/>
                        </a:rPr>
                        <a:t>cerere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deoarece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foloseste</a:t>
                      </a:r>
                      <a:r>
                        <a:rPr lang="en-US" sz="2400" dirty="0">
                          <a:effectLst/>
                        </a:rPr>
                        <a:t> URL-</a:t>
                      </a:r>
                      <a:r>
                        <a:rPr lang="en-US" sz="2400" dirty="0" err="1">
                          <a:effectLst/>
                        </a:rPr>
                        <a:t>ul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pentru</a:t>
                      </a:r>
                      <a:r>
                        <a:rPr lang="en-US" sz="2400" dirty="0">
                          <a:effectLst/>
                        </a:rPr>
                        <a:t> a </a:t>
                      </a:r>
                      <a:r>
                        <a:rPr lang="en-US" sz="2400" dirty="0" err="1">
                          <a:effectLst/>
                        </a:rPr>
                        <a:t>transmite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informatia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dorita</a:t>
                      </a:r>
                      <a:r>
                        <a:rPr lang="en-US" sz="2400" dirty="0">
                          <a:effectLst/>
                        </a:rPr>
                        <a:t> de la </a:t>
                      </a:r>
                      <a:r>
                        <a:rPr lang="en-US" sz="2400" dirty="0" err="1">
                          <a:effectLst/>
                        </a:rPr>
                        <a:t>utilizator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catre</a:t>
                      </a:r>
                      <a:r>
                        <a:rPr lang="en-US" sz="2400" dirty="0">
                          <a:effectLst/>
                        </a:rPr>
                        <a:t> server.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96" marR="146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54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369</Words>
  <Application>Microsoft Office PowerPoint</Application>
  <PresentationFormat>Widescreen</PresentationFormat>
  <Paragraphs>195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Tw Cen MT</vt:lpstr>
      <vt:lpstr>Droplet</vt:lpstr>
      <vt:lpstr>Cap. 8  Module in Python avansat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2015-01-22T15:45:03Z</dcterms:created>
  <dcterms:modified xsi:type="dcterms:W3CDTF">2017-06-02T08:30:58Z</dcterms:modified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