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39"/>
  </p:notesMasterIdLst>
  <p:handoutMasterIdLst>
    <p:handoutMasterId r:id="rId40"/>
  </p:handoutMasterIdLst>
  <p:sldIdLst>
    <p:sldId id="265" r:id="rId3"/>
    <p:sldId id="267" r:id="rId4"/>
    <p:sldId id="268" r:id="rId5"/>
    <p:sldId id="269" r:id="rId6"/>
    <p:sldId id="296" r:id="rId7"/>
    <p:sldId id="272" r:id="rId8"/>
    <p:sldId id="322" r:id="rId9"/>
    <p:sldId id="288" r:id="rId10"/>
    <p:sldId id="287" r:id="rId11"/>
    <p:sldId id="274" r:id="rId12"/>
    <p:sldId id="324" r:id="rId13"/>
    <p:sldId id="300" r:id="rId14"/>
    <p:sldId id="303" r:id="rId15"/>
    <p:sldId id="284" r:id="rId16"/>
    <p:sldId id="302" r:id="rId17"/>
    <p:sldId id="297" r:id="rId18"/>
    <p:sldId id="301" r:id="rId19"/>
    <p:sldId id="298" r:id="rId20"/>
    <p:sldId id="309" r:id="rId21"/>
    <p:sldId id="312" r:id="rId22"/>
    <p:sldId id="310" r:id="rId23"/>
    <p:sldId id="313" r:id="rId24"/>
    <p:sldId id="314" r:id="rId25"/>
    <p:sldId id="315" r:id="rId26"/>
    <p:sldId id="311" r:id="rId27"/>
    <p:sldId id="305" r:id="rId28"/>
    <p:sldId id="307" r:id="rId29"/>
    <p:sldId id="316" r:id="rId30"/>
    <p:sldId id="317" r:id="rId31"/>
    <p:sldId id="306" r:id="rId32"/>
    <p:sldId id="285" r:id="rId33"/>
    <p:sldId id="275" r:id="rId34"/>
    <p:sldId id="320" r:id="rId35"/>
    <p:sldId id="276" r:id="rId36"/>
    <p:sldId id="27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1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Curs Auchan Feb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InfoAcademy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Curs Auchan Feb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InfoAcademy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A7CF-293C-4CE9-AC82-F29ECF30A635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834C-E565-44C1-81C4-F51F1124A909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EB8-57EA-49F9-9CBE-83AD8E482F36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C139-9EE7-4819-8DBF-507E4C84D81A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27B3-F327-4D1F-B1E0-235BC3AFDB15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A87F-E370-483B-92FB-866E46D8428C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5B3-7526-4F91-AEB7-E024B6FE7EDC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A2EC-EDCF-45DB-BCF3-304DCC0FABB5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B492-6A3C-4170-BC74-BB96C56E0C54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2255-CD8C-4D39-BD94-C72AB749571D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0EE-EF71-4365-84D9-CB2B49C6A5C4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7DD-90E5-454E-BB3B-BA7371AD57A8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FDC5-081B-492F-9829-D0B5A3A930CF}" type="datetime1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error-messages-client.html" TargetMode="External"/><Relationship Id="rId2" Type="http://schemas.openxmlformats.org/officeDocument/2006/relationships/hyperlink" Target="http://dev.mysql.com/doc/refman/5.7/en/error-messages-server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b.apache.org/derby/docs/10.6/ref/rrefexcept71493.html" TargetMode="External"/><Relationship Id="rId4" Type="http://schemas.openxmlformats.org/officeDocument/2006/relationships/hyperlink" Target="http://dev.mysql.com/doc/refman/5.7/en/problem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360583"/>
            <a:ext cx="11064241" cy="5475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Cap </a:t>
            </a:r>
            <a:r>
              <a:rPr lang="en-US" dirty="0" smtClean="0"/>
              <a:t>8.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Functii</a:t>
            </a:r>
            <a:r>
              <a:rPr lang="en-US" dirty="0" smtClean="0"/>
              <a:t>, </a:t>
            </a:r>
            <a:r>
              <a:rPr lang="en-US" dirty="0" err="1" smtClean="0"/>
              <a:t>proceduri</a:t>
            </a:r>
            <a:r>
              <a:rPr lang="en-US" dirty="0" smtClean="0"/>
              <a:t>, trigger-e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Caracteristici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suplimentare</a:t>
            </a:r>
            <a:r>
              <a:rPr lang="en-US" sz="2400" b="1" u="sng" dirty="0" smtClean="0">
                <a:solidFill>
                  <a:srgbClr val="C00000"/>
                </a:solidFill>
              </a:rPr>
              <a:t> ale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unei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rutine</a:t>
            </a: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endParaRPr lang="en-US" sz="2400" b="1" dirty="0"/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COMMENT</a:t>
            </a:r>
            <a:r>
              <a:rPr lang="en-US" sz="2400" dirty="0" smtClean="0"/>
              <a:t> ‘...text...’  - </a:t>
            </a:r>
            <a:r>
              <a:rPr lang="ro-RO" sz="2400" dirty="0" smtClean="0"/>
              <a:t>permite </a:t>
            </a:r>
            <a:r>
              <a:rPr lang="ro-RO" sz="2400" dirty="0"/>
              <a:t>ataşarea unui sir de caractere la definiţia </a:t>
            </a:r>
            <a:r>
              <a:rPr lang="ro-RO" sz="2400" dirty="0" smtClean="0"/>
              <a:t>rutinei</a:t>
            </a:r>
            <a:r>
              <a:rPr lang="en-US" sz="2400" dirty="0" smtClean="0"/>
              <a:t> - </a:t>
            </a:r>
            <a:r>
              <a:rPr lang="ro-RO" sz="2400" dirty="0" smtClean="0"/>
              <a:t> </a:t>
            </a:r>
            <a:r>
              <a:rPr lang="ro-RO" sz="2400" dirty="0"/>
              <a:t>poate conţine si o scurta descriere a metodei (scop, rezultat produs, parametri folosiţi etc</a:t>
            </a:r>
            <a:r>
              <a:rPr lang="ro-RO" sz="2400" dirty="0" smtClean="0"/>
              <a:t>)</a:t>
            </a:r>
            <a:r>
              <a:rPr lang="en-US" sz="2400" dirty="0" smtClean="0"/>
              <a:t>;</a:t>
            </a:r>
          </a:p>
          <a:p>
            <a:pPr lvl="0"/>
            <a:endParaRPr lang="ro-RO" sz="2400" dirty="0"/>
          </a:p>
          <a:p>
            <a:pPr lvl="0"/>
            <a:r>
              <a:rPr lang="ro-RO" sz="2400" b="1" dirty="0"/>
              <a:t>[</a:t>
            </a:r>
            <a:r>
              <a:rPr lang="ro-RO" sz="2400" b="1" dirty="0">
                <a:solidFill>
                  <a:srgbClr val="00B050"/>
                </a:solidFill>
              </a:rPr>
              <a:t>NOT</a:t>
            </a:r>
            <a:r>
              <a:rPr lang="ro-RO" sz="2400" b="1" dirty="0"/>
              <a:t>] </a:t>
            </a:r>
            <a:r>
              <a:rPr lang="ro-RO" sz="2400" b="1" dirty="0">
                <a:solidFill>
                  <a:srgbClr val="00B050"/>
                </a:solidFill>
              </a:rPr>
              <a:t>DETERMINISTIC</a:t>
            </a:r>
            <a:r>
              <a:rPr lang="ro-RO" sz="2400" b="1" dirty="0"/>
              <a:t> </a:t>
            </a:r>
            <a:r>
              <a:rPr lang="ro-RO" sz="2400" dirty="0"/>
              <a:t>- ajuta MySQL sa optimizeze interogările in care participa procedura. </a:t>
            </a:r>
            <a:endParaRPr lang="en-US" sz="2400" dirty="0" smtClean="0"/>
          </a:p>
          <a:p>
            <a:pPr lvl="0"/>
            <a:r>
              <a:rPr lang="en-US" sz="2400" dirty="0"/>
              <a:t>	</a:t>
            </a:r>
            <a:r>
              <a:rPr lang="ro-RO" sz="2400" dirty="0" smtClean="0"/>
              <a:t>O </a:t>
            </a:r>
            <a:r>
              <a:rPr lang="ro-RO" sz="2400" dirty="0"/>
              <a:t>procedura deterministica este una care, apelata de mai multe ori cu acelaşi set de parametri de intrare, va produce de fiecare data acelaşi rezultat. </a:t>
            </a:r>
            <a:endParaRPr lang="en-US" sz="2400" dirty="0" smtClean="0"/>
          </a:p>
          <a:p>
            <a:pPr lvl="0"/>
            <a:r>
              <a:rPr lang="en-US" sz="2400" dirty="0"/>
              <a:t>	</a:t>
            </a:r>
            <a:r>
              <a:rPr lang="ro-RO" sz="2400" dirty="0" smtClean="0"/>
              <a:t>Una </a:t>
            </a:r>
            <a:r>
              <a:rPr lang="ro-RO" sz="2400" dirty="0"/>
              <a:t>non-deterministica nu are un output predictibil pe baza parametrilor de intrare (ex: o procedura care produce rezultate calculate cu RAND</a:t>
            </a:r>
            <a:r>
              <a:rPr lang="ro-RO" sz="2400" dirty="0" smtClean="0"/>
              <a:t>()</a:t>
            </a:r>
            <a:r>
              <a:rPr lang="en-US" sz="2400" dirty="0" smtClean="0"/>
              <a:t> </a:t>
            </a:r>
            <a:r>
              <a:rPr lang="ro-RO" sz="2400" dirty="0" smtClean="0"/>
              <a:t>).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4643" y="1046921"/>
            <a:ext cx="2706756" cy="1325217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Prelucrare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procedurii</a:t>
            </a:r>
            <a:r>
              <a:rPr lang="en-US" dirty="0" smtClean="0"/>
              <a:t> (</a:t>
            </a:r>
            <a:r>
              <a:rPr lang="en-US" dirty="0" err="1" smtClean="0"/>
              <a:t>expresii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2117031" y="1252329"/>
            <a:ext cx="1881809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Variabila</a:t>
            </a:r>
            <a:r>
              <a:rPr lang="en-US" dirty="0" smtClean="0"/>
              <a:t>     @x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8077200" y="1252329"/>
            <a:ext cx="1881809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Variabila</a:t>
            </a:r>
            <a:r>
              <a:rPr lang="en-US" dirty="0" smtClean="0"/>
              <a:t>    @x (</a:t>
            </a:r>
            <a:r>
              <a:rPr lang="en-US" dirty="0" err="1" smtClean="0"/>
              <a:t>neschimbata</a:t>
            </a:r>
            <a:r>
              <a:rPr lang="en-US" dirty="0" smtClean="0"/>
              <a:t>) </a:t>
            </a:r>
            <a:endParaRPr lang="ro-RO" dirty="0"/>
          </a:p>
        </p:txBody>
      </p:sp>
      <p:sp>
        <p:nvSpPr>
          <p:cNvPr id="9" name="Rectangle 8"/>
          <p:cNvSpPr/>
          <p:nvPr/>
        </p:nvSpPr>
        <p:spPr>
          <a:xfrm>
            <a:off x="1005840" y="331304"/>
            <a:ext cx="1085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		</a:t>
            </a:r>
            <a:r>
              <a:rPr lang="en-US" sz="2400" b="1" dirty="0" err="1">
                <a:solidFill>
                  <a:srgbClr val="C00000"/>
                </a:solidFill>
              </a:rPr>
              <a:t>Parametrii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unei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proceduri</a:t>
            </a:r>
            <a:r>
              <a:rPr lang="en-US" sz="2400" b="1" dirty="0">
                <a:solidFill>
                  <a:srgbClr val="C0000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8.021 -8.022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1200" dirty="0" smtClean="0"/>
          </a:p>
          <a:p>
            <a:endParaRPr lang="en-US" sz="2400" dirty="0"/>
          </a:p>
          <a:p>
            <a:r>
              <a:rPr lang="en-US" sz="2400" dirty="0" smtClean="0"/>
              <a:t>OUT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 smtClean="0"/>
          </a:p>
          <a:p>
            <a:r>
              <a:rPr lang="en-US" sz="2400" dirty="0" err="1" smtClean="0"/>
              <a:t>INOUT</a:t>
            </a:r>
            <a:endParaRPr lang="ro-RO" sz="2400" dirty="0"/>
          </a:p>
        </p:txBody>
      </p:sp>
      <p:sp>
        <p:nvSpPr>
          <p:cNvPr id="10" name="Rectangle 9"/>
          <p:cNvSpPr/>
          <p:nvPr/>
        </p:nvSpPr>
        <p:spPr>
          <a:xfrm>
            <a:off x="2117031" y="3214254"/>
            <a:ext cx="1881809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Variabila</a:t>
            </a:r>
            <a:r>
              <a:rPr lang="en-US" dirty="0"/>
              <a:t>     @y</a:t>
            </a:r>
            <a:endParaRPr lang="ro-RO" dirty="0"/>
          </a:p>
        </p:txBody>
      </p:sp>
      <p:sp>
        <p:nvSpPr>
          <p:cNvPr id="11" name="Rectangle 10"/>
          <p:cNvSpPr/>
          <p:nvPr/>
        </p:nvSpPr>
        <p:spPr>
          <a:xfrm>
            <a:off x="8077200" y="3214257"/>
            <a:ext cx="1881809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Variabila</a:t>
            </a:r>
            <a:r>
              <a:rPr lang="en-US" dirty="0" smtClean="0"/>
              <a:t>     @y (</a:t>
            </a:r>
            <a:r>
              <a:rPr lang="en-US" dirty="0" err="1" smtClean="0"/>
              <a:t>modificata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14" name="Oval 13"/>
          <p:cNvSpPr/>
          <p:nvPr/>
        </p:nvSpPr>
        <p:spPr>
          <a:xfrm>
            <a:off x="4479234" y="2616581"/>
            <a:ext cx="3273288" cy="1590981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NULL la </a:t>
            </a:r>
            <a:r>
              <a:rPr lang="en-US" dirty="0" err="1" smtClean="0"/>
              <a:t>intrare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@y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poate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avea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valori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iesire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ramane</a:t>
            </a:r>
            <a:r>
              <a:rPr lang="en-US" dirty="0" smtClean="0">
                <a:sym typeface="Wingdings" panose="05000000000000000000" pitchFamily="2" charset="2"/>
              </a:rPr>
              <a:t> NULL</a:t>
            </a:r>
            <a:endParaRPr lang="ro-RO" dirty="0"/>
          </a:p>
        </p:txBody>
      </p:sp>
      <p:sp>
        <p:nvSpPr>
          <p:cNvPr id="16" name="Oval 15"/>
          <p:cNvSpPr/>
          <p:nvPr/>
        </p:nvSpPr>
        <p:spPr>
          <a:xfrm>
            <a:off x="4373217" y="4452006"/>
            <a:ext cx="3472070" cy="165990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@z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prelucrare</a:t>
            </a:r>
            <a:r>
              <a:rPr lang="en-US" dirty="0" smtClean="0"/>
              <a:t>         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procedurii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@z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poate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prelua</a:t>
            </a:r>
            <a:r>
              <a:rPr lang="en-US" dirty="0" smtClean="0">
                <a:sym typeface="Wingdings" panose="05000000000000000000" pitchFamily="2" charset="2"/>
              </a:rPr>
              <a:t> val. de </a:t>
            </a:r>
            <a:r>
              <a:rPr lang="en-US" dirty="0" err="1" smtClean="0">
                <a:sym typeface="Wingdings" panose="05000000000000000000" pitchFamily="2" charset="2"/>
              </a:rPr>
              <a:t>iesire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ramane</a:t>
            </a:r>
            <a:r>
              <a:rPr lang="en-US" dirty="0" smtClean="0">
                <a:sym typeface="Wingdings" panose="05000000000000000000" pitchFamily="2" charset="2"/>
              </a:rPr>
              <a:t> cu   </a:t>
            </a:r>
            <a:r>
              <a:rPr lang="en-US" dirty="0" err="1" smtClean="0">
                <a:sym typeface="Wingdings" panose="05000000000000000000" pitchFamily="2" charset="2"/>
              </a:rPr>
              <a:t>valoarea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initiala</a:t>
            </a:r>
            <a:endParaRPr lang="ro-RO" dirty="0"/>
          </a:p>
        </p:txBody>
      </p:sp>
      <p:sp>
        <p:nvSpPr>
          <p:cNvPr id="17" name="Rectangle 16"/>
          <p:cNvSpPr/>
          <p:nvPr/>
        </p:nvSpPr>
        <p:spPr>
          <a:xfrm>
            <a:off x="2117032" y="4859216"/>
            <a:ext cx="1881809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Variabila</a:t>
            </a:r>
            <a:r>
              <a:rPr lang="en-US" dirty="0"/>
              <a:t>     </a:t>
            </a:r>
            <a:r>
              <a:rPr lang="en-US" dirty="0" smtClean="0"/>
              <a:t>@z</a:t>
            </a:r>
            <a:endParaRPr lang="ro-RO" dirty="0"/>
          </a:p>
        </p:txBody>
      </p:sp>
      <p:sp>
        <p:nvSpPr>
          <p:cNvPr id="19" name="Rectangle 18"/>
          <p:cNvSpPr/>
          <p:nvPr/>
        </p:nvSpPr>
        <p:spPr>
          <a:xfrm>
            <a:off x="8077200" y="4859216"/>
            <a:ext cx="1881809" cy="91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Variabila</a:t>
            </a:r>
            <a:r>
              <a:rPr lang="en-US" dirty="0" smtClean="0"/>
              <a:t>     @z (</a:t>
            </a:r>
            <a:r>
              <a:rPr lang="en-US" dirty="0" err="1" smtClean="0"/>
              <a:t>modificata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neschimbata</a:t>
            </a:r>
            <a:r>
              <a:rPr lang="en-US" dirty="0" smtClean="0"/>
              <a:t>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49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7231" y="225288"/>
            <a:ext cx="109366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Variabile</a:t>
            </a:r>
            <a:r>
              <a:rPr lang="en-US" sz="2400" b="1" u="sng" dirty="0" smtClean="0">
                <a:solidFill>
                  <a:srgbClr val="92D050"/>
                </a:solidFill>
              </a:rPr>
              <a:t> locale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In afara de parametrii din definiţia rutinei si de variabilele de sesiune, o rutina mai poate folosi in corpul sau variabile </a:t>
            </a:r>
            <a:r>
              <a:rPr lang="en-US" sz="2400" dirty="0" smtClean="0"/>
              <a:t>locale</a:t>
            </a:r>
            <a:r>
              <a:rPr lang="ro-RO" sz="2400" dirty="0" smtClean="0"/>
              <a:t>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V</a:t>
            </a:r>
            <a:r>
              <a:rPr lang="ro-RO" sz="2400" dirty="0" smtClean="0"/>
              <a:t>ariabile </a:t>
            </a:r>
            <a:r>
              <a:rPr lang="ro-RO" sz="2400" b="1" dirty="0"/>
              <a:t>se declara la inceputul rutinei </a:t>
            </a:r>
            <a:r>
              <a:rPr lang="ro-RO" sz="2400" dirty="0"/>
              <a:t>si sunt vizibile numai pe parcursul </a:t>
            </a:r>
            <a:r>
              <a:rPr lang="ro-RO" sz="2400" dirty="0" smtClean="0"/>
              <a:t>execuţiei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</a:t>
            </a:r>
            <a:r>
              <a:rPr lang="ro-RO" sz="2400" dirty="0" smtClean="0"/>
              <a:t>ot </a:t>
            </a:r>
            <a:r>
              <a:rPr lang="ro-RO" sz="2400" dirty="0"/>
              <a:t>fi folosite pentru a memora temporar informaţii produse in cadrul </a:t>
            </a:r>
            <a:r>
              <a:rPr lang="ro-RO" sz="2400" dirty="0" smtClean="0"/>
              <a:t>rutinei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/>
              <a:t>P</a:t>
            </a:r>
            <a:r>
              <a:rPr lang="ro-RO" sz="2400" b="1" dirty="0" smtClean="0"/>
              <a:t>ot </a:t>
            </a:r>
            <a:r>
              <a:rPr lang="ro-RO" sz="2400" b="1" dirty="0"/>
              <a:t>participa in </a:t>
            </a:r>
            <a:r>
              <a:rPr lang="ro-RO" sz="2400" b="1" dirty="0" smtClean="0"/>
              <a:t>expresii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ro-RO" sz="2400" dirty="0" smtClean="0"/>
              <a:t>ca </a:t>
            </a:r>
            <a:r>
              <a:rPr lang="ro-RO" sz="2400" dirty="0"/>
              <a:t>parametru pentru instrucţiunea RETURN.</a:t>
            </a:r>
          </a:p>
          <a:p>
            <a:pPr marL="342900" indent="-342900">
              <a:buFontTx/>
              <a:buChar char="-"/>
            </a:pPr>
            <a:r>
              <a:rPr lang="ro-RO" sz="2400" dirty="0" smtClean="0"/>
              <a:t>Variabilele </a:t>
            </a:r>
            <a:r>
              <a:rPr lang="ro-RO" sz="2400" dirty="0"/>
              <a:t>locale sunt create cu ajutorul instrucţiunii </a:t>
            </a:r>
            <a:r>
              <a:rPr lang="ro-RO" sz="2400" dirty="0">
                <a:solidFill>
                  <a:srgbClr val="00B050"/>
                </a:solidFill>
              </a:rPr>
              <a:t>DECLARE</a:t>
            </a:r>
            <a:r>
              <a:rPr lang="ro-RO" sz="2400" dirty="0"/>
              <a:t>, </a:t>
            </a:r>
            <a:r>
              <a:rPr lang="ro-RO" sz="2400" dirty="0" smtClean="0"/>
              <a:t>specificând</a:t>
            </a:r>
            <a:r>
              <a:rPr lang="en-US" sz="2400" dirty="0" smtClean="0"/>
              <a:t>:</a:t>
            </a:r>
            <a:r>
              <a:rPr lang="ro-RO" sz="2400" dirty="0" smtClean="0"/>
              <a:t> 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numele </a:t>
            </a:r>
            <a:r>
              <a:rPr lang="ro-RO" sz="2400" dirty="0"/>
              <a:t>variabilei, 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tipul </a:t>
            </a:r>
            <a:r>
              <a:rPr lang="ro-RO" sz="2400" dirty="0"/>
              <a:t>ei de date si 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-</a:t>
            </a:r>
            <a:r>
              <a:rPr lang="ro-RO" sz="2400" dirty="0"/>
              <a:t>opţional - valoarea </a:t>
            </a:r>
            <a:r>
              <a:rPr lang="en-US" sz="2400" dirty="0" smtClean="0"/>
              <a:t>default;</a:t>
            </a:r>
          </a:p>
          <a:p>
            <a:pPr marL="800100" lvl="1" indent="-34290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DECLARE</a:t>
            </a:r>
            <a:r>
              <a:rPr lang="en-US" sz="2400" dirty="0" smtClean="0"/>
              <a:t> </a:t>
            </a:r>
            <a:r>
              <a:rPr lang="en-US" sz="2400" dirty="0" err="1" smtClean="0"/>
              <a:t>var1</a:t>
            </a:r>
            <a:r>
              <a:rPr lang="en-US" sz="2400" dirty="0" smtClean="0"/>
              <a:t>, </a:t>
            </a:r>
            <a:r>
              <a:rPr lang="en-US" sz="2400" dirty="0" err="1" smtClean="0"/>
              <a:t>var2</a:t>
            </a:r>
            <a:r>
              <a:rPr lang="en-US" sz="2400" dirty="0" smtClean="0"/>
              <a:t>, .... </a:t>
            </a:r>
            <a:r>
              <a:rPr lang="en-US" sz="2400" b="1" dirty="0" err="1" smtClean="0">
                <a:solidFill>
                  <a:srgbClr val="00B050"/>
                </a:solidFill>
              </a:rPr>
              <a:t>Tip_de_date</a:t>
            </a:r>
            <a:r>
              <a:rPr lang="en-US" sz="2400" dirty="0" smtClean="0"/>
              <a:t> [</a:t>
            </a:r>
            <a:r>
              <a:rPr lang="en-US" sz="2400" b="1" dirty="0" smtClean="0">
                <a:solidFill>
                  <a:srgbClr val="00B050"/>
                </a:solidFill>
              </a:rPr>
              <a:t>DEFAULT</a:t>
            </a:r>
            <a:r>
              <a:rPr lang="en-US" sz="2400" dirty="0" smtClean="0"/>
              <a:t> </a:t>
            </a:r>
            <a:r>
              <a:rPr lang="en-US" sz="2400" dirty="0" err="1" smtClean="0"/>
              <a:t>val_default</a:t>
            </a:r>
            <a:r>
              <a:rPr lang="en-US" sz="2400" dirty="0" smtClean="0"/>
              <a:t>];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	DECLARE</a:t>
            </a:r>
            <a:r>
              <a:rPr lang="en-US" sz="2400" dirty="0" smtClean="0"/>
              <a:t> </a:t>
            </a:r>
            <a:r>
              <a:rPr lang="en-US" sz="2400" dirty="0"/>
              <a:t>var1, var2, .... </a:t>
            </a:r>
            <a:r>
              <a:rPr lang="en-US" sz="2400" b="1" dirty="0" err="1" smtClean="0">
                <a:solidFill>
                  <a:srgbClr val="00B050"/>
                </a:solidFill>
              </a:rPr>
              <a:t>Tip_de_date</a:t>
            </a:r>
            <a:r>
              <a:rPr lang="en-US" sz="2400" dirty="0" smtClean="0"/>
              <a:t>;	</a:t>
            </a:r>
            <a:r>
              <a:rPr lang="en-US" sz="2400" b="1" dirty="0" smtClean="0">
                <a:solidFill>
                  <a:srgbClr val="00B050"/>
                </a:solidFill>
              </a:rPr>
              <a:t>SET</a:t>
            </a:r>
            <a:r>
              <a:rPr lang="en-US" sz="2400" dirty="0" smtClean="0"/>
              <a:t> var1 = </a:t>
            </a:r>
            <a:r>
              <a:rPr lang="en-US" sz="2400" dirty="0" err="1" smtClean="0"/>
              <a:t>val_x</a:t>
            </a:r>
            <a:r>
              <a:rPr lang="en-US" sz="2400" dirty="0" smtClean="0"/>
              <a:t>, var2 = </a:t>
            </a:r>
            <a:r>
              <a:rPr lang="en-US" sz="2400" dirty="0" err="1" smtClean="0"/>
              <a:t>val_y</a:t>
            </a:r>
            <a:r>
              <a:rPr lang="en-US" sz="2400" dirty="0" smtClean="0"/>
              <a:t>; </a:t>
            </a:r>
            <a:endParaRPr lang="en-US" sz="2400" dirty="0"/>
          </a:p>
          <a:p>
            <a:pPr marL="800100" lvl="1" indent="-342900">
              <a:buFontTx/>
              <a:buChar char="-"/>
            </a:pPr>
            <a:endParaRPr lang="ro-RO" sz="2400" dirty="0"/>
          </a:p>
          <a:p>
            <a:pPr lvl="1"/>
            <a:r>
              <a:rPr lang="en-US" sz="2400" dirty="0" smtClean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8.051</a:t>
            </a:r>
            <a:endParaRPr lang="en-US" sz="2400" dirty="0"/>
          </a:p>
          <a:p>
            <a:pPr lvl="1"/>
            <a:endParaRPr lang="ro-RO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435" y="225288"/>
            <a:ext cx="10847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Variabile</a:t>
            </a:r>
            <a:r>
              <a:rPr lang="en-US" sz="2400" b="1" u="sng" dirty="0" smtClean="0">
                <a:solidFill>
                  <a:srgbClr val="92D050"/>
                </a:solidFill>
              </a:rPr>
              <a:t> locale (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continuare</a:t>
            </a:r>
            <a:r>
              <a:rPr lang="en-US" sz="2400" b="1" u="sng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Instrucţiunile </a:t>
            </a:r>
            <a:r>
              <a:rPr lang="ro-RO" sz="2400" dirty="0">
                <a:solidFill>
                  <a:srgbClr val="00B050"/>
                </a:solidFill>
              </a:rPr>
              <a:t>DECLARE</a:t>
            </a:r>
            <a:r>
              <a:rPr lang="ro-RO" sz="2400" dirty="0"/>
              <a:t> </a:t>
            </a:r>
            <a:r>
              <a:rPr lang="ro-RO" sz="2400" b="1" dirty="0"/>
              <a:t>pot fi folosite doar inauntrul unui bloc </a:t>
            </a:r>
            <a:r>
              <a:rPr lang="ro-RO" sz="2400" dirty="0">
                <a:solidFill>
                  <a:srgbClr val="00B050"/>
                </a:solidFill>
              </a:rPr>
              <a:t>BEGIN...END </a:t>
            </a:r>
            <a:r>
              <a:rPr lang="ro-RO" sz="2400" dirty="0"/>
              <a:t>si trebuie plasate inaintea oricăror alte instrucţiuni prezente in blocul </a:t>
            </a:r>
            <a:r>
              <a:rPr lang="ro-RO" sz="2400" dirty="0" smtClean="0"/>
              <a:t>respectiv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</a:t>
            </a:r>
            <a:r>
              <a:rPr lang="ro-RO" sz="2400" dirty="0" smtClean="0"/>
              <a:t>and </a:t>
            </a:r>
            <a:r>
              <a:rPr lang="ro-RO" sz="2400" dirty="0"/>
              <a:t>lipseşte valoarea default din definiţia variabilei, </a:t>
            </a:r>
            <a:r>
              <a:rPr lang="ro-RO" sz="2400" b="1" dirty="0"/>
              <a:t>implicit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fi </a:t>
            </a:r>
            <a:r>
              <a:rPr lang="ro-RO" sz="2400" b="1" dirty="0" smtClean="0"/>
              <a:t>NULL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O </a:t>
            </a:r>
            <a:r>
              <a:rPr lang="ro-RO" sz="2400" dirty="0"/>
              <a:t>variabila locala este accesata cu </a:t>
            </a:r>
            <a:r>
              <a:rPr lang="ro-RO" sz="2400" b="1" dirty="0"/>
              <a:t>simplul sau </a:t>
            </a:r>
            <a:r>
              <a:rPr lang="ro-RO" sz="2400" b="1" dirty="0" smtClean="0"/>
              <a:t>nume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O </a:t>
            </a:r>
            <a:r>
              <a:rPr lang="ro-RO" sz="2400" dirty="0"/>
              <a:t>variabila locala poate primi o valoare in următoarele </a:t>
            </a:r>
            <a:r>
              <a:rPr lang="ro-RO" sz="2400" dirty="0" smtClean="0"/>
              <a:t>moduri: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folosind </a:t>
            </a:r>
            <a:r>
              <a:rPr lang="ro-RO" sz="2400" dirty="0"/>
              <a:t>instrucţiunea </a:t>
            </a:r>
            <a:r>
              <a:rPr lang="ro-RO" sz="2400" dirty="0">
                <a:solidFill>
                  <a:srgbClr val="00B050"/>
                </a:solidFill>
              </a:rPr>
              <a:t>SET</a:t>
            </a:r>
            <a:r>
              <a:rPr lang="ro-RO" sz="2400" dirty="0"/>
              <a:t>, </a:t>
            </a:r>
            <a:r>
              <a:rPr lang="ro-RO" sz="2400" dirty="0" smtClean="0"/>
              <a:t>ca </a:t>
            </a:r>
            <a:r>
              <a:rPr lang="ro-RO" sz="2400" dirty="0"/>
              <a:t>in cazul variabilelor de sesiune (dar fara </a:t>
            </a:r>
            <a:r>
              <a:rPr lang="ro-RO" sz="2400" dirty="0" smtClean="0"/>
              <a:t>@)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folosind </a:t>
            </a:r>
            <a:r>
              <a:rPr lang="ro-RO" sz="2400" dirty="0"/>
              <a:t>construcţia </a:t>
            </a:r>
            <a:r>
              <a:rPr lang="ro-RO" sz="2400" dirty="0">
                <a:solidFill>
                  <a:srgbClr val="00B050"/>
                </a:solidFill>
              </a:rPr>
              <a:t>SELECT...INTO </a:t>
            </a:r>
            <a:r>
              <a:rPr lang="ro-RO" sz="2400" dirty="0" smtClean="0"/>
              <a:t>variabila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folosind </a:t>
            </a:r>
            <a:r>
              <a:rPr lang="ro-RO" sz="2400" dirty="0"/>
              <a:t>construcţia </a:t>
            </a:r>
            <a:r>
              <a:rPr lang="ro-RO" sz="2400" dirty="0">
                <a:solidFill>
                  <a:srgbClr val="00B050"/>
                </a:solidFill>
              </a:rPr>
              <a:t>FETCH...INTO </a:t>
            </a:r>
            <a:r>
              <a:rPr lang="ro-RO" sz="2400" dirty="0"/>
              <a:t>variabila daca </a:t>
            </a:r>
            <a:r>
              <a:rPr lang="ro-RO" sz="2400" dirty="0" smtClean="0"/>
              <a:t>folosim</a:t>
            </a:r>
            <a:r>
              <a:rPr lang="en-US" sz="2400" dirty="0" smtClean="0"/>
              <a:t> </a:t>
            </a:r>
            <a:r>
              <a:rPr lang="en-US" sz="2400" dirty="0" err="1" smtClean="0"/>
              <a:t>cursoare</a:t>
            </a:r>
            <a:r>
              <a:rPr lang="en-US" sz="2400" dirty="0" smtClean="0"/>
              <a:t>;</a:t>
            </a:r>
            <a:endParaRPr lang="ro-RO" sz="2400" dirty="0"/>
          </a:p>
          <a:p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8.052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Times New Roman" panose="02020603050405020304" pitchFamily="18" charset="0"/>
              </a:rPr>
              <a:t>		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Operatii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manipulare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a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datelor</a:t>
            </a:r>
            <a:endParaRPr lang="en-US" sz="2800" b="1" u="sng" dirty="0" smtClean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</a:rPr>
              <a:t>Proceduri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stocate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Functii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memorate</a:t>
            </a:r>
            <a:r>
              <a:rPr lang="en-US" sz="2400" b="1" dirty="0" smtClean="0">
                <a:solidFill>
                  <a:srgbClr val="FF0000"/>
                </a:solidFill>
              </a:rPr>
              <a:t> in BD</a:t>
            </a: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smtClean="0"/>
              <a:t>Trigger-e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435" y="225288"/>
            <a:ext cx="108474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Functii</a:t>
            </a:r>
            <a:endParaRPr lang="en-US" sz="2400" b="1" u="sng" dirty="0" smtClean="0">
              <a:solidFill>
                <a:srgbClr val="92D050"/>
              </a:solidFill>
            </a:endParaRP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CREATE </a:t>
            </a:r>
            <a:r>
              <a:rPr lang="en-US" sz="2400" b="1" dirty="0">
                <a:solidFill>
                  <a:srgbClr val="00B050"/>
                </a:solidFill>
              </a:rPr>
              <a:t>FUNCTION </a:t>
            </a:r>
            <a:r>
              <a:rPr lang="en-US" sz="2400" dirty="0" err="1"/>
              <a:t>nume_functie</a:t>
            </a:r>
            <a:r>
              <a:rPr lang="en-US" sz="2400" dirty="0"/>
              <a:t>([parametru1],[parametru2]...)</a:t>
            </a:r>
          </a:p>
          <a:p>
            <a:r>
              <a:rPr lang="en-US" sz="2400" dirty="0"/>
              <a:t>	</a:t>
            </a:r>
            <a:r>
              <a:rPr lang="en-US" sz="2400" b="1" dirty="0">
                <a:solidFill>
                  <a:srgbClr val="00B050"/>
                </a:solidFill>
              </a:rPr>
              <a:t>RETURNS</a:t>
            </a:r>
            <a:r>
              <a:rPr lang="en-US" sz="2400" dirty="0"/>
              <a:t> type </a:t>
            </a:r>
            <a:r>
              <a:rPr lang="en-US" sz="2400" dirty="0" smtClean="0"/>
              <a:t>	[ </a:t>
            </a:r>
            <a:r>
              <a:rPr lang="en-US" sz="2400" dirty="0" err="1"/>
              <a:t>caracteristici</a:t>
            </a:r>
            <a:r>
              <a:rPr lang="en-US" sz="2400" dirty="0"/>
              <a:t> ...]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corpul_functiei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b="1" dirty="0" smtClean="0"/>
              <a:t> ... </a:t>
            </a:r>
            <a:r>
              <a:rPr lang="en-US" sz="2400" b="1" dirty="0"/>
              <a:t>;</a:t>
            </a:r>
            <a:endParaRPr lang="en-US" sz="2400" dirty="0" smtClean="0"/>
          </a:p>
          <a:p>
            <a:r>
              <a:rPr lang="en-US" sz="2400" dirty="0" err="1" smtClean="0"/>
              <a:t>Majoritatea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caracteristicilor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functionalitatilor</a:t>
            </a:r>
            <a:r>
              <a:rPr lang="en-US" sz="2400" dirty="0" smtClean="0"/>
              <a:t> </a:t>
            </a:r>
            <a:r>
              <a:rPr lang="en-US" sz="2400" dirty="0" err="1" smtClean="0"/>
              <a:t>procedurilor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functiilor</a:t>
            </a:r>
            <a:r>
              <a:rPr lang="en-US" sz="2400" dirty="0" smtClean="0"/>
              <a:t> cu </a:t>
            </a:r>
            <a:r>
              <a:rPr lang="en-US" sz="2400" dirty="0" err="1" smtClean="0"/>
              <a:t>unele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, </a:t>
            </a:r>
            <a:r>
              <a:rPr lang="en-US" sz="2400" dirty="0" err="1" smtClean="0"/>
              <a:t>astfel</a:t>
            </a:r>
            <a:r>
              <a:rPr lang="en-US" sz="2400" dirty="0" smtClean="0"/>
              <a:t>: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I</a:t>
            </a:r>
            <a:r>
              <a:rPr lang="ro-RO" sz="2400" dirty="0" smtClean="0"/>
              <a:t>nclude </a:t>
            </a:r>
            <a:r>
              <a:rPr lang="en-US" sz="2400" dirty="0" smtClean="0"/>
              <a:t> in </a:t>
            </a:r>
            <a:r>
              <a:rPr lang="en-US" sz="2400" dirty="0" err="1" smtClean="0"/>
              <a:t>definitie</a:t>
            </a:r>
            <a:r>
              <a:rPr lang="en-US" sz="2400" dirty="0" smtClean="0"/>
              <a:t> </a:t>
            </a:r>
            <a:r>
              <a:rPr lang="ro-RO" sz="2400" dirty="0" smtClean="0"/>
              <a:t>clauza </a:t>
            </a:r>
            <a:r>
              <a:rPr lang="ro-RO" sz="2400" dirty="0">
                <a:solidFill>
                  <a:srgbClr val="00B050"/>
                </a:solidFill>
              </a:rPr>
              <a:t>RETURNS</a:t>
            </a:r>
            <a:r>
              <a:rPr lang="ro-RO" sz="2400" dirty="0"/>
              <a:t> care specifica tipul de date al valorii </a:t>
            </a:r>
            <a:r>
              <a:rPr lang="ro-RO" sz="2400" dirty="0" smtClean="0"/>
              <a:t>returnate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T</a:t>
            </a:r>
            <a:r>
              <a:rPr lang="ro-RO" sz="2400" dirty="0" smtClean="0"/>
              <a:t>oti </a:t>
            </a:r>
            <a:r>
              <a:rPr lang="ro-RO" sz="2400" dirty="0"/>
              <a:t>parametrii unei funcţii sunt automat de tip </a:t>
            </a:r>
            <a:r>
              <a:rPr lang="ro-RO" sz="2400" dirty="0" smtClean="0">
                <a:solidFill>
                  <a:srgbClr val="00B050"/>
                </a:solidFill>
              </a:rPr>
              <a:t>IN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returna</a:t>
            </a:r>
            <a:r>
              <a:rPr lang="en-US" sz="2400" dirty="0"/>
              <a:t> o </a:t>
            </a:r>
            <a:r>
              <a:rPr lang="en-US" sz="2400" dirty="0" err="1"/>
              <a:t>valoare</a:t>
            </a:r>
            <a:r>
              <a:rPr lang="en-US" sz="2400" dirty="0"/>
              <a:t> se </a:t>
            </a:r>
            <a:r>
              <a:rPr lang="en-US" sz="2400" dirty="0" err="1"/>
              <a:t>utilizeaza</a:t>
            </a:r>
            <a:r>
              <a:rPr lang="en-US" sz="2400" dirty="0"/>
              <a:t> </a:t>
            </a:r>
            <a:r>
              <a:rPr lang="en-US" sz="2400" dirty="0" err="1"/>
              <a:t>instructiunea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RETURN</a:t>
            </a:r>
            <a:r>
              <a:rPr lang="en-US" sz="2400" dirty="0"/>
              <a:t>, </a:t>
            </a:r>
            <a:r>
              <a:rPr lang="en-US" sz="2400" dirty="0" err="1"/>
              <a:t>urmata</a:t>
            </a:r>
            <a:r>
              <a:rPr lang="en-US" sz="2400" dirty="0"/>
              <a:t> de o </a:t>
            </a:r>
            <a:r>
              <a:rPr lang="en-US" sz="2400" dirty="0" err="1"/>
              <a:t>expresie</a:t>
            </a:r>
            <a:r>
              <a:rPr lang="en-US" sz="2400" dirty="0"/>
              <a:t>, care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returneze</a:t>
            </a:r>
            <a:r>
              <a:rPr lang="en-US" sz="2400" dirty="0"/>
              <a:t> </a:t>
            </a:r>
            <a:r>
              <a:rPr lang="en-US" sz="2400" dirty="0" err="1"/>
              <a:t>tipul</a:t>
            </a:r>
            <a:r>
              <a:rPr lang="en-US" sz="2400" dirty="0"/>
              <a:t> de date </a:t>
            </a:r>
            <a:r>
              <a:rPr lang="en-US" sz="2400" dirty="0" err="1"/>
              <a:t>definit</a:t>
            </a:r>
            <a:r>
              <a:rPr lang="en-US" sz="2400" dirty="0"/>
              <a:t> in </a:t>
            </a:r>
            <a:r>
              <a:rPr lang="en-US" sz="2400" dirty="0" err="1"/>
              <a:t>clauza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RETURNS</a:t>
            </a:r>
            <a:r>
              <a:rPr lang="en-US" sz="2400" dirty="0"/>
              <a:t>.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complexa</a:t>
            </a:r>
            <a:r>
              <a:rPr lang="en-US" sz="2400" dirty="0"/>
              <a:t> (</a:t>
            </a:r>
            <a:r>
              <a:rPr lang="en-US" sz="2400" dirty="0" err="1"/>
              <a:t>implicand</a:t>
            </a:r>
            <a:r>
              <a:rPr lang="en-US" sz="2400" dirty="0"/>
              <a:t> </a:t>
            </a:r>
            <a:r>
              <a:rPr lang="en-US" sz="2400" dirty="0" err="1"/>
              <a:t>operatori</a:t>
            </a:r>
            <a:r>
              <a:rPr lang="en-US" sz="2400" dirty="0"/>
              <a:t>, </a:t>
            </a:r>
            <a:r>
              <a:rPr lang="en-US" sz="2400" dirty="0" err="1"/>
              <a:t>functii</a:t>
            </a:r>
            <a:r>
              <a:rPr lang="en-US" sz="2400" dirty="0"/>
              <a:t> </a:t>
            </a:r>
            <a:r>
              <a:rPr lang="en-US" sz="2400" dirty="0" err="1"/>
              <a:t>predefinite</a:t>
            </a:r>
            <a:r>
              <a:rPr lang="en-US" sz="2400" dirty="0"/>
              <a:t>, etc.), </a:t>
            </a:r>
            <a:r>
              <a:rPr lang="en-US" sz="2400" dirty="0" err="1"/>
              <a:t>variabile</a:t>
            </a:r>
            <a:r>
              <a:rPr lang="en-US" sz="2400" dirty="0"/>
              <a:t> locale </a:t>
            </a:r>
            <a:r>
              <a:rPr lang="en-US" sz="2400" dirty="0" err="1"/>
              <a:t>sau</a:t>
            </a:r>
            <a:r>
              <a:rPr lang="en-US" sz="2400" dirty="0"/>
              <a:t> de </a:t>
            </a:r>
            <a:r>
              <a:rPr lang="en-US" sz="2400" dirty="0" err="1"/>
              <a:t>sesiune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o </a:t>
            </a:r>
            <a:r>
              <a:rPr lang="en-US" sz="2400" dirty="0" err="1"/>
              <a:t>simpla</a:t>
            </a:r>
            <a:r>
              <a:rPr lang="en-US" sz="2400" dirty="0"/>
              <a:t> </a:t>
            </a:r>
            <a:r>
              <a:rPr lang="en-US" sz="2400" dirty="0" err="1"/>
              <a:t>valoare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8.061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Vizualizarea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rutinelor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memorate</a:t>
            </a:r>
            <a:r>
              <a:rPr lang="en-US" sz="2400" b="1" u="sng" dirty="0" smtClean="0">
                <a:solidFill>
                  <a:srgbClr val="92D050"/>
                </a:solidFill>
              </a:rPr>
              <a:t> in BD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si</a:t>
            </a:r>
            <a:r>
              <a:rPr lang="en-US" sz="2400" b="1" u="sng" dirty="0" smtClean="0">
                <a:solidFill>
                  <a:srgbClr val="92D050"/>
                </a:solidFill>
              </a:rPr>
              <a:t> a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parametrilor</a:t>
            </a:r>
            <a:endParaRPr lang="en-US" sz="2400" b="1" u="sng" dirty="0">
              <a:solidFill>
                <a:srgbClr val="92D050"/>
              </a:solidFill>
            </a:endParaRPr>
          </a:p>
          <a:p>
            <a:endParaRPr lang="en-US" sz="2400" b="1" dirty="0"/>
          </a:p>
          <a:p>
            <a:pPr lvl="0"/>
            <a:r>
              <a:rPr lang="ro-RO" sz="2400" b="1" dirty="0">
                <a:solidFill>
                  <a:srgbClr val="00B050"/>
                </a:solidFill>
              </a:rPr>
              <a:t>SHOW PROCEDURE STATUS </a:t>
            </a:r>
            <a:r>
              <a:rPr lang="ro-RO" sz="2400" dirty="0"/>
              <a:t>pentru vizualizarea listei de </a:t>
            </a:r>
            <a:r>
              <a:rPr lang="ro-RO" sz="2400" dirty="0" smtClean="0"/>
              <a:t>proceduri</a:t>
            </a:r>
            <a:r>
              <a:rPr lang="en-US" sz="2400" dirty="0" smtClean="0"/>
              <a:t>;</a:t>
            </a:r>
            <a:endParaRPr lang="ro-RO" sz="2400" dirty="0"/>
          </a:p>
          <a:p>
            <a:pPr lvl="0"/>
            <a:endParaRPr lang="en-US" sz="2400" dirty="0" smtClean="0"/>
          </a:p>
          <a:p>
            <a:pPr lvl="0"/>
            <a:r>
              <a:rPr lang="ro-RO" sz="2400" b="1" dirty="0" smtClean="0">
                <a:solidFill>
                  <a:srgbClr val="00B050"/>
                </a:solidFill>
              </a:rPr>
              <a:t>SHOW </a:t>
            </a:r>
            <a:r>
              <a:rPr lang="ro-RO" sz="2400" b="1" dirty="0">
                <a:solidFill>
                  <a:srgbClr val="00B050"/>
                </a:solidFill>
              </a:rPr>
              <a:t>FUNCTION STATUS </a:t>
            </a:r>
            <a:r>
              <a:rPr lang="ro-RO" sz="2400" dirty="0"/>
              <a:t>pentru vizualizarea listei de </a:t>
            </a:r>
            <a:r>
              <a:rPr lang="ro-RO" sz="2400" dirty="0" smtClean="0"/>
              <a:t>funcţii</a:t>
            </a:r>
            <a:r>
              <a:rPr lang="en-US" sz="2400" dirty="0" smtClean="0"/>
              <a:t>;</a:t>
            </a:r>
            <a:endParaRPr lang="ro-RO" sz="2400" dirty="0"/>
          </a:p>
          <a:p>
            <a:pPr lvl="0"/>
            <a:endParaRPr lang="en-US" sz="2400" dirty="0" smtClean="0"/>
          </a:p>
          <a:p>
            <a:pPr lvl="0"/>
            <a:r>
              <a:rPr lang="ro-RO" sz="2400" b="1" dirty="0" smtClean="0">
                <a:solidFill>
                  <a:srgbClr val="00B050"/>
                </a:solidFill>
              </a:rPr>
              <a:t>SHOW </a:t>
            </a:r>
            <a:r>
              <a:rPr lang="ro-RO" sz="2400" b="1" dirty="0">
                <a:solidFill>
                  <a:srgbClr val="00B050"/>
                </a:solidFill>
              </a:rPr>
              <a:t>CREATE </a:t>
            </a:r>
            <a:r>
              <a:rPr lang="ro-RO" sz="2400" b="1" dirty="0" smtClean="0">
                <a:solidFill>
                  <a:srgbClr val="00B050"/>
                </a:solidFill>
              </a:rPr>
              <a:t>PROCEDURE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nume_procedura</a:t>
            </a:r>
            <a:r>
              <a:rPr lang="ro-RO" sz="2400" b="1" dirty="0" smtClean="0">
                <a:solidFill>
                  <a:srgbClr val="00B050"/>
                </a:solidFill>
              </a:rPr>
              <a:t> </a:t>
            </a:r>
            <a:r>
              <a:rPr lang="ro-RO" sz="2400" dirty="0"/>
              <a:t>afişează instrucţiunea SQL care creează </a:t>
            </a:r>
            <a:r>
              <a:rPr lang="ro-RO" sz="2400" dirty="0" smtClean="0"/>
              <a:t>procedura</a:t>
            </a:r>
            <a:r>
              <a:rPr lang="en-US" sz="2400" dirty="0" smtClean="0"/>
              <a:t>;</a:t>
            </a:r>
            <a:endParaRPr lang="ro-RO" sz="2400" dirty="0"/>
          </a:p>
          <a:p>
            <a:pPr lvl="0"/>
            <a:endParaRPr lang="en-US" sz="2400" dirty="0" smtClean="0"/>
          </a:p>
          <a:p>
            <a:pPr lvl="0"/>
            <a:r>
              <a:rPr lang="ro-RO" sz="2400" b="1" dirty="0" smtClean="0">
                <a:solidFill>
                  <a:srgbClr val="00B050"/>
                </a:solidFill>
              </a:rPr>
              <a:t>SHOW </a:t>
            </a:r>
            <a:r>
              <a:rPr lang="ro-RO" sz="2400" b="1" dirty="0">
                <a:solidFill>
                  <a:srgbClr val="00B050"/>
                </a:solidFill>
              </a:rPr>
              <a:t>CREATE FUNCTION </a:t>
            </a:r>
            <a:r>
              <a:rPr lang="en-US" sz="2400" b="1" dirty="0" err="1" smtClean="0">
                <a:solidFill>
                  <a:srgbClr val="00B050"/>
                </a:solidFill>
              </a:rPr>
              <a:t>nume_functie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o-RO" sz="2400" dirty="0" smtClean="0"/>
              <a:t>indeplineste </a:t>
            </a:r>
            <a:r>
              <a:rPr lang="ro-RO" sz="2400" dirty="0"/>
              <a:t>acelaşi rol in cazul </a:t>
            </a:r>
            <a:r>
              <a:rPr lang="ro-RO" sz="2400" dirty="0" smtClean="0"/>
              <a:t>funcţiilor</a:t>
            </a:r>
            <a:r>
              <a:rPr lang="en-US" sz="2400" dirty="0" smtClean="0"/>
              <a:t>.</a:t>
            </a:r>
            <a:endParaRPr lang="ro-RO" sz="2400" dirty="0"/>
          </a:p>
          <a:p>
            <a:pPr marL="0" lvl="1"/>
            <a:r>
              <a:rPr lang="ro-RO" sz="2400" dirty="0"/>
              <a:t/>
            </a:r>
            <a:br>
              <a:rPr lang="ro-RO" sz="2400" dirty="0"/>
            </a:b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8.071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Structuri</a:t>
            </a:r>
            <a:r>
              <a:rPr lang="en-US" sz="2400" b="1" u="sng" dirty="0" smtClean="0">
                <a:solidFill>
                  <a:srgbClr val="92D050"/>
                </a:solidFill>
              </a:rPr>
              <a:t> de control al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executiei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endParaRPr lang="en-US" sz="2400" b="1" dirty="0">
              <a:solidFill>
                <a:srgbClr val="92D050"/>
              </a:solidFill>
            </a:endParaRPr>
          </a:p>
          <a:p>
            <a:endParaRPr lang="en-US" sz="2400" b="1" dirty="0"/>
          </a:p>
          <a:p>
            <a:pPr lvl="0"/>
            <a:r>
              <a:rPr lang="en-US" sz="2400" dirty="0" smtClean="0"/>
              <a:t>MySQL </a:t>
            </a:r>
            <a:r>
              <a:rPr lang="en-US" sz="2400" dirty="0" err="1" smtClean="0"/>
              <a:t>suporta</a:t>
            </a:r>
            <a:r>
              <a:rPr lang="en-US" sz="2400" dirty="0" smtClean="0"/>
              <a:t> un set de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 de control al </a:t>
            </a:r>
            <a:r>
              <a:rPr lang="en-US" sz="2400" dirty="0" err="1" smtClean="0"/>
              <a:t>executiei</a:t>
            </a:r>
            <a:r>
              <a:rPr lang="en-US" sz="2400" dirty="0" smtClean="0"/>
              <a:t>, care </a:t>
            </a:r>
            <a:r>
              <a:rPr lang="en-US" sz="2400" dirty="0" err="1" smtClean="0"/>
              <a:t>ajuta</a:t>
            </a:r>
            <a:r>
              <a:rPr lang="en-US" sz="2400" dirty="0" smtClean="0"/>
              <a:t> la </a:t>
            </a:r>
            <a:r>
              <a:rPr lang="en-US" sz="2400" dirty="0" err="1" smtClean="0"/>
              <a:t>programarea</a:t>
            </a:r>
            <a:r>
              <a:rPr lang="en-US" sz="2400" dirty="0" smtClean="0"/>
              <a:t> in </a:t>
            </a:r>
            <a:r>
              <a:rPr lang="en-US" sz="2400" dirty="0" err="1" smtClean="0"/>
              <a:t>baza</a:t>
            </a:r>
            <a:r>
              <a:rPr lang="en-US" sz="2400" dirty="0" smtClean="0"/>
              <a:t> de date.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se impart in </a:t>
            </a:r>
            <a:r>
              <a:rPr lang="en-US" sz="2400" dirty="0" err="1" smtClean="0"/>
              <a:t>urmatoarele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categorii</a:t>
            </a:r>
            <a:r>
              <a:rPr lang="en-US" sz="2400" dirty="0" smtClean="0"/>
              <a:t>:</a:t>
            </a:r>
          </a:p>
          <a:p>
            <a:pPr marL="342900" lvl="0" indent="-342900">
              <a:buFontTx/>
              <a:buChar char="-"/>
            </a:pPr>
            <a:r>
              <a:rPr lang="en-US" sz="2400" u="sng" dirty="0" err="1" smtClean="0"/>
              <a:t>Instructiuni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decizionale</a:t>
            </a:r>
            <a:r>
              <a:rPr lang="en-US" sz="2400" u="sng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executarea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instructiunilor</a:t>
            </a:r>
            <a:r>
              <a:rPr lang="en-US" sz="2400" dirty="0" smtClean="0"/>
              <a:t> SQL in mod </a:t>
            </a:r>
            <a:r>
              <a:rPr lang="en-US" sz="2400" dirty="0" err="1" smtClean="0"/>
              <a:t>conditionat</a:t>
            </a:r>
            <a:r>
              <a:rPr lang="en-US" sz="2400" dirty="0" smtClean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IF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CASE</a:t>
            </a:r>
            <a:r>
              <a:rPr lang="en-US" sz="2400" dirty="0" smtClean="0"/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u="sng" dirty="0" err="1" smtClean="0"/>
              <a:t>Instructiuni</a:t>
            </a:r>
            <a:r>
              <a:rPr lang="en-US" sz="2400" u="sng" dirty="0" smtClean="0"/>
              <a:t> repetitive </a:t>
            </a:r>
            <a:r>
              <a:rPr lang="en-US" sz="2400" dirty="0" smtClean="0"/>
              <a:t>– </a:t>
            </a:r>
            <a:r>
              <a:rPr lang="en-US" sz="2400" dirty="0" err="1" smtClean="0"/>
              <a:t>executarea</a:t>
            </a:r>
            <a:r>
              <a:rPr lang="en-US" sz="2400" dirty="0" smtClean="0"/>
              <a:t> in mode </a:t>
            </a:r>
            <a:r>
              <a:rPr lang="en-US" sz="2400" dirty="0" err="1" smtClean="0"/>
              <a:t>repetat</a:t>
            </a:r>
            <a:r>
              <a:rPr lang="en-US" sz="2400" dirty="0" smtClean="0"/>
              <a:t>, </a:t>
            </a:r>
            <a:r>
              <a:rPr lang="en-US" sz="2400" dirty="0" err="1" smtClean="0"/>
              <a:t>controlat</a:t>
            </a:r>
            <a:r>
              <a:rPr lang="en-US" sz="2400" dirty="0" smtClean="0"/>
              <a:t> a </a:t>
            </a:r>
            <a:r>
              <a:rPr lang="en-US" sz="2400" dirty="0" err="1" smtClean="0"/>
              <a:t>unui</a:t>
            </a:r>
            <a:r>
              <a:rPr lang="en-US" sz="2400" dirty="0" smtClean="0"/>
              <a:t> set de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LOOP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REPEAT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WHILE</a:t>
            </a:r>
            <a:r>
              <a:rPr lang="en-US" sz="2400" dirty="0" smtClean="0"/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u="sng" dirty="0" err="1" smtClean="0"/>
              <a:t>Instructiuni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pentru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incheierea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fortata</a:t>
            </a:r>
            <a:r>
              <a:rPr lang="en-US" sz="2400" u="sng" dirty="0" smtClean="0"/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iterarii</a:t>
            </a:r>
            <a:r>
              <a:rPr lang="en-US" sz="2400" dirty="0" smtClean="0"/>
              <a:t> </a:t>
            </a:r>
            <a:r>
              <a:rPr lang="en-US" sz="2400" dirty="0" err="1" smtClean="0"/>
              <a:t>curente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a </a:t>
            </a:r>
            <a:r>
              <a:rPr lang="en-US" sz="2400" dirty="0" err="1" smtClean="0"/>
              <a:t>unui</a:t>
            </a:r>
            <a:r>
              <a:rPr lang="en-US" sz="2400" dirty="0" smtClean="0"/>
              <a:t> bloc </a:t>
            </a:r>
            <a:r>
              <a:rPr lang="en-US" sz="2400" dirty="0" err="1" smtClean="0"/>
              <a:t>repetitiv</a:t>
            </a:r>
            <a:r>
              <a:rPr lang="en-US" sz="2400" dirty="0" smtClean="0"/>
              <a:t> de tip BEGIN...END: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LEAVE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ITERATE</a:t>
            </a:r>
            <a:r>
              <a:rPr lang="en-US" sz="2400" dirty="0" smtClean="0"/>
              <a:t>.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decizionale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/>
              <a:t>Instrucţiunea </a:t>
            </a:r>
            <a:r>
              <a:rPr lang="en-US" sz="2400" dirty="0" err="1" smtClean="0"/>
              <a:t>decizionala</a:t>
            </a:r>
            <a:r>
              <a:rPr lang="en-US" sz="2400" dirty="0" smtClean="0"/>
              <a:t> </a:t>
            </a:r>
            <a:r>
              <a:rPr lang="en-US" sz="2400" dirty="0" err="1" smtClean="0"/>
              <a:t>simpla</a:t>
            </a:r>
            <a:r>
              <a:rPr lang="en-US" sz="2400" dirty="0" smtClean="0"/>
              <a:t> </a:t>
            </a:r>
            <a:r>
              <a:rPr lang="ro-RO" sz="2400" dirty="0" smtClean="0"/>
              <a:t>IF </a:t>
            </a:r>
            <a:r>
              <a:rPr lang="ro-RO" sz="2400" dirty="0"/>
              <a:t>permite executarea condiţionata a uneia din mai multe porţiuni de cod SQL in funcţie de valoarea unor condiţii specificate. </a:t>
            </a:r>
            <a:endParaRPr lang="en-US" sz="2400" dirty="0" smtClean="0"/>
          </a:p>
          <a:p>
            <a:endParaRPr lang="en-US" sz="2400" dirty="0"/>
          </a:p>
          <a:p>
            <a:r>
              <a:rPr lang="ro-RO" sz="2400" dirty="0" smtClean="0"/>
              <a:t>Sintaxa </a:t>
            </a:r>
            <a:r>
              <a:rPr lang="ro-RO" sz="2400" dirty="0"/>
              <a:t>sa generala este:</a:t>
            </a:r>
          </a:p>
          <a:p>
            <a:r>
              <a:rPr lang="ro-RO" sz="2400" dirty="0"/>
              <a:t/>
            </a:r>
            <a:br>
              <a:rPr lang="ro-RO" sz="2400" dirty="0"/>
            </a:br>
            <a:r>
              <a:rPr lang="en-US" sz="2400" b="1" dirty="0" smtClean="0">
                <a:solidFill>
                  <a:srgbClr val="00B05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conditie1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instructiuni1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/>
              <a:t>[ </a:t>
            </a:r>
            <a:r>
              <a:rPr lang="en-US" sz="2400" b="1" dirty="0" err="1" smtClean="0">
                <a:solidFill>
                  <a:srgbClr val="00B050"/>
                </a:solidFill>
              </a:rPr>
              <a:t>ELSEIF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conditie2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instructiuni2</a:t>
            </a:r>
            <a:r>
              <a:rPr lang="en-US" sz="2400" dirty="0" smtClean="0"/>
              <a:t> ]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....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[ </a:t>
            </a:r>
            <a:r>
              <a:rPr lang="en-US" sz="2400" b="1" dirty="0" smtClean="0">
                <a:solidFill>
                  <a:srgbClr val="00B05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instructiuni_de_final</a:t>
            </a:r>
            <a:r>
              <a:rPr lang="en-US" sz="2400" dirty="0" smtClean="0"/>
              <a:t> ]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END IF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8.081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decizionale</a:t>
            </a:r>
            <a:r>
              <a:rPr lang="en-US" sz="2400" b="1" u="sng" dirty="0" smtClean="0">
                <a:solidFill>
                  <a:srgbClr val="C00000"/>
                </a:solidFill>
              </a:rPr>
              <a:t> (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continuare</a:t>
            </a:r>
            <a:r>
              <a:rPr lang="en-US" sz="2400" b="1" u="sng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/>
              <a:t>Instrucţiunea </a:t>
            </a:r>
            <a:r>
              <a:rPr lang="en-US" sz="2400" dirty="0" err="1" smtClean="0"/>
              <a:t>decizionala</a:t>
            </a:r>
            <a:r>
              <a:rPr lang="en-US" sz="2400" dirty="0" smtClean="0"/>
              <a:t> </a:t>
            </a:r>
            <a:r>
              <a:rPr lang="en-US" sz="2400" dirty="0" err="1" smtClean="0"/>
              <a:t>multipla</a:t>
            </a:r>
            <a:r>
              <a:rPr lang="en-US" sz="2400" dirty="0" smtClean="0"/>
              <a:t> CASE</a:t>
            </a:r>
            <a:r>
              <a:rPr lang="ro-RO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o </a:t>
            </a:r>
            <a:r>
              <a:rPr lang="en-US" sz="2400" dirty="0" err="1" smtClean="0"/>
              <a:t>conditionare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complexa</a:t>
            </a:r>
            <a:r>
              <a:rPr lang="ro-RO" sz="2400" dirty="0" smtClean="0"/>
              <a:t>.</a:t>
            </a:r>
            <a:r>
              <a:rPr lang="en-US" sz="2400" dirty="0" smtClean="0"/>
              <a:t> Are </a:t>
            </a:r>
            <a:r>
              <a:rPr lang="en-US" sz="2400" dirty="0" err="1" smtClean="0"/>
              <a:t>doua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:</a:t>
            </a:r>
            <a:r>
              <a:rPr lang="ro-RO" sz="2400" dirty="0" smtClean="0"/>
              <a:t> </a:t>
            </a:r>
            <a:endParaRPr lang="en-US" sz="2400" dirty="0" smtClean="0"/>
          </a:p>
          <a:p>
            <a:r>
              <a:rPr lang="ro-RO" sz="2400" dirty="0"/>
              <a:t/>
            </a:r>
            <a:br>
              <a:rPr lang="ro-RO" sz="2400" dirty="0"/>
            </a:br>
            <a:r>
              <a:rPr lang="en-US" sz="2400" b="1" dirty="0" smtClean="0">
                <a:solidFill>
                  <a:srgbClr val="00B050"/>
                </a:solidFill>
              </a:rPr>
              <a:t>CASE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expresie_de_referinta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WHEN</a:t>
            </a:r>
            <a:r>
              <a:rPr lang="en-US" sz="2400" dirty="0" smtClean="0"/>
              <a:t> 	</a:t>
            </a:r>
            <a:r>
              <a:rPr lang="en-US" sz="2400" dirty="0" err="1" smtClean="0"/>
              <a:t>expresie1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THEN</a:t>
            </a:r>
            <a:r>
              <a:rPr lang="en-US" sz="2400" dirty="0" smtClean="0"/>
              <a:t>  </a:t>
            </a:r>
            <a:r>
              <a:rPr lang="en-US" sz="2400" dirty="0" err="1" smtClean="0"/>
              <a:t>instructiuni1</a:t>
            </a:r>
            <a:r>
              <a:rPr lang="en-US" sz="2400" dirty="0" smtClean="0"/>
              <a:t>	  [ </a:t>
            </a:r>
            <a:r>
              <a:rPr lang="en-US" sz="2400" b="1" dirty="0" smtClean="0">
                <a:solidFill>
                  <a:srgbClr val="00B050"/>
                </a:solidFill>
              </a:rPr>
              <a:t>WHEN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expresie2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THEN</a:t>
            </a:r>
            <a:r>
              <a:rPr lang="en-US" sz="2400" dirty="0"/>
              <a:t>  </a:t>
            </a:r>
            <a:r>
              <a:rPr lang="en-US" sz="2400" dirty="0" err="1" smtClean="0"/>
              <a:t>instructiuni2</a:t>
            </a:r>
            <a:r>
              <a:rPr lang="en-US" sz="2400" dirty="0" smtClean="0"/>
              <a:t> ]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.... [ </a:t>
            </a:r>
            <a:r>
              <a:rPr lang="en-US" sz="2400" b="1" dirty="0" smtClean="0">
                <a:solidFill>
                  <a:srgbClr val="00B05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instructiuni_de_final</a:t>
            </a:r>
            <a:r>
              <a:rPr lang="en-US" sz="2400" dirty="0" smtClean="0"/>
              <a:t> ]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END CASE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u="sng" dirty="0" err="1" smtClean="0"/>
              <a:t>sau</a:t>
            </a:r>
            <a:endParaRPr lang="en-US" sz="2400" u="sng" dirty="0" smtClean="0"/>
          </a:p>
          <a:p>
            <a:r>
              <a:rPr lang="en-US" sz="2400" b="1" dirty="0">
                <a:solidFill>
                  <a:srgbClr val="00B050"/>
                </a:solidFill>
              </a:rPr>
              <a:t>CASE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WHEN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err="1"/>
              <a:t>expresie1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THEN</a:t>
            </a:r>
            <a:r>
              <a:rPr lang="en-US" sz="2400" dirty="0"/>
              <a:t>  </a:t>
            </a:r>
            <a:r>
              <a:rPr lang="en-US" sz="2400" dirty="0" err="1"/>
              <a:t>instructiuni1</a:t>
            </a:r>
            <a:r>
              <a:rPr lang="en-US" sz="2400" dirty="0"/>
              <a:t>	  [ </a:t>
            </a:r>
            <a:r>
              <a:rPr lang="en-US" sz="2400" b="1" dirty="0">
                <a:solidFill>
                  <a:srgbClr val="00B050"/>
                </a:solidFill>
              </a:rPr>
              <a:t>WHEN</a:t>
            </a:r>
            <a:r>
              <a:rPr lang="en-US" sz="2400" dirty="0"/>
              <a:t> </a:t>
            </a:r>
            <a:r>
              <a:rPr lang="en-US" sz="2400" dirty="0" err="1"/>
              <a:t>expresie2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THEN</a:t>
            </a:r>
            <a:r>
              <a:rPr lang="en-US" sz="2400" dirty="0"/>
              <a:t>  </a:t>
            </a:r>
            <a:r>
              <a:rPr lang="en-US" sz="2400" dirty="0" err="1"/>
              <a:t>instructiuni2</a:t>
            </a:r>
            <a:r>
              <a:rPr lang="en-US" sz="2400" dirty="0"/>
              <a:t> ]</a:t>
            </a:r>
          </a:p>
          <a:p>
            <a:r>
              <a:rPr lang="en-US" sz="2400" dirty="0"/>
              <a:t>	.... [ </a:t>
            </a:r>
            <a:r>
              <a:rPr lang="en-US" sz="2400" b="1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</a:t>
            </a:r>
            <a:r>
              <a:rPr lang="en-US" sz="2400" dirty="0" err="1"/>
              <a:t>instructiuni_de_final</a:t>
            </a:r>
            <a:r>
              <a:rPr lang="en-US" sz="2400" dirty="0"/>
              <a:t> ]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END CASE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8.091; 8.101; 8.102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Times New Roman" panose="02020603050405020304" pitchFamily="18" charset="0"/>
              </a:rPr>
              <a:t>		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Operatii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manipulare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a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datelor</a:t>
            </a:r>
            <a:endParaRPr lang="en-US" sz="2800" b="1" u="sng" dirty="0" smtClean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Proceduri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stocate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/>
              <a:t>Functii</a:t>
            </a:r>
            <a:r>
              <a:rPr lang="en-US" sz="2400" dirty="0" smtClean="0"/>
              <a:t> </a:t>
            </a:r>
            <a:r>
              <a:rPr lang="en-US" sz="2400" dirty="0" err="1" smtClean="0"/>
              <a:t>memorate</a:t>
            </a:r>
            <a:r>
              <a:rPr lang="en-US" sz="2400" dirty="0" smtClean="0"/>
              <a:t> in BD</a:t>
            </a: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smtClean="0"/>
              <a:t>Trigger-e</a:t>
            </a:r>
          </a:p>
          <a:p>
            <a:pPr lvl="1"/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Incheierea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fortata</a:t>
            </a:r>
            <a:r>
              <a:rPr lang="en-US" sz="2400" b="1" u="sng" dirty="0" smtClean="0">
                <a:solidFill>
                  <a:srgbClr val="C00000"/>
                </a:solidFill>
              </a:rPr>
              <a:t> a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executiei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unui</a:t>
            </a:r>
            <a:r>
              <a:rPr lang="en-US" sz="2400" b="1" u="sng" dirty="0" smtClean="0">
                <a:solidFill>
                  <a:srgbClr val="C00000"/>
                </a:solidFill>
              </a:rPr>
              <a:t> bloc: LEAVE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/>
              <a:t>Instrucţiunea </a:t>
            </a:r>
            <a:r>
              <a:rPr lang="ro-RO" sz="2400" b="1" dirty="0">
                <a:solidFill>
                  <a:srgbClr val="00B050"/>
                </a:solidFill>
              </a:rPr>
              <a:t>LEAVE</a:t>
            </a:r>
            <a:r>
              <a:rPr lang="ro-RO" sz="2400" dirty="0"/>
              <a:t> este folosita atunci cand se doreşte părăsirea unui bloc BEGIN...END sau a unei instrucţiuni repetitive inaintea executării tuturor instrucţiunilor componente ale blocului. </a:t>
            </a:r>
            <a:endParaRPr lang="en-US" sz="2400" dirty="0" smtClean="0"/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ro-RO" sz="2400" b="1" dirty="0" smtClean="0">
                <a:solidFill>
                  <a:srgbClr val="00B050"/>
                </a:solidFill>
              </a:rPr>
              <a:t>LEAVE</a:t>
            </a:r>
            <a:r>
              <a:rPr lang="ro-RO" sz="2400" dirty="0" smtClean="0"/>
              <a:t> </a:t>
            </a:r>
            <a:r>
              <a:rPr lang="ro-RO" sz="2400" dirty="0"/>
              <a:t>primeşte ca parametru eticheta blocului pe care il </a:t>
            </a:r>
            <a:r>
              <a:rPr lang="ro-RO" sz="2400" dirty="0" smtClean="0"/>
              <a:t>incheie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cazul</a:t>
            </a:r>
            <a:r>
              <a:rPr lang="en-US" sz="2400" dirty="0" smtClean="0"/>
              <a:t> </a:t>
            </a:r>
            <a:r>
              <a:rPr lang="en-US" sz="2400" dirty="0" err="1" smtClean="0"/>
              <a:t>blocurilor</a:t>
            </a:r>
            <a:r>
              <a:rPr lang="en-US" sz="2400" dirty="0" smtClean="0"/>
              <a:t> imbricate </a:t>
            </a:r>
            <a:r>
              <a:rPr lang="en-US" sz="2400" b="1" dirty="0" smtClean="0">
                <a:solidFill>
                  <a:srgbClr val="00B050"/>
                </a:solidFill>
              </a:rPr>
              <a:t>LEAVE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incheia</a:t>
            </a:r>
            <a:r>
              <a:rPr lang="en-US" sz="2400" dirty="0" smtClean="0"/>
              <a:t> </a:t>
            </a:r>
            <a:r>
              <a:rPr lang="en-US" sz="2400" dirty="0" err="1" smtClean="0"/>
              <a:t>executia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bloc de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inalt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chiar</a:t>
            </a:r>
            <a:r>
              <a:rPr lang="en-US" sz="2400" dirty="0" smtClean="0"/>
              <a:t> a </a:t>
            </a:r>
            <a:r>
              <a:rPr lang="en-US" sz="2400" dirty="0" err="1" smtClean="0"/>
              <a:t>intregii</a:t>
            </a:r>
            <a:r>
              <a:rPr lang="en-US" sz="2400" dirty="0" smtClean="0"/>
              <a:t> </a:t>
            </a:r>
            <a:r>
              <a:rPr lang="en-US" sz="2400" dirty="0" err="1" smtClean="0"/>
              <a:t>procedurii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8.111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939" y="410818"/>
            <a:ext cx="108209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repetitive: 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generatilati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si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tipuri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/>
              <a:t>Instrucţiunile repetitive ne permit sa executam in mod repetat o secvenţa de cod SQL fara a fi nevoie sa o scriem de tot atâtea ori. Exista doua categorii de instrucţiuni disponibile</a:t>
            </a:r>
            <a:r>
              <a:rPr lang="ro-RO" sz="2400" dirty="0" smtClean="0"/>
              <a:t>:</a:t>
            </a:r>
            <a:endParaRPr lang="en-US" sz="2400" dirty="0" smtClean="0"/>
          </a:p>
          <a:p>
            <a:endParaRPr lang="ro-RO" sz="2400" dirty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instrucţiunea </a:t>
            </a:r>
            <a:r>
              <a:rPr lang="ro-RO" sz="2400" b="1" dirty="0">
                <a:solidFill>
                  <a:srgbClr val="00B050"/>
                </a:solidFill>
              </a:rPr>
              <a:t>LOOP</a:t>
            </a:r>
            <a:r>
              <a:rPr lang="ro-RO" sz="2400" dirty="0"/>
              <a:t> creează o </a:t>
            </a:r>
            <a:r>
              <a:rPr lang="ro-RO" sz="2400" b="1" dirty="0"/>
              <a:t>bucla infinita</a:t>
            </a:r>
            <a:r>
              <a:rPr lang="ro-RO" sz="2400" dirty="0"/>
              <a:t>, care se incheie numai la cererea programatorului folosind instrucţiunea </a:t>
            </a:r>
            <a:r>
              <a:rPr lang="ro-RO" sz="2400" b="1" dirty="0">
                <a:solidFill>
                  <a:srgbClr val="00B050"/>
                </a:solidFill>
              </a:rPr>
              <a:t>LEAVE</a:t>
            </a:r>
            <a:r>
              <a:rPr lang="ro-RO" sz="2400" dirty="0"/>
              <a:t> sau </a:t>
            </a:r>
            <a:r>
              <a:rPr lang="ro-RO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dirty="0" smtClean="0"/>
              <a:t>;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- </a:t>
            </a:r>
            <a:r>
              <a:rPr lang="ro-RO" sz="2400" dirty="0" smtClean="0"/>
              <a:t>instrucţiunile </a:t>
            </a:r>
            <a:r>
              <a:rPr lang="ro-RO" sz="2400" b="1" dirty="0">
                <a:solidFill>
                  <a:srgbClr val="00B050"/>
                </a:solidFill>
              </a:rPr>
              <a:t>REPEAT...UNTIL</a:t>
            </a:r>
            <a:r>
              <a:rPr lang="ro-RO" sz="2400" dirty="0"/>
              <a:t> si </a:t>
            </a:r>
            <a:r>
              <a:rPr lang="ro-RO" sz="2400" b="1" dirty="0">
                <a:solidFill>
                  <a:srgbClr val="00B050"/>
                </a:solidFill>
              </a:rPr>
              <a:t>WHILE</a:t>
            </a:r>
            <a:r>
              <a:rPr lang="ro-RO" sz="2400" dirty="0"/>
              <a:t> creează bucle care includ si o condiţie de incheiere </a:t>
            </a:r>
            <a:r>
              <a:rPr lang="ro-RO" sz="2400" dirty="0" smtClean="0"/>
              <a:t>(ceea ce nu exclude ieşirea </a:t>
            </a:r>
            <a:r>
              <a:rPr lang="ro-RO" sz="2400" dirty="0"/>
              <a:t>forţată cu LEAVE sau RETURN in caz de nevoie</a:t>
            </a:r>
            <a:r>
              <a:rPr lang="ro-RO" sz="2400" dirty="0" smtClean="0"/>
              <a:t>!)</a:t>
            </a:r>
            <a:r>
              <a:rPr lang="en-US" sz="2400" dirty="0" smtClean="0"/>
              <a:t>;</a:t>
            </a:r>
          </a:p>
          <a:p>
            <a:pPr lvl="0"/>
            <a:endParaRPr lang="ro-RO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939" y="410818"/>
            <a:ext cx="108209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repetitive:  LOOP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 smtClean="0"/>
              <a:t>Instrucţiunea </a:t>
            </a:r>
            <a:r>
              <a:rPr lang="ro-RO" sz="2400" dirty="0"/>
              <a:t>LOOP este folosita pentru a executa in mod repetat o secvenţa de instrucţiuni. Sintaxa sa generala este</a:t>
            </a:r>
            <a:r>
              <a:rPr lang="ro-RO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o-RO" sz="2400" b="1" dirty="0"/>
              <a:t>[eticheta:] </a:t>
            </a:r>
            <a:r>
              <a:rPr lang="ro-RO" sz="2400" b="1" dirty="0">
                <a:solidFill>
                  <a:srgbClr val="00B050"/>
                </a:solidFill>
              </a:rPr>
              <a:t>LOOP</a:t>
            </a:r>
            <a:endParaRPr lang="ro-RO" sz="2400" dirty="0">
              <a:solidFill>
                <a:srgbClr val="00B050"/>
              </a:solidFill>
            </a:endParaRPr>
          </a:p>
          <a:p>
            <a:r>
              <a:rPr lang="en-US" sz="2400" b="1" dirty="0" smtClean="0"/>
              <a:t>	</a:t>
            </a:r>
            <a:r>
              <a:rPr lang="ro-RO" sz="2400" b="1" dirty="0" smtClean="0"/>
              <a:t>instrucţiuni</a:t>
            </a:r>
            <a:r>
              <a:rPr lang="ro-RO" sz="2400" b="1" dirty="0"/>
              <a:t>	</a:t>
            </a:r>
            <a:endParaRPr lang="ro-RO" sz="2400" dirty="0"/>
          </a:p>
          <a:p>
            <a:r>
              <a:rPr lang="ro-RO" sz="2400" b="1" dirty="0">
                <a:solidFill>
                  <a:srgbClr val="00B050"/>
                </a:solidFill>
              </a:rPr>
              <a:t>END LOOP </a:t>
            </a:r>
            <a:r>
              <a:rPr lang="ro-RO" sz="2400" b="1" dirty="0"/>
              <a:t>[eticheta</a:t>
            </a:r>
            <a:r>
              <a:rPr lang="ro-RO" sz="2400" b="1" dirty="0" smtClean="0"/>
              <a:t>]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Iesirea</a:t>
            </a:r>
            <a:r>
              <a:rPr lang="en-US" sz="2400" dirty="0" smtClean="0"/>
              <a:t> din </a:t>
            </a:r>
            <a:r>
              <a:rPr lang="en-US" sz="2400" dirty="0" err="1" smtClean="0"/>
              <a:t>bucla</a:t>
            </a:r>
            <a:r>
              <a:rPr lang="en-US" sz="2400" dirty="0" smtClean="0"/>
              <a:t> se face cu LEAVE in </a:t>
            </a:r>
            <a:r>
              <a:rPr lang="en-US" sz="2400" dirty="0" err="1" smtClean="0"/>
              <a:t>cazul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proceduri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cu RETURN in </a:t>
            </a:r>
            <a:r>
              <a:rPr lang="en-US" sz="2400" dirty="0" err="1" smtClean="0"/>
              <a:t>cazul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functii</a:t>
            </a:r>
            <a:r>
              <a:rPr lang="en-US" sz="2400" dirty="0" smtClean="0"/>
              <a:t>.</a:t>
            </a:r>
          </a:p>
          <a:p>
            <a:endParaRPr lang="ro-RO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8.121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939" y="410818"/>
            <a:ext cx="108209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repetitive:  WHILE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 smtClean="0"/>
              <a:t>Instrucţiunea </a:t>
            </a:r>
            <a:r>
              <a:rPr lang="en-US" sz="2400" b="1" dirty="0">
                <a:solidFill>
                  <a:srgbClr val="00B050"/>
                </a:solidFill>
              </a:rPr>
              <a:t>WHILE</a:t>
            </a:r>
            <a:r>
              <a:rPr lang="ro-RO" sz="2400" dirty="0" smtClean="0"/>
              <a:t> </a:t>
            </a:r>
            <a:r>
              <a:rPr lang="ro-RO" sz="2400" dirty="0"/>
              <a:t>este folosita pentru a executa in mod repetat o secvenţa de </a:t>
            </a:r>
            <a:r>
              <a:rPr lang="ro-RO" sz="2400" dirty="0" smtClean="0"/>
              <a:t>instrucţiuni</a:t>
            </a:r>
            <a:r>
              <a:rPr lang="en-US" sz="2400" dirty="0" smtClean="0"/>
              <a:t>, cu </a:t>
            </a:r>
            <a:r>
              <a:rPr lang="en-US" sz="2400" dirty="0" err="1" smtClean="0"/>
              <a:t>specificarea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conditiei</a:t>
            </a:r>
            <a:r>
              <a:rPr lang="en-US" sz="2400" dirty="0" smtClean="0"/>
              <a:t> de </a:t>
            </a:r>
            <a:r>
              <a:rPr lang="en-US" sz="2400" dirty="0" err="1" smtClean="0"/>
              <a:t>repetare</a:t>
            </a:r>
            <a:r>
              <a:rPr lang="ro-RO" sz="2400" dirty="0" smtClean="0"/>
              <a:t>. </a:t>
            </a:r>
            <a:r>
              <a:rPr lang="ro-RO" sz="2400" dirty="0"/>
              <a:t>Sintaxa sa generala este</a:t>
            </a:r>
            <a:r>
              <a:rPr lang="ro-RO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o-RO" sz="2400" b="1" dirty="0"/>
              <a:t>[eticheta:] </a:t>
            </a:r>
            <a:r>
              <a:rPr lang="en-US" sz="2400" b="1" dirty="0" smtClean="0">
                <a:solidFill>
                  <a:srgbClr val="00B050"/>
                </a:solidFill>
              </a:rPr>
              <a:t>WHILE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expresie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DO</a:t>
            </a:r>
            <a:endParaRPr lang="ro-RO" sz="2400" dirty="0">
              <a:solidFill>
                <a:srgbClr val="00B050"/>
              </a:solidFill>
            </a:endParaRPr>
          </a:p>
          <a:p>
            <a:r>
              <a:rPr lang="en-US" sz="2400" b="1" dirty="0" smtClean="0"/>
              <a:t>	</a:t>
            </a:r>
            <a:r>
              <a:rPr lang="ro-RO" sz="2400" b="1" dirty="0" smtClean="0"/>
              <a:t>instrucţiuni</a:t>
            </a:r>
            <a:r>
              <a:rPr lang="ro-RO" sz="2400" b="1" dirty="0"/>
              <a:t>	</a:t>
            </a:r>
            <a:endParaRPr lang="ro-RO" sz="2400" dirty="0"/>
          </a:p>
          <a:p>
            <a:r>
              <a:rPr lang="ro-RO" sz="2400" b="1" dirty="0">
                <a:solidFill>
                  <a:srgbClr val="00B050"/>
                </a:solidFill>
              </a:rPr>
              <a:t>END </a:t>
            </a:r>
            <a:r>
              <a:rPr lang="en-US" sz="2400" b="1" dirty="0" smtClean="0">
                <a:solidFill>
                  <a:srgbClr val="00B050"/>
                </a:solidFill>
              </a:rPr>
              <a:t>WHILE</a:t>
            </a:r>
            <a:r>
              <a:rPr lang="ro-RO" sz="2400" b="1" dirty="0" smtClean="0">
                <a:solidFill>
                  <a:srgbClr val="00B050"/>
                </a:solidFill>
              </a:rPr>
              <a:t> </a:t>
            </a:r>
            <a:r>
              <a:rPr lang="ro-RO" sz="2400" b="1" dirty="0"/>
              <a:t>[eticheta</a:t>
            </a:r>
            <a:r>
              <a:rPr lang="ro-RO" sz="2400" b="1" dirty="0" smtClean="0"/>
              <a:t>]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1" dirty="0" smtClean="0"/>
              <a:t>Se </a:t>
            </a:r>
            <a:r>
              <a:rPr lang="en-US" sz="2400" b="1" dirty="0" err="1" smtClean="0"/>
              <a:t>executa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timp</a:t>
            </a:r>
            <a:r>
              <a:rPr lang="en-US" sz="2400" b="1" dirty="0" smtClean="0"/>
              <a:t> cat </a:t>
            </a:r>
            <a:r>
              <a:rPr lang="en-US" sz="2400" b="1" dirty="0" err="1" smtClean="0"/>
              <a:t>expresia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evaluata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este</a:t>
            </a:r>
            <a:r>
              <a:rPr lang="en-US" sz="2400" b="1" dirty="0" smtClean="0"/>
              <a:t> “TRUE”</a:t>
            </a:r>
            <a:r>
              <a:rPr lang="en-US" sz="2400" dirty="0" smtClean="0"/>
              <a:t>. </a:t>
            </a:r>
            <a:r>
              <a:rPr lang="en-US" sz="2400" dirty="0" err="1" smtClean="0"/>
              <a:t>Evaluarea</a:t>
            </a:r>
            <a:r>
              <a:rPr lang="en-US" sz="2400" dirty="0" smtClean="0"/>
              <a:t> se face </a:t>
            </a:r>
            <a:r>
              <a:rPr lang="en-US" sz="2400" dirty="0" err="1" smtClean="0"/>
              <a:t>inaintea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fiecarei</a:t>
            </a:r>
            <a:r>
              <a:rPr lang="en-US" sz="2400" dirty="0" smtClean="0"/>
              <a:t> </a:t>
            </a:r>
            <a:r>
              <a:rPr lang="en-US" sz="2400" dirty="0" err="1" smtClean="0"/>
              <a:t>executii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Iesirea</a:t>
            </a:r>
            <a:r>
              <a:rPr lang="en-US" sz="2400" dirty="0" smtClean="0"/>
              <a:t> din </a:t>
            </a:r>
            <a:r>
              <a:rPr lang="en-US" sz="2400" dirty="0" err="1" smtClean="0"/>
              <a:t>bucla</a:t>
            </a:r>
            <a:r>
              <a:rPr lang="en-US" sz="2400" dirty="0" smtClean="0"/>
              <a:t> se face in </a:t>
            </a:r>
            <a:r>
              <a:rPr lang="en-US" sz="2400" dirty="0" err="1" smtClean="0"/>
              <a:t>momentul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evaluate </a:t>
            </a:r>
            <a:r>
              <a:rPr lang="en-US" sz="2400" dirty="0" err="1" smtClean="0"/>
              <a:t>este</a:t>
            </a:r>
            <a:r>
              <a:rPr lang="en-US" sz="2400" dirty="0" smtClean="0"/>
              <a:t> “FALSE”.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falsa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inceput</a:t>
            </a:r>
            <a:r>
              <a:rPr lang="en-US" sz="2400" dirty="0" smtClean="0"/>
              <a:t> </a:t>
            </a:r>
            <a:r>
              <a:rPr lang="en-US" sz="2400" b="1" dirty="0" smtClean="0"/>
              <a:t>NU se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executa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nici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macar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odata</a:t>
            </a:r>
            <a:r>
              <a:rPr lang="en-US" sz="2400" b="1" dirty="0" smtClean="0"/>
              <a:t>.</a:t>
            </a:r>
          </a:p>
          <a:p>
            <a:endParaRPr lang="ro-RO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8.131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939" y="410818"/>
            <a:ext cx="108209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u="sng" dirty="0" smtClean="0">
                <a:solidFill>
                  <a:srgbClr val="C00000"/>
                </a:solidFill>
              </a:rPr>
              <a:t> repetitive:  REPEAT ... UNTIL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 smtClean="0"/>
              <a:t>Instrucţiunea </a:t>
            </a:r>
            <a:r>
              <a:rPr lang="ro-RO" sz="2400" dirty="0"/>
              <a:t>LOOP este folosita pentru a executa in mod repetat o secvenţa de </a:t>
            </a:r>
            <a:r>
              <a:rPr lang="ro-RO" sz="2400" dirty="0" smtClean="0"/>
              <a:t>instrucţiuni</a:t>
            </a:r>
            <a:r>
              <a:rPr lang="en-US" sz="2400" dirty="0" smtClean="0"/>
              <a:t>, cu </a:t>
            </a:r>
            <a:r>
              <a:rPr lang="en-US" sz="2400" dirty="0" err="1" smtClean="0"/>
              <a:t>specificarea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conditiei</a:t>
            </a:r>
            <a:r>
              <a:rPr lang="en-US" sz="2400" dirty="0" smtClean="0"/>
              <a:t> de </a:t>
            </a:r>
            <a:r>
              <a:rPr lang="en-US" sz="2400" dirty="0" err="1" smtClean="0"/>
              <a:t>repetare</a:t>
            </a:r>
            <a:r>
              <a:rPr lang="ro-RO" sz="2400" dirty="0" smtClean="0"/>
              <a:t>. </a:t>
            </a:r>
            <a:r>
              <a:rPr lang="ro-RO" sz="2400" dirty="0"/>
              <a:t>Sintaxa sa generala este</a:t>
            </a:r>
            <a:r>
              <a:rPr lang="ro-RO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o-RO" sz="2400" b="1" dirty="0"/>
              <a:t>[eticheta:] </a:t>
            </a:r>
            <a:r>
              <a:rPr lang="en-US" sz="2400" b="1" dirty="0" smtClean="0">
                <a:solidFill>
                  <a:srgbClr val="00B050"/>
                </a:solidFill>
              </a:rPr>
              <a:t>REPEAT</a:t>
            </a:r>
            <a:endParaRPr lang="ro-RO" sz="2400" dirty="0">
              <a:solidFill>
                <a:srgbClr val="00B050"/>
              </a:solidFill>
            </a:endParaRPr>
          </a:p>
          <a:p>
            <a:r>
              <a:rPr lang="en-US" sz="2400" b="1" dirty="0" smtClean="0"/>
              <a:t>	</a:t>
            </a:r>
            <a:r>
              <a:rPr lang="ro-RO" sz="2400" b="1" dirty="0" smtClean="0"/>
              <a:t>instrucţiuni</a:t>
            </a:r>
            <a:r>
              <a:rPr lang="ro-RO" sz="2400" b="1" dirty="0"/>
              <a:t>	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UNTIL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expresie</a:t>
            </a:r>
            <a:r>
              <a:rPr lang="en-US" sz="2400" b="1" dirty="0" smtClean="0"/>
              <a:t>   	</a:t>
            </a:r>
            <a:r>
              <a:rPr lang="en-US" sz="2400" dirty="0" smtClean="0"/>
              <a:t>--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expresiei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reprezinta</a:t>
            </a:r>
            <a:r>
              <a:rPr lang="en-US" sz="2400" dirty="0" smtClean="0"/>
              <a:t> </a:t>
            </a:r>
            <a:r>
              <a:rPr lang="en-US" sz="2400" dirty="0" err="1" smtClean="0"/>
              <a:t>conditia</a:t>
            </a:r>
            <a:r>
              <a:rPr lang="en-US" sz="2400" dirty="0" smtClean="0"/>
              <a:t> de </a:t>
            </a:r>
            <a:r>
              <a:rPr lang="en-US" sz="2400" dirty="0" err="1" smtClean="0"/>
              <a:t>oprire</a:t>
            </a:r>
            <a:endParaRPr lang="ro-RO" sz="2400" dirty="0"/>
          </a:p>
          <a:p>
            <a:r>
              <a:rPr lang="ro-RO" sz="2400" b="1" dirty="0">
                <a:solidFill>
                  <a:srgbClr val="00B050"/>
                </a:solidFill>
              </a:rPr>
              <a:t>END </a:t>
            </a:r>
            <a:r>
              <a:rPr lang="en-US" sz="2400" b="1" dirty="0" smtClean="0">
                <a:solidFill>
                  <a:srgbClr val="00B050"/>
                </a:solidFill>
              </a:rPr>
              <a:t>REPEAT</a:t>
            </a:r>
            <a:r>
              <a:rPr lang="ro-RO" sz="2400" b="1" dirty="0" smtClean="0">
                <a:solidFill>
                  <a:srgbClr val="00B050"/>
                </a:solidFill>
              </a:rPr>
              <a:t> </a:t>
            </a:r>
            <a:r>
              <a:rPr lang="ro-RO" sz="2400" b="1" dirty="0"/>
              <a:t>[eticheta</a:t>
            </a:r>
            <a:r>
              <a:rPr lang="ro-RO" sz="2400" b="1" dirty="0" smtClean="0"/>
              <a:t>]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Se </a:t>
            </a:r>
            <a:r>
              <a:rPr lang="en-US" sz="2400" dirty="0" err="1" smtClean="0"/>
              <a:t>executa</a:t>
            </a:r>
            <a:r>
              <a:rPr lang="en-US" sz="2400" dirty="0" smtClean="0"/>
              <a:t> </a:t>
            </a:r>
            <a:r>
              <a:rPr lang="en-US" sz="2400" dirty="0" err="1" smtClean="0"/>
              <a:t>atata</a:t>
            </a:r>
            <a:r>
              <a:rPr lang="en-US" sz="2400" dirty="0" smtClean="0"/>
              <a:t> </a:t>
            </a:r>
            <a:r>
              <a:rPr lang="en-US" sz="2400" dirty="0" err="1" smtClean="0"/>
              <a:t>timp</a:t>
            </a:r>
            <a:r>
              <a:rPr lang="en-US" sz="2400" dirty="0" smtClean="0"/>
              <a:t> cat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</a:t>
            </a:r>
            <a:r>
              <a:rPr lang="en-US" sz="2400" dirty="0" err="1" smtClean="0"/>
              <a:t>evaluata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“FALSE”. 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expresiei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evaluata</a:t>
            </a:r>
            <a:r>
              <a:rPr lang="en-US" sz="2400" dirty="0" smtClean="0"/>
              <a:t> </a:t>
            </a:r>
            <a:r>
              <a:rPr lang="en-US" sz="2400" dirty="0" err="1" smtClean="0"/>
              <a:t>dupa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executie</a:t>
            </a:r>
            <a:r>
              <a:rPr lang="en-US" sz="2400" dirty="0" smtClean="0"/>
              <a:t>, </a:t>
            </a:r>
            <a:r>
              <a:rPr lang="en-US" sz="2400" dirty="0" err="1" smtClean="0"/>
              <a:t>deci</a:t>
            </a:r>
            <a:r>
              <a:rPr lang="en-US" sz="2400" dirty="0" smtClean="0"/>
              <a:t> </a:t>
            </a:r>
            <a:r>
              <a:rPr lang="en-US" sz="2400" b="1" dirty="0" smtClean="0"/>
              <a:t>se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executa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putin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odata</a:t>
            </a:r>
            <a:r>
              <a:rPr lang="en-US" sz="2400" b="1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Iesirea</a:t>
            </a:r>
            <a:r>
              <a:rPr lang="en-US" sz="2400" dirty="0" smtClean="0"/>
              <a:t> din </a:t>
            </a:r>
            <a:r>
              <a:rPr lang="en-US" sz="2400" dirty="0" err="1" smtClean="0"/>
              <a:t>bucla</a:t>
            </a:r>
            <a:r>
              <a:rPr lang="en-US" sz="2400" dirty="0" smtClean="0"/>
              <a:t> se face in </a:t>
            </a:r>
            <a:r>
              <a:rPr lang="en-US" sz="2400" dirty="0" err="1" smtClean="0"/>
              <a:t>momentul</a:t>
            </a:r>
            <a:r>
              <a:rPr lang="en-US" sz="2400" dirty="0" smtClean="0"/>
              <a:t> in care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evaluate </a:t>
            </a:r>
            <a:r>
              <a:rPr lang="en-US" sz="2400" dirty="0" err="1" smtClean="0"/>
              <a:t>este</a:t>
            </a:r>
            <a:r>
              <a:rPr lang="en-US" sz="2400" dirty="0" smtClean="0"/>
              <a:t> “TRUE”.</a:t>
            </a:r>
          </a:p>
          <a:p>
            <a:endParaRPr lang="ro-RO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8.141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Incheierea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fortata</a:t>
            </a:r>
            <a:r>
              <a:rPr lang="en-US" sz="2400" b="1" u="sng" dirty="0" smtClean="0">
                <a:solidFill>
                  <a:srgbClr val="C00000"/>
                </a:solidFill>
              </a:rPr>
              <a:t> a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iterarii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curente</a:t>
            </a:r>
            <a:r>
              <a:rPr lang="en-US" sz="2400" b="1" u="sng" dirty="0" smtClean="0">
                <a:solidFill>
                  <a:srgbClr val="C00000"/>
                </a:solidFill>
              </a:rPr>
              <a:t>:  ITERATE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endParaRPr lang="en-US" sz="2400" dirty="0" smtClean="0"/>
          </a:p>
          <a:p>
            <a:r>
              <a:rPr lang="ro-RO" sz="2400" dirty="0"/>
              <a:t>Instrucţiunea </a:t>
            </a:r>
            <a:r>
              <a:rPr lang="ro-RO" sz="2400" b="1" dirty="0">
                <a:solidFill>
                  <a:srgbClr val="00B050"/>
                </a:solidFill>
              </a:rPr>
              <a:t>ITERATE</a:t>
            </a:r>
            <a:r>
              <a:rPr lang="ro-RO" sz="2400" dirty="0"/>
              <a:t> este folosita in cadrul corpului instrucţiunilor repetitive (LOOP, REPEAT si WHILE) pentru a determina saltul la finalul iterarii curente. </a:t>
            </a:r>
            <a:endParaRPr lang="en-US" sz="2400" dirty="0" smtClean="0"/>
          </a:p>
          <a:p>
            <a:endParaRPr lang="en-US" sz="2400" dirty="0"/>
          </a:p>
          <a:p>
            <a:r>
              <a:rPr lang="ro-RO" sz="2400" dirty="0" smtClean="0"/>
              <a:t>Ca </a:t>
            </a:r>
            <a:r>
              <a:rPr lang="ro-RO" sz="2400" dirty="0"/>
              <a:t>si LEAVE, ea este urmata obligatoriu de eticheta blocului căruia i se aplica: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8.151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Conditii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si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handlere</a:t>
            </a:r>
            <a:r>
              <a:rPr lang="en-US" sz="2400" b="1" u="sng" dirty="0" smtClean="0">
                <a:solidFill>
                  <a:srgbClr val="92D050"/>
                </a:solidFill>
              </a:rPr>
              <a:t>: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gestionarea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erorilor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intr</a:t>
            </a:r>
            <a:r>
              <a:rPr lang="en-US" sz="2400" b="1" u="sng" dirty="0" smtClean="0">
                <a:solidFill>
                  <a:srgbClr val="92D050"/>
                </a:solidFill>
              </a:rPr>
              <a:t>-o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rutina</a:t>
            </a:r>
            <a:endParaRPr lang="en-US" sz="2400" b="1" u="sng" dirty="0">
              <a:solidFill>
                <a:srgbClr val="92D050"/>
              </a:solidFill>
            </a:endParaRPr>
          </a:p>
          <a:p>
            <a:endParaRPr lang="en-US" sz="2400" b="1" dirty="0"/>
          </a:p>
          <a:p>
            <a:r>
              <a:rPr lang="ro-RO" sz="2400" dirty="0"/>
              <a:t>Un </a:t>
            </a:r>
            <a:r>
              <a:rPr lang="ro-RO" sz="2400" b="1" dirty="0"/>
              <a:t>handler</a:t>
            </a:r>
            <a:r>
              <a:rPr lang="ro-RO" sz="2400" dirty="0"/>
              <a:t> reprezintă un set de instrucţiuni ce se executa ca reacţie la o anumit tip de eroare apăruta in execuţia codului SQL al unei rutine</a:t>
            </a:r>
            <a:r>
              <a:rPr lang="ro-RO" sz="2400" dirty="0" smtClean="0"/>
              <a:t>. </a:t>
            </a:r>
            <a:r>
              <a:rPr lang="ro-RO" sz="2400" dirty="0"/>
              <a:t>In lipsa unui handler, execuţia codului se incheie cu o eroare sau un warning.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Fiecare handler este asociat uneia sau mai multor </a:t>
            </a:r>
            <a:r>
              <a:rPr lang="ro-RO" sz="2400" b="1" dirty="0"/>
              <a:t>condiţii</a:t>
            </a:r>
            <a:r>
              <a:rPr lang="ro-RO" sz="2400" dirty="0"/>
              <a:t>. O condiţie descrie o anumita </a:t>
            </a:r>
            <a:r>
              <a:rPr lang="ro-RO" sz="2400" dirty="0" smtClean="0"/>
              <a:t>situatie</a:t>
            </a:r>
            <a:r>
              <a:rPr lang="en-US" sz="2400" dirty="0" smtClean="0"/>
              <a:t> </a:t>
            </a:r>
            <a:r>
              <a:rPr lang="ro-RO" sz="2400" dirty="0" smtClean="0"/>
              <a:t>de</a:t>
            </a:r>
            <a:r>
              <a:rPr lang="en-US" sz="2400" dirty="0" smtClean="0"/>
              <a:t> </a:t>
            </a:r>
            <a:r>
              <a:rPr lang="ro-RO" sz="2400" dirty="0" smtClean="0"/>
              <a:t>eroare aparuta</a:t>
            </a:r>
            <a:r>
              <a:rPr lang="en-US" sz="2400" dirty="0" smtClean="0"/>
              <a:t> in</a:t>
            </a:r>
            <a:r>
              <a:rPr lang="ro-RO" sz="2400" dirty="0" smtClean="0"/>
              <a:t> </a:t>
            </a:r>
            <a:r>
              <a:rPr lang="ro-RO" sz="2400" dirty="0"/>
              <a:t>execuţia codului </a:t>
            </a:r>
            <a:r>
              <a:rPr lang="ro-RO" sz="2400" dirty="0" smtClean="0"/>
              <a:t>MySQL</a:t>
            </a:r>
            <a:r>
              <a:rPr lang="en-US" sz="2400" dirty="0" smtClean="0"/>
              <a:t>,</a:t>
            </a:r>
            <a:r>
              <a:rPr lang="ro-RO" sz="2400" dirty="0" smtClean="0"/>
              <a:t> </a:t>
            </a:r>
            <a:r>
              <a:rPr lang="ro-RO" sz="2400" dirty="0"/>
              <a:t>aşadar </a:t>
            </a:r>
            <a:r>
              <a:rPr lang="ro-RO" sz="2400" dirty="0" smtClean="0"/>
              <a:t>acelaşi </a:t>
            </a:r>
            <a:r>
              <a:rPr lang="ro-RO" sz="2400" dirty="0"/>
              <a:t>handler poate fi apelat pentru unul sau mai multe tipuri de eroare.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Erorile SQL sunt descrise prin doi parametri:</a:t>
            </a:r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un </a:t>
            </a:r>
            <a:r>
              <a:rPr lang="ro-RO" sz="2400" dirty="0"/>
              <a:t>cod numeric de eroare, care este un identificator intern al erorii in cadrul </a:t>
            </a:r>
            <a:r>
              <a:rPr lang="ro-RO" sz="2400" dirty="0" smtClean="0"/>
              <a:t>MySQL. </a:t>
            </a:r>
            <a:r>
              <a:rPr lang="ro-RO" sz="2400" dirty="0"/>
              <a:t>Este un număr de 4 </a:t>
            </a:r>
            <a:r>
              <a:rPr lang="ro-RO" sz="2400" dirty="0" smtClean="0"/>
              <a:t>cifre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un </a:t>
            </a:r>
            <a:r>
              <a:rPr lang="ro-RO" sz="2400" dirty="0"/>
              <a:t>cod SQLSTATE, care este un identificator de eroare </a:t>
            </a:r>
            <a:r>
              <a:rPr lang="ro-RO" sz="2400" dirty="0" smtClean="0"/>
              <a:t>standardizat</a:t>
            </a:r>
            <a:r>
              <a:rPr lang="en-US" sz="2400" dirty="0" smtClean="0"/>
              <a:t>,</a:t>
            </a:r>
            <a:r>
              <a:rPr lang="ro-RO" sz="2400" dirty="0" smtClean="0"/>
              <a:t> sub </a:t>
            </a:r>
            <a:r>
              <a:rPr lang="ro-RO" sz="2400" dirty="0"/>
              <a:t>forma unui sir de 5 caractere. </a:t>
            </a:r>
            <a:r>
              <a:rPr lang="en-US" sz="2400" dirty="0" smtClean="0"/>
              <a:t>P</a:t>
            </a:r>
            <a:r>
              <a:rPr lang="ro-RO" sz="2400" dirty="0" smtClean="0"/>
              <a:t>entru </a:t>
            </a:r>
            <a:r>
              <a:rPr lang="ro-RO" sz="2400" dirty="0"/>
              <a:t>cele fara corespondent se foloseşte </a:t>
            </a:r>
            <a:r>
              <a:rPr lang="ro-RO" sz="2400" dirty="0" smtClean="0"/>
              <a:t>HY000</a:t>
            </a:r>
            <a:r>
              <a:rPr lang="en-US" sz="2400" dirty="0" smtClean="0"/>
              <a:t>.</a:t>
            </a:r>
          </a:p>
          <a:p>
            <a:pPr marL="0" lvl="1"/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Declararea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conditiilor</a:t>
            </a:r>
            <a:r>
              <a:rPr lang="en-US" sz="2400" b="1" u="sng" dirty="0" smtClean="0">
                <a:solidFill>
                  <a:srgbClr val="C00000"/>
                </a:solidFill>
              </a:rPr>
              <a:t>  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ro-RO" sz="2400" dirty="0"/>
              <a:t>Atat condiţiile, cat si handlerele trebuie definite folosind instrucţiunea DECLARE la inceputul blocului pentru care se doreşte tratarea particulara a unei erori. Atunci cand in acel context exista mai multe instrucţiuni DECLARE, ordinea corecta de declarare este: </a:t>
            </a:r>
            <a:r>
              <a:rPr lang="en-US" sz="2400" dirty="0" smtClean="0"/>
              <a:t>	</a:t>
            </a:r>
            <a:r>
              <a:rPr lang="ro-RO" sz="2400" b="1" dirty="0" smtClean="0"/>
              <a:t>variabile</a:t>
            </a:r>
            <a:r>
              <a:rPr lang="ro-RO" sz="2400" b="1" dirty="0"/>
              <a:t>, </a:t>
            </a:r>
            <a:r>
              <a:rPr lang="en-US" sz="2400" b="1" dirty="0" smtClean="0"/>
              <a:t>	</a:t>
            </a:r>
            <a:r>
              <a:rPr lang="ro-RO" sz="2400" b="1" dirty="0" smtClean="0"/>
              <a:t>condiţii</a:t>
            </a:r>
            <a:r>
              <a:rPr lang="ro-RO" sz="2400" b="1" dirty="0"/>
              <a:t>, </a:t>
            </a:r>
            <a:r>
              <a:rPr lang="en-US" sz="2400" b="1" dirty="0" smtClean="0"/>
              <a:t>	</a:t>
            </a:r>
            <a:r>
              <a:rPr lang="ro-RO" sz="2400" b="1" dirty="0" smtClean="0"/>
              <a:t>cursoare </a:t>
            </a:r>
            <a:r>
              <a:rPr lang="en-US" sz="2400" b="1" dirty="0" smtClean="0"/>
              <a:t>,	</a:t>
            </a:r>
            <a:r>
              <a:rPr lang="ro-RO" sz="2400" b="1" dirty="0" smtClean="0"/>
              <a:t>handlere</a:t>
            </a:r>
            <a:r>
              <a:rPr lang="ro-RO" sz="2400" dirty="0"/>
              <a:t>.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Sintaxele posibile de declarare a unei condiţii sunt: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b="1" dirty="0">
                <a:solidFill>
                  <a:srgbClr val="00B050"/>
                </a:solidFill>
              </a:rPr>
              <a:t>DECLARE</a:t>
            </a:r>
            <a:r>
              <a:rPr lang="ro-RO" sz="2400" b="1" dirty="0"/>
              <a:t> </a:t>
            </a:r>
            <a:r>
              <a:rPr lang="ro-RO" sz="2400" dirty="0"/>
              <a:t>nume_conditie</a:t>
            </a:r>
            <a:r>
              <a:rPr lang="ro-RO" sz="2400" b="1" dirty="0"/>
              <a:t> </a:t>
            </a:r>
            <a:r>
              <a:rPr lang="ro-RO" sz="2400" b="1" dirty="0">
                <a:solidFill>
                  <a:srgbClr val="00B050"/>
                </a:solidFill>
              </a:rPr>
              <a:t>C0NDITI0N FOR </a:t>
            </a:r>
            <a:r>
              <a:rPr lang="ro-RO" sz="2400" dirty="0"/>
              <a:t>cod_numeric_mysql</a:t>
            </a:r>
            <a:r>
              <a:rPr lang="ro-RO" sz="2400" b="1" dirty="0"/>
              <a:t> </a:t>
            </a:r>
            <a:endParaRPr lang="en-US" sz="2400" b="1" dirty="0" smtClean="0"/>
          </a:p>
          <a:p>
            <a:r>
              <a:rPr lang="ro-RO" sz="2400" b="1" dirty="0" smtClean="0">
                <a:solidFill>
                  <a:srgbClr val="00B050"/>
                </a:solidFill>
              </a:rPr>
              <a:t>DECLARE</a:t>
            </a:r>
            <a:r>
              <a:rPr lang="ro-RO" sz="2400" b="1" dirty="0" smtClean="0"/>
              <a:t> </a:t>
            </a:r>
            <a:r>
              <a:rPr lang="ro-RO" sz="2400" dirty="0"/>
              <a:t>nume_conditie</a:t>
            </a:r>
            <a:r>
              <a:rPr lang="ro-RO" sz="2400" b="1" dirty="0"/>
              <a:t> </a:t>
            </a:r>
            <a:r>
              <a:rPr lang="ro-RO" sz="2400" b="1" dirty="0">
                <a:solidFill>
                  <a:srgbClr val="00B050"/>
                </a:solidFill>
              </a:rPr>
              <a:t>C0NDITI0N FOR SQLSTATE </a:t>
            </a:r>
            <a:r>
              <a:rPr lang="ro-RO" sz="2400" dirty="0"/>
              <a:t>valoare_sqlstate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Numele condiţiei poate fi folosit mai apoi pentru a o referi din cadrul definiţiei unui handler. </a:t>
            </a:r>
            <a:r>
              <a:rPr lang="en-US" sz="2400" dirty="0"/>
              <a:t> </a:t>
            </a:r>
            <a:r>
              <a:rPr lang="en-US" sz="2400" dirty="0" smtClean="0">
                <a:solidFill>
                  <a:srgbClr val="0070C0"/>
                </a:solidFill>
              </a:rPr>
              <a:t>	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Declararea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handlerelor</a:t>
            </a:r>
            <a:r>
              <a:rPr lang="en-US" sz="2400" b="1" u="sng" dirty="0" smtClean="0">
                <a:solidFill>
                  <a:srgbClr val="C00000"/>
                </a:solidFill>
              </a:rPr>
              <a:t>  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ro-RO" sz="2400" dirty="0" smtClean="0"/>
              <a:t>Sintax</a:t>
            </a:r>
            <a:r>
              <a:rPr lang="en-US" sz="2400" dirty="0" smtClean="0"/>
              <a:t>a</a:t>
            </a:r>
            <a:r>
              <a:rPr lang="ro-RO" sz="2400" dirty="0" smtClean="0"/>
              <a:t> de </a:t>
            </a:r>
            <a:r>
              <a:rPr lang="ro-RO" sz="2400" dirty="0"/>
              <a:t>declarare a </a:t>
            </a:r>
            <a:r>
              <a:rPr lang="ro-RO" sz="2400" dirty="0" smtClean="0"/>
              <a:t>un</a:t>
            </a:r>
            <a:r>
              <a:rPr lang="en-US" sz="2400" dirty="0" smtClean="0"/>
              <a:t>u</a:t>
            </a:r>
            <a:r>
              <a:rPr lang="ro-RO" sz="2400" dirty="0" smtClean="0"/>
              <a:t>i </a:t>
            </a:r>
            <a:r>
              <a:rPr lang="en-US" sz="2400" dirty="0" smtClean="0"/>
              <a:t>handler</a:t>
            </a:r>
            <a:r>
              <a:rPr lang="ro-RO" sz="2400" dirty="0" smtClean="0"/>
              <a:t> </a:t>
            </a:r>
            <a:r>
              <a:rPr lang="en-US" sz="2400" dirty="0" err="1" smtClean="0"/>
              <a:t>este</a:t>
            </a:r>
            <a:r>
              <a:rPr lang="ro-RO" sz="2400" dirty="0" smtClean="0"/>
              <a:t>:</a:t>
            </a:r>
            <a:endParaRPr lang="ro-RO" sz="2400" dirty="0"/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DECLARE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tip_handler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HANDLER</a:t>
            </a:r>
          </a:p>
          <a:p>
            <a:r>
              <a:rPr lang="en-US" sz="2400" b="1" dirty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FOR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conditie1</a:t>
            </a:r>
            <a:r>
              <a:rPr lang="en-US" sz="2400" b="1" dirty="0" smtClean="0"/>
              <a:t>, [</a:t>
            </a:r>
            <a:r>
              <a:rPr lang="en-US" sz="2400" b="1" dirty="0" err="1" smtClean="0"/>
              <a:t>conditie2</a:t>
            </a:r>
            <a:r>
              <a:rPr lang="en-US" sz="2400" b="1" dirty="0" smtClean="0"/>
              <a:t>, ... ]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instructiune</a:t>
            </a:r>
            <a:r>
              <a:rPr lang="en-US" sz="2400" b="1" dirty="0" smtClean="0"/>
              <a:t> 			</a:t>
            </a:r>
            <a:r>
              <a:rPr lang="en-US" sz="2400" dirty="0" smtClean="0"/>
              <a:t>-- 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un bloc de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;</a:t>
            </a:r>
            <a:endParaRPr lang="ro-RO" sz="2400" dirty="0"/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en-US" sz="2400" dirty="0" smtClean="0"/>
              <a:t>Tip handler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fi: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00B050"/>
                </a:solidFill>
              </a:rPr>
              <a:t>CONTINUE</a:t>
            </a:r>
            <a:r>
              <a:rPr lang="en-US" sz="2400" b="1" dirty="0" smtClean="0"/>
              <a:t> </a:t>
            </a:r>
            <a:r>
              <a:rPr lang="en-US" sz="2400" dirty="0" smtClean="0"/>
              <a:t>– continua </a:t>
            </a:r>
            <a:r>
              <a:rPr lang="en-US" sz="2400" dirty="0" err="1" smtClean="0"/>
              <a:t>rularea</a:t>
            </a:r>
            <a:r>
              <a:rPr lang="en-US" sz="2400" dirty="0" smtClean="0"/>
              <a:t> </a:t>
            </a:r>
            <a:r>
              <a:rPr lang="en-US" sz="2400" dirty="0" err="1" smtClean="0"/>
              <a:t>codului</a:t>
            </a:r>
            <a:r>
              <a:rPr lang="en-US" sz="2400" dirty="0" smtClean="0"/>
              <a:t> SQL de la </a:t>
            </a:r>
            <a:r>
              <a:rPr lang="en-US" sz="2400" dirty="0" err="1" smtClean="0"/>
              <a:t>linia</a:t>
            </a:r>
            <a:r>
              <a:rPr lang="en-US" sz="2400" dirty="0" smtClean="0"/>
              <a:t> </a:t>
            </a:r>
            <a:r>
              <a:rPr lang="en-US" sz="2400" dirty="0" err="1" smtClean="0"/>
              <a:t>imediat</a:t>
            </a:r>
            <a:r>
              <a:rPr lang="en-US" sz="2400" dirty="0" smtClean="0"/>
              <a:t> </a:t>
            </a:r>
            <a:r>
              <a:rPr lang="en-US" sz="2400" dirty="0" err="1" smtClean="0"/>
              <a:t>urmatoare</a:t>
            </a:r>
            <a:r>
              <a:rPr lang="en-US" sz="2400" dirty="0" smtClean="0"/>
              <a:t> </a:t>
            </a:r>
            <a:r>
              <a:rPr lang="en-US" sz="2400" dirty="0" err="1" smtClean="0"/>
              <a:t>celei</a:t>
            </a:r>
            <a:r>
              <a:rPr lang="en-US" sz="2400" dirty="0" smtClean="0"/>
              <a:t> care a </a:t>
            </a:r>
            <a:r>
              <a:rPr lang="en-US" sz="2400" dirty="0" err="1" smtClean="0"/>
              <a:t>generat</a:t>
            </a:r>
            <a:r>
              <a:rPr lang="en-US" sz="2400" dirty="0" smtClean="0"/>
              <a:t> </a:t>
            </a:r>
            <a:r>
              <a:rPr lang="en-US" sz="2400" dirty="0" err="1" smtClean="0"/>
              <a:t>eroarea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00B050"/>
                </a:solidFill>
              </a:rPr>
              <a:t>EXIT</a:t>
            </a:r>
            <a:r>
              <a:rPr lang="en-US" sz="2400" dirty="0" smtClean="0"/>
              <a:t> – </a:t>
            </a:r>
            <a:r>
              <a:rPr lang="en-US" sz="2400" dirty="0" err="1" smtClean="0"/>
              <a:t>determina</a:t>
            </a:r>
            <a:r>
              <a:rPr lang="en-US" sz="2400" dirty="0" smtClean="0"/>
              <a:t> </a:t>
            </a:r>
            <a:r>
              <a:rPr lang="en-US" sz="2400" dirty="0" err="1" smtClean="0"/>
              <a:t>iesirea</a:t>
            </a:r>
            <a:r>
              <a:rPr lang="en-US" sz="2400" dirty="0" smtClean="0"/>
              <a:t> din </a:t>
            </a:r>
            <a:r>
              <a:rPr lang="en-US" sz="2400" dirty="0" err="1" smtClean="0"/>
              <a:t>blocul</a:t>
            </a:r>
            <a:r>
              <a:rPr lang="en-US" sz="2400" dirty="0" smtClean="0"/>
              <a:t> BEGIN ... END in care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definit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dirty="0"/>
              <a:t> 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Declararea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handlerelor</a:t>
            </a:r>
            <a:r>
              <a:rPr lang="en-US" sz="2400" b="1" u="sng" dirty="0" smtClean="0">
                <a:solidFill>
                  <a:srgbClr val="C00000"/>
                </a:solidFill>
              </a:rPr>
              <a:t>  (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continuare</a:t>
            </a:r>
            <a:r>
              <a:rPr lang="en-US" sz="2400" b="1" u="sng" dirty="0" smtClean="0">
                <a:solidFill>
                  <a:srgbClr val="C00000"/>
                </a:solidFill>
              </a:rPr>
              <a:t>)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ro-RO" sz="2400" dirty="0"/>
              <a:t>Condiţiile pentru care este apelat handlerul pot fi specificate in următoarele moduri:</a:t>
            </a:r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simplu </a:t>
            </a:r>
            <a:r>
              <a:rPr lang="ro-RO" sz="2400" dirty="0"/>
              <a:t>cod numeric </a:t>
            </a:r>
            <a:r>
              <a:rPr lang="ro-RO" sz="2400" dirty="0" smtClean="0"/>
              <a:t>MySQL</a:t>
            </a:r>
            <a:r>
              <a:rPr lang="en-US" sz="2400" dirty="0"/>
              <a:t>; 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err="1" smtClean="0">
                <a:hlinkClick r:id="rId2"/>
              </a:rPr>
              <a:t>dev.mysql.com</a:t>
            </a:r>
            <a:r>
              <a:rPr lang="en-US" sz="2400" dirty="0" smtClean="0">
                <a:hlinkClick r:id="rId2"/>
              </a:rPr>
              <a:t>/doc/</a:t>
            </a:r>
            <a:r>
              <a:rPr lang="en-US" sz="2400" dirty="0" err="1" smtClean="0">
                <a:hlinkClick r:id="rId2"/>
              </a:rPr>
              <a:t>refman</a:t>
            </a:r>
            <a:r>
              <a:rPr lang="en-US" sz="2400" dirty="0" smtClean="0">
                <a:hlinkClick r:id="rId2"/>
              </a:rPr>
              <a:t>/5.7/</a:t>
            </a:r>
            <a:r>
              <a:rPr lang="en-US" sz="2400" dirty="0" err="1" smtClean="0">
                <a:hlinkClick r:id="rId2"/>
              </a:rPr>
              <a:t>en</a:t>
            </a:r>
            <a:r>
              <a:rPr lang="en-US" sz="2400" dirty="0" smtClean="0">
                <a:hlinkClick r:id="rId2"/>
              </a:rPr>
              <a:t>/error-messages-</a:t>
            </a:r>
            <a:r>
              <a:rPr lang="en-US" sz="2400" dirty="0" err="1" smtClean="0">
                <a:hlinkClick r:id="rId2"/>
              </a:rPr>
              <a:t>server.html</a:t>
            </a:r>
            <a:r>
              <a:rPr lang="en-US" sz="2400" dirty="0" smtClean="0"/>
              <a:t> ;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err="1" smtClean="0">
                <a:hlinkClick r:id="rId3"/>
              </a:rPr>
              <a:t>dev.mysql.com</a:t>
            </a:r>
            <a:r>
              <a:rPr lang="en-US" sz="2400" dirty="0" smtClean="0">
                <a:hlinkClick r:id="rId3"/>
              </a:rPr>
              <a:t>/doc/</a:t>
            </a:r>
            <a:r>
              <a:rPr lang="en-US" sz="2400" dirty="0" err="1" smtClean="0">
                <a:hlinkClick r:id="rId3"/>
              </a:rPr>
              <a:t>refman</a:t>
            </a:r>
            <a:r>
              <a:rPr lang="en-US" sz="2400" dirty="0" smtClean="0">
                <a:hlinkClick r:id="rId3"/>
              </a:rPr>
              <a:t>/5.7/</a:t>
            </a:r>
            <a:r>
              <a:rPr lang="en-US" sz="2400" dirty="0" err="1" smtClean="0">
                <a:hlinkClick r:id="rId3"/>
              </a:rPr>
              <a:t>en</a:t>
            </a:r>
            <a:r>
              <a:rPr lang="en-US" sz="2400" dirty="0" smtClean="0">
                <a:hlinkClick r:id="rId3"/>
              </a:rPr>
              <a:t>/error-messages-</a:t>
            </a:r>
            <a:r>
              <a:rPr lang="en-US" sz="2400" dirty="0" err="1" smtClean="0">
                <a:hlinkClick r:id="rId3"/>
              </a:rPr>
              <a:t>client.html</a:t>
            </a:r>
            <a:r>
              <a:rPr lang="en-US" sz="2400" dirty="0" smtClean="0"/>
              <a:t> ;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err="1" smtClean="0">
                <a:hlinkClick r:id="rId4"/>
              </a:rPr>
              <a:t>dev.mysql.com</a:t>
            </a:r>
            <a:r>
              <a:rPr lang="en-US" sz="2400" dirty="0" smtClean="0">
                <a:hlinkClick r:id="rId4"/>
              </a:rPr>
              <a:t>/doc/</a:t>
            </a:r>
            <a:r>
              <a:rPr lang="en-US" sz="2400" dirty="0" err="1" smtClean="0">
                <a:hlinkClick r:id="rId4"/>
              </a:rPr>
              <a:t>refman</a:t>
            </a:r>
            <a:r>
              <a:rPr lang="en-US" sz="2400" dirty="0" smtClean="0">
                <a:hlinkClick r:id="rId4"/>
              </a:rPr>
              <a:t>/5.7/</a:t>
            </a:r>
            <a:r>
              <a:rPr lang="en-US" sz="2400" dirty="0" err="1" smtClean="0">
                <a:hlinkClick r:id="rId4"/>
              </a:rPr>
              <a:t>en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err="1" smtClean="0">
                <a:hlinkClick r:id="rId4"/>
              </a:rPr>
              <a:t>problems.html</a:t>
            </a:r>
            <a:r>
              <a:rPr lang="en-US" sz="2400" dirty="0" smtClean="0"/>
              <a:t> .</a:t>
            </a:r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valoare </a:t>
            </a:r>
            <a:r>
              <a:rPr lang="ro-RO" sz="2400" dirty="0"/>
              <a:t>SQLSTATE, sub forma </a:t>
            </a:r>
            <a:r>
              <a:rPr lang="ro-RO" sz="2400" i="1" dirty="0"/>
              <a:t>SQLSTATE </a:t>
            </a:r>
            <a:r>
              <a:rPr lang="ro-RO" sz="2400" i="1" dirty="0" smtClean="0"/>
              <a:t>valoare</a:t>
            </a:r>
            <a:r>
              <a:rPr lang="en-US" sz="2400" i="1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i="1" dirty="0" smtClean="0">
                <a:hlinkClick r:id="rId5"/>
              </a:rPr>
              <a:t>https</a:t>
            </a:r>
            <a:r>
              <a:rPr lang="en-US" sz="2400" i="1" dirty="0">
                <a:hlinkClick r:id="rId5"/>
              </a:rPr>
              <a:t>://</a:t>
            </a:r>
            <a:r>
              <a:rPr lang="en-US" sz="2400" i="1" dirty="0" err="1" smtClean="0">
                <a:hlinkClick r:id="rId5"/>
              </a:rPr>
              <a:t>db.apache.org</a:t>
            </a:r>
            <a:r>
              <a:rPr lang="en-US" sz="2400" i="1" dirty="0" smtClean="0">
                <a:hlinkClick r:id="rId5"/>
              </a:rPr>
              <a:t>/derby/docs/10.6/ref/</a:t>
            </a:r>
            <a:r>
              <a:rPr lang="en-US" sz="2400" i="1" dirty="0" err="1" smtClean="0">
                <a:hlinkClick r:id="rId5"/>
              </a:rPr>
              <a:t>rrefexcept71493.html</a:t>
            </a:r>
            <a:r>
              <a:rPr lang="en-US" sz="2400" i="1" dirty="0" smtClean="0"/>
              <a:t> ;</a:t>
            </a:r>
          </a:p>
          <a:p>
            <a:pPr marL="342900" lvl="0" indent="-342900">
              <a:buFontTx/>
              <a:buChar char="-"/>
            </a:pPr>
            <a:endParaRPr lang="en-US" sz="2400" i="1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nume </a:t>
            </a:r>
            <a:r>
              <a:rPr lang="ro-RO" sz="2400" dirty="0"/>
              <a:t>de condiţie definita anterior cu </a:t>
            </a:r>
            <a:r>
              <a:rPr lang="ro-RO" sz="2400" dirty="0" smtClean="0"/>
              <a:t>DECLARE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/>
              <a:t> 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 8.161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u="sng" dirty="0" err="1" smtClean="0">
                <a:solidFill>
                  <a:srgbClr val="00B050"/>
                </a:solidFill>
                <a:ea typeface="Times New Roman" panose="02020603050405020304" pitchFamily="18" charset="0"/>
              </a:rPr>
              <a:t>Concepte</a:t>
            </a:r>
            <a:r>
              <a:rPr lang="en-US" sz="2800" b="1" u="sng" dirty="0">
                <a:solidFill>
                  <a:srgbClr val="00B05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u="sng" dirty="0" err="1" smtClean="0">
                <a:solidFill>
                  <a:srgbClr val="00B050"/>
                </a:solidFill>
                <a:ea typeface="Times New Roman" panose="02020603050405020304" pitchFamily="18" charset="0"/>
              </a:rPr>
              <a:t>functii,proceduri</a:t>
            </a:r>
            <a:r>
              <a:rPr lang="en-US" sz="2800" b="1" u="sng" dirty="0" smtClean="0">
                <a:solidFill>
                  <a:srgbClr val="00B050"/>
                </a:solidFill>
                <a:ea typeface="Times New Roman" panose="02020603050405020304" pitchFamily="18" charset="0"/>
              </a:rPr>
              <a:t>, </a:t>
            </a:r>
            <a:r>
              <a:rPr lang="en-US" sz="2800" b="1" u="sng" dirty="0" err="1" smtClean="0">
                <a:solidFill>
                  <a:srgbClr val="00B050"/>
                </a:solidFill>
                <a:ea typeface="Times New Roman" panose="02020603050405020304" pitchFamily="18" charset="0"/>
              </a:rPr>
              <a:t>triggere</a:t>
            </a:r>
            <a:endParaRPr lang="en-US" sz="2800" b="1" dirty="0" smtClean="0">
              <a:solidFill>
                <a:srgbClr val="00B050"/>
              </a:solidFill>
              <a:ea typeface="Times New Roman" panose="02020603050405020304" pitchFamily="18" charset="0"/>
            </a:endParaRPr>
          </a:p>
          <a:p>
            <a:pPr lvl="1"/>
            <a:endParaRPr lang="en-US" sz="2400" b="1" dirty="0"/>
          </a:p>
          <a:p>
            <a:r>
              <a:rPr lang="en-US" sz="2400" b="1" dirty="0" smtClean="0"/>
              <a:t>Cod </a:t>
            </a:r>
            <a:r>
              <a:rPr lang="en-US" sz="2400" b="1" dirty="0" err="1" smtClean="0"/>
              <a:t>memorat</a:t>
            </a:r>
            <a:r>
              <a:rPr lang="en-US" sz="2400" b="1" dirty="0" smtClean="0"/>
              <a:t> in BD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mutam</a:t>
            </a:r>
            <a:r>
              <a:rPr lang="en-US" sz="2400" b="1" dirty="0" smtClean="0">
                <a:sym typeface="Wingdings" panose="05000000000000000000" pitchFamily="2" charset="2"/>
              </a:rPr>
              <a:t> o parte a </a:t>
            </a:r>
            <a:r>
              <a:rPr lang="en-US" sz="2400" b="1" dirty="0" err="1" smtClean="0">
                <a:sym typeface="Wingdings" panose="05000000000000000000" pitchFamily="2" charset="2"/>
              </a:rPr>
              <a:t>aplicatiilor</a:t>
            </a:r>
            <a:r>
              <a:rPr lang="en-US" sz="2400" b="1" dirty="0" smtClean="0">
                <a:sym typeface="Wingdings" panose="05000000000000000000" pitchFamily="2" charset="2"/>
              </a:rPr>
              <a:t> de </a:t>
            </a:r>
            <a:r>
              <a:rPr lang="en-US" sz="2400" b="1" dirty="0" err="1" smtClean="0">
                <a:sym typeface="Wingdings" panose="05000000000000000000" pitchFamily="2" charset="2"/>
              </a:rPr>
              <a:t>pe</a:t>
            </a:r>
            <a:r>
              <a:rPr lang="en-US" sz="2400" b="1" dirty="0" smtClean="0">
                <a:sym typeface="Wingdings" panose="05000000000000000000" pitchFamily="2" charset="2"/>
              </a:rPr>
              <a:t> client </a:t>
            </a:r>
            <a:r>
              <a:rPr lang="en-US" sz="2400" b="1" dirty="0" err="1" smtClean="0">
                <a:sym typeface="Wingdings" panose="05000000000000000000" pitchFamily="2" charset="2"/>
              </a:rPr>
              <a:t>pe</a:t>
            </a:r>
            <a:r>
              <a:rPr lang="en-US" sz="2400" b="1" dirty="0" smtClean="0">
                <a:sym typeface="Wingdings" panose="05000000000000000000" pitchFamily="2" charset="2"/>
              </a:rPr>
              <a:t> server.</a:t>
            </a:r>
          </a:p>
          <a:p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</a:rPr>
              <a:t>Functii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proceduri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/>
              <a:t>Seturi</a:t>
            </a:r>
            <a:r>
              <a:rPr lang="en-US" sz="2400" dirty="0" smtClean="0"/>
              <a:t> de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 SQL definite de client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stocate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server;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/>
              <a:t>Accesibile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apelabile</a:t>
            </a:r>
            <a:r>
              <a:rPr lang="en-US" sz="2400" dirty="0" smtClean="0"/>
              <a:t> cu un </a:t>
            </a:r>
            <a:r>
              <a:rPr lang="en-US" sz="2400" dirty="0" err="1" smtClean="0"/>
              <a:t>nume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Pot </a:t>
            </a:r>
            <a:r>
              <a:rPr lang="en-US" sz="2400" dirty="0" err="1" smtClean="0"/>
              <a:t>primi</a:t>
            </a:r>
            <a:r>
              <a:rPr lang="en-US" sz="2400" dirty="0" smtClean="0"/>
              <a:t> date de </a:t>
            </a:r>
            <a:r>
              <a:rPr lang="en-US" sz="2400" dirty="0" err="1" smtClean="0"/>
              <a:t>intrare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Pot </a:t>
            </a:r>
            <a:r>
              <a:rPr lang="en-US" sz="2400" dirty="0" err="1" smtClean="0"/>
              <a:t>furniza</a:t>
            </a:r>
            <a:r>
              <a:rPr lang="en-US" sz="2400" dirty="0" smtClean="0"/>
              <a:t> date de </a:t>
            </a:r>
            <a:r>
              <a:rPr lang="en-US" sz="2400" dirty="0" err="1" smtClean="0"/>
              <a:t>iesire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</a:rPr>
              <a:t>Trigger-e:</a:t>
            </a:r>
          </a:p>
          <a:p>
            <a:pPr marL="800100" lvl="1" indent="-342900">
              <a:buFontTx/>
              <a:buChar char="-"/>
            </a:pPr>
            <a:r>
              <a:rPr lang="ro-RO" sz="2400" dirty="0"/>
              <a:t>porţiuni de cod asociate unei </a:t>
            </a:r>
            <a:r>
              <a:rPr lang="ro-RO" sz="2400" dirty="0" smtClean="0"/>
              <a:t>tabele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se </a:t>
            </a:r>
            <a:r>
              <a:rPr lang="ro-RO" sz="2400" dirty="0"/>
              <a:t>executa automat atunci cand asupra tabelei se aplica operaţii de tip </a:t>
            </a:r>
            <a:r>
              <a:rPr lang="ro-RO" sz="2400" b="1" dirty="0">
                <a:solidFill>
                  <a:srgbClr val="00B050"/>
                </a:solidFill>
              </a:rPr>
              <a:t>INSERT</a:t>
            </a:r>
            <a:r>
              <a:rPr lang="ro-RO" sz="2400" dirty="0"/>
              <a:t>, </a:t>
            </a:r>
            <a:r>
              <a:rPr lang="ro-RO" sz="2400" b="1" dirty="0">
                <a:solidFill>
                  <a:srgbClr val="00B050"/>
                </a:solidFill>
              </a:rPr>
              <a:t>UPDATE</a:t>
            </a:r>
            <a:r>
              <a:rPr lang="ro-RO" sz="2400" dirty="0"/>
              <a:t> sau </a:t>
            </a:r>
            <a:r>
              <a:rPr lang="ro-RO" sz="2400" b="1" dirty="0" smtClean="0">
                <a:solidFill>
                  <a:srgbClr val="00B050"/>
                </a:solidFill>
              </a:rPr>
              <a:t>DELETE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</a:rPr>
              <a:t>Event-</a:t>
            </a:r>
            <a:r>
              <a:rPr lang="en-US" sz="2400" b="1" dirty="0" err="1" smtClean="0">
                <a:solidFill>
                  <a:srgbClr val="FF0000"/>
                </a:solidFill>
              </a:rPr>
              <a:t>uri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ro-RO" sz="2400" dirty="0"/>
              <a:t>porţiuni de cod executate in momente de tip </a:t>
            </a:r>
            <a:r>
              <a:rPr lang="ro-RO" sz="2400" dirty="0" smtClean="0"/>
              <a:t>prestabilite</a:t>
            </a:r>
            <a:r>
              <a:rPr lang="en-US" sz="2400" dirty="0" smtClean="0"/>
              <a:t>;</a:t>
            </a:r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permit </a:t>
            </a:r>
            <a:r>
              <a:rPr lang="ro-RO" sz="2400" dirty="0"/>
              <a:t>automatizarea anumitor operaţii din baza de </a:t>
            </a:r>
            <a:r>
              <a:rPr lang="ro-RO" sz="2400" dirty="0" smtClean="0"/>
              <a:t>date</a:t>
            </a:r>
            <a:r>
              <a:rPr lang="en-US" sz="2400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866" y="410818"/>
            <a:ext cx="1115502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Cursoare</a:t>
            </a:r>
            <a:r>
              <a:rPr lang="en-US" sz="2400" b="1" u="sng" dirty="0" smtClean="0">
                <a:solidFill>
                  <a:srgbClr val="92D050"/>
                </a:solidFill>
              </a:rPr>
              <a:t>: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parcurgerea</a:t>
            </a:r>
            <a:r>
              <a:rPr lang="en-US" sz="2400" b="1" u="sng" dirty="0" smtClean="0">
                <a:solidFill>
                  <a:srgbClr val="92D050"/>
                </a:solidFill>
              </a:rPr>
              <a:t> rand cu rand a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inreg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unui</a:t>
            </a:r>
            <a:r>
              <a:rPr lang="en-US" sz="2400" b="1" u="sng" dirty="0" smtClean="0">
                <a:solidFill>
                  <a:srgbClr val="92D050"/>
                </a:solidFill>
              </a:rPr>
              <a:t> result set</a:t>
            </a:r>
            <a:endParaRPr lang="en-US" sz="2400" b="1" u="sng" dirty="0">
              <a:solidFill>
                <a:srgbClr val="92D050"/>
              </a:solidFill>
            </a:endParaRPr>
          </a:p>
          <a:p>
            <a:endParaRPr lang="en-US" sz="2400" b="1" dirty="0"/>
          </a:p>
          <a:p>
            <a:r>
              <a:rPr lang="en-US" sz="2400" dirty="0" smtClean="0"/>
              <a:t>	</a:t>
            </a:r>
            <a:r>
              <a:rPr lang="ro-RO" sz="2400" dirty="0" smtClean="0"/>
              <a:t>Cursoarele </a:t>
            </a:r>
            <a:r>
              <a:rPr lang="ro-RO" sz="2400" dirty="0"/>
              <a:t>ne oferă posibilitatea de a parcurge rand cu rand un result set, formulând interogarea o singura data si având apoi acces la valorile componente ale fiecărei inregistrari</a:t>
            </a:r>
            <a:r>
              <a:rPr lang="ro-RO" sz="2400" dirty="0" smtClean="0"/>
              <a:t>.</a:t>
            </a:r>
            <a:endParaRPr lang="en-US" sz="2400" dirty="0" smtClean="0"/>
          </a:p>
          <a:p>
            <a:endParaRPr lang="ro-RO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ro-RO" sz="2400" dirty="0" smtClean="0"/>
              <a:t>Utilizarea </a:t>
            </a:r>
            <a:r>
              <a:rPr lang="ro-RO" sz="2400" dirty="0"/>
              <a:t>unui cursor consta din următorii pasi: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ro-RO" sz="2400" dirty="0" smtClean="0"/>
              <a:t>declararea </a:t>
            </a:r>
            <a:r>
              <a:rPr lang="ro-RO" sz="2400" dirty="0"/>
              <a:t>cursorului folosind </a:t>
            </a:r>
            <a:r>
              <a:rPr lang="ro-RO" sz="2400" b="1" dirty="0">
                <a:solidFill>
                  <a:srgbClr val="00B050"/>
                </a:solidFill>
              </a:rPr>
              <a:t>DECLARE</a:t>
            </a:r>
            <a:r>
              <a:rPr lang="ro-RO" sz="2400" b="1" dirty="0"/>
              <a:t> nume_cursor </a:t>
            </a:r>
            <a:r>
              <a:rPr lang="ro-RO" sz="2400" b="1" dirty="0">
                <a:solidFill>
                  <a:srgbClr val="00B050"/>
                </a:solidFill>
              </a:rPr>
              <a:t>CURSOR FOR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o-RO" sz="2400" b="1" dirty="0" smtClean="0"/>
              <a:t>interog_select</a:t>
            </a:r>
            <a:endParaRPr lang="en-US" sz="2400" b="1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"</a:t>
            </a:r>
            <a:r>
              <a:rPr lang="ro-RO" sz="2400" dirty="0"/>
              <a:t>deschiderea" cursorului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ro-RO" sz="2400" b="1" dirty="0"/>
              <a:t> nume_cursor </a:t>
            </a:r>
            <a:r>
              <a:rPr lang="ro-RO" sz="2400" dirty="0" smtClean="0"/>
              <a:t>- </a:t>
            </a:r>
            <a:r>
              <a:rPr lang="ro-RO" sz="2400" dirty="0"/>
              <a:t>executarea interogării si memorarea temporara a result </a:t>
            </a:r>
            <a:r>
              <a:rPr lang="ro-RO" sz="2400" dirty="0" smtClean="0"/>
              <a:t>set-ului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accesarea </a:t>
            </a:r>
            <a:r>
              <a:rPr lang="ro-RO" sz="2400" dirty="0"/>
              <a:t>si prelucrarea </a:t>
            </a:r>
            <a:r>
              <a:rPr lang="ro-RO" sz="2400" dirty="0" smtClean="0"/>
              <a:t>datelor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FETCH</a:t>
            </a:r>
            <a:r>
              <a:rPr lang="en-US" sz="2400" b="1" dirty="0"/>
              <a:t> </a:t>
            </a:r>
            <a:r>
              <a:rPr lang="ro-RO" sz="2400" b="1" dirty="0" smtClean="0"/>
              <a:t>nume_cursor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00B050"/>
                </a:solidFill>
              </a:rPr>
              <a:t>INTO</a:t>
            </a:r>
            <a:r>
              <a:rPr lang="en-US" sz="2400" b="1" dirty="0"/>
              <a:t> variabia1 [, variabila2, </a:t>
            </a:r>
            <a:r>
              <a:rPr lang="en-US" sz="2400" b="1" dirty="0" smtClean="0"/>
              <a:t>.. ]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inchiderea </a:t>
            </a:r>
            <a:r>
              <a:rPr lang="ro-RO" sz="2400" dirty="0"/>
              <a:t>cursorului - eliberarea memoriei ocupate de result </a:t>
            </a:r>
            <a:r>
              <a:rPr lang="ro-RO" sz="2400" dirty="0" smtClean="0"/>
              <a:t>set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B050"/>
                </a:solidFill>
              </a:rPr>
              <a:t>CLOSE</a:t>
            </a:r>
            <a:r>
              <a:rPr lang="ro-RO" sz="2400" b="1" dirty="0"/>
              <a:t> </a:t>
            </a:r>
            <a:r>
              <a:rPr lang="ro-RO" sz="2400" b="1" dirty="0" smtClean="0"/>
              <a:t>nume</a:t>
            </a:r>
            <a:r>
              <a:rPr lang="en-US" sz="2400" b="1" dirty="0" smtClean="0"/>
              <a:t>_</a:t>
            </a:r>
            <a:r>
              <a:rPr lang="ro-RO" sz="2400" b="1" dirty="0" smtClean="0"/>
              <a:t>cursor</a:t>
            </a:r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dirty="0" err="1"/>
              <a:t>Daca</a:t>
            </a:r>
            <a:r>
              <a:rPr lang="en-US" sz="2400" dirty="0"/>
              <a:t> se </a:t>
            </a:r>
            <a:r>
              <a:rPr lang="en-US" sz="2400" dirty="0" err="1"/>
              <a:t>ajunge</a:t>
            </a:r>
            <a:r>
              <a:rPr lang="en-US" sz="2400" dirty="0"/>
              <a:t> la </a:t>
            </a:r>
            <a:r>
              <a:rPr lang="en-US" sz="2400" dirty="0" err="1"/>
              <a:t>sfarsitul</a:t>
            </a:r>
            <a:r>
              <a:rPr lang="en-US" sz="2400" dirty="0"/>
              <a:t> result set-</a:t>
            </a:r>
            <a:r>
              <a:rPr lang="en-US" sz="2400" dirty="0" err="1"/>
              <a:t>ului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fi </a:t>
            </a:r>
            <a:r>
              <a:rPr lang="en-US" sz="2400" dirty="0" err="1"/>
              <a:t>generata</a:t>
            </a:r>
            <a:r>
              <a:rPr lang="en-US" sz="2400" dirty="0"/>
              <a:t> o </a:t>
            </a:r>
            <a:r>
              <a:rPr lang="en-US" sz="2400" dirty="0" err="1"/>
              <a:t>eroare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handler.</a:t>
            </a:r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/>
              <a:t> </a:t>
            </a:r>
            <a:endParaRPr lang="ro-RO" sz="2400" dirty="0"/>
          </a:p>
          <a:p>
            <a:pPr marL="0" lvl="1"/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Times New Roman" panose="02020603050405020304" pitchFamily="18" charset="0"/>
              </a:rPr>
              <a:t>		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Operatii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manipulare</a:t>
            </a:r>
            <a:r>
              <a:rPr lang="en-US" sz="2800" b="1" u="sng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a </a:t>
            </a:r>
            <a:r>
              <a:rPr lang="en-US" sz="2800" b="1" u="sng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datelor</a:t>
            </a:r>
            <a:endParaRPr lang="en-US" sz="2800" b="1" u="sng" dirty="0" smtClean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</a:rPr>
              <a:t>Proceduri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stocate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</a:rPr>
              <a:t>Functii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memorate</a:t>
            </a:r>
            <a:r>
              <a:rPr lang="en-US" sz="2400" dirty="0" smtClean="0">
                <a:solidFill>
                  <a:srgbClr val="00B050"/>
                </a:solidFill>
              </a:rPr>
              <a:t> in BD</a:t>
            </a: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Trigger-e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smtClean="0">
                <a:solidFill>
                  <a:srgbClr val="92D050"/>
                </a:solidFill>
                <a:ea typeface="Times New Roman" panose="02020603050405020304" pitchFamily="18" charset="0"/>
              </a:rPr>
              <a:t>Trigger-e</a:t>
            </a:r>
            <a:endParaRPr lang="en-US" sz="2400" b="1" dirty="0">
              <a:solidFill>
                <a:srgbClr val="92D050"/>
              </a:solidFill>
            </a:endParaRPr>
          </a:p>
          <a:p>
            <a:endParaRPr lang="en-US" sz="2400" b="1" dirty="0" smtClean="0"/>
          </a:p>
          <a:p>
            <a:r>
              <a:rPr lang="en-US" sz="2400" dirty="0" smtClean="0"/>
              <a:t>O</a:t>
            </a:r>
            <a:r>
              <a:rPr lang="ro-RO" sz="2400" dirty="0" smtClean="0"/>
              <a:t> </a:t>
            </a:r>
            <a:r>
              <a:rPr lang="ro-RO" sz="2400" dirty="0"/>
              <a:t>secvenţa de cod SQL asociata unei tabele si care poate fi executata ca reacţie la operaţiile care modifica date din acea tabela - inainte sau dupa efectuarea operaţiei - putând astfel modifica/valida valorile care pătrund in tabela</a:t>
            </a:r>
            <a:r>
              <a:rPr lang="ro-RO" sz="2400" dirty="0" smtClean="0"/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ro-RO" sz="2400" dirty="0"/>
              <a:t>Un trigger poate fi folosit in numeroase moduri </a:t>
            </a:r>
            <a:r>
              <a:rPr lang="ro-RO" sz="2400" dirty="0" smtClean="0"/>
              <a:t>:</a:t>
            </a:r>
            <a:endParaRPr lang="ro-RO" sz="2400" dirty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un </a:t>
            </a:r>
            <a:r>
              <a:rPr lang="ro-RO" sz="2400" dirty="0"/>
              <a:t>trigger poate valida sau chiar modifica datele care pătrund intr-o tabela prin intermediul operaţiilor de tip UPDATE sau </a:t>
            </a:r>
            <a:r>
              <a:rPr lang="ro-RO" sz="2400" dirty="0" smtClean="0"/>
              <a:t>INSERT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un </a:t>
            </a:r>
            <a:r>
              <a:rPr lang="ro-RO" sz="2400" dirty="0"/>
              <a:t>trigger poate avea acces la datele unei inregistrari inainte ca aceasta sa fie introdusa/modificata in tabela. Putem astfel sa anulam cu totul </a:t>
            </a:r>
            <a:r>
              <a:rPr lang="ro-RO" sz="2400" dirty="0" smtClean="0"/>
              <a:t>operaţia</a:t>
            </a:r>
            <a:r>
              <a:rPr lang="en-US" sz="2400" dirty="0" smtClean="0"/>
              <a:t> </a:t>
            </a:r>
            <a:r>
              <a:rPr lang="ro-RO" sz="2400" dirty="0"/>
              <a:t>sa </a:t>
            </a:r>
            <a:r>
              <a:rPr lang="en-US" sz="2400" dirty="0" smtClean="0"/>
              <a:t>m</a:t>
            </a:r>
            <a:r>
              <a:rPr lang="ro-RO" sz="2400" dirty="0" smtClean="0"/>
              <a:t>odificam </a:t>
            </a:r>
            <a:r>
              <a:rPr lang="ro-RO" sz="2400" dirty="0"/>
              <a:t>datele ce pătrund in tabela sau sa consemnam operaţia intr-o tabela cu </a:t>
            </a:r>
            <a:r>
              <a:rPr lang="ro-RO" sz="2400" dirty="0" smtClean="0"/>
              <a:t>loguri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Trigger-e (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continuare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cu </a:t>
            </a:r>
            <a:r>
              <a:rPr lang="ro-RO" sz="2400" dirty="0"/>
              <a:t>ajutorul unui trigger putem stabili valori default dinamice (calculate pe baza unei expresii</a:t>
            </a:r>
            <a:r>
              <a:rPr lang="ro-RO" sz="2400" dirty="0" smtClean="0"/>
              <a:t>)</a:t>
            </a:r>
            <a:r>
              <a:rPr lang="en-US" sz="2400" dirty="0" smtClean="0"/>
              <a:t>;</a:t>
            </a:r>
          </a:p>
          <a:p>
            <a:pPr marL="342900" lvl="0" indent="-34290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Definirea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unui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Trigger</a:t>
            </a:r>
            <a:endParaRPr lang="en-US" sz="2400" b="1" dirty="0">
              <a:solidFill>
                <a:srgbClr val="C00000"/>
              </a:solidFill>
            </a:endParaRPr>
          </a:p>
          <a:p>
            <a:pPr lvl="0"/>
            <a:endParaRPr lang="en-US" sz="2400" dirty="0" smtClean="0"/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CREATE TRIGGER  	</a:t>
            </a:r>
            <a:r>
              <a:rPr lang="en-US" sz="2400" b="1" dirty="0" smtClean="0"/>
              <a:t>&lt;</a:t>
            </a:r>
            <a:r>
              <a:rPr lang="en-US" sz="2400" dirty="0" err="1" smtClean="0"/>
              <a:t>nume_triger</a:t>
            </a:r>
            <a:r>
              <a:rPr lang="en-US" sz="2400" dirty="0" smtClean="0"/>
              <a:t>&gt;  	</a:t>
            </a:r>
          </a:p>
          <a:p>
            <a:pPr lvl="0"/>
            <a:r>
              <a:rPr lang="en-US" sz="2400" dirty="0" smtClean="0"/>
              <a:t>			&lt;</a:t>
            </a:r>
            <a:r>
              <a:rPr lang="en-US" sz="2400" dirty="0" err="1" smtClean="0"/>
              <a:t>moment_declansare</a:t>
            </a:r>
            <a:r>
              <a:rPr lang="en-US" sz="2400" dirty="0" smtClean="0"/>
              <a:t>&gt;	</a:t>
            </a:r>
          </a:p>
          <a:p>
            <a:pPr lvl="0"/>
            <a:r>
              <a:rPr lang="en-US" sz="2400" dirty="0" smtClean="0"/>
              <a:t>			&lt;</a:t>
            </a:r>
            <a:r>
              <a:rPr lang="en-US" sz="2400" dirty="0" err="1" smtClean="0"/>
              <a:t>tip_operatie</a:t>
            </a:r>
            <a:r>
              <a:rPr lang="en-US" sz="2400" dirty="0" smtClean="0"/>
              <a:t>&gt;</a:t>
            </a:r>
          </a:p>
          <a:p>
            <a:pPr lvl="0"/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ON</a:t>
            </a:r>
            <a:r>
              <a:rPr lang="en-US" sz="2400" dirty="0" smtClean="0"/>
              <a:t>   	&lt;</a:t>
            </a:r>
            <a:r>
              <a:rPr lang="en-US" sz="2400" dirty="0" err="1" smtClean="0"/>
              <a:t>nume_tabela</a:t>
            </a:r>
            <a:r>
              <a:rPr lang="en-US" sz="2400" dirty="0" smtClean="0"/>
              <a:t>&gt;  	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	FOR EACH ROW  	</a:t>
            </a:r>
            <a:r>
              <a:rPr lang="en-US" sz="2400" b="1" dirty="0" smtClean="0"/>
              <a:t>&lt;</a:t>
            </a:r>
            <a:r>
              <a:rPr lang="en-US" sz="2400" dirty="0" err="1" smtClean="0"/>
              <a:t>instructiune</a:t>
            </a:r>
            <a:r>
              <a:rPr lang="en-US" sz="2400" dirty="0" smtClean="0"/>
              <a:t>&gt;</a:t>
            </a:r>
            <a:endParaRPr lang="ro-RO" sz="2400" dirty="0"/>
          </a:p>
          <a:p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M</a:t>
            </a:r>
            <a:r>
              <a:rPr lang="ro-RO" sz="2400" dirty="0" smtClean="0"/>
              <a:t>omentul </a:t>
            </a:r>
            <a:r>
              <a:rPr lang="ro-RO" sz="2400" dirty="0"/>
              <a:t>declanşării stabileşte daca triggerul va rula inaintea efectuării operaţiei (putând astfel opri execuţia operaţiei) sau dupa (modificând datele deja introduse/actualizate). Valori posibile: </a:t>
            </a:r>
            <a:r>
              <a:rPr lang="ro-RO" sz="2400" b="1" dirty="0">
                <a:solidFill>
                  <a:srgbClr val="00B050"/>
                </a:solidFill>
              </a:rPr>
              <a:t>BEFORE</a:t>
            </a:r>
            <a:r>
              <a:rPr lang="ro-RO" sz="2400" dirty="0"/>
              <a:t> si </a:t>
            </a:r>
            <a:r>
              <a:rPr lang="ro-RO" sz="2400" b="1" dirty="0" smtClean="0">
                <a:solidFill>
                  <a:srgbClr val="00B050"/>
                </a:solidFill>
              </a:rPr>
              <a:t>AFTER</a:t>
            </a:r>
            <a:r>
              <a:rPr lang="en-US" sz="2400" dirty="0" smtClean="0"/>
              <a:t>;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5705" y="132522"/>
            <a:ext cx="1072818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	</a:t>
            </a:r>
            <a:r>
              <a:rPr lang="en-US" sz="2400" b="1" u="sng" dirty="0" err="1">
                <a:solidFill>
                  <a:srgbClr val="C00000"/>
                </a:solidFill>
                <a:ea typeface="Times New Roman" panose="02020603050405020304" pitchFamily="18" charset="0"/>
              </a:rPr>
              <a:t>Definirea</a:t>
            </a:r>
            <a:r>
              <a:rPr lang="en-US" sz="2400" b="1" u="sng" dirty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C00000"/>
                </a:solidFill>
                <a:ea typeface="Times New Roman" panose="02020603050405020304" pitchFamily="18" charset="0"/>
              </a:rPr>
              <a:t>unui</a:t>
            </a:r>
            <a:r>
              <a:rPr lang="en-US" sz="2400" b="1" u="sng" dirty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Trigger (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continuare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  <a:p>
            <a:pPr lvl="0"/>
            <a:endParaRPr lang="ro-RO" sz="2400" dirty="0"/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I</a:t>
            </a:r>
            <a:r>
              <a:rPr lang="ro-RO" sz="2400" dirty="0" smtClean="0"/>
              <a:t>nstrucţiunea </a:t>
            </a:r>
            <a:r>
              <a:rPr lang="ro-RO" sz="2400" dirty="0"/>
              <a:t>ce formează corpul trigger-ului poate fi una compusa si trebuie sa se supună următoarelor restricţii</a:t>
            </a:r>
            <a:r>
              <a:rPr lang="ro-RO" sz="2400" dirty="0" smtClean="0"/>
              <a:t>: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/>
              <a:t>corpul unui trigger nu poate conţine instrucţiuni care, explicit sau implicit, demarează sau incheie o tranzacţie</a:t>
            </a:r>
            <a:r>
              <a:rPr lang="en-US" sz="2400" dirty="0"/>
              <a:t>;</a:t>
            </a:r>
          </a:p>
          <a:p>
            <a:pPr marL="800100" lvl="1" indent="-342900">
              <a:buFontTx/>
              <a:buChar char="-"/>
            </a:pPr>
            <a:r>
              <a:rPr lang="ro-RO" sz="2400" dirty="0"/>
              <a:t>un trigger nu poate produce un result set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Trigger-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fi </a:t>
            </a:r>
            <a:r>
              <a:rPr lang="en-US" sz="2400" dirty="0" err="1" smtClean="0"/>
              <a:t>rulat</a:t>
            </a:r>
            <a:r>
              <a:rPr lang="en-US" sz="2400" dirty="0" smtClean="0"/>
              <a:t> cate o data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inregistrare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</a:t>
            </a:r>
            <a:r>
              <a:rPr lang="ro-RO" sz="2400" dirty="0" smtClean="0"/>
              <a:t>ipul </a:t>
            </a:r>
            <a:r>
              <a:rPr lang="ro-RO" sz="2400" dirty="0"/>
              <a:t>de operaţie indica instrucţiunea SQL aplicata tabelei care declanşează triggerul. Valori </a:t>
            </a:r>
            <a:r>
              <a:rPr lang="ro-RO" sz="2400" dirty="0" smtClean="0"/>
              <a:t>posibile:</a:t>
            </a:r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ro-RO" sz="2400" b="1" dirty="0" smtClean="0">
                <a:solidFill>
                  <a:srgbClr val="00B050"/>
                </a:solidFill>
              </a:rPr>
              <a:t>INSERT</a:t>
            </a:r>
            <a:r>
              <a:rPr lang="ro-RO" sz="2400" dirty="0" smtClean="0"/>
              <a:t> </a:t>
            </a:r>
            <a:r>
              <a:rPr lang="ro-RO" sz="2400" dirty="0"/>
              <a:t>- triggerul va fi activat pentru operaţii care introduc inregistrari noi. Acestea includ nu </a:t>
            </a:r>
            <a:r>
              <a:rPr lang="ro-RO" sz="2400" dirty="0" smtClean="0"/>
              <a:t>numai</a:t>
            </a:r>
            <a:r>
              <a:rPr lang="en-US" sz="2400" dirty="0" smtClean="0"/>
              <a:t> </a:t>
            </a:r>
            <a:r>
              <a:rPr lang="ro-RO" sz="2400" dirty="0" smtClean="0"/>
              <a:t>INSERT</a:t>
            </a:r>
            <a:r>
              <a:rPr lang="ro-RO" sz="2400" dirty="0"/>
              <a:t>, ci si </a:t>
            </a:r>
            <a:r>
              <a:rPr lang="ro-RO" sz="2400" b="1" dirty="0">
                <a:solidFill>
                  <a:srgbClr val="00B050"/>
                </a:solidFill>
              </a:rPr>
              <a:t>REPLACE</a:t>
            </a:r>
            <a:r>
              <a:rPr lang="ro-RO" sz="2400" dirty="0"/>
              <a:t>, </a:t>
            </a:r>
            <a:r>
              <a:rPr lang="ro-RO" sz="2400" b="1" dirty="0">
                <a:solidFill>
                  <a:srgbClr val="00B050"/>
                </a:solidFill>
              </a:rPr>
              <a:t>LOAD DATA INFILE </a:t>
            </a:r>
            <a:r>
              <a:rPr lang="ro-RO" sz="2400" dirty="0"/>
              <a:t>etc. 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b="1" dirty="0" smtClean="0">
                <a:solidFill>
                  <a:srgbClr val="00B050"/>
                </a:solidFill>
              </a:rPr>
              <a:t>UPDATE</a:t>
            </a:r>
            <a:r>
              <a:rPr lang="ro-RO" sz="2400" dirty="0" smtClean="0"/>
              <a:t> </a:t>
            </a:r>
            <a:r>
              <a:rPr lang="ro-RO" sz="2400" dirty="0"/>
              <a:t>- triggerul va fi activat pentru operaţii care modifica inregistrari existente (instrucţiuni UPDATE, </a:t>
            </a:r>
            <a:r>
              <a:rPr lang="ro-RO" sz="2400" b="1" dirty="0">
                <a:solidFill>
                  <a:srgbClr val="00B050"/>
                </a:solidFill>
              </a:rPr>
              <a:t>REPLACE</a:t>
            </a:r>
            <a:r>
              <a:rPr lang="ro-RO" sz="2400" dirty="0"/>
              <a:t> </a:t>
            </a:r>
            <a:r>
              <a:rPr lang="ro-RO" sz="2400" dirty="0" smtClean="0"/>
              <a:t>etc)</a:t>
            </a: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b="1" dirty="0" smtClean="0">
                <a:solidFill>
                  <a:srgbClr val="00B050"/>
                </a:solidFill>
              </a:rPr>
              <a:t>DELETE</a:t>
            </a:r>
            <a:r>
              <a:rPr lang="ro-RO" sz="2400" dirty="0" smtClean="0"/>
              <a:t> </a:t>
            </a:r>
            <a:r>
              <a:rPr lang="ro-RO" sz="2400" dirty="0"/>
              <a:t>- triggerul va fi activat in cazul instrucţiunilor care produc ştergerea inregistrarilor (DELETE</a:t>
            </a:r>
            <a:r>
              <a:rPr lang="ro-RO" sz="2400" dirty="0" smtClean="0"/>
              <a:t>,</a:t>
            </a:r>
            <a:r>
              <a:rPr lang="en-US" sz="2400" dirty="0" smtClean="0"/>
              <a:t> </a:t>
            </a:r>
            <a:r>
              <a:rPr lang="ro-RO" sz="2400" b="1" dirty="0" smtClean="0">
                <a:solidFill>
                  <a:srgbClr val="00B050"/>
                </a:solidFill>
              </a:rPr>
              <a:t>REPLACE</a:t>
            </a:r>
            <a:r>
              <a:rPr lang="ro-RO" sz="2400" dirty="0"/>
              <a:t>). </a:t>
            </a:r>
            <a:r>
              <a:rPr lang="ro-RO" sz="2400" b="1" dirty="0"/>
              <a:t>Atenţie! Triggerul nu este activat pentru DROP TABLE si TRUNCATE TABLE, deoarece acestea nu folosesc DELETE!</a:t>
            </a:r>
            <a:endParaRPr lang="ro-RO" sz="2400" dirty="0"/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endParaRPr lang="en-US" sz="2400" dirty="0"/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lvl="1"/>
            <a:endParaRPr lang="ro-RO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Referirea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la 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valorile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coloanelor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din 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cadrul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unui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trigger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/>
          </a:p>
          <a:p>
            <a:r>
              <a:rPr lang="ro-RO" sz="2400" dirty="0"/>
              <a:t>In funcţie de momentul in care acţionează triggerul (BEFORE sau AFTER) este posibil sa avem nevoie de acces la vechea valoare a coloanei sau/si la noua valoare. Putem folosi următoarea sintaxa:</a:t>
            </a:r>
          </a:p>
          <a:p>
            <a:pPr marL="342900" lvl="0" indent="-342900">
              <a:buFontTx/>
              <a:buChar char="-"/>
            </a:pPr>
            <a:r>
              <a:rPr lang="ro-RO" sz="2400" b="1" dirty="0" smtClean="0">
                <a:solidFill>
                  <a:srgbClr val="00B050"/>
                </a:solidFill>
              </a:rPr>
              <a:t>NEW.numecoloana</a:t>
            </a:r>
            <a:r>
              <a:rPr lang="ro-RO" sz="2400" b="1" dirty="0" smtClean="0"/>
              <a:t> </a:t>
            </a:r>
            <a:r>
              <a:rPr lang="ro-RO" sz="2400" dirty="0"/>
              <a:t>se refera la noua valoare a coloanei. </a:t>
            </a:r>
            <a:r>
              <a:rPr lang="ro-RO" sz="2400" i="1" dirty="0"/>
              <a:t>NEW.numecoloana </a:t>
            </a:r>
            <a:r>
              <a:rPr lang="ro-RO" sz="2400" dirty="0"/>
              <a:t>poate fi folosit numai in cazul operaţiilor de tip UPDATE si INSERT, deoarece in cazul DELETE nu exista inregistrare/valoare noua. In cadrul unui trigger de tip BEFORE putem modifica noua valoare folosind </a:t>
            </a:r>
            <a:r>
              <a:rPr lang="ro-RO" sz="2400" i="1" dirty="0" smtClean="0"/>
              <a:t>SET</a:t>
            </a:r>
            <a:r>
              <a:rPr lang="en-US" sz="2400" i="1" dirty="0" smtClean="0"/>
              <a:t> </a:t>
            </a:r>
            <a:r>
              <a:rPr lang="ro-RO" sz="2400" i="1" dirty="0" smtClean="0"/>
              <a:t>NEW.numecoloana=expresie</a:t>
            </a:r>
            <a:r>
              <a:rPr lang="en-US" sz="2400" i="1" dirty="0" smtClean="0"/>
              <a:t>;</a:t>
            </a:r>
          </a:p>
          <a:p>
            <a:pPr marL="342900" lvl="0" indent="-342900">
              <a:buFontTx/>
              <a:buChar char="-"/>
            </a:pPr>
            <a:r>
              <a:rPr lang="ro-RO" sz="2400" b="1" dirty="0" smtClean="0">
                <a:solidFill>
                  <a:srgbClr val="00B050"/>
                </a:solidFill>
              </a:rPr>
              <a:t>OLD.numecoloana</a:t>
            </a:r>
            <a:r>
              <a:rPr lang="ro-RO" sz="2400" b="1" dirty="0" smtClean="0"/>
              <a:t> </a:t>
            </a:r>
            <a:r>
              <a:rPr lang="ro-RO" sz="2400" dirty="0"/>
              <a:t>se refera la vechea valoare a coloanei, lucru posibil numai pentru operaţiile UPDATE si DELETE (in cazul lui INSERT nu exista valoare veche). </a:t>
            </a:r>
            <a:r>
              <a:rPr lang="ro-RO" sz="2400" b="1" dirty="0"/>
              <a:t>Atenţie! Vechea valoare a coloanei este read-only!</a:t>
            </a:r>
            <a:endParaRPr lang="ro-RO" sz="2400" dirty="0"/>
          </a:p>
          <a:p>
            <a:r>
              <a:rPr lang="en-US" sz="2400" dirty="0"/>
              <a:t> </a:t>
            </a:r>
            <a:endParaRPr lang="ro-RO" sz="2400" dirty="0"/>
          </a:p>
          <a:p>
            <a:r>
              <a:rPr lang="en-US" sz="2400" b="1" dirty="0" smtClean="0"/>
              <a:t>V</a:t>
            </a:r>
            <a:r>
              <a:rPr lang="ro-RO" sz="2400" dirty="0" smtClean="0"/>
              <a:t>echea </a:t>
            </a:r>
            <a:r>
              <a:rPr lang="ro-RO" sz="2400" dirty="0"/>
              <a:t>valoare a coloanei este disponibila chiar daca triggerul este de tip AFTER UPDATE, si deci la apelarea sa înregistrarea a fost deja modificata!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 8.181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6278" y="331304"/>
            <a:ext cx="996563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Vizualizarea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trigger-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elor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Lista de trigger-e: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SHOW TRIGGERS </a:t>
            </a:r>
            <a:r>
              <a:rPr lang="en-US" sz="2400" dirty="0" smtClean="0">
                <a:solidFill>
                  <a:srgbClr val="000000"/>
                </a:solidFill>
              </a:rPr>
              <a:t>[ FROM </a:t>
            </a:r>
            <a:r>
              <a:rPr lang="en-US" sz="2400" dirty="0" err="1" smtClean="0">
                <a:solidFill>
                  <a:srgbClr val="000000"/>
                </a:solidFill>
              </a:rPr>
              <a:t>baza_de_date</a:t>
            </a:r>
            <a:r>
              <a:rPr lang="en-US" sz="2400" dirty="0" smtClean="0">
                <a:solidFill>
                  <a:srgbClr val="000000"/>
                </a:solidFill>
              </a:rPr>
              <a:t> ] [ LIKE ‘</a:t>
            </a:r>
            <a:r>
              <a:rPr lang="en-US" sz="2400" dirty="0" err="1" smtClean="0">
                <a:solidFill>
                  <a:srgbClr val="000000"/>
                </a:solidFill>
              </a:rPr>
              <a:t>tabela_de_apartenenta</a:t>
            </a:r>
            <a:r>
              <a:rPr lang="en-US" sz="2400" dirty="0" smtClean="0">
                <a:solidFill>
                  <a:srgbClr val="000000"/>
                </a:solidFill>
              </a:rPr>
              <a:t>’ ]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[WHERE </a:t>
            </a:r>
            <a:r>
              <a:rPr lang="en-US" sz="2400" dirty="0" err="1" smtClean="0">
                <a:solidFill>
                  <a:srgbClr val="000000"/>
                </a:solidFill>
              </a:rPr>
              <a:t>expresie</a:t>
            </a:r>
            <a:r>
              <a:rPr lang="en-US" sz="2400" dirty="0" smtClean="0">
                <a:solidFill>
                  <a:srgbClr val="000000"/>
                </a:solidFill>
              </a:rPr>
              <a:t>]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Instructiunea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creare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SHOW CREATE TRIGGER </a:t>
            </a:r>
            <a:r>
              <a:rPr lang="en-US" sz="2400" dirty="0" err="1" smtClean="0">
                <a:solidFill>
                  <a:srgbClr val="000000"/>
                </a:solidFill>
              </a:rPr>
              <a:t>nume_triger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00B050"/>
                </a:solidFill>
              </a:rPr>
              <a:t>DESC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information_schema.triggers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/ 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SELECT * FROM </a:t>
            </a:r>
            <a:r>
              <a:rPr lang="en-US" sz="2400" b="1" dirty="0" err="1" smtClean="0">
                <a:solidFill>
                  <a:srgbClr val="00B050"/>
                </a:solidFill>
              </a:rPr>
              <a:t>information_schema.triggers</a:t>
            </a:r>
            <a:r>
              <a:rPr lang="en-US" sz="2400" b="1" dirty="0" smtClean="0">
                <a:solidFill>
                  <a:srgbClr val="00B050"/>
                </a:solidFill>
              </a:rPr>
              <a:t> WHERE </a:t>
            </a:r>
            <a:r>
              <a:rPr lang="en-US" sz="2400" b="1" dirty="0" err="1" smtClean="0">
                <a:solidFill>
                  <a:srgbClr val="00B050"/>
                </a:solidFill>
              </a:rPr>
              <a:t>trigger_name</a:t>
            </a:r>
            <a:r>
              <a:rPr lang="en-US" sz="2400" b="1" smtClean="0">
                <a:solidFill>
                  <a:srgbClr val="00B050"/>
                </a:solidFill>
              </a:rPr>
              <a:t> = ‘....’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		</a:t>
            </a:r>
            <a:r>
              <a:rPr lang="en-US" sz="2400" b="1" u="sng" dirty="0" err="1" smtClean="0">
                <a:solidFill>
                  <a:srgbClr val="C00000"/>
                </a:solidFill>
                <a:ea typeface="Times New Roman" panose="02020603050405020304" pitchFamily="18" charset="0"/>
              </a:rPr>
              <a:t>Stergerea</a:t>
            </a:r>
            <a:r>
              <a:rPr lang="en-US" sz="2400" b="1" u="sng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C00000"/>
                </a:solidFill>
                <a:ea typeface="Times New Roman" panose="02020603050405020304" pitchFamily="18" charset="0"/>
              </a:rPr>
              <a:t>trigger-</a:t>
            </a:r>
            <a:r>
              <a:rPr lang="en-US" sz="2400" b="1" u="sng" dirty="0" err="1">
                <a:solidFill>
                  <a:srgbClr val="C00000"/>
                </a:solidFill>
                <a:ea typeface="Times New Roman" panose="02020603050405020304" pitchFamily="18" charset="0"/>
              </a:rPr>
              <a:t>elor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DROP TRIGGER </a:t>
            </a:r>
            <a:r>
              <a:rPr lang="en-US" sz="2400" dirty="0" smtClean="0"/>
              <a:t>[ IF EXISTS ] </a:t>
            </a:r>
            <a:r>
              <a:rPr lang="en-US" sz="2400" dirty="0" err="1" smtClean="0"/>
              <a:t>nume_trigger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	</a:t>
            </a:r>
            <a:r>
              <a:rPr lang="en-US" sz="2400" b="1" u="sng" dirty="0">
                <a:solidFill>
                  <a:srgbClr val="00B05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B050"/>
                </a:solidFill>
                <a:ea typeface="Times New Roman" panose="02020603050405020304" pitchFamily="18" charset="0"/>
              </a:rPr>
              <a:t>Concepte</a:t>
            </a:r>
            <a:r>
              <a:rPr lang="en-US" sz="2400" b="1" u="sng" dirty="0">
                <a:solidFill>
                  <a:srgbClr val="00B05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B050"/>
                </a:solidFill>
                <a:ea typeface="Times New Roman" panose="02020603050405020304" pitchFamily="18" charset="0"/>
              </a:rPr>
              <a:t>functii</a:t>
            </a:r>
            <a:r>
              <a:rPr lang="en-US" sz="2400" b="1" u="sng" dirty="0">
                <a:solidFill>
                  <a:srgbClr val="00B05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B050"/>
                </a:solidFill>
                <a:ea typeface="Times New Roman" panose="02020603050405020304" pitchFamily="18" charset="0"/>
              </a:rPr>
              <a:t>si</a:t>
            </a:r>
            <a:r>
              <a:rPr lang="en-US" sz="2400" b="1" u="sng" dirty="0">
                <a:solidFill>
                  <a:srgbClr val="00B050"/>
                </a:solidFill>
                <a:ea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solidFill>
                  <a:srgbClr val="00B050"/>
                </a:solidFill>
                <a:ea typeface="Times New Roman" panose="02020603050405020304" pitchFamily="18" charset="0"/>
              </a:rPr>
              <a:t>proceduri</a:t>
            </a:r>
            <a:r>
              <a:rPr lang="en-US" sz="2400" b="1" u="sng" dirty="0" smtClean="0">
                <a:solidFill>
                  <a:srgbClr val="00B050"/>
                </a:solidFill>
                <a:ea typeface="Times New Roman" panose="02020603050405020304" pitchFamily="18" charset="0"/>
              </a:rPr>
              <a:t> (</a:t>
            </a:r>
            <a:r>
              <a:rPr lang="en-US" sz="2400" b="1" u="sng" dirty="0" err="1" smtClean="0">
                <a:solidFill>
                  <a:srgbClr val="00B050"/>
                </a:solidFill>
                <a:ea typeface="Times New Roman" panose="02020603050405020304" pitchFamily="18" charset="0"/>
              </a:rPr>
              <a:t>continuare</a:t>
            </a:r>
            <a:r>
              <a:rPr lang="en-US" sz="2400" b="1" u="sng" dirty="0" smtClean="0">
                <a:solidFill>
                  <a:srgbClr val="00B050"/>
                </a:solidFill>
                <a:ea typeface="Times New Roman" panose="02020603050405020304" pitchFamily="18" charset="0"/>
              </a:rPr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A</a:t>
            </a:r>
            <a:r>
              <a:rPr lang="ro-RO" sz="2400" b="1" dirty="0" smtClean="0"/>
              <a:t>vantaje</a:t>
            </a:r>
            <a:r>
              <a:rPr lang="en-US" sz="2400" b="1" dirty="0" smtClean="0"/>
              <a:t>le </a:t>
            </a:r>
            <a:r>
              <a:rPr lang="en-US" sz="2400" b="1" dirty="0" err="1" smtClean="0"/>
              <a:t>stocarii</a:t>
            </a:r>
            <a:r>
              <a:rPr lang="en-US" sz="2400" b="1" dirty="0" smtClean="0"/>
              <a:t> de cod </a:t>
            </a:r>
            <a:r>
              <a:rPr lang="en-US" sz="2400" b="1" dirty="0" err="1" smtClean="0"/>
              <a:t>pe</a:t>
            </a:r>
            <a:r>
              <a:rPr lang="en-US" sz="2400" b="1" dirty="0" smtClean="0"/>
              <a:t> </a:t>
            </a:r>
            <a:r>
              <a:rPr lang="en-US" sz="2400" b="1" smtClean="0"/>
              <a:t>server</a:t>
            </a:r>
            <a:r>
              <a:rPr lang="ro-RO" sz="2400" b="1" smtClean="0"/>
              <a:t>:</a:t>
            </a:r>
            <a:endParaRPr lang="en-US" sz="2400" b="1" smtClean="0"/>
          </a:p>
          <a:p>
            <a:endParaRPr lang="ro-RO" sz="2400" b="1" dirty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mai </a:t>
            </a:r>
            <a:r>
              <a:rPr lang="ro-RO" sz="2400" dirty="0"/>
              <a:t>puţin trafic intre server si </a:t>
            </a:r>
            <a:r>
              <a:rPr lang="ro-RO" sz="2400" smtClean="0"/>
              <a:t>client</a:t>
            </a:r>
            <a:r>
              <a:rPr lang="en-US" sz="2400" smtClean="0"/>
              <a:t>;</a:t>
            </a:r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ro-RO" sz="2400" dirty="0" smtClean="0"/>
              <a:t>intermedierea </a:t>
            </a:r>
            <a:r>
              <a:rPr lang="ro-RO" sz="2400" dirty="0"/>
              <a:t>accesului la </a:t>
            </a:r>
            <a:r>
              <a:rPr lang="ro-RO" sz="2400" dirty="0" smtClean="0"/>
              <a:t>date</a:t>
            </a:r>
            <a:r>
              <a:rPr lang="en-US" sz="2400" dirty="0" smtClean="0"/>
              <a:t>;</a:t>
            </a:r>
          </a:p>
          <a:p>
            <a:pPr lvl="0"/>
            <a:endParaRPr lang="en-US" sz="2400" dirty="0" smtClean="0"/>
          </a:p>
          <a:p>
            <a:r>
              <a:rPr lang="ro-RO" sz="2400" b="1" dirty="0" smtClean="0"/>
              <a:t>Dezavantaj</a:t>
            </a:r>
            <a:r>
              <a:rPr lang="en-US" sz="2400" b="1" dirty="0" smtClean="0"/>
              <a:t>e</a:t>
            </a:r>
            <a:r>
              <a:rPr lang="ro-RO" sz="2400" b="1" dirty="0" smtClean="0"/>
              <a:t>l</a:t>
            </a:r>
            <a:r>
              <a:rPr lang="en-US" sz="2400" b="1" dirty="0" smtClean="0"/>
              <a:t>e</a:t>
            </a:r>
            <a:r>
              <a:rPr lang="ro-RO" sz="2400" dirty="0" smtClean="0"/>
              <a:t> </a:t>
            </a:r>
            <a:r>
              <a:rPr lang="en-US" sz="2400" b="1" dirty="0" err="1"/>
              <a:t>stocarii</a:t>
            </a:r>
            <a:r>
              <a:rPr lang="en-US" sz="2400" b="1" dirty="0"/>
              <a:t> de cod </a:t>
            </a:r>
            <a:r>
              <a:rPr lang="en-US" sz="2400" b="1" dirty="0" err="1"/>
              <a:t>pe</a:t>
            </a:r>
            <a:r>
              <a:rPr lang="en-US" sz="2400" b="1" dirty="0"/>
              <a:t> </a:t>
            </a:r>
            <a:r>
              <a:rPr lang="en-US" sz="2400" b="1"/>
              <a:t>server</a:t>
            </a:r>
            <a:r>
              <a:rPr lang="ro-RO" sz="2400" b="1" smtClean="0"/>
              <a:t>:</a:t>
            </a:r>
            <a:endParaRPr lang="en-US" sz="2400" b="1" smtClean="0"/>
          </a:p>
          <a:p>
            <a:endParaRPr lang="ro-RO" sz="2400" b="1" dirty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creşterea </a:t>
            </a:r>
            <a:r>
              <a:rPr lang="ro-RO" sz="2400" dirty="0"/>
              <a:t>incarcarii acestuia, ceea ce solicita un hardware mai performant mai ales in situaţia accesului concurent din partea multor clienţi</a:t>
            </a:r>
            <a:r>
              <a:rPr lang="ro-RO" sz="2400"/>
              <a:t>. </a:t>
            </a:r>
            <a:endParaRPr lang="en-US" sz="240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</a:t>
            </a:r>
            <a:r>
              <a:rPr lang="ro-RO" sz="2400" dirty="0" smtClean="0"/>
              <a:t>cesta </a:t>
            </a:r>
            <a:r>
              <a:rPr lang="ro-RO" sz="2400" dirty="0"/>
              <a:t>poate deveni un avantaj atunci cand clienţii dispun de resurse reduse, deoarece complexitatea softului client scade</a:t>
            </a:r>
            <a:r>
              <a:rPr lang="ro-RO" sz="2400" dirty="0" smtClean="0"/>
              <a:t>.</a:t>
            </a: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0452" y="6356350"/>
            <a:ext cx="3276600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939" y="410818"/>
            <a:ext cx="108209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	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Comparatii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intre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functii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si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proceduri</a:t>
            </a:r>
            <a:endParaRPr lang="en-US" sz="2400" b="1" u="sng" dirty="0" smtClean="0">
              <a:solidFill>
                <a:srgbClr val="92D050"/>
              </a:solidFill>
            </a:endParaRP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P</a:t>
            </a:r>
            <a:r>
              <a:rPr lang="ro-RO" sz="2400" b="1" dirty="0" smtClean="0"/>
              <a:t>rincipalele </a:t>
            </a:r>
            <a:r>
              <a:rPr lang="ro-RO" sz="2400" b="1" dirty="0"/>
              <a:t>diferente intre funcţii si proceduri: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O </a:t>
            </a:r>
            <a:r>
              <a:rPr lang="ro-RO" sz="2400" dirty="0" smtClean="0"/>
              <a:t>funcţie </a:t>
            </a:r>
            <a:r>
              <a:rPr lang="ro-RO" sz="2400" dirty="0"/>
              <a:t>returneaza </a:t>
            </a:r>
            <a:r>
              <a:rPr lang="en-US" sz="2400" dirty="0" smtClean="0"/>
              <a:t>o </a:t>
            </a:r>
            <a:r>
              <a:rPr lang="en-US" sz="2400" dirty="0" err="1" smtClean="0"/>
              <a:t>singura</a:t>
            </a:r>
            <a:r>
              <a:rPr lang="en-US" sz="2400" dirty="0" smtClean="0"/>
              <a:t>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 </a:t>
            </a:r>
            <a:r>
              <a:rPr lang="ro-RO" sz="2400" dirty="0" smtClean="0"/>
              <a:t>deci </a:t>
            </a:r>
            <a:r>
              <a:rPr lang="ro-RO" sz="2400" dirty="0"/>
              <a:t>poate fi folosita in cadrul unei </a:t>
            </a:r>
            <a:r>
              <a:rPr lang="ro-RO" sz="2400" dirty="0" smtClean="0"/>
              <a:t>expresii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O</a:t>
            </a:r>
            <a:r>
              <a:rPr lang="ro-RO" sz="2400" dirty="0" smtClean="0"/>
              <a:t> </a:t>
            </a:r>
            <a:r>
              <a:rPr lang="ro-RO" sz="2400" dirty="0"/>
              <a:t>procedura poate produce fie </a:t>
            </a:r>
            <a:r>
              <a:rPr lang="ro-RO" sz="2400" dirty="0" smtClean="0"/>
              <a:t>un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ro-RO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ro-RO" sz="2400" dirty="0" smtClean="0"/>
              <a:t>"result set“</a:t>
            </a:r>
            <a:r>
              <a:rPr lang="en-US" sz="2400" dirty="0" smtClean="0"/>
              <a:t> - </a:t>
            </a:r>
            <a:r>
              <a:rPr lang="en-US" sz="2400" dirty="0" err="1" smtClean="0"/>
              <a:t>uri</a:t>
            </a:r>
            <a:r>
              <a:rPr lang="ro-RO" sz="2400" dirty="0" smtClean="0"/>
              <a:t>, </a:t>
            </a:r>
            <a:r>
              <a:rPr lang="ro-RO" sz="2400" dirty="0"/>
              <a:t>fie mai multe valori de </a:t>
            </a:r>
            <a:r>
              <a:rPr lang="ro-RO" sz="2400" dirty="0" smtClean="0"/>
              <a:t>ieşire</a:t>
            </a:r>
            <a:r>
              <a:rPr lang="en-US" sz="2400" dirty="0" smtClean="0"/>
              <a:t> </a:t>
            </a:r>
            <a:r>
              <a:rPr lang="ro-RO" sz="2400" dirty="0"/>
              <a:t>si nu poate fi folosita ca operand intr-o expresie</a:t>
            </a:r>
            <a:r>
              <a:rPr lang="en-US" sz="2400" dirty="0" smtClean="0"/>
              <a:t>;</a:t>
            </a:r>
            <a:endParaRPr lang="ro-RO" sz="2400" dirty="0"/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O</a:t>
            </a:r>
            <a:r>
              <a:rPr lang="ro-RO" sz="2400" dirty="0" smtClean="0"/>
              <a:t> </a:t>
            </a:r>
            <a:r>
              <a:rPr lang="ro-RO" sz="2400" dirty="0"/>
              <a:t>funcţie se apelează folosind simplul sau nume</a:t>
            </a:r>
            <a:r>
              <a:rPr lang="ro-RO" sz="2400" dirty="0" smtClean="0"/>
              <a:t>;</a:t>
            </a:r>
            <a:endParaRPr lang="en-US" sz="2400" dirty="0" smtClean="0"/>
          </a:p>
          <a:p>
            <a:pPr marL="342900" lvl="0" indent="-342900">
              <a:buFontTx/>
              <a:buChar char="-"/>
            </a:pPr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en-US" sz="2400" dirty="0" smtClean="0"/>
              <a:t>O</a:t>
            </a:r>
            <a:r>
              <a:rPr lang="ro-RO" sz="2400" dirty="0" smtClean="0"/>
              <a:t> </a:t>
            </a:r>
            <a:r>
              <a:rPr lang="ro-RO" sz="2400" dirty="0"/>
              <a:t>procedura se apelează folosind instrucţiunea </a:t>
            </a:r>
            <a:r>
              <a:rPr lang="ro-RO" sz="2400" dirty="0">
                <a:solidFill>
                  <a:srgbClr val="00B050"/>
                </a:solidFill>
              </a:rPr>
              <a:t>CALL</a:t>
            </a:r>
            <a:r>
              <a:rPr lang="ro-RO" sz="2400" dirty="0"/>
              <a:t> urmata de numele </a:t>
            </a:r>
            <a:r>
              <a:rPr lang="ro-RO" sz="2400" dirty="0" smtClean="0"/>
              <a:t>p</a:t>
            </a:r>
            <a:r>
              <a:rPr lang="en-US" sz="2400" dirty="0" smtClean="0"/>
              <a:t>r</a:t>
            </a:r>
            <a:r>
              <a:rPr lang="ro-RO" sz="2400" dirty="0" smtClean="0"/>
              <a:t>ocedurii</a:t>
            </a:r>
            <a:r>
              <a:rPr lang="en-US" sz="2400" dirty="0" smtClean="0"/>
              <a:t>;</a:t>
            </a:r>
            <a:endParaRPr lang="ro-RO" sz="2400" dirty="0"/>
          </a:p>
          <a:p>
            <a:endParaRPr lang="en-US" sz="2400" dirty="0" smtClean="0"/>
          </a:p>
          <a:p>
            <a:r>
              <a:rPr lang="en-US" sz="2400" dirty="0" smtClean="0"/>
              <a:t>I</a:t>
            </a:r>
            <a:r>
              <a:rPr lang="ro-RO" sz="2400" dirty="0" smtClean="0"/>
              <a:t>n </a:t>
            </a:r>
            <a:r>
              <a:rPr lang="ro-RO" sz="2400" dirty="0"/>
              <a:t>continuarea acestui material vom folosi termenul generic de </a:t>
            </a:r>
            <a:r>
              <a:rPr lang="en-US" sz="2400" dirty="0" smtClean="0"/>
              <a:t>	</a:t>
            </a:r>
            <a:r>
              <a:rPr lang="ro-RO" sz="2400" dirty="0" smtClean="0"/>
              <a:t>"</a:t>
            </a:r>
            <a:r>
              <a:rPr lang="ro-RO" sz="2400" b="1" dirty="0">
                <a:solidFill>
                  <a:srgbClr val="00B050"/>
                </a:solidFill>
              </a:rPr>
              <a:t>rutine</a:t>
            </a:r>
            <a:r>
              <a:rPr lang="ro-RO" sz="2400" dirty="0"/>
              <a:t>" </a:t>
            </a: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ro-RO" sz="2400" dirty="0" smtClean="0"/>
              <a:t>acolo </a:t>
            </a:r>
            <a:r>
              <a:rPr lang="ro-RO" sz="2400" dirty="0"/>
              <a:t>unde dorim sa ne referim atat la funcţii, cat si la proceduri</a:t>
            </a:r>
            <a:r>
              <a:rPr lang="ro-RO" sz="2400" dirty="0" smtClean="0"/>
              <a:t>.</a:t>
            </a:r>
            <a:endParaRPr lang="ro-RO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2209" y="225288"/>
            <a:ext cx="107016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Definirea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unei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u="sng" dirty="0" err="1" smtClean="0">
                <a:solidFill>
                  <a:srgbClr val="92D050"/>
                </a:solidFill>
              </a:rPr>
              <a:t>proceduri</a:t>
            </a:r>
            <a:r>
              <a:rPr lang="en-US" sz="2400" b="1" u="sng" dirty="0" smtClean="0">
                <a:solidFill>
                  <a:srgbClr val="92D050"/>
                </a:solidFill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</a:rPr>
              <a:t>–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Sintaxa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generala</a:t>
            </a:r>
            <a:endParaRPr lang="en-US" sz="2400" u="sng" dirty="0" smtClean="0">
              <a:solidFill>
                <a:srgbClr val="92D050"/>
              </a:solidFill>
            </a:endParaRPr>
          </a:p>
          <a:p>
            <a:endParaRPr lang="en-US" sz="2400" b="1" u="sng" dirty="0"/>
          </a:p>
          <a:p>
            <a:r>
              <a:rPr lang="ro-RO" sz="2400" b="1" dirty="0" smtClean="0">
                <a:solidFill>
                  <a:srgbClr val="00B050"/>
                </a:solidFill>
              </a:rPr>
              <a:t>CREATE </a:t>
            </a:r>
            <a:r>
              <a:rPr lang="ro-RO" sz="2400" b="1" dirty="0">
                <a:solidFill>
                  <a:srgbClr val="00B050"/>
                </a:solidFill>
              </a:rPr>
              <a:t>PROCEDURE</a:t>
            </a:r>
            <a:r>
              <a:rPr lang="ro-RO" sz="2400" b="1" dirty="0"/>
              <a:t> </a:t>
            </a:r>
            <a:r>
              <a:rPr lang="ro-RO" sz="2400" b="1" dirty="0" smtClean="0"/>
              <a:t>nume(</a:t>
            </a:r>
            <a:r>
              <a:rPr lang="en-US" sz="2400" b="1" dirty="0" smtClean="0"/>
              <a:t>[</a:t>
            </a:r>
            <a:r>
              <a:rPr lang="ro-RO" sz="2400" b="1" dirty="0" smtClean="0"/>
              <a:t>definitie_parametru_</a:t>
            </a:r>
            <a:r>
              <a:rPr lang="en-US" sz="2400" b="1" dirty="0" smtClean="0"/>
              <a:t>1</a:t>
            </a:r>
            <a:r>
              <a:rPr lang="ro-RO" sz="2400" b="1" dirty="0" smtClean="0"/>
              <a:t>, </a:t>
            </a:r>
            <a:r>
              <a:rPr lang="ro-RO" sz="2400" b="1" dirty="0"/>
              <a:t>definitie_parametru_2</a:t>
            </a:r>
            <a:r>
              <a:rPr lang="ro-RO" sz="2400" b="1" dirty="0" smtClean="0"/>
              <a:t>,...</a:t>
            </a:r>
            <a:r>
              <a:rPr lang="en-US" sz="2400" b="1" dirty="0" smtClean="0"/>
              <a:t>]</a:t>
            </a:r>
            <a:r>
              <a:rPr lang="ro-RO" sz="2400" b="1" dirty="0" smtClean="0"/>
              <a:t>)</a:t>
            </a:r>
            <a:endParaRPr lang="ro-RO" sz="2400" dirty="0"/>
          </a:p>
          <a:p>
            <a:r>
              <a:rPr lang="en-US" sz="2400" b="1" dirty="0" smtClean="0"/>
              <a:t>	</a:t>
            </a:r>
            <a:r>
              <a:rPr lang="ro-RO" sz="2400" b="1" dirty="0" smtClean="0"/>
              <a:t>[...</a:t>
            </a:r>
            <a:r>
              <a:rPr lang="ro-RO" sz="2400" b="1" dirty="0"/>
              <a:t>caracteristici suplimentare...]</a:t>
            </a:r>
            <a:endParaRPr lang="ro-RO" sz="2400" dirty="0"/>
          </a:p>
          <a:p>
            <a:r>
              <a:rPr lang="en-US" sz="2400" b="1" dirty="0" smtClean="0"/>
              <a:t>	</a:t>
            </a:r>
            <a:r>
              <a:rPr lang="ro-RO" sz="2400" b="1" dirty="0" smtClean="0"/>
              <a:t>corpul_procedurii</a:t>
            </a:r>
            <a:endParaRPr lang="ro-RO" sz="2400" dirty="0"/>
          </a:p>
          <a:p>
            <a:r>
              <a:rPr lang="en-US" sz="2400" dirty="0"/>
              <a:t> </a:t>
            </a:r>
            <a:endParaRPr lang="ro-RO" sz="2400" dirty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Din </a:t>
            </a:r>
            <a:r>
              <a:rPr lang="ro-RO" sz="2400" dirty="0"/>
              <a:t>definiţie pot lipsi parametrii si caracteristicile </a:t>
            </a:r>
            <a:r>
              <a:rPr lang="ro-RO" sz="2400" dirty="0" smtClean="0"/>
              <a:t>suplimentare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O </a:t>
            </a:r>
            <a:r>
              <a:rPr lang="ro-RO" sz="2400" dirty="0"/>
              <a:t>procedura </a:t>
            </a:r>
            <a:r>
              <a:rPr lang="ro-RO" sz="2400" b="1" dirty="0"/>
              <a:t>este asociata unei baze de date</a:t>
            </a:r>
            <a:r>
              <a:rPr lang="ro-RO" sz="2400" dirty="0"/>
              <a:t>, ceea ce are </a:t>
            </a:r>
            <a:r>
              <a:rPr lang="ro-RO" sz="2400" dirty="0" smtClean="0"/>
              <a:t>urmatoare</a:t>
            </a:r>
            <a:r>
              <a:rPr lang="en-US" sz="2400" dirty="0" smtClean="0"/>
              <a:t>  </a:t>
            </a:r>
            <a:r>
              <a:rPr lang="en-US" sz="2400" dirty="0" err="1" smtClean="0"/>
              <a:t>implica</a:t>
            </a:r>
            <a:r>
              <a:rPr lang="ro-RO" sz="2400" smtClean="0"/>
              <a:t>tii</a:t>
            </a:r>
            <a:r>
              <a:rPr lang="ro-RO" sz="2400" smtClean="0"/>
              <a:t>:</a:t>
            </a:r>
            <a:endParaRPr lang="en-US" sz="240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procedura </a:t>
            </a:r>
            <a:r>
              <a:rPr lang="ro-RO" sz="2400" b="1" dirty="0"/>
              <a:t>dispare automat la ştergerea bazei de date </a:t>
            </a:r>
            <a:r>
              <a:rPr lang="ro-RO" sz="2400" dirty="0"/>
              <a:t>de care </a:t>
            </a:r>
            <a:r>
              <a:rPr lang="ro-RO" sz="2400" smtClean="0"/>
              <a:t>aparţine</a:t>
            </a:r>
            <a:r>
              <a:rPr lang="en-US" sz="2400" smtClean="0"/>
              <a:t>;</a:t>
            </a:r>
          </a:p>
          <a:p>
            <a:pPr marL="800100" lvl="1" indent="-342900">
              <a:buFontTx/>
              <a:buChar char="-"/>
            </a:pP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b="1" dirty="0" smtClean="0"/>
              <a:t>numele său </a:t>
            </a:r>
            <a:r>
              <a:rPr lang="ro-RO" sz="2400" b="1" dirty="0"/>
              <a:t>trebuie sa fie </a:t>
            </a:r>
            <a:r>
              <a:rPr lang="en-US" sz="2400" b="1" dirty="0" err="1" smtClean="0"/>
              <a:t>unic</a:t>
            </a:r>
            <a:r>
              <a:rPr lang="en-US" sz="2400" dirty="0" smtClean="0"/>
              <a:t> </a:t>
            </a:r>
            <a:r>
              <a:rPr lang="ro-RO" sz="2400" dirty="0" smtClean="0"/>
              <a:t>in </a:t>
            </a:r>
            <a:r>
              <a:rPr lang="ro-RO" sz="2400" dirty="0"/>
              <a:t>aceeaşi baza de date, insa pot exista proceduri cu nume identic in alte baze de </a:t>
            </a:r>
            <a:r>
              <a:rPr lang="ro-RO" sz="2400" smtClean="0"/>
              <a:t>date</a:t>
            </a:r>
            <a:r>
              <a:rPr lang="en-US" sz="2400" smtClean="0"/>
              <a:t>;</a:t>
            </a:r>
          </a:p>
          <a:p>
            <a:pPr marL="800100" lvl="1" indent="-342900">
              <a:buFontTx/>
              <a:buChar char="-"/>
            </a:pPr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ro-RO" sz="2400" dirty="0" smtClean="0"/>
              <a:t>O </a:t>
            </a:r>
            <a:r>
              <a:rPr lang="ro-RO" sz="2400" dirty="0"/>
              <a:t>procedura poate avea nume identic cu cel al unei tabele sau chiar al unei funcţii aflate in aceeaşi baza de </a:t>
            </a:r>
            <a:r>
              <a:rPr lang="ro-RO" sz="2400" dirty="0" smtClean="0"/>
              <a:t>date</a:t>
            </a:r>
            <a:r>
              <a:rPr lang="en-US" sz="2400" dirty="0" smtClean="0"/>
              <a:t> – </a:t>
            </a:r>
            <a:r>
              <a:rPr lang="en-US" sz="2400" dirty="0" err="1" smtClean="0"/>
              <a:t>totusi</a:t>
            </a:r>
            <a:r>
              <a:rPr lang="en-US" sz="2400" dirty="0" smtClean="0"/>
              <a:t> nu </a:t>
            </a:r>
            <a:r>
              <a:rPr lang="en-US" sz="2400" err="1" smtClean="0"/>
              <a:t>va</a:t>
            </a:r>
            <a:r>
              <a:rPr lang="en-US" sz="2400" smtClean="0"/>
              <a:t> </a:t>
            </a:r>
            <a:r>
              <a:rPr lang="en-US" sz="2400" smtClean="0"/>
              <a:t>recomand</a:t>
            </a:r>
            <a:r>
              <a:rPr lang="ro-RO" sz="240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461" y="410818"/>
            <a:ext cx="106884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err="1">
                <a:solidFill>
                  <a:srgbClr val="92D050"/>
                </a:solidFill>
              </a:rPr>
              <a:t>Apelarea</a:t>
            </a:r>
            <a:r>
              <a:rPr lang="en-US" sz="2400" b="1" u="sng" dirty="0">
                <a:solidFill>
                  <a:srgbClr val="92D050"/>
                </a:solidFill>
              </a:rPr>
              <a:t> </a:t>
            </a:r>
            <a:r>
              <a:rPr lang="en-US" sz="2400" b="1" u="sng" dirty="0" err="1">
                <a:solidFill>
                  <a:srgbClr val="92D050"/>
                </a:solidFill>
              </a:rPr>
              <a:t>procedurii</a:t>
            </a:r>
            <a:endParaRPr lang="en-US" sz="2400" b="1" u="sng" dirty="0">
              <a:solidFill>
                <a:srgbClr val="92D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CALL</a:t>
            </a:r>
            <a:r>
              <a:rPr lang="en-US" sz="2400" dirty="0"/>
              <a:t> </a:t>
            </a:r>
            <a:r>
              <a:rPr lang="en-US" sz="2400" dirty="0" err="1"/>
              <a:t>salut</a:t>
            </a:r>
            <a:r>
              <a:rPr lang="en-US" sz="2400" dirty="0"/>
              <a:t> ('Vasile</a:t>
            </a:r>
            <a:r>
              <a:rPr lang="en-US" sz="2400" dirty="0" smtClean="0"/>
              <a:t>');			</a:t>
            </a:r>
            <a:r>
              <a:rPr lang="en-US" sz="2400" dirty="0" err="1" smtClean="0"/>
              <a:t>Adresa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CALL</a:t>
            </a:r>
            <a:r>
              <a:rPr lang="en-US" sz="2400" dirty="0"/>
              <a:t> </a:t>
            </a:r>
            <a:r>
              <a:rPr lang="en-US" sz="2400" dirty="0" err="1"/>
              <a:t>test.salut</a:t>
            </a:r>
            <a:r>
              <a:rPr lang="en-US" sz="2400" dirty="0"/>
              <a:t> (‘George</a:t>
            </a:r>
            <a:r>
              <a:rPr lang="en-US" sz="2400" dirty="0" smtClean="0"/>
              <a:t>');		</a:t>
            </a:r>
            <a:r>
              <a:rPr lang="en-US" sz="2400" dirty="0" err="1" smtClean="0"/>
              <a:t>Adresa</a:t>
            </a:r>
            <a:r>
              <a:rPr lang="en-US" sz="2400" dirty="0" smtClean="0"/>
              <a:t> </a:t>
            </a:r>
            <a:r>
              <a:rPr lang="en-US" sz="2400" dirty="0" err="1" smtClean="0"/>
              <a:t>absoluta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8.011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2209" y="225288"/>
            <a:ext cx="107016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	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Corpul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unei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proceduri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</a:rPr>
              <a:t>blocuri</a:t>
            </a:r>
            <a:r>
              <a:rPr lang="en-US" sz="2400" b="1" dirty="0" smtClean="0">
                <a:solidFill>
                  <a:srgbClr val="C00000"/>
                </a:solidFill>
              </a:rPr>
              <a:t> de </a:t>
            </a:r>
            <a:r>
              <a:rPr lang="en-US" sz="2400" b="1" dirty="0" err="1" smtClean="0">
                <a:solidFill>
                  <a:srgbClr val="C00000"/>
                </a:solidFill>
              </a:rPr>
              <a:t>instructiuni</a:t>
            </a:r>
            <a:r>
              <a:rPr lang="en-US" sz="2400" b="1" dirty="0" smtClean="0"/>
              <a:t>	</a:t>
            </a:r>
            <a:endParaRPr lang="en-US" sz="2400" dirty="0" smtClean="0"/>
          </a:p>
          <a:p>
            <a:endParaRPr lang="en-US" sz="2400" b="1" u="sng" dirty="0" smtClean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Corpul </a:t>
            </a:r>
            <a:r>
              <a:rPr lang="ro-RO" sz="2400" dirty="0"/>
              <a:t>unei proceduri conţine o singura instrucţiune SQL, care poate fi simpla sau compusa. </a:t>
            </a:r>
            <a:r>
              <a:rPr lang="en-US" sz="2400" dirty="0" smtClean="0"/>
              <a:t>		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8.011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ro-RO" sz="2400" dirty="0" smtClean="0"/>
              <a:t>O </a:t>
            </a:r>
            <a:r>
              <a:rPr lang="ro-RO" sz="2400" dirty="0"/>
              <a:t>instrucţiune compusa consta din mai multe instrucţiuni simple incadrate intre cuvintele cheie </a:t>
            </a:r>
            <a:r>
              <a:rPr lang="ro-RO" sz="2400" b="1" dirty="0">
                <a:solidFill>
                  <a:srgbClr val="00B050"/>
                </a:solidFill>
              </a:rPr>
              <a:t>BEGIN</a:t>
            </a:r>
            <a:r>
              <a:rPr lang="ro-RO" sz="2400" dirty="0"/>
              <a:t> si </a:t>
            </a:r>
            <a:r>
              <a:rPr lang="ro-RO" sz="2400" b="1" dirty="0">
                <a:solidFill>
                  <a:srgbClr val="00B050"/>
                </a:solidFill>
              </a:rPr>
              <a:t>END</a:t>
            </a:r>
            <a:r>
              <a:rPr lang="ro-RO" sz="2400" dirty="0"/>
              <a:t> si terminate fiecare cu </a:t>
            </a:r>
            <a:r>
              <a:rPr lang="ro-RO" sz="2400" dirty="0" smtClean="0"/>
              <a:t>caracterul</a:t>
            </a:r>
            <a:r>
              <a:rPr lang="en-US" sz="2400" dirty="0" smtClean="0"/>
              <a:t> ‘</a:t>
            </a:r>
            <a:r>
              <a:rPr lang="ro-RO" sz="2400" dirty="0" smtClean="0"/>
              <a:t>;</a:t>
            </a:r>
            <a:r>
              <a:rPr lang="en-US" sz="2400" dirty="0" smtClean="0"/>
              <a:t>’.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Pot fi </a:t>
            </a:r>
            <a:r>
              <a:rPr lang="en-US" sz="2400" dirty="0" err="1" smtClean="0"/>
              <a:t>chiar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blocuri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BEGIN</a:t>
            </a:r>
            <a:r>
              <a:rPr lang="en-US" sz="2400" dirty="0" smtClean="0"/>
              <a:t> </a:t>
            </a:r>
            <a:r>
              <a:rPr lang="en-US" sz="2400" dirty="0" err="1" smtClean="0"/>
              <a:t>unul</a:t>
            </a:r>
            <a:r>
              <a:rPr lang="en-US" sz="2400" dirty="0" smtClean="0"/>
              <a:t> in </a:t>
            </a:r>
            <a:r>
              <a:rPr lang="en-US" sz="2400" dirty="0" err="1" smtClean="0"/>
              <a:t>altul</a:t>
            </a:r>
            <a:r>
              <a:rPr lang="en-US" sz="2400" dirty="0" smtClean="0"/>
              <a:t> (</a:t>
            </a:r>
            <a:r>
              <a:rPr lang="en-US" sz="2400" dirty="0" err="1" smtClean="0"/>
              <a:t>primesc</a:t>
            </a:r>
            <a:r>
              <a:rPr lang="en-US" sz="2400" dirty="0" smtClean="0"/>
              <a:t> </a:t>
            </a:r>
            <a:r>
              <a:rPr lang="en-US" sz="2400" dirty="0" err="1" smtClean="0"/>
              <a:t>nume</a:t>
            </a:r>
            <a:r>
              <a:rPr lang="en-US" sz="2400" dirty="0" smtClean="0"/>
              <a:t>, ex: “</a:t>
            </a:r>
            <a:r>
              <a:rPr lang="en-US" sz="2400" dirty="0" err="1" smtClean="0"/>
              <a:t>unu</a:t>
            </a:r>
            <a:r>
              <a:rPr lang="en-US" sz="2400" dirty="0" smtClean="0"/>
              <a:t>: ”).</a:t>
            </a:r>
          </a:p>
          <a:p>
            <a:r>
              <a:rPr lang="en-US" sz="2400" b="1" dirty="0" smtClean="0"/>
              <a:t>			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Exemplul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8.012 – 8.013</a:t>
            </a:r>
          </a:p>
          <a:p>
            <a:endParaRPr lang="en-US" sz="2400" b="1" dirty="0"/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corpul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proceduri</a:t>
            </a:r>
            <a:r>
              <a:rPr lang="en-US" sz="2400" dirty="0" smtClean="0"/>
              <a:t> </a:t>
            </a:r>
            <a:r>
              <a:rPr lang="en-US" sz="2400" dirty="0" err="1" smtClean="0"/>
              <a:t>putem</a:t>
            </a:r>
            <a:r>
              <a:rPr lang="en-US" sz="2400" dirty="0" smtClean="0"/>
              <a:t> </a:t>
            </a:r>
            <a:r>
              <a:rPr lang="en-US" sz="2400" dirty="0" err="1" smtClean="0"/>
              <a:t>folosi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Parametrii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prezenti</a:t>
            </a:r>
            <a:r>
              <a:rPr lang="en-US" sz="2400" dirty="0" smtClean="0"/>
              <a:t> in </a:t>
            </a:r>
            <a:r>
              <a:rPr lang="en-US" sz="2400" dirty="0" err="1" smtClean="0"/>
              <a:t>definitia</a:t>
            </a:r>
            <a:r>
              <a:rPr lang="en-US" sz="2400" dirty="0" smtClean="0"/>
              <a:t> </a:t>
            </a:r>
            <a:r>
              <a:rPr lang="en-US" sz="2400" dirty="0" err="1" smtClean="0"/>
              <a:t>procedurii</a:t>
            </a:r>
            <a:r>
              <a:rPr lang="en-US" sz="2400" dirty="0" smtClean="0"/>
              <a:t>, cu </a:t>
            </a:r>
            <a:r>
              <a:rPr lang="en-US" sz="2400" dirty="0" err="1" smtClean="0"/>
              <a:t>numele</a:t>
            </a:r>
            <a:r>
              <a:rPr lang="en-US" sz="2400" dirty="0" smtClean="0"/>
              <a:t> </a:t>
            </a:r>
            <a:r>
              <a:rPr lang="en-US" sz="2400" dirty="0" err="1" smtClean="0"/>
              <a:t>lor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Variabilele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declarate</a:t>
            </a:r>
            <a:r>
              <a:rPr lang="en-US" sz="2400" dirty="0" smtClean="0"/>
              <a:t> local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DECLARE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Variabilele</a:t>
            </a:r>
            <a:r>
              <a:rPr lang="en-US" sz="2400" dirty="0" smtClean="0"/>
              <a:t> definite de client </a:t>
            </a:r>
            <a:r>
              <a:rPr lang="en-US" sz="2400" dirty="0" err="1" smtClean="0"/>
              <a:t>precedate</a:t>
            </a:r>
            <a:r>
              <a:rPr lang="en-US" sz="2400" dirty="0" smtClean="0"/>
              <a:t> de @;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Expresii</a:t>
            </a:r>
            <a:r>
              <a:rPr lang="en-US" sz="2400" dirty="0"/>
              <a:t> </a:t>
            </a:r>
            <a:r>
              <a:rPr lang="en-US" sz="2400" dirty="0" smtClean="0"/>
              <a:t>SQL;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Structuri</a:t>
            </a:r>
            <a:r>
              <a:rPr lang="en-US" sz="2400" dirty="0" smtClean="0"/>
              <a:t> de control al </a:t>
            </a:r>
            <a:r>
              <a:rPr lang="en-US" sz="2400" dirty="0" err="1" smtClean="0"/>
              <a:t>executiei</a:t>
            </a:r>
            <a:r>
              <a:rPr lang="en-US" sz="2400" dirty="0" smtClean="0"/>
              <a:t>.</a:t>
            </a:r>
            <a:endParaRPr lang="ro-RO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2209" y="225288"/>
            <a:ext cx="107016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		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u="sng" dirty="0" smtClean="0">
                <a:solidFill>
                  <a:srgbClr val="C00000"/>
                </a:solidFill>
              </a:rPr>
              <a:t>Delimiter  / terminator</a:t>
            </a: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Exemplul</a:t>
            </a:r>
            <a:r>
              <a:rPr lang="en-US" sz="2400" dirty="0" smtClean="0">
                <a:solidFill>
                  <a:srgbClr val="0070C0"/>
                </a:solidFill>
              </a:rPr>
              <a:t> 8.012</a:t>
            </a:r>
          </a:p>
          <a:p>
            <a:endParaRPr lang="en-US" sz="2400" b="1" u="sng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DELIMITER</a:t>
            </a:r>
            <a:r>
              <a:rPr lang="en-US" sz="2400" dirty="0" smtClean="0"/>
              <a:t> //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	CREATE PROCEDURE </a:t>
            </a:r>
            <a:r>
              <a:rPr lang="en-US" sz="2400" dirty="0" err="1" smtClean="0"/>
              <a:t>salut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rgbClr val="00B050"/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nume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VARCHAR</a:t>
            </a:r>
            <a:r>
              <a:rPr lang="en-US" sz="2400" dirty="0" smtClean="0"/>
              <a:t>(100))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	BEGIN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		SELECT CONCAT</a:t>
            </a:r>
            <a:r>
              <a:rPr lang="en-US" sz="2400" dirty="0"/>
              <a:t>('Bine </a:t>
            </a:r>
            <a:r>
              <a:rPr lang="en-US" sz="2400" dirty="0" err="1" smtClean="0"/>
              <a:t>ai</a:t>
            </a:r>
            <a:r>
              <a:rPr lang="en-US" sz="2400" dirty="0" smtClean="0"/>
              <a:t> </a:t>
            </a:r>
            <a:r>
              <a:rPr lang="en-US" sz="2400" dirty="0" err="1" smtClean="0"/>
              <a:t>venit</a:t>
            </a:r>
            <a:r>
              <a:rPr lang="en-US" sz="2400" dirty="0"/>
              <a:t> ', </a:t>
            </a:r>
            <a:r>
              <a:rPr lang="en-US" sz="2400" dirty="0" err="1" smtClean="0"/>
              <a:t>nume</a:t>
            </a:r>
            <a:r>
              <a:rPr lang="en-US" sz="2400" dirty="0"/>
              <a:t>, '! </a:t>
            </a:r>
            <a:r>
              <a:rPr lang="en-US" sz="2400" dirty="0" smtClean="0"/>
              <a:t>');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SET </a:t>
            </a:r>
            <a:r>
              <a:rPr lang="en-US" sz="2400" b="1" dirty="0" smtClean="0"/>
              <a:t>@</a:t>
            </a:r>
            <a:r>
              <a:rPr lang="en-US" sz="2400" b="1" dirty="0" err="1" smtClean="0"/>
              <a:t>nume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nume</a:t>
            </a:r>
            <a:r>
              <a:rPr lang="en-US" sz="2400" b="1" dirty="0" smtClean="0"/>
              <a:t>;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	END</a:t>
            </a:r>
            <a:r>
              <a:rPr lang="en-US" sz="2400" dirty="0" smtClean="0"/>
              <a:t>//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DELIMITER</a:t>
            </a:r>
            <a:r>
              <a:rPr lang="en-US" sz="2400" dirty="0" smtClean="0"/>
              <a:t> ;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InfoAcademy MySQL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215</Words>
  <Application>Microsoft Office PowerPoint</Application>
  <PresentationFormat>Widescreen</PresentationFormat>
  <Paragraphs>506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Times New Roman</vt:lpstr>
      <vt:lpstr>Wingdings</vt:lpstr>
      <vt:lpstr>Cloud skipper design template</vt:lpstr>
      <vt:lpstr>        Cap 8.  Functii, proceduri, trigger-e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2016-07-27T13:44:09Z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