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6" r:id="rId4"/>
    <p:sldId id="259" r:id="rId5"/>
    <p:sldId id="268" r:id="rId6"/>
    <p:sldId id="262" r:id="rId7"/>
    <p:sldId id="282" r:id="rId8"/>
    <p:sldId id="275" r:id="rId9"/>
    <p:sldId id="269" r:id="rId10"/>
    <p:sldId id="274" r:id="rId11"/>
    <p:sldId id="260" r:id="rId12"/>
    <p:sldId id="263" r:id="rId13"/>
    <p:sldId id="272" r:id="rId14"/>
    <p:sldId id="280" r:id="rId15"/>
    <p:sldId id="281" r:id="rId16"/>
    <p:sldId id="283" r:id="rId17"/>
    <p:sldId id="277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6" autoAdjust="0"/>
    <p:restoredTop sz="85739" autoAdjust="0"/>
  </p:normalViewPr>
  <p:slideViewPr>
    <p:cSldViewPr snapToGrid="0">
      <p:cViewPr>
        <p:scale>
          <a:sx n="66" d="100"/>
          <a:sy n="66" d="100"/>
        </p:scale>
        <p:origin x="-76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pPr/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Toutes les copies d’un mail </a:t>
            </a:r>
            <a:r>
              <a:rPr lang="fr-FR" dirty="0" err="1" smtClean="0"/>
              <a:t>ont-elles</a:t>
            </a:r>
            <a:r>
              <a:rPr lang="fr-FR" dirty="0" smtClean="0"/>
              <a:t> toutes été effacées ?</a:t>
            </a:r>
          </a:p>
          <a:p>
            <a:pPr lvl="1"/>
            <a:r>
              <a:rPr lang="fr-FR" dirty="0" smtClean="0"/>
              <a:t>La destruction d’un compte Facebook n’entraîne pas celle des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701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3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570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295C-2117-4A3B-ADCB-16A0EC4C0D2D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89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0099-09ED-42E9-9A45-C8F66AEBB391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744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D6CE-3799-4B25-9E03-ED7897AC46F6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72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28-6572-4762-9237-3F7386C27F39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59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65F-CAA3-48B6-B6CA-BA015A2D96F5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61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8541-7182-42B1-9D8B-9D6033CA56C0}" type="datetime1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38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692D-E5FA-42A2-ABB8-DFED4D2C27E9}" type="datetime1">
              <a:rPr lang="fr-FR" smtClean="0"/>
              <a:t>18/12/2014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33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67F4-B6D4-42EA-BBB7-E66D6D962493}" type="datetime1">
              <a:rPr lang="fr-FR" smtClean="0"/>
              <a:t>18/12/2014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4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812-1C73-4CFE-86A7-504C91E63FA8}" type="datetime1">
              <a:rPr lang="fr-FR" smtClean="0"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03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5F3B-BE95-4CAC-8294-0DFF6AE6D132}" type="datetime1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282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815-2BCA-4F3B-B450-63C11599A471}" type="datetime1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84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4EAE-0F6F-4BE3-8C0F-EC8476FA8211}" type="datetime1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34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42514" y="4891315"/>
            <a:ext cx="341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A.EL HADJ AMOR &amp; I.NOBLINS      </a:t>
            </a:r>
          </a:p>
          <a:p>
            <a:endParaRPr lang="fr-FR" dirty="0" smtClean="0"/>
          </a:p>
          <a:p>
            <a:r>
              <a:rPr lang="fr-FR" dirty="0" err="1" smtClean="0"/>
              <a:t>Encadrants</a:t>
            </a:r>
            <a:r>
              <a:rPr lang="fr-FR" dirty="0" smtClean="0"/>
              <a:t> :  S.GAMBS &amp; G.PIOLLE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1568" y="1690688"/>
            <a:ext cx="9888864" cy="35430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10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2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dirty="0" smtClean="0"/>
              <a:t> </a:t>
            </a:r>
            <a:r>
              <a:rPr lang="fr-FR" dirty="0" smtClean="0"/>
              <a:t>approche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A</a:t>
            </a:r>
            <a:r>
              <a:rPr lang="fr-FR" dirty="0" smtClean="0"/>
              <a:t>pplication </a:t>
            </a:r>
            <a:r>
              <a:rPr lang="fr-FR" dirty="0" smtClean="0"/>
              <a:t>à la dégradation </a:t>
            </a:r>
            <a:r>
              <a:rPr lang="fr-FR" dirty="0" smtClean="0"/>
              <a:t>	de </a:t>
            </a:r>
            <a:r>
              <a:rPr lang="fr-FR" dirty="0" smtClean="0"/>
              <a:t>données de géolocalisation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2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Comme </a:t>
            </a:r>
            <a:r>
              <a:rPr lang="fr-FR" dirty="0" smtClean="0"/>
              <a:t>précédemment : disparition des données mais… progressive !</a:t>
            </a:r>
          </a:p>
          <a:p>
            <a:endParaRPr lang="fr-FR" dirty="0" smtClean="0"/>
          </a:p>
          <a:p>
            <a:r>
              <a:rPr lang="fr-FR" dirty="0" smtClean="0"/>
              <a:t>Un nouveau principe : la dégradation de données</a:t>
            </a:r>
          </a:p>
          <a:p>
            <a:pPr lvl="1"/>
            <a:r>
              <a:rPr lang="fr-FR" dirty="0" smtClean="0"/>
              <a:t>Plusieurs états de la données, de moins en moins précis</a:t>
            </a:r>
          </a:p>
          <a:p>
            <a:pPr lvl="1"/>
            <a:r>
              <a:rPr lang="fr-FR" dirty="0" smtClean="0"/>
              <a:t>Découle d’un nouveau modèle </a:t>
            </a:r>
            <a:r>
              <a:rPr lang="fr-FR" dirty="0"/>
              <a:t>économique de la valeur d’une </a:t>
            </a:r>
            <a:r>
              <a:rPr lang="fr-FR" dirty="0" smtClean="0"/>
              <a:t>donnée (2009)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Exemples</a:t>
            </a:r>
          </a:p>
          <a:p>
            <a:pPr lvl="1"/>
            <a:r>
              <a:rPr lang="fr-FR" dirty="0" smtClean="0"/>
              <a:t>Point GPS -&gt; rectangle</a:t>
            </a:r>
          </a:p>
          <a:p>
            <a:pPr lvl="1"/>
            <a:r>
              <a:rPr lang="fr-FR" dirty="0" smtClean="0"/>
              <a:t>Minute -&gt; semaine</a:t>
            </a:r>
          </a:p>
          <a:p>
            <a:pPr lvl="1"/>
            <a:r>
              <a:rPr lang="fr-FR" dirty="0" smtClean="0"/>
              <a:t>Le dragon du bonheur -&gt; restaurant chinois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8138" y="1895525"/>
            <a:ext cx="2097743" cy="109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1 : Dégradation des données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88139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2 : Chiffrement de chaque niveau de granularité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64304" y="3448237"/>
            <a:ext cx="2097743" cy="108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3 : Découpe des clés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88138" y="4947162"/>
            <a:ext cx="2097743" cy="96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4 : Hébergement des données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800163" y="4969805"/>
            <a:ext cx="2026024" cy="108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DHT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2537010" y="299239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2"/>
            <a:endCxn id="8" idx="0"/>
          </p:cNvCxnSpPr>
          <p:nvPr/>
        </p:nvCxnSpPr>
        <p:spPr>
          <a:xfrm flipH="1">
            <a:off x="2537010" y="453614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3585882" y="3992189"/>
            <a:ext cx="21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6813175" y="453614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8301318" y="995245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7826187" y="1452445"/>
            <a:ext cx="1389531" cy="4061312"/>
          </a:xfrm>
          <a:prstGeom prst="bentConnector3">
            <a:avLst>
              <a:gd name="adj1" fmla="val 175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5400000" flipH="1" flipV="1">
            <a:off x="3730197" y="404402"/>
            <a:ext cx="4582621" cy="6678708"/>
          </a:xfrm>
          <a:prstGeom prst="bentConnector4">
            <a:avLst>
              <a:gd name="adj1" fmla="val -1821"/>
              <a:gd name="adj2" fmla="val 115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2537010" y="1452445"/>
            <a:ext cx="5764308" cy="443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835566" y="455518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537008" y="304045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3737400" y="3613586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clé/</a:t>
            </a:r>
            <a:r>
              <a:rPr lang="fr-FR" dirty="0" err="1" smtClean="0"/>
              <a:t>niv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071388" y="457783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976826" y="552446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375127" y="608344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158307" y="103071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Chiffrement RSA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Données importantes : n (= p*q, premiers), e (choisi à la création de la clé), d (tel que e*d+k*(p-1)(q-1) = 1).</a:t>
            </a:r>
          </a:p>
          <a:p>
            <a:r>
              <a:rPr lang="fr-FR" dirty="0" smtClean="0"/>
              <a:t>C = M</a:t>
            </a:r>
            <a:r>
              <a:rPr lang="fr-FR" baseline="30000" dirty="0" smtClean="0"/>
              <a:t>e</a:t>
            </a:r>
            <a:r>
              <a:rPr lang="fr-FR" dirty="0" smtClean="0"/>
              <a:t>[n]</a:t>
            </a:r>
          </a:p>
          <a:p>
            <a:r>
              <a:rPr lang="fr-FR" dirty="0" smtClean="0"/>
              <a:t>M = M </a:t>
            </a:r>
            <a:r>
              <a:rPr lang="fr-FR" baseline="30000" dirty="0" smtClean="0"/>
              <a:t>e*d</a:t>
            </a:r>
            <a:r>
              <a:rPr lang="fr-FR" dirty="0" smtClean="0"/>
              <a:t> [n]</a:t>
            </a:r>
          </a:p>
          <a:p>
            <a:endParaRPr lang="fr-FR" dirty="0" smtClean="0"/>
          </a:p>
          <a:p>
            <a:r>
              <a:rPr lang="fr-FR" dirty="0" smtClean="0"/>
              <a:t>Il suffit de transmettre n et d </a:t>
            </a:r>
            <a:r>
              <a:rPr lang="fr-FR" smtClean="0"/>
              <a:t>pour déchiffrer un message.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3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6/6b/Interpolation_runge_funktion_10_stuetzstell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5314" y="1371575"/>
            <a:ext cx="6807200" cy="50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polynomiale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DHT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0126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Plusieurs implémentations </a:t>
            </a:r>
            <a:r>
              <a:rPr lang="fr-FR" dirty="0" smtClean="0"/>
              <a:t>: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Choix restants :</a:t>
            </a:r>
          </a:p>
          <a:p>
            <a:pPr lvl="1"/>
            <a:r>
              <a:rPr lang="fr-FR" dirty="0" smtClean="0"/>
              <a:t>« vampiriser » </a:t>
            </a:r>
            <a:r>
              <a:rPr lang="fr-FR" dirty="0"/>
              <a:t>une DHT existante ou </a:t>
            </a:r>
            <a:r>
              <a:rPr lang="fr-FR" dirty="0" smtClean="0"/>
              <a:t>simuler</a:t>
            </a:r>
            <a:endParaRPr lang="fr-FR" dirty="0"/>
          </a:p>
          <a:p>
            <a:pPr lvl="1"/>
            <a:r>
              <a:rPr lang="fr-FR" dirty="0"/>
              <a:t>Compensation du risque</a:t>
            </a:r>
          </a:p>
          <a:p>
            <a:pPr lvl="2"/>
            <a:r>
              <a:rPr lang="fr-FR" dirty="0" smtClean="0"/>
              <a:t>Magicien d’oz comme solution </a:t>
            </a:r>
            <a:r>
              <a:rPr lang="fr-FR" dirty="0"/>
              <a:t>de repli 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4620" y="2197162"/>
            <a:ext cx="7425318" cy="2594971"/>
          </a:xfrm>
          <a:prstGeom prst="rect">
            <a:avLst/>
          </a:prstGeom>
        </p:spPr>
      </p:pic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6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l’idée</a:t>
            </a:r>
          </a:p>
          <a:p>
            <a:pPr lvl="1"/>
            <a:r>
              <a:rPr lang="fr-FR" dirty="0" smtClean="0"/>
              <a:t>Modèle “honnête mais curieux”</a:t>
            </a:r>
          </a:p>
          <a:p>
            <a:pPr lvl="1"/>
            <a:r>
              <a:rPr lang="fr-FR" dirty="0" smtClean="0"/>
              <a:t>Borne inf. à la durée de vie des données</a:t>
            </a:r>
          </a:p>
          <a:p>
            <a:pPr lvl="1"/>
            <a:r>
              <a:rPr lang="fr-FR" dirty="0" smtClean="0"/>
              <a:t>Ne s’applique pas rétroactivement aux données déjà publiées</a:t>
            </a:r>
          </a:p>
          <a:p>
            <a:pPr lvl="1"/>
            <a:r>
              <a:rPr lang="fr-FR" dirty="0" smtClean="0"/>
              <a:t>Difficulté de proposer un modèle de dégradation général</a:t>
            </a:r>
          </a:p>
          <a:p>
            <a:endParaRPr lang="fr-FR" dirty="0" smtClean="0"/>
          </a:p>
          <a:p>
            <a:r>
              <a:rPr lang="fr-FR" dirty="0" smtClean="0"/>
              <a:t>De notre approche</a:t>
            </a:r>
          </a:p>
          <a:p>
            <a:pPr lvl="1"/>
            <a:r>
              <a:rPr lang="fr-FR" dirty="0" smtClean="0"/>
              <a:t>Reste un risque : la mesure du </a:t>
            </a:r>
            <a:r>
              <a:rPr lang="fr-FR" dirty="0" err="1" smtClean="0"/>
              <a:t>churn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</a:t>
            </a:r>
            <a:r>
              <a:rPr lang="fr-FR" b="1" dirty="0" smtClean="0">
                <a:solidFill>
                  <a:schemeClr val="bg1"/>
                </a:solidFill>
              </a:rPr>
              <a:t>e </a:t>
            </a:r>
            <a:r>
              <a:rPr lang="fr-FR" b="1" dirty="0" smtClean="0">
                <a:solidFill>
                  <a:schemeClr val="bg1"/>
                </a:solidFill>
              </a:rPr>
              <a:t>approche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Exposé du p</a:t>
            </a:r>
            <a:r>
              <a:rPr lang="fr-FR" dirty="0" smtClean="0"/>
              <a:t>roblème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données existent </a:t>
            </a:r>
            <a:r>
              <a:rPr lang="fr-FR" dirty="0" smtClean="0"/>
              <a:t>indéfiniment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endParaRPr lang="fr-FR" dirty="0"/>
          </a:p>
          <a:p>
            <a:r>
              <a:rPr lang="fr-FR" dirty="0" smtClean="0"/>
              <a:t>Une</a:t>
            </a:r>
            <a:r>
              <a:rPr lang="fr-FR" dirty="0" smtClean="0"/>
              <a:t> </a:t>
            </a:r>
            <a:r>
              <a:rPr lang="fr-FR" dirty="0" smtClean="0"/>
              <a:t>approche</a:t>
            </a:r>
          </a:p>
          <a:p>
            <a:pPr lvl="1"/>
            <a:r>
              <a:rPr lang="fr-FR" dirty="0" smtClean="0"/>
              <a:t>application </a:t>
            </a:r>
            <a:r>
              <a:rPr lang="fr-FR" dirty="0"/>
              <a:t>à la dégradation de données de géolocalisation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données existent indéfiniment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Aucune incitation pour l’hébergeur</a:t>
            </a:r>
          </a:p>
          <a:p>
            <a:pPr lvl="1"/>
            <a:r>
              <a:rPr lang="fr-FR" dirty="0" smtClean="0"/>
              <a:t>La capacité de stockage disponible est illimitée</a:t>
            </a:r>
          </a:p>
          <a:p>
            <a:pPr lvl="1"/>
            <a:r>
              <a:rPr lang="fr-FR" dirty="0" smtClean="0"/>
              <a:t>De nombreux « services » veulent valoriser les données qu’ils collectent</a:t>
            </a:r>
          </a:p>
          <a:p>
            <a:pPr lvl="1"/>
            <a:endParaRPr lang="fr-FR" dirty="0"/>
          </a:p>
          <a:p>
            <a:r>
              <a:rPr lang="fr-FR" dirty="0" smtClean="0"/>
              <a:t>Aucune responsabilité de l’utilisateur</a:t>
            </a:r>
          </a:p>
          <a:p>
            <a:pPr lvl="1"/>
            <a:r>
              <a:rPr lang="fr-FR" dirty="0" smtClean="0"/>
              <a:t>Perte de contrôle </a:t>
            </a:r>
            <a:r>
              <a:rPr lang="fr-FR" dirty="0" smtClean="0"/>
              <a:t>sur </a:t>
            </a:r>
            <a:r>
              <a:rPr lang="fr-FR" dirty="0" smtClean="0"/>
              <a:t>les </a:t>
            </a:r>
            <a:r>
              <a:rPr lang="fr-FR" dirty="0" smtClean="0"/>
              <a:t>données</a:t>
            </a:r>
          </a:p>
          <a:p>
            <a:pPr lvl="1"/>
            <a:endParaRPr lang="fr-FR" dirty="0"/>
          </a:p>
          <a:p>
            <a:r>
              <a:rPr lang="fr-FR" dirty="0" smtClean="0"/>
              <a:t>Absence d’une relation de confiance entre ces deux acteurs</a:t>
            </a:r>
          </a:p>
          <a:p>
            <a:endParaRPr lang="fr-FR" dirty="0"/>
          </a:p>
          <a:p>
            <a:r>
              <a:rPr lang="fr-FR" dirty="0" smtClean="0"/>
              <a:t>Attaque rétroactive</a:t>
            </a:r>
          </a:p>
          <a:p>
            <a:pPr lvl="1"/>
            <a:r>
              <a:rPr lang="fr-FR" dirty="0"/>
              <a:t>Des données peuvent ressurgir après leur supposé effacement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Exposé du problème </a:t>
            </a:r>
            <a:r>
              <a:rPr lang="fr-FR" dirty="0" smtClean="0">
                <a:solidFill>
                  <a:schemeClr val="bg1"/>
                </a:solidFill>
              </a:rPr>
              <a:t>-&gt; Solution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908" y="1332367"/>
            <a:ext cx="10515600" cy="2852737"/>
          </a:xfrm>
        </p:spPr>
        <p:txBody>
          <a:bodyPr/>
          <a:lstStyle/>
          <a:p>
            <a:r>
              <a:rPr lang="fr-FR" dirty="0" smtClean="0"/>
              <a:t>Une solution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L</a:t>
            </a:r>
            <a:r>
              <a:rPr lang="fr-FR" dirty="0" smtClean="0"/>
              <a:t>a </a:t>
            </a:r>
            <a:r>
              <a:rPr lang="fr-FR" dirty="0" smtClean="0"/>
              <a:t>publication éphémère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Donner à l’utilisateur le contrôle sur la durée de vie de ses données</a:t>
            </a:r>
          </a:p>
          <a:p>
            <a:pPr lvl="1"/>
            <a:r>
              <a:rPr lang="fr-FR" dirty="0" smtClean="0"/>
              <a:t>Laps </a:t>
            </a:r>
            <a:r>
              <a:rPr lang="fr-FR" dirty="0" smtClean="0"/>
              <a:t>de </a:t>
            </a:r>
            <a:r>
              <a:rPr lang="fr-FR" dirty="0" smtClean="0"/>
              <a:t>temps =&gt; copies illisibles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solution : les DHT</a:t>
            </a:r>
          </a:p>
          <a:p>
            <a:pPr lvl="1"/>
            <a:r>
              <a:rPr lang="fr-FR" dirty="0" smtClean="0"/>
              <a:t>Au cœur des systèmes de partage de données</a:t>
            </a:r>
          </a:p>
          <a:p>
            <a:pPr lvl="1"/>
            <a:r>
              <a:rPr lang="fr-FR" dirty="0"/>
              <a:t>Table de </a:t>
            </a:r>
            <a:r>
              <a:rPr lang="fr-FR" dirty="0" smtClean="0"/>
              <a:t>hachage = Dictionnaire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0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aux DHT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DHT</a:t>
            </a:r>
          </a:p>
          <a:p>
            <a:pPr lvl="1"/>
            <a:r>
              <a:rPr lang="fr-FR" dirty="0" smtClean="0"/>
              <a:t>Table de hachage distribuée entre de nombreux hôtes</a:t>
            </a:r>
          </a:p>
          <a:p>
            <a:pPr lvl="1"/>
            <a:r>
              <a:rPr lang="fr-FR" dirty="0" smtClean="0"/>
              <a:t>Principe</a:t>
            </a:r>
          </a:p>
          <a:p>
            <a:pPr lvl="2"/>
            <a:r>
              <a:rPr lang="fr-FR" dirty="0" smtClean="0"/>
              <a:t>Chaque nœud s’occupe de segments contigus de l’espace de clés</a:t>
            </a:r>
          </a:p>
          <a:p>
            <a:pPr lvl="2"/>
            <a:r>
              <a:rPr lang="fr-FR" dirty="0" smtClean="0"/>
              <a:t>Tout nœud tente de diriger les messages vers le nœud responsable de la clé recherchée</a:t>
            </a:r>
          </a:p>
          <a:p>
            <a:pPr lvl="1"/>
            <a:r>
              <a:rPr lang="fr-FR" dirty="0" smtClean="0"/>
              <a:t>Une myriade d’algorithmes: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, GIMP, etc.</a:t>
            </a:r>
          </a:p>
          <a:p>
            <a:pPr lvl="1"/>
            <a:endParaRPr lang="fr-FR" dirty="0"/>
          </a:p>
          <a:p>
            <a:r>
              <a:rPr lang="fr-FR" dirty="0" smtClean="0"/>
              <a:t>Intérêt</a:t>
            </a:r>
          </a:p>
          <a:p>
            <a:pPr lvl="1"/>
            <a:r>
              <a:rPr lang="fr-FR" dirty="0"/>
              <a:t>Pas de contrôle </a:t>
            </a:r>
            <a:r>
              <a:rPr lang="fr-FR" dirty="0" smtClean="0"/>
              <a:t>centralisé</a:t>
            </a:r>
          </a:p>
          <a:p>
            <a:pPr lvl="1"/>
            <a:r>
              <a:rPr lang="fr-FR" dirty="0" smtClean="0"/>
              <a:t>Efficaces : Recherche </a:t>
            </a:r>
            <a:r>
              <a:rPr lang="fr-FR" dirty="0"/>
              <a:t>en O(</a:t>
            </a:r>
            <a:r>
              <a:rPr lang="fr-FR" dirty="0" err="1"/>
              <a:t>logN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Nombreuses implémentations et facilité d’interface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DHT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</a:t>
            </a:r>
            <a:r>
              <a:rPr lang="fr-FR" dirty="0" smtClean="0"/>
              <a:t>éplication des données</a:t>
            </a:r>
          </a:p>
          <a:p>
            <a:pPr lvl="1"/>
            <a:r>
              <a:rPr lang="fr-FR" dirty="0" smtClean="0"/>
              <a:t>Très robuste par rapport à la disparition des nœuds</a:t>
            </a:r>
          </a:p>
          <a:p>
            <a:pPr lvl="1"/>
            <a:r>
              <a:rPr lang="fr-FR" dirty="0" smtClean="0"/>
              <a:t>La donnée reste disponible le temps ou elle doit l’être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 smtClean="0"/>
              <a:t>Churn</a:t>
            </a:r>
            <a:endParaRPr lang="fr-FR" dirty="0"/>
          </a:p>
          <a:p>
            <a:pPr lvl="1"/>
            <a:r>
              <a:rPr lang="fr-FR" dirty="0" smtClean="0"/>
              <a:t>Propriété antagoniste</a:t>
            </a:r>
          </a:p>
          <a:p>
            <a:pPr lvl="1"/>
            <a:r>
              <a:rPr lang="fr-FR" dirty="0" smtClean="0"/>
              <a:t>Les nœuds va-et-viennent sur le réseau</a:t>
            </a:r>
          </a:p>
          <a:p>
            <a:pPr lvl="1"/>
            <a:r>
              <a:rPr lang="fr-FR" dirty="0" smtClean="0"/>
              <a:t>Inéluctable disparition de données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.ytimg.com/vi/b7fzkB-Om3k/mq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5152" y="3820848"/>
            <a:ext cx="4188648" cy="2356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Chord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L’espace de clés est un cercle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Chaque nœud connaît n </a:t>
            </a:r>
            <a:r>
              <a:rPr lang="fr-FR" smtClean="0">
                <a:solidFill>
                  <a:srgbClr val="FF0000"/>
                </a:solidFill>
              </a:rPr>
              <a:t>autre nœuds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Intuition sur d’autres principes (distances, etc.)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5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-24680" y="6488668"/>
            <a:ext cx="122166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DHT : Application à la publication éphémère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Fragmentation et dissémination : les morceaux de clé sont envoyés sur la DHT</a:t>
            </a:r>
          </a:p>
          <a:p>
            <a:pPr lvl="1"/>
            <a:r>
              <a:rPr lang="fr-FR" dirty="0" smtClean="0"/>
              <a:t>Sont transmis aux utilisateurs légitimes :</a:t>
            </a:r>
          </a:p>
          <a:p>
            <a:pPr lvl="2"/>
            <a:r>
              <a:rPr lang="fr-FR" dirty="0" smtClean="0"/>
              <a:t>Une clé de localisation pour retrouver ces morceaux</a:t>
            </a:r>
          </a:p>
          <a:p>
            <a:pPr lvl="2"/>
            <a:r>
              <a:rPr lang="fr-FR" dirty="0" smtClean="0"/>
              <a:t>Les données chiffrées</a:t>
            </a:r>
          </a:p>
          <a:p>
            <a:endParaRPr lang="fr-FR" dirty="0"/>
          </a:p>
          <a:p>
            <a:r>
              <a:rPr lang="fr-FR" dirty="0" smtClean="0"/>
              <a:t>Conclusion : avec le </a:t>
            </a:r>
            <a:r>
              <a:rPr lang="fr-FR" dirty="0" err="1" smtClean="0"/>
              <a:t>churn</a:t>
            </a:r>
            <a:r>
              <a:rPr lang="fr-FR" dirty="0" smtClean="0"/>
              <a:t>, impossible de récupérer la donnée initiale après un certain temps.</a:t>
            </a:r>
          </a:p>
          <a:p>
            <a:endParaRPr lang="fr-FR" dirty="0"/>
          </a:p>
          <a:p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94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</a:t>
            </a:r>
            <a:r>
              <a:rPr lang="fr-FR" b="1" dirty="0" smtClean="0">
                <a:solidFill>
                  <a:schemeClr val="bg1"/>
                </a:solidFill>
              </a:rPr>
              <a:t>Solution</a:t>
            </a:r>
            <a:r>
              <a:rPr lang="fr-FR" dirty="0" smtClean="0">
                <a:solidFill>
                  <a:schemeClr val="bg1"/>
                </a:solidFill>
              </a:rPr>
              <a:t> -&gt; Notre approche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9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780</Words>
  <Application>Microsoft Office PowerPoint</Application>
  <PresentationFormat>Personnalisé</PresentationFormat>
  <Paragraphs>186</Paragraphs>
  <Slides>18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Implémentation du  Droit à l’Oubli</vt:lpstr>
      <vt:lpstr>Plan de la présentation</vt:lpstr>
      <vt:lpstr>Les données existent indéfiniment</vt:lpstr>
      <vt:lpstr>Une solution :   La publication éphémère</vt:lpstr>
      <vt:lpstr>Objectif</vt:lpstr>
      <vt:lpstr>Introduction aux DHT (1/2)</vt:lpstr>
      <vt:lpstr>Introduction aux DHT (2/2)</vt:lpstr>
      <vt:lpstr>Quelques exemples</vt:lpstr>
      <vt:lpstr>DHT : Application à la publication éphémère</vt:lpstr>
      <vt:lpstr>Illustration</vt:lpstr>
      <vt:lpstr>Une approche :   Application à la dégradation  de données de géolocalisation</vt:lpstr>
      <vt:lpstr>Objectifs</vt:lpstr>
      <vt:lpstr>Travail a exécuter</vt:lpstr>
      <vt:lpstr>Chiffrement RSA</vt:lpstr>
      <vt:lpstr>Interpolation polynomiale</vt:lpstr>
      <vt:lpstr>Choix de la DHT</vt:lpstr>
      <vt:lpstr>Limites</vt:lpstr>
      <vt:lpstr>Des questions 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Anas</cp:lastModifiedBy>
  <cp:revision>74</cp:revision>
  <dcterms:created xsi:type="dcterms:W3CDTF">2014-12-14T13:24:32Z</dcterms:created>
  <dcterms:modified xsi:type="dcterms:W3CDTF">2014-12-18T17:00:51Z</dcterms:modified>
</cp:coreProperties>
</file>