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9" r:id="rId3"/>
    <p:sldId id="266" r:id="rId4"/>
    <p:sldId id="259" r:id="rId5"/>
    <p:sldId id="268" r:id="rId6"/>
    <p:sldId id="262" r:id="rId7"/>
    <p:sldId id="282" r:id="rId8"/>
    <p:sldId id="269" r:id="rId9"/>
    <p:sldId id="274" r:id="rId10"/>
    <p:sldId id="260" r:id="rId11"/>
    <p:sldId id="263" r:id="rId12"/>
    <p:sldId id="272" r:id="rId13"/>
    <p:sldId id="280" r:id="rId14"/>
    <p:sldId id="281" r:id="rId15"/>
    <p:sldId id="283" r:id="rId16"/>
    <p:sldId id="277" r:id="rId17"/>
    <p:sldId id="27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6" autoAdjust="0"/>
    <p:restoredTop sz="85739" autoAdjust="0"/>
  </p:normalViewPr>
  <p:slideViewPr>
    <p:cSldViewPr snapToGrid="0">
      <p:cViewPr varScale="1">
        <p:scale>
          <a:sx n="52" d="100"/>
          <a:sy n="52" d="100"/>
        </p:scale>
        <p:origin x="557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E5D87-1601-4890-AFDF-A507E492D5C7}" type="datetimeFigureOut">
              <a:rPr lang="fr-FR" smtClean="0"/>
              <a:pPr/>
              <a:t>19/12/2014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C6EC0-2587-492D-BA5C-73FFFD801B3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46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Dire l’objectif,</a:t>
            </a:r>
            <a:r>
              <a:rPr lang="fr-FR" baseline="0" dirty="0" smtClean="0"/>
              <a:t> ce que l’on veut prouver directement 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21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 smtClean="0"/>
              <a:t>Toutes les copies d’un mail </a:t>
            </a:r>
            <a:r>
              <a:rPr lang="fr-FR" dirty="0" err="1" smtClean="0"/>
              <a:t>ont-elles</a:t>
            </a:r>
            <a:r>
              <a:rPr lang="fr-FR" dirty="0" smtClean="0"/>
              <a:t> toutes été effacées ?</a:t>
            </a:r>
          </a:p>
          <a:p>
            <a:pPr lvl="1"/>
            <a:r>
              <a:rPr lang="fr-FR" dirty="0" smtClean="0"/>
              <a:t>La destruction d’un compte Facebook n’entraîne pas celle des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164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2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Alice veut envoyer une information à Bob</a:t>
            </a:r>
          </a:p>
          <a:p>
            <a:endParaRPr lang="fr-FR" dirty="0" smtClean="0"/>
          </a:p>
          <a:p>
            <a:r>
              <a:rPr lang="fr-FR" dirty="0" smtClean="0"/>
              <a:t>Alice sélectionne une clé aléatoire K et encrypte la donnée D pour obtenir le chiffré C </a:t>
            </a:r>
          </a:p>
          <a:p>
            <a:endParaRPr lang="fr-FR" dirty="0" smtClean="0"/>
          </a:p>
          <a:p>
            <a:r>
              <a:rPr lang="fr-FR" dirty="0" smtClean="0"/>
              <a:t>Alice divise la clé en n parties K1…</a:t>
            </a:r>
            <a:r>
              <a:rPr lang="fr-FR" dirty="0" err="1" smtClean="0"/>
              <a:t>Kn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Alice choisit une clé de localisation I et sélectionne un PNG pour obtenir n indices dans la  DHT : I1…In. </a:t>
            </a:r>
          </a:p>
          <a:p>
            <a:endParaRPr lang="fr-FR" dirty="0" smtClean="0"/>
          </a:p>
          <a:p>
            <a:r>
              <a:rPr lang="fr-FR" dirty="0" smtClean="0"/>
              <a:t>Alice envoie les n parts de clé à ces localisations aléatoires dans la DHT</a:t>
            </a:r>
          </a:p>
          <a:p>
            <a:endParaRPr lang="fr-FR" dirty="0" smtClean="0"/>
          </a:p>
          <a:p>
            <a:r>
              <a:rPr lang="fr-FR" dirty="0" smtClean="0"/>
              <a:t>Alice envoie un VDO (L, C, n, seuil)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70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295C-2117-4A3B-ADCB-16A0EC4C0D2D}" type="datetime1">
              <a:rPr lang="fr-FR" smtClean="0"/>
              <a:t>19/12/2014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98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0099-09ED-42E9-9A45-C8F66AEBB391}" type="datetime1">
              <a:rPr lang="fr-FR" smtClean="0"/>
              <a:t>19/12/2014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44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D6CE-3799-4B25-9E03-ED7897AC46F6}" type="datetime1">
              <a:rPr lang="fr-FR" smtClean="0"/>
              <a:t>19/12/2014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2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2928-6572-4762-9237-3F7386C27F39}" type="datetime1">
              <a:rPr lang="fr-FR" smtClean="0"/>
              <a:t>19/12/2014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94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865F-CAA3-48B6-B6CA-BA015A2D96F5}" type="datetime1">
              <a:rPr lang="fr-FR" smtClean="0"/>
              <a:t>19/12/2014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11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8541-7182-42B1-9D8B-9D6033CA56C0}" type="datetime1">
              <a:rPr lang="fr-FR" smtClean="0"/>
              <a:t>19/12/2014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1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692D-E5FA-42A2-ABB8-DFED4D2C27E9}" type="datetime1">
              <a:rPr lang="fr-FR" smtClean="0"/>
              <a:t>19/12/2014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39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67F4-B6D4-42EA-BBB7-E66D6D962493}" type="datetime1">
              <a:rPr lang="fr-FR" smtClean="0"/>
              <a:t>19/12/2014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3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812-1C73-4CFE-86A7-504C91E63FA8}" type="datetime1">
              <a:rPr lang="fr-FR" smtClean="0"/>
              <a:t>19/12/2014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39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5F3B-BE95-4CAC-8294-0DFF6AE6D132}" type="datetime1">
              <a:rPr lang="fr-FR" smtClean="0"/>
              <a:t>19/12/2014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82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9815-2BCA-4F3B-B450-63C11599A471}" type="datetime1">
              <a:rPr lang="fr-FR" smtClean="0"/>
              <a:t>19/12/2014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41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24EAE-0F6F-4BE3-8C0F-EC8476FA8211}" type="datetime1">
              <a:rPr lang="fr-FR" smtClean="0"/>
              <a:t>19/12/2014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46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Implémentation</a:t>
            </a:r>
            <a:br>
              <a:rPr lang="fr-FR" dirty="0" smtClean="0"/>
            </a:br>
            <a:r>
              <a:rPr lang="fr-FR" sz="4900" dirty="0" smtClean="0"/>
              <a:t>du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Droit à l’Oubli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Publication éphémère et dégradation de données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42514" y="4891315"/>
            <a:ext cx="3410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A.EL HADJ AMOR &amp; I.NOBLINS      </a:t>
            </a:r>
          </a:p>
          <a:p>
            <a:endParaRPr lang="fr-FR" dirty="0" smtClean="0"/>
          </a:p>
          <a:p>
            <a:r>
              <a:rPr lang="fr-FR" dirty="0" err="1" smtClean="0"/>
              <a:t>Encadrants</a:t>
            </a:r>
            <a:r>
              <a:rPr lang="fr-FR" dirty="0" smtClean="0"/>
              <a:t> :  S.GAMBS &amp; G.PIOLLE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approche : </a:t>
            </a:r>
            <a:br>
              <a:rPr lang="fr-FR" dirty="0" smtClean="0"/>
            </a:br>
            <a:r>
              <a:rPr lang="fr-FR" dirty="0" smtClean="0"/>
              <a:t>	Application à la dégradation 	de données de géolocalisation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10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2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Comme précédemment : disparition des données mais… progressive !</a:t>
            </a:r>
          </a:p>
          <a:p>
            <a:endParaRPr lang="fr-FR" dirty="0" smtClean="0"/>
          </a:p>
          <a:p>
            <a:r>
              <a:rPr lang="fr-FR" dirty="0" smtClean="0"/>
              <a:t>Un nouveau principe : la dégradation de données</a:t>
            </a:r>
          </a:p>
          <a:p>
            <a:pPr lvl="1"/>
            <a:r>
              <a:rPr lang="fr-FR" dirty="0" smtClean="0"/>
              <a:t>Plusieurs états de la données, de moins en moins précis</a:t>
            </a:r>
          </a:p>
          <a:p>
            <a:pPr lvl="1"/>
            <a:r>
              <a:rPr lang="fr-FR" dirty="0" smtClean="0"/>
              <a:t>Découle d’un nouveau modèle </a:t>
            </a:r>
            <a:r>
              <a:rPr lang="fr-FR" dirty="0"/>
              <a:t>économique de la valeur d’une </a:t>
            </a:r>
            <a:r>
              <a:rPr lang="fr-FR" dirty="0" smtClean="0"/>
              <a:t>donnée (2009)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Exemples</a:t>
            </a:r>
          </a:p>
          <a:p>
            <a:pPr lvl="1"/>
            <a:r>
              <a:rPr lang="fr-FR" dirty="0" smtClean="0"/>
              <a:t>Point GPS -&gt; rectangle</a:t>
            </a:r>
          </a:p>
          <a:p>
            <a:pPr lvl="1"/>
            <a:r>
              <a:rPr lang="fr-FR" dirty="0" smtClean="0"/>
              <a:t>Minute -&gt; semaine</a:t>
            </a:r>
          </a:p>
          <a:p>
            <a:pPr lvl="1"/>
            <a:r>
              <a:rPr lang="fr-FR" dirty="0" smtClean="0"/>
              <a:t>Le dragon du bonheur -&gt; restaurant chinois</a:t>
            </a:r>
          </a:p>
          <a:p>
            <a:pPr lvl="1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11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94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a exécuter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88138" y="1895525"/>
            <a:ext cx="2097743" cy="1096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1 : Dégradation des données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88139" y="3448237"/>
            <a:ext cx="2097743" cy="1087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2 : Chiffrement de chaque niveau de granularité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764304" y="3448237"/>
            <a:ext cx="2097743" cy="1087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3 : Découpe des clés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488138" y="4947162"/>
            <a:ext cx="2097743" cy="96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4 : Hébergement des données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5800163" y="4969805"/>
            <a:ext cx="2026024" cy="1087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DHT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4" idx="2"/>
            <a:endCxn id="6" idx="0"/>
          </p:cNvCxnSpPr>
          <p:nvPr/>
        </p:nvCxnSpPr>
        <p:spPr>
          <a:xfrm>
            <a:off x="2537010" y="2992394"/>
            <a:ext cx="1" cy="45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6" idx="2"/>
            <a:endCxn id="8" idx="0"/>
          </p:cNvCxnSpPr>
          <p:nvPr/>
        </p:nvCxnSpPr>
        <p:spPr>
          <a:xfrm flipH="1">
            <a:off x="2537010" y="4536141"/>
            <a:ext cx="1" cy="41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3"/>
            <a:endCxn id="7" idx="1"/>
          </p:cNvCxnSpPr>
          <p:nvPr/>
        </p:nvCxnSpPr>
        <p:spPr>
          <a:xfrm>
            <a:off x="3585882" y="3992189"/>
            <a:ext cx="2178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7" idx="2"/>
            <a:endCxn id="10" idx="0"/>
          </p:cNvCxnSpPr>
          <p:nvPr/>
        </p:nvCxnSpPr>
        <p:spPr>
          <a:xfrm flipH="1">
            <a:off x="6813175" y="4536141"/>
            <a:ext cx="1" cy="43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Émoticône 18"/>
          <p:cNvSpPr/>
          <p:nvPr/>
        </p:nvSpPr>
        <p:spPr>
          <a:xfrm>
            <a:off x="8301318" y="995245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en angle 20"/>
          <p:cNvCxnSpPr>
            <a:stCxn id="10" idx="6"/>
            <a:endCxn id="19" idx="6"/>
          </p:cNvCxnSpPr>
          <p:nvPr/>
        </p:nvCxnSpPr>
        <p:spPr>
          <a:xfrm flipV="1">
            <a:off x="7826187" y="1452445"/>
            <a:ext cx="1389531" cy="4061312"/>
          </a:xfrm>
          <a:prstGeom prst="bentConnector3">
            <a:avLst>
              <a:gd name="adj1" fmla="val 175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/>
          <p:nvPr/>
        </p:nvCxnSpPr>
        <p:spPr>
          <a:xfrm rot="5400000" flipH="1" flipV="1">
            <a:off x="3730197" y="404402"/>
            <a:ext cx="4582621" cy="6678708"/>
          </a:xfrm>
          <a:prstGeom prst="bentConnector4">
            <a:avLst>
              <a:gd name="adj1" fmla="val -1821"/>
              <a:gd name="adj2" fmla="val 115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19" idx="2"/>
            <a:endCxn id="4" idx="0"/>
          </p:cNvCxnSpPr>
          <p:nvPr/>
        </p:nvCxnSpPr>
        <p:spPr>
          <a:xfrm rot="10800000" flipV="1">
            <a:off x="2537010" y="1452445"/>
            <a:ext cx="5764308" cy="443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2835566" y="4555188"/>
            <a:ext cx="18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Données chiffrées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2537008" y="3040457"/>
            <a:ext cx="230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Niveaux de granularité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3737400" y="3613586"/>
            <a:ext cx="102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clé/</a:t>
            </a:r>
            <a:r>
              <a:rPr lang="fr-FR" dirty="0" err="1" smtClean="0"/>
              <a:t>niv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071388" y="457783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Clés découpées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7976826" y="5524463"/>
            <a:ext cx="187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Clé de localisation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3375127" y="6083446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Hash des données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5158307" y="1030713"/>
            <a:ext cx="25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Données et durées de vie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12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Chiffrement RSA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Données importantes : n (= p*q, premiers), e (choisi à la création de la clé), d (tel que e*d+k*(p-1)(q-1) = 1).</a:t>
            </a:r>
          </a:p>
          <a:p>
            <a:r>
              <a:rPr lang="fr-FR" dirty="0" smtClean="0"/>
              <a:t>C = M</a:t>
            </a:r>
            <a:r>
              <a:rPr lang="fr-FR" baseline="30000" dirty="0" smtClean="0"/>
              <a:t>e</a:t>
            </a:r>
            <a:r>
              <a:rPr lang="fr-FR" dirty="0" smtClean="0"/>
              <a:t>[n]</a:t>
            </a:r>
          </a:p>
          <a:p>
            <a:r>
              <a:rPr lang="fr-FR" dirty="0" smtClean="0"/>
              <a:t>M = M </a:t>
            </a:r>
            <a:r>
              <a:rPr lang="fr-FR" baseline="30000" dirty="0" smtClean="0"/>
              <a:t>e*d</a:t>
            </a:r>
            <a:r>
              <a:rPr lang="fr-FR" dirty="0" smtClean="0"/>
              <a:t> [n]</a:t>
            </a:r>
          </a:p>
          <a:p>
            <a:endParaRPr lang="fr-FR" dirty="0" smtClean="0"/>
          </a:p>
          <a:p>
            <a:r>
              <a:rPr lang="fr-FR" dirty="0" smtClean="0"/>
              <a:t>Il suffit de transmettre n et d </a:t>
            </a:r>
            <a:r>
              <a:rPr lang="fr-FR" smtClean="0"/>
              <a:t>pour déchiffrer un message.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13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6/6b/Interpolation_runge_funktion_10_stuetzstell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314" y="1371575"/>
            <a:ext cx="6807200" cy="509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polynomiale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14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la DHT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01267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Plusieurs implémentations </a:t>
            </a:r>
            <a:r>
              <a:rPr lang="fr-FR" dirty="0" smtClean="0"/>
              <a:t>: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Choix restants :</a:t>
            </a:r>
          </a:p>
          <a:p>
            <a:pPr lvl="1"/>
            <a:r>
              <a:rPr lang="fr-FR" dirty="0" smtClean="0"/>
              <a:t>« vampiriser » </a:t>
            </a:r>
            <a:r>
              <a:rPr lang="fr-FR" dirty="0"/>
              <a:t>une DHT existante ou </a:t>
            </a:r>
            <a:r>
              <a:rPr lang="fr-FR" dirty="0" smtClean="0"/>
              <a:t>simuler</a:t>
            </a:r>
            <a:endParaRPr lang="fr-FR" dirty="0"/>
          </a:p>
          <a:p>
            <a:pPr lvl="1"/>
            <a:r>
              <a:rPr lang="fr-FR" dirty="0"/>
              <a:t>Compensation du risque</a:t>
            </a:r>
          </a:p>
          <a:p>
            <a:pPr lvl="2"/>
            <a:r>
              <a:rPr lang="fr-FR" dirty="0" smtClean="0"/>
              <a:t>Magicien d’oz comme solution </a:t>
            </a:r>
            <a:r>
              <a:rPr lang="fr-FR" dirty="0"/>
              <a:t>de repli </a:t>
            </a:r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54620" y="2197162"/>
            <a:ext cx="7425318" cy="2594971"/>
          </a:xfrm>
          <a:prstGeom prst="rect">
            <a:avLst/>
          </a:prstGeom>
        </p:spPr>
      </p:pic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15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 l’idée</a:t>
            </a:r>
          </a:p>
          <a:p>
            <a:pPr lvl="1"/>
            <a:r>
              <a:rPr lang="fr-FR" dirty="0" smtClean="0"/>
              <a:t>Modèle “honnête mais curieux”</a:t>
            </a:r>
          </a:p>
          <a:p>
            <a:pPr lvl="1"/>
            <a:r>
              <a:rPr lang="fr-FR" dirty="0" smtClean="0"/>
              <a:t>Borne inf. à la durée de vie des données</a:t>
            </a:r>
          </a:p>
          <a:p>
            <a:pPr lvl="1"/>
            <a:r>
              <a:rPr lang="fr-FR" dirty="0" smtClean="0"/>
              <a:t>Ne s’applique pas rétroactivement aux données déjà publiées</a:t>
            </a:r>
          </a:p>
          <a:p>
            <a:pPr lvl="1"/>
            <a:r>
              <a:rPr lang="fr-FR" dirty="0" smtClean="0"/>
              <a:t>Difficulté de proposer un modèle de dégradation général</a:t>
            </a:r>
          </a:p>
          <a:p>
            <a:endParaRPr lang="fr-FR" dirty="0" smtClean="0"/>
          </a:p>
          <a:p>
            <a:r>
              <a:rPr lang="fr-FR" dirty="0" smtClean="0"/>
              <a:t>De </a:t>
            </a:r>
            <a:r>
              <a:rPr lang="fr-FR" smtClean="0"/>
              <a:t>notre </a:t>
            </a:r>
            <a:r>
              <a:rPr lang="fr-FR" smtClean="0"/>
              <a:t>démarche</a:t>
            </a:r>
            <a:endParaRPr lang="fr-FR" dirty="0" smtClean="0"/>
          </a:p>
          <a:p>
            <a:pPr lvl="1"/>
            <a:r>
              <a:rPr lang="fr-FR" dirty="0" smtClean="0"/>
              <a:t>Reste un risque : la mesure du </a:t>
            </a:r>
            <a:r>
              <a:rPr lang="fr-FR" dirty="0" err="1" smtClean="0"/>
              <a:t>churn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16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2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questions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 </a:t>
            </a:r>
            <a:endParaRPr lang="fr-FR" dirty="0" smtClean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17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Exposé du p</a:t>
            </a:r>
            <a:r>
              <a:rPr lang="fr-FR" dirty="0" smtClean="0"/>
              <a:t>roblème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données existent </a:t>
            </a:r>
            <a:r>
              <a:rPr lang="fr-FR" dirty="0" smtClean="0"/>
              <a:t>indéfiniment</a:t>
            </a:r>
          </a:p>
          <a:p>
            <a:endParaRPr lang="fr-FR" dirty="0"/>
          </a:p>
          <a:p>
            <a:r>
              <a:rPr lang="fr-FR" dirty="0"/>
              <a:t>Une </a:t>
            </a:r>
            <a:r>
              <a:rPr lang="fr-FR" dirty="0" smtClean="0"/>
              <a:t>solution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publication </a:t>
            </a:r>
            <a:r>
              <a:rPr lang="fr-FR" dirty="0" smtClean="0"/>
              <a:t>éphémère</a:t>
            </a:r>
          </a:p>
          <a:p>
            <a:endParaRPr lang="fr-FR" dirty="0"/>
          </a:p>
          <a:p>
            <a:r>
              <a:rPr lang="fr-FR" dirty="0" smtClean="0"/>
              <a:t>Une approche</a:t>
            </a:r>
          </a:p>
          <a:p>
            <a:pPr lvl="1"/>
            <a:r>
              <a:rPr lang="fr-FR" dirty="0" smtClean="0"/>
              <a:t>application </a:t>
            </a:r>
            <a:r>
              <a:rPr lang="fr-FR" dirty="0"/>
              <a:t>à la dégradation de données de géolocalisation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2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8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données existent indéfiniment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Aucune incitation pour l’hébergeur</a:t>
            </a:r>
          </a:p>
          <a:p>
            <a:pPr lvl="1"/>
            <a:r>
              <a:rPr lang="fr-FR" dirty="0" smtClean="0"/>
              <a:t>La capacité de stockage disponible est illimitée</a:t>
            </a:r>
          </a:p>
          <a:p>
            <a:pPr lvl="1"/>
            <a:r>
              <a:rPr lang="fr-FR" dirty="0" smtClean="0"/>
              <a:t>De nombreux « services » veulent valoriser les données qu’ils collectent</a:t>
            </a:r>
          </a:p>
          <a:p>
            <a:pPr lvl="1"/>
            <a:endParaRPr lang="fr-FR" dirty="0"/>
          </a:p>
          <a:p>
            <a:r>
              <a:rPr lang="fr-FR" dirty="0" smtClean="0"/>
              <a:t>Aucune responsabilité de l’utilisateur</a:t>
            </a:r>
          </a:p>
          <a:p>
            <a:pPr lvl="1"/>
            <a:r>
              <a:rPr lang="fr-FR" dirty="0" smtClean="0"/>
              <a:t>Perte de contrôle sur les données</a:t>
            </a:r>
          </a:p>
          <a:p>
            <a:pPr lvl="1"/>
            <a:endParaRPr lang="fr-FR" dirty="0"/>
          </a:p>
          <a:p>
            <a:r>
              <a:rPr lang="fr-FR" dirty="0" smtClean="0"/>
              <a:t>Absence d’une relation de confiance entre ces deux acteurs</a:t>
            </a:r>
          </a:p>
          <a:p>
            <a:endParaRPr lang="fr-FR" dirty="0"/>
          </a:p>
          <a:p>
            <a:r>
              <a:rPr lang="fr-FR" dirty="0" smtClean="0"/>
              <a:t>Attaque rétroactive</a:t>
            </a:r>
          </a:p>
          <a:p>
            <a:pPr lvl="1"/>
            <a:r>
              <a:rPr lang="fr-FR" dirty="0"/>
              <a:t>Des données peuvent ressurgir après leur supposé effacement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Exposé du problème </a:t>
            </a:r>
            <a:r>
              <a:rPr lang="fr-FR" dirty="0" smtClean="0">
                <a:solidFill>
                  <a:schemeClr val="bg1"/>
                </a:solidFill>
              </a:rPr>
              <a:t>-&gt; Solution -&gt; Notre approche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3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9908" y="1332367"/>
            <a:ext cx="10515600" cy="2852737"/>
          </a:xfrm>
        </p:spPr>
        <p:txBody>
          <a:bodyPr/>
          <a:lstStyle/>
          <a:p>
            <a:r>
              <a:rPr lang="fr-FR" dirty="0" smtClean="0"/>
              <a:t>Une solution : </a:t>
            </a:r>
            <a:br>
              <a:rPr lang="fr-FR" dirty="0" smtClean="0"/>
            </a:br>
            <a:r>
              <a:rPr lang="fr-FR" dirty="0" smtClean="0"/>
              <a:t>	La publication éphémère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4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Donner à l’utilisateur le contrôle sur la durée de vie de ses données</a:t>
            </a:r>
          </a:p>
          <a:p>
            <a:pPr lvl="1"/>
            <a:r>
              <a:rPr lang="fr-FR" dirty="0" smtClean="0"/>
              <a:t>Laps de temps =&gt; copies illisibles</a:t>
            </a:r>
          </a:p>
          <a:p>
            <a:pPr lvl="1"/>
            <a:endParaRPr lang="fr-FR" dirty="0"/>
          </a:p>
          <a:p>
            <a:endParaRPr lang="fr-FR" dirty="0" smtClean="0"/>
          </a:p>
          <a:p>
            <a:r>
              <a:rPr lang="fr-FR" dirty="0" smtClean="0"/>
              <a:t>Une solution : les DHT</a:t>
            </a:r>
          </a:p>
          <a:p>
            <a:pPr lvl="1"/>
            <a:r>
              <a:rPr lang="fr-FR" dirty="0" smtClean="0"/>
              <a:t>Au cœur des systèmes de partage de données</a:t>
            </a:r>
          </a:p>
          <a:p>
            <a:pPr lvl="1"/>
            <a:r>
              <a:rPr lang="fr-FR" dirty="0"/>
              <a:t>Table de </a:t>
            </a:r>
            <a:r>
              <a:rPr lang="fr-FR" dirty="0" smtClean="0"/>
              <a:t>hachage = Dictionnaire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</a:t>
            </a:r>
            <a:r>
              <a:rPr lang="fr-FR" b="1" dirty="0" smtClean="0">
                <a:solidFill>
                  <a:schemeClr val="bg1"/>
                </a:solidFill>
              </a:rPr>
              <a:t>Solution</a:t>
            </a:r>
            <a:r>
              <a:rPr lang="fr-FR" dirty="0" smtClean="0">
                <a:solidFill>
                  <a:schemeClr val="bg1"/>
                </a:solidFill>
              </a:rPr>
              <a:t> -&gt; Notre approche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5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0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aux DHT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DHT</a:t>
            </a:r>
          </a:p>
          <a:p>
            <a:pPr lvl="1"/>
            <a:r>
              <a:rPr lang="fr-FR" dirty="0" smtClean="0"/>
              <a:t>Table de hachage distribuée entre de nombreux hôtes</a:t>
            </a:r>
          </a:p>
          <a:p>
            <a:pPr lvl="1"/>
            <a:r>
              <a:rPr lang="fr-FR" dirty="0" smtClean="0"/>
              <a:t>Principe</a:t>
            </a:r>
          </a:p>
          <a:p>
            <a:pPr lvl="2"/>
            <a:r>
              <a:rPr lang="fr-FR" dirty="0" smtClean="0"/>
              <a:t>Chaque nœud s’occupe de segments contigus de l’espace de clés</a:t>
            </a:r>
          </a:p>
          <a:p>
            <a:pPr lvl="2"/>
            <a:r>
              <a:rPr lang="fr-FR" dirty="0" smtClean="0"/>
              <a:t>Tout nœud tente de diriger les messages vers le nœud responsable de la clé recherchée</a:t>
            </a:r>
          </a:p>
          <a:p>
            <a:pPr lvl="1"/>
            <a:r>
              <a:rPr lang="fr-FR" dirty="0" smtClean="0"/>
              <a:t>Une myriade d’algorithmes: </a:t>
            </a:r>
            <a:r>
              <a:rPr lang="fr-FR" dirty="0" err="1" smtClean="0"/>
              <a:t>Kademlia</a:t>
            </a:r>
            <a:r>
              <a:rPr lang="fr-FR" dirty="0" smtClean="0"/>
              <a:t>, </a:t>
            </a:r>
            <a:r>
              <a:rPr lang="fr-FR" dirty="0" err="1" smtClean="0"/>
              <a:t>Chord</a:t>
            </a:r>
            <a:r>
              <a:rPr lang="fr-FR" dirty="0" smtClean="0"/>
              <a:t>, GIMP, etc.</a:t>
            </a:r>
          </a:p>
          <a:p>
            <a:pPr lvl="1"/>
            <a:endParaRPr lang="fr-FR" dirty="0"/>
          </a:p>
          <a:p>
            <a:r>
              <a:rPr lang="fr-FR" dirty="0" smtClean="0"/>
              <a:t>Intérêt</a:t>
            </a:r>
          </a:p>
          <a:p>
            <a:pPr lvl="1"/>
            <a:r>
              <a:rPr lang="fr-FR" dirty="0"/>
              <a:t>Pas de contrôle </a:t>
            </a:r>
            <a:r>
              <a:rPr lang="fr-FR" dirty="0" smtClean="0"/>
              <a:t>centralisé</a:t>
            </a:r>
          </a:p>
          <a:p>
            <a:pPr lvl="1"/>
            <a:r>
              <a:rPr lang="fr-FR" dirty="0" smtClean="0"/>
              <a:t>Efficaces : Recherche </a:t>
            </a:r>
            <a:r>
              <a:rPr lang="fr-FR" dirty="0"/>
              <a:t>en O(</a:t>
            </a:r>
            <a:r>
              <a:rPr lang="fr-FR" dirty="0" err="1"/>
              <a:t>logN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Nombreuses implémentations et facilité d’interface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</a:t>
            </a:r>
            <a:r>
              <a:rPr lang="fr-FR" b="1" dirty="0" smtClean="0">
                <a:solidFill>
                  <a:schemeClr val="bg1"/>
                </a:solidFill>
              </a:rPr>
              <a:t>Solution</a:t>
            </a:r>
            <a:r>
              <a:rPr lang="fr-FR" dirty="0" smtClean="0">
                <a:solidFill>
                  <a:schemeClr val="bg1"/>
                </a:solidFill>
              </a:rPr>
              <a:t> -&gt; Notre approche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6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7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aux DHT </a:t>
            </a:r>
            <a:r>
              <a:rPr lang="fr-FR" dirty="0" smtClean="0"/>
              <a:t>(2/2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</a:t>
            </a:r>
            <a:r>
              <a:rPr lang="fr-FR" dirty="0" smtClean="0"/>
              <a:t>éplication des données</a:t>
            </a:r>
          </a:p>
          <a:p>
            <a:pPr lvl="1"/>
            <a:r>
              <a:rPr lang="fr-FR" dirty="0" smtClean="0"/>
              <a:t>Très robuste par rapport à la disparition des nœuds</a:t>
            </a:r>
          </a:p>
          <a:p>
            <a:pPr lvl="1"/>
            <a:r>
              <a:rPr lang="fr-FR" dirty="0" smtClean="0"/>
              <a:t>La donnée reste disponible le temps ou elle doit l’être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err="1" smtClean="0"/>
              <a:t>Churn</a:t>
            </a:r>
            <a:endParaRPr lang="fr-FR" dirty="0"/>
          </a:p>
          <a:p>
            <a:pPr lvl="1"/>
            <a:r>
              <a:rPr lang="fr-FR" dirty="0" smtClean="0"/>
              <a:t>Propriété antagoniste</a:t>
            </a:r>
          </a:p>
          <a:p>
            <a:pPr lvl="1"/>
            <a:r>
              <a:rPr lang="fr-FR" dirty="0" smtClean="0"/>
              <a:t>Les nœuds va-et-viennent sur le réseau</a:t>
            </a:r>
          </a:p>
          <a:p>
            <a:pPr lvl="1"/>
            <a:r>
              <a:rPr lang="fr-FR" dirty="0" smtClean="0"/>
              <a:t>Inéluctable disparition de données</a:t>
            </a:r>
          </a:p>
          <a:p>
            <a:pPr lvl="1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</a:t>
            </a:r>
            <a:r>
              <a:rPr lang="fr-FR" b="1" dirty="0" smtClean="0">
                <a:solidFill>
                  <a:schemeClr val="bg1"/>
                </a:solidFill>
              </a:rPr>
              <a:t>Solution</a:t>
            </a:r>
            <a:r>
              <a:rPr lang="fr-FR" dirty="0" smtClean="0">
                <a:solidFill>
                  <a:schemeClr val="bg1"/>
                </a:solidFill>
              </a:rPr>
              <a:t> -&gt; Notre approche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.ytimg.com/vi/b7fzkB-Om3k/mq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52" y="3820848"/>
            <a:ext cx="4188648" cy="2356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7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DHT : Application à la publication éphémère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Principe</a:t>
            </a:r>
          </a:p>
          <a:p>
            <a:pPr lvl="1"/>
            <a:r>
              <a:rPr lang="fr-FR" dirty="0" smtClean="0"/>
              <a:t>Fragmentation et dissémination : les morceaux de clé sont envoyés sur la DHT</a:t>
            </a:r>
          </a:p>
          <a:p>
            <a:pPr lvl="1"/>
            <a:r>
              <a:rPr lang="fr-FR" dirty="0" smtClean="0"/>
              <a:t>Sont transmis aux utilisateurs légitimes :</a:t>
            </a:r>
          </a:p>
          <a:p>
            <a:pPr lvl="2"/>
            <a:r>
              <a:rPr lang="fr-FR" dirty="0" smtClean="0"/>
              <a:t>Une clé de localisation pour retrouver ces morceaux</a:t>
            </a:r>
          </a:p>
          <a:p>
            <a:pPr lvl="2"/>
            <a:r>
              <a:rPr lang="fr-FR" dirty="0" smtClean="0"/>
              <a:t>Les données chiffrées</a:t>
            </a:r>
          </a:p>
          <a:p>
            <a:endParaRPr lang="fr-FR" dirty="0"/>
          </a:p>
          <a:p>
            <a:r>
              <a:rPr lang="fr-FR" dirty="0" smtClean="0"/>
              <a:t>Conclusion : avec le </a:t>
            </a:r>
            <a:r>
              <a:rPr lang="fr-FR" dirty="0" err="1" smtClean="0"/>
              <a:t>churn</a:t>
            </a:r>
            <a:r>
              <a:rPr lang="fr-FR" dirty="0" smtClean="0"/>
              <a:t>, impossible de récupérer la donnée initiale après un certain temps.</a:t>
            </a:r>
          </a:p>
          <a:p>
            <a:endParaRPr lang="fr-FR" dirty="0"/>
          </a:p>
          <a:p>
            <a:r>
              <a:rPr lang="fr-FR" dirty="0" smtClean="0"/>
              <a:t>Une implémentation : </a:t>
            </a:r>
            <a:r>
              <a:rPr lang="fr-FR" dirty="0" err="1" smtClean="0"/>
              <a:t>Vanish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</a:t>
            </a:r>
            <a:r>
              <a:rPr lang="fr-FR" b="1" dirty="0" smtClean="0">
                <a:solidFill>
                  <a:schemeClr val="bg1"/>
                </a:solidFill>
              </a:rPr>
              <a:t>Solution</a:t>
            </a:r>
            <a:r>
              <a:rPr lang="fr-FR" dirty="0" smtClean="0">
                <a:solidFill>
                  <a:schemeClr val="bg1"/>
                </a:solidFill>
              </a:rPr>
              <a:t> -&gt; Notre approche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8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Illustration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51568" y="1690688"/>
            <a:ext cx="9888864" cy="354307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</a:t>
            </a:r>
            <a:r>
              <a:rPr lang="fr-FR" b="1" dirty="0" smtClean="0">
                <a:solidFill>
                  <a:schemeClr val="bg1"/>
                </a:solidFill>
              </a:rPr>
              <a:t>Solution</a:t>
            </a:r>
            <a:r>
              <a:rPr lang="fr-FR" dirty="0" smtClean="0">
                <a:solidFill>
                  <a:schemeClr val="bg1"/>
                </a:solidFill>
              </a:rPr>
              <a:t> -&gt; Notre approche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9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2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747</Words>
  <Application>Microsoft Office PowerPoint</Application>
  <PresentationFormat>Grand écran</PresentationFormat>
  <Paragraphs>176</Paragraphs>
  <Slides>17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Thème Office</vt:lpstr>
      <vt:lpstr>Implémentation du  Droit à l’Oubli</vt:lpstr>
      <vt:lpstr>Plan de la présentation</vt:lpstr>
      <vt:lpstr>Les données existent indéfiniment</vt:lpstr>
      <vt:lpstr>Une solution :   La publication éphémère</vt:lpstr>
      <vt:lpstr>Objectif</vt:lpstr>
      <vt:lpstr>Introduction aux DHT (1/2)</vt:lpstr>
      <vt:lpstr>Introduction aux DHT (2/2)</vt:lpstr>
      <vt:lpstr>DHT : Application à la publication éphémère</vt:lpstr>
      <vt:lpstr>Illustration</vt:lpstr>
      <vt:lpstr>Une approche :   Application à la dégradation  de données de géolocalisation</vt:lpstr>
      <vt:lpstr>Objectifs</vt:lpstr>
      <vt:lpstr>Travail a exécuter</vt:lpstr>
      <vt:lpstr>Chiffrement RSA</vt:lpstr>
      <vt:lpstr>Interpolation polynomiale</vt:lpstr>
      <vt:lpstr>Choix de la DHT</vt:lpstr>
      <vt:lpstr>Limites</vt:lpstr>
      <vt:lpstr>Des questions 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ionathan noblins</dc:creator>
  <cp:lastModifiedBy>ionathan noblins</cp:lastModifiedBy>
  <cp:revision>75</cp:revision>
  <dcterms:created xsi:type="dcterms:W3CDTF">2014-12-14T13:24:32Z</dcterms:created>
  <dcterms:modified xsi:type="dcterms:W3CDTF">2014-12-19T07:14:07Z</dcterms:modified>
</cp:coreProperties>
</file>