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6" r:id="rId4"/>
    <p:sldId id="284" r:id="rId5"/>
    <p:sldId id="285" r:id="rId6"/>
    <p:sldId id="272" r:id="rId7"/>
    <p:sldId id="287" r:id="rId8"/>
    <p:sldId id="288" r:id="rId9"/>
    <p:sldId id="290" r:id="rId10"/>
    <p:sldId id="291" r:id="rId11"/>
    <p:sldId id="289" r:id="rId12"/>
    <p:sldId id="293" r:id="rId13"/>
    <p:sldId id="294" r:id="rId14"/>
    <p:sldId id="292" r:id="rId15"/>
    <p:sldId id="277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5" autoAdjust="0"/>
    <p:restoredTop sz="82028" autoAdjust="0"/>
  </p:normalViewPr>
  <p:slideViewPr>
    <p:cSldViewPr snapToGrid="0">
      <p:cViewPr>
        <p:scale>
          <a:sx n="50" d="100"/>
          <a:sy n="50" d="100"/>
        </p:scale>
        <p:origin x="68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5D87-1601-4890-AFDF-A507E492D5C7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6EC0-2587-492D-BA5C-73FFFD801B3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4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l’objectif,</a:t>
            </a:r>
            <a:r>
              <a:rPr lang="fr-FR" baseline="0" dirty="0" smtClean="0"/>
              <a:t> ce que l’on veut prouver directement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1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Une implémentation : </a:t>
            </a:r>
            <a:r>
              <a:rPr lang="fr-FR" dirty="0" err="1" smtClean="0"/>
              <a:t>Vanish</a:t>
            </a:r>
            <a:endParaRPr lang="fr-FR" dirty="0" smtClean="0"/>
          </a:p>
          <a:p>
            <a:r>
              <a:rPr lang="fr-FR" dirty="0" smtClean="0"/>
              <a:t>Alice veut envoyer une information à Bob</a:t>
            </a:r>
          </a:p>
          <a:p>
            <a:endParaRPr lang="fr-FR" dirty="0" smtClean="0"/>
          </a:p>
          <a:p>
            <a:r>
              <a:rPr lang="fr-FR" dirty="0" smtClean="0"/>
              <a:t>Alice sélectionne une clé aléatoire K et encrypte la donnée D pour obtenir le chiffré C </a:t>
            </a:r>
          </a:p>
          <a:p>
            <a:endParaRPr lang="fr-FR" dirty="0" smtClean="0"/>
          </a:p>
          <a:p>
            <a:r>
              <a:rPr lang="fr-FR" dirty="0" smtClean="0"/>
              <a:t>Alice divise la clé en n parties K1…</a:t>
            </a:r>
            <a:r>
              <a:rPr lang="fr-FR" dirty="0" err="1" smtClean="0"/>
              <a:t>Kn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Alice choisit une clé de localisation I et sélectionne un PNG pour obtenir n indices dans la  DHT : I1…In. </a:t>
            </a:r>
          </a:p>
          <a:p>
            <a:endParaRPr lang="fr-FR" dirty="0" smtClean="0"/>
          </a:p>
          <a:p>
            <a:r>
              <a:rPr lang="fr-FR" dirty="0" smtClean="0"/>
              <a:t>Alice envoie les n parts de clé à ces localisations aléatoires dans la DHT</a:t>
            </a:r>
          </a:p>
          <a:p>
            <a:endParaRPr lang="fr-FR" dirty="0" smtClean="0"/>
          </a:p>
          <a:p>
            <a:r>
              <a:rPr lang="fr-FR" dirty="0" smtClean="0"/>
              <a:t>Alice envoie un VDO (L, C, n, seuil)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Autres choix</a:t>
            </a:r>
            <a:r>
              <a:rPr lang="fr-FR" baseline="0" dirty="0" smtClean="0"/>
              <a:t> DHT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« vampiriser » une DHT existante ou simuler</a:t>
            </a:r>
          </a:p>
          <a:p>
            <a:pPr lvl="1"/>
            <a:r>
              <a:rPr lang="fr-FR" dirty="0" smtClean="0"/>
              <a:t>Compensation du risque</a:t>
            </a:r>
          </a:p>
          <a:p>
            <a:pPr lvl="2"/>
            <a:r>
              <a:rPr lang="fr-FR" dirty="0" smtClean="0"/>
              <a:t>Magicien d’oz comme solution de repli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Routing layer under the higher-level services has been decomposed into multiple components, routing driver, routing algorithm and messaging service. The decomposition also facilitates implementation of a new algorithm. A newly implemented algorithm can be tested, evaluated and compared on emulator, which can host hundreds of thousands of virtual nodes. It enables large-scale emulation and fair comparison between algorithms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2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1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6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C6EC0-2587-492D-BA5C-73FFFD801B36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46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3B295C-2117-4A3B-ADCB-16A0EC4C0D2D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4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0099-09ED-42E9-9A45-C8F66AEBB391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D6CE-3799-4B25-9E03-ED7897AC46F6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2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2928-6572-4762-9237-3F7386C27F39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65F-CAA3-48B6-B6CA-BA015A2D96F5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8541-7182-42B1-9D8B-9D6033CA56C0}" type="datetime1">
              <a:rPr lang="fr-FR" smtClean="0"/>
              <a:t>29/01/2015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4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692D-E5FA-42A2-ABB8-DFED4D2C27E9}" type="datetime1">
              <a:rPr lang="fr-FR" smtClean="0"/>
              <a:t>29/01/2015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7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67F4-B6D4-42EA-BBB7-E66D6D962493}" type="datetime1">
              <a:rPr lang="fr-FR" smtClean="0"/>
              <a:t>29/01/2015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35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812-1C73-4CFE-86A7-504C91E63FA8}" type="datetime1">
              <a:rPr lang="fr-FR" smtClean="0"/>
              <a:t>29/01/2015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9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5F3B-BE95-4CAC-8294-0DFF6AE6D132}" type="datetime1">
              <a:rPr lang="fr-FR" smtClean="0"/>
              <a:t>29/01/2015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9815-2BCA-4F3B-B450-63C11599A471}" type="datetime1">
              <a:rPr lang="fr-FR" smtClean="0"/>
              <a:t>29/01/2015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124EAE-0F6F-4BE3-8C0F-EC8476FA8211}" type="datetime1">
              <a:rPr lang="fr-FR" smtClean="0"/>
              <a:t>29/01/2015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A212DA-347D-4853-A3E5-DB8AA592974E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8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</a:t>
            </a:r>
            <a:br>
              <a:rPr lang="fr-FR" dirty="0" smtClean="0"/>
            </a:br>
            <a:r>
              <a:rPr lang="fr-FR" sz="4900" dirty="0" smtClean="0"/>
              <a:t>du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Droit à l’Oubli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Publication éphémère et dégradation de données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Arc plein 4"/>
          <p:cNvSpPr/>
          <p:nvPr/>
        </p:nvSpPr>
        <p:spPr>
          <a:xfrm>
            <a:off x="677995" y="1554819"/>
            <a:ext cx="1544321" cy="1581972"/>
          </a:xfrm>
          <a:prstGeom prst="blockArc">
            <a:avLst>
              <a:gd name="adj1" fmla="val 6679600"/>
              <a:gd name="adj2" fmla="val 418485"/>
              <a:gd name="adj3" fmla="val 19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>
                <a:gd name="adj" fmla="val 11034156"/>
              </a:avLst>
            </a:prstTxWarp>
            <a:noAutofit/>
          </a:bodyPr>
          <a:lstStyle/>
          <a:p>
            <a:r>
              <a:rPr lang="fr-FR" sz="1100" dirty="0" err="1">
                <a:solidFill>
                  <a:schemeClr val="tx1"/>
                </a:solidFill>
              </a:rPr>
              <a:t>Starring</a:t>
            </a:r>
            <a:r>
              <a:rPr lang="fr-FR" sz="1100" dirty="0">
                <a:solidFill>
                  <a:schemeClr val="tx1"/>
                </a:solidFill>
              </a:rPr>
              <a:t> A.EL HADJ AMOR &amp; I.NOBLINS      </a:t>
            </a:r>
          </a:p>
        </p:txBody>
      </p:sp>
      <p:sp>
        <p:nvSpPr>
          <p:cNvPr id="10" name="Arc plein 9"/>
          <p:cNvSpPr/>
          <p:nvPr/>
        </p:nvSpPr>
        <p:spPr>
          <a:xfrm>
            <a:off x="2360456" y="1514288"/>
            <a:ext cx="1576215" cy="1640392"/>
          </a:xfrm>
          <a:prstGeom prst="blockArc">
            <a:avLst>
              <a:gd name="adj1" fmla="val 6679600"/>
              <a:gd name="adj2" fmla="val 418485"/>
              <a:gd name="adj3" fmla="val 19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964883"/>
              </a:avLst>
            </a:prstTxWarp>
            <a:noAutofit/>
          </a:bodyPr>
          <a:lstStyle/>
          <a:p>
            <a:r>
              <a:rPr lang="fr-FR" sz="1100" dirty="0">
                <a:solidFill>
                  <a:schemeClr val="tx1"/>
                </a:solidFill>
              </a:rPr>
              <a:t>Encadrés par S.GAMBS &amp; G.PIOLLE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et 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Rédaction</a:t>
            </a:r>
            <a:r>
              <a:rPr lang="en-US" dirty="0" smtClean="0"/>
              <a:t> de scenarios</a:t>
            </a:r>
            <a:endParaRPr lang="en-US" dirty="0"/>
          </a:p>
          <a:p>
            <a:r>
              <a:rPr lang="en-US" dirty="0" err="1" smtClean="0"/>
              <a:t>Nécessiter</a:t>
            </a:r>
            <a:r>
              <a:rPr lang="en-US" dirty="0" smtClean="0"/>
              <a:t> de </a:t>
            </a:r>
            <a:r>
              <a:rPr lang="en-US" dirty="0" err="1" smtClean="0"/>
              <a:t>s’y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10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Blocs de programmation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11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1 : dégradation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12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2 : Chiffrement des grains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14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 l’idée</a:t>
            </a:r>
          </a:p>
          <a:p>
            <a:pPr lvl="1"/>
            <a:r>
              <a:rPr lang="fr-FR" dirty="0" smtClean="0"/>
              <a:t>Modèle “honnête mais curieux”</a:t>
            </a:r>
          </a:p>
          <a:p>
            <a:pPr lvl="1"/>
            <a:r>
              <a:rPr lang="fr-FR" dirty="0" smtClean="0"/>
              <a:t>Borne inf. à la durée de vie des données</a:t>
            </a:r>
          </a:p>
          <a:p>
            <a:pPr lvl="1"/>
            <a:r>
              <a:rPr lang="fr-FR" dirty="0" smtClean="0"/>
              <a:t>Ne s’applique pas rétroactivement aux données déjà publiées</a:t>
            </a:r>
          </a:p>
          <a:p>
            <a:pPr lvl="1"/>
            <a:r>
              <a:rPr lang="fr-FR" dirty="0" smtClean="0"/>
              <a:t>Difficulté de proposer un modèle de dégradation général</a:t>
            </a:r>
          </a:p>
          <a:p>
            <a:endParaRPr lang="fr-FR" dirty="0" smtClean="0"/>
          </a:p>
          <a:p>
            <a:r>
              <a:rPr lang="fr-FR" dirty="0" smtClean="0"/>
              <a:t>De </a:t>
            </a:r>
            <a:r>
              <a:rPr lang="fr-FR" smtClean="0"/>
              <a:t>notre démarche</a:t>
            </a:r>
            <a:endParaRPr lang="fr-FR" dirty="0" smtClean="0"/>
          </a:p>
          <a:p>
            <a:pPr lvl="1"/>
            <a:r>
              <a:rPr lang="fr-FR" dirty="0" smtClean="0"/>
              <a:t>Reste un risque : la mesure du </a:t>
            </a:r>
            <a:r>
              <a:rPr lang="fr-FR" dirty="0" err="1" smtClean="0"/>
              <a:t>churn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15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 smtClean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16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Rappels</a:t>
            </a:r>
          </a:p>
          <a:p>
            <a:endParaRPr lang="fr-FR" dirty="0"/>
          </a:p>
          <a:p>
            <a:r>
              <a:rPr lang="fr-FR" dirty="0" smtClean="0"/>
              <a:t>Overlay Weaver, un simulateur de DHT</a:t>
            </a:r>
          </a:p>
          <a:p>
            <a:endParaRPr lang="fr-FR" dirty="0"/>
          </a:p>
          <a:p>
            <a:r>
              <a:rPr lang="fr-FR" dirty="0" smtClean="0"/>
              <a:t>Code et enjeux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8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Parce qu’on ne saurait compter sur vous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3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problème : les don</a:t>
            </a:r>
            <a:r>
              <a:rPr lang="fr-FR" dirty="0" smtClean="0"/>
              <a:t>nées </a:t>
            </a:r>
            <a:r>
              <a:rPr lang="fr-FR" dirty="0"/>
              <a:t>existent </a:t>
            </a:r>
            <a:r>
              <a:rPr lang="fr-FR" dirty="0" smtClean="0"/>
              <a:t>indéfiniment</a:t>
            </a:r>
          </a:p>
          <a:p>
            <a:pPr lvl="1"/>
            <a:r>
              <a:rPr lang="fr-FR" dirty="0" smtClean="0"/>
              <a:t>Relation ambigüe hébergeur-utilisateur et a</a:t>
            </a:r>
            <a:r>
              <a:rPr lang="fr-FR" dirty="0" smtClean="0"/>
              <a:t>ttaques rétroactives</a:t>
            </a:r>
          </a:p>
          <a:p>
            <a:pPr lvl="1"/>
            <a:r>
              <a:rPr lang="fr-FR" dirty="0"/>
              <a:t>Donner à l’utilisateur le contrôle sur la durée de vie de ses </a:t>
            </a:r>
            <a:r>
              <a:rPr lang="fr-FR" dirty="0" smtClean="0"/>
              <a:t>données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dirty="0" smtClean="0"/>
              <a:t>solution : la </a:t>
            </a:r>
            <a:r>
              <a:rPr lang="fr-FR" dirty="0"/>
              <a:t>publication </a:t>
            </a:r>
            <a:r>
              <a:rPr lang="fr-FR" dirty="0" smtClean="0"/>
              <a:t>éphémère</a:t>
            </a:r>
          </a:p>
          <a:p>
            <a:pPr lvl="1"/>
            <a:r>
              <a:rPr lang="fr-FR" dirty="0" smtClean="0"/>
              <a:t>Mettre à profit l’une des faiblesses des DHT : le </a:t>
            </a:r>
            <a:r>
              <a:rPr lang="fr-FR" dirty="0" err="1" smtClean="0"/>
              <a:t>churn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Une application : dégradation </a:t>
            </a:r>
            <a:r>
              <a:rPr lang="fr-FR" dirty="0"/>
              <a:t>de données de </a:t>
            </a:r>
            <a:r>
              <a:rPr lang="fr-FR" dirty="0" smtClean="0"/>
              <a:t>géolocalisation</a:t>
            </a:r>
          </a:p>
          <a:p>
            <a:pPr lvl="1"/>
            <a:r>
              <a:rPr lang="fr-FR" dirty="0" smtClean="0"/>
              <a:t>Disparition progressive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1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Principe de la publication </a:t>
            </a:r>
            <a:r>
              <a:rPr lang="fr-FR" dirty="0" err="1" smtClean="0"/>
              <a:t>éphémere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la publication éphémère</a:t>
            </a:r>
            <a:endParaRPr lang="fr-FR" dirty="0"/>
          </a:p>
          <a:p>
            <a:pPr lvl="1"/>
            <a:r>
              <a:rPr lang="fr-FR" dirty="0"/>
              <a:t>Fragmentation et dissémination : les morceaux de clé sont envoyés sur la DHT</a:t>
            </a:r>
          </a:p>
          <a:p>
            <a:pPr lvl="1"/>
            <a:r>
              <a:rPr lang="fr-FR" dirty="0" smtClean="0"/>
              <a:t>Les destinataires légitimes reçoivent une </a:t>
            </a:r>
            <a:r>
              <a:rPr lang="fr-FR" dirty="0"/>
              <a:t>clé de localisation </a:t>
            </a:r>
            <a:r>
              <a:rPr lang="fr-FR" dirty="0" smtClean="0"/>
              <a:t>et les données </a:t>
            </a:r>
            <a:r>
              <a:rPr lang="fr-FR" dirty="0"/>
              <a:t>chiffrées</a:t>
            </a:r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5034" y="3721810"/>
            <a:ext cx="7221965" cy="25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Travail </a:t>
            </a:r>
            <a:r>
              <a:rPr lang="fr-FR" dirty="0" smtClean="0"/>
              <a:t>a exécuter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11098" y="2230805"/>
            <a:ext cx="2097743" cy="10968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1 : Dégradation des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1099" y="3783517"/>
            <a:ext cx="2097743" cy="10879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2 : Chiffrement de chaque niveau de granularité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3464" y="3783517"/>
            <a:ext cx="2097743" cy="10879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3 : Découpe des clés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1098" y="5282442"/>
            <a:ext cx="2097743" cy="9601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Bloc 4 : Hébergement des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699323" y="5305085"/>
            <a:ext cx="2026024" cy="108790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DHT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436170" y="3327674"/>
            <a:ext cx="1" cy="45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436170" y="4871421"/>
            <a:ext cx="1" cy="41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3"/>
            <a:endCxn id="7" idx="1"/>
          </p:cNvCxnSpPr>
          <p:nvPr/>
        </p:nvCxnSpPr>
        <p:spPr>
          <a:xfrm>
            <a:off x="4408842" y="4327469"/>
            <a:ext cx="225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10" idx="0"/>
          </p:cNvCxnSpPr>
          <p:nvPr/>
        </p:nvCxnSpPr>
        <p:spPr>
          <a:xfrm flipH="1">
            <a:off x="7712335" y="4871421"/>
            <a:ext cx="1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Émoticône 18"/>
          <p:cNvSpPr/>
          <p:nvPr/>
        </p:nvSpPr>
        <p:spPr>
          <a:xfrm>
            <a:off x="9200478" y="1482925"/>
            <a:ext cx="914400" cy="914400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" name="Connecteur en angle 20"/>
          <p:cNvCxnSpPr>
            <a:stCxn id="10" idx="6"/>
            <a:endCxn id="19" idx="6"/>
          </p:cNvCxnSpPr>
          <p:nvPr/>
        </p:nvCxnSpPr>
        <p:spPr>
          <a:xfrm flipV="1">
            <a:off x="8725347" y="1940125"/>
            <a:ext cx="1389531" cy="3908912"/>
          </a:xfrm>
          <a:prstGeom prst="bentConnector3">
            <a:avLst>
              <a:gd name="adj1" fmla="val 116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8" idx="2"/>
            <a:endCxn id="19" idx="6"/>
          </p:cNvCxnSpPr>
          <p:nvPr/>
        </p:nvCxnSpPr>
        <p:spPr>
          <a:xfrm rot="5400000" flipH="1" flipV="1">
            <a:off x="4586189" y="713906"/>
            <a:ext cx="4302469" cy="6754908"/>
          </a:xfrm>
          <a:prstGeom prst="bentConnector4">
            <a:avLst>
              <a:gd name="adj1" fmla="val -5313"/>
              <a:gd name="adj2" fmla="val 103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9" idx="2"/>
            <a:endCxn id="4" idx="0"/>
          </p:cNvCxnSpPr>
          <p:nvPr/>
        </p:nvCxnSpPr>
        <p:spPr>
          <a:xfrm rot="10800000" flipV="1">
            <a:off x="3359970" y="1940125"/>
            <a:ext cx="5840508" cy="290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475646" y="4905708"/>
            <a:ext cx="18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chiffrées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436168" y="3375737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Niveaux de granularité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017560" y="4040306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</a:t>
            </a:r>
            <a:r>
              <a:rPr lang="fr-FR" dirty="0" smtClean="0"/>
              <a:t>clé/niveau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680988" y="4928350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Clés découpées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8662626" y="5798783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 de localisation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4624807" y="6281566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Hash des données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042227" y="1899393"/>
            <a:ext cx="25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Données et durées de vie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Choix de la DHT</a:t>
            </a:r>
          </a:p>
          <a:p>
            <a:r>
              <a:rPr lang="fr-FR" dirty="0" smtClean="0"/>
              <a:t>Entrées et sorties des blocs</a:t>
            </a:r>
          </a:p>
          <a:p>
            <a:r>
              <a:rPr lang="fr-FR" dirty="0" smtClean="0"/>
              <a:t>Choix du chiffrement </a:t>
            </a:r>
            <a:endParaRPr lang="fr-FR" dirty="0" smtClean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7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OVERLAY Weaver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simulateur de DHT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8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 de construction de surcouche réseau</a:t>
            </a:r>
          </a:p>
          <a:p>
            <a:pPr lvl="1"/>
            <a:r>
              <a:rPr lang="fr-FR" dirty="0" smtClean="0"/>
              <a:t>Permet d’implémenter et tester rapidement de nouveaux algorithmes</a:t>
            </a:r>
          </a:p>
          <a:p>
            <a:pPr lvl="1"/>
            <a:r>
              <a:rPr lang="fr-FR" dirty="0" smtClean="0"/>
              <a:t>Implémente déjà de nombreux algorithmes : </a:t>
            </a:r>
            <a:r>
              <a:rPr lang="fr-FR" dirty="0" err="1" smtClean="0"/>
              <a:t>Chord</a:t>
            </a:r>
            <a:r>
              <a:rPr lang="fr-FR" dirty="0" smtClean="0"/>
              <a:t>, </a:t>
            </a:r>
            <a:r>
              <a:rPr lang="fr-FR" dirty="0" err="1" smtClean="0"/>
              <a:t>Kademlia</a:t>
            </a:r>
            <a:r>
              <a:rPr lang="fr-FR" dirty="0" smtClean="0"/>
              <a:t>, </a:t>
            </a:r>
            <a:r>
              <a:rPr lang="fr-FR" dirty="0" err="1" smtClean="0"/>
              <a:t>Koorde</a:t>
            </a:r>
            <a:r>
              <a:rPr lang="fr-FR" dirty="0" smtClean="0"/>
              <a:t>, </a:t>
            </a:r>
            <a:r>
              <a:rPr lang="fr-FR" dirty="0" err="1" smtClean="0"/>
              <a:t>Pastry</a:t>
            </a:r>
            <a:r>
              <a:rPr lang="fr-FR" dirty="0" smtClean="0"/>
              <a:t>, </a:t>
            </a:r>
            <a:r>
              <a:rPr lang="fr-FR" dirty="0" err="1" smtClean="0"/>
              <a:t>Tapestry</a:t>
            </a:r>
            <a:r>
              <a:rPr lang="fr-FR" dirty="0" smtClean="0"/>
              <a:t>, etc.</a:t>
            </a:r>
          </a:p>
          <a:p>
            <a:pPr lvl="1"/>
            <a:r>
              <a:rPr lang="fr-FR" dirty="0" smtClean="0"/>
              <a:t>Permet de créer des DHT et interagir avec</a:t>
            </a:r>
          </a:p>
          <a:p>
            <a:endParaRPr lang="fr-FR" dirty="0" smtClean="0"/>
          </a:p>
          <a:p>
            <a:r>
              <a:rPr lang="fr-FR" dirty="0" smtClean="0"/>
              <a:t>Quatre fonctionnalités</a:t>
            </a:r>
          </a:p>
          <a:p>
            <a:pPr lvl="1" fontAlgn="base">
              <a:buSzTx/>
            </a:pPr>
            <a:r>
              <a:rPr lang="fr-FR" altLang="fr-FR" dirty="0" err="1" smtClean="0"/>
              <a:t>Distributed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Environment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Emulator</a:t>
            </a:r>
            <a:endParaRPr lang="fr-FR" altLang="fr-FR" dirty="0" smtClean="0"/>
          </a:p>
          <a:p>
            <a:pPr lvl="1" fontAlgn="base"/>
            <a:r>
              <a:rPr lang="fr-FR" altLang="fr-FR" dirty="0" smtClean="0"/>
              <a:t>Emulation Scenario </a:t>
            </a:r>
            <a:r>
              <a:rPr lang="fr-FR" altLang="fr-FR" dirty="0" err="1" smtClean="0"/>
              <a:t>Generator</a:t>
            </a:r>
            <a:r>
              <a:rPr lang="fr-FR" altLang="fr-FR" dirty="0"/>
              <a:t> </a:t>
            </a:r>
            <a:r>
              <a:rPr lang="fr-FR" altLang="fr-FR" dirty="0" smtClean="0"/>
              <a:t>: plusieurs </a:t>
            </a:r>
            <a:r>
              <a:rPr lang="fr-FR" altLang="fr-FR" dirty="0"/>
              <a:t>dizaines de milliers de nœuds sur </a:t>
            </a:r>
            <a:r>
              <a:rPr lang="fr-FR" altLang="fr-FR" dirty="0" smtClean="0"/>
              <a:t>un PC</a:t>
            </a:r>
          </a:p>
          <a:p>
            <a:pPr lvl="1" fontAlgn="base">
              <a:buSzTx/>
            </a:pPr>
            <a:r>
              <a:rPr lang="fr-FR" altLang="fr-FR" dirty="0" smtClean="0"/>
              <a:t>Overlay </a:t>
            </a:r>
            <a:r>
              <a:rPr lang="fr-FR" altLang="fr-FR" dirty="0" err="1" smtClean="0"/>
              <a:t>Visualizer</a:t>
            </a:r>
            <a:r>
              <a:rPr lang="fr-FR" altLang="fr-FR" dirty="0" smtClean="0"/>
              <a:t> : visualisation en temps réel des communications entre nœuds</a:t>
            </a:r>
          </a:p>
          <a:p>
            <a:pPr lvl="1" fontAlgn="base">
              <a:buSzTx/>
            </a:pPr>
            <a:r>
              <a:rPr lang="fr-FR" altLang="fr-FR" dirty="0" smtClean="0"/>
              <a:t>Message </a:t>
            </a:r>
            <a:r>
              <a:rPr lang="fr-FR" altLang="fr-FR" dirty="0" err="1" smtClean="0"/>
              <a:t>Counter</a:t>
            </a:r>
            <a:endParaRPr lang="fr-FR" alt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l"/>
            <a:r>
              <a:rPr lang="fr-FR" sz="1400" b="1" dirty="0" smtClean="0">
                <a:solidFill>
                  <a:schemeClr val="bg1"/>
                </a:solidFill>
              </a:rPr>
              <a:t>         												</a:t>
            </a:r>
            <a:fld id="{36A212DA-347D-4853-A3E5-DB8AA592974E}" type="slidenum">
              <a:rPr lang="fr-FR" sz="1400" b="1" smtClean="0">
                <a:solidFill>
                  <a:schemeClr val="bg1"/>
                </a:solidFill>
              </a:rPr>
              <a:pPr algn="l"/>
              <a:t>9</a:t>
            </a:fld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Exposé du problème -&gt; Solution -&gt; </a:t>
            </a:r>
            <a:r>
              <a:rPr lang="fr-FR" b="1" dirty="0" smtClean="0">
                <a:solidFill>
                  <a:schemeClr val="bg1"/>
                </a:solidFill>
              </a:rPr>
              <a:t>Une approche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473</TotalTime>
  <Words>618</Words>
  <Application>Microsoft Office PowerPoint</Application>
  <PresentationFormat>Grand écran</PresentationFormat>
  <Paragraphs>125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Implémentation du  Droit à l’Oubli</vt:lpstr>
      <vt:lpstr>Plan</vt:lpstr>
      <vt:lpstr>Rappels</vt:lpstr>
      <vt:lpstr>Rappel : Objectifs</vt:lpstr>
      <vt:lpstr>Rappel : Principe de la publication éphémere</vt:lpstr>
      <vt:lpstr>RAPPEL : Travail a exécuter</vt:lpstr>
      <vt:lpstr>Problématiques</vt:lpstr>
      <vt:lpstr>OVERLAY Weaver</vt:lpstr>
      <vt:lpstr>Introduction</vt:lpstr>
      <vt:lpstr>Prise en main et utilisation</vt:lpstr>
      <vt:lpstr>Blocs de programmation</vt:lpstr>
      <vt:lpstr>Bloc 1 : dégradation des données</vt:lpstr>
      <vt:lpstr>Bloc 2 : Chiffrement des grains</vt:lpstr>
      <vt:lpstr>Conclusion</vt:lpstr>
      <vt:lpstr>Limites</vt:lpstr>
      <vt:lpstr>Des questions 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ionathan noblins</dc:creator>
  <cp:lastModifiedBy>ionathan noblins</cp:lastModifiedBy>
  <cp:revision>84</cp:revision>
  <dcterms:created xsi:type="dcterms:W3CDTF">2014-12-14T13:24:32Z</dcterms:created>
  <dcterms:modified xsi:type="dcterms:W3CDTF">2015-01-29T20:52:10Z</dcterms:modified>
</cp:coreProperties>
</file>