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4" r:id="rId6"/>
    <p:sldId id="265" r:id="rId7"/>
    <p:sldId id="258" r:id="rId8"/>
    <p:sldId id="266" r:id="rId9"/>
    <p:sldId id="267" r:id="rId10"/>
    <p:sldId id="259" r:id="rId11"/>
    <p:sldId id="268" r:id="rId12"/>
    <p:sldId id="269" r:id="rId13"/>
    <p:sldId id="274" r:id="rId14"/>
    <p:sldId id="270" r:id="rId15"/>
    <p:sldId id="260" r:id="rId16"/>
    <p:sldId id="263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71569" autoAdjust="0"/>
  </p:normalViewPr>
  <p:slideViewPr>
    <p:cSldViewPr snapToGrid="0">
      <p:cViewPr>
        <p:scale>
          <a:sx n="50" d="100"/>
          <a:sy n="50" d="100"/>
        </p:scale>
        <p:origin x="859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Lack of defense against Sybil attacks (where one node</a:t>
            </a:r>
          </a:p>
          <a:p>
            <a:r>
              <a:rPr lang="en-US" dirty="0" smtClean="0"/>
              <a:t>tries to join the DHT as many different clients</a:t>
            </a:r>
          </a:p>
          <a:p>
            <a:endParaRPr lang="en-US" dirty="0" smtClean="0"/>
          </a:p>
          <a:p>
            <a:r>
              <a:rPr lang="fr-FR" dirty="0" smtClean="0"/>
              <a:t>Quelques changements</a:t>
            </a:r>
          </a:p>
          <a:p>
            <a:pPr lvl="1"/>
            <a:r>
              <a:rPr lang="fr-FR" dirty="0" smtClean="0"/>
              <a:t>Keys are spread over multiple key/value </a:t>
            </a:r>
            <a:r>
              <a:rPr lang="fr-FR" dirty="0" err="1" smtClean="0"/>
              <a:t>storage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2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9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4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2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9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1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2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0E31-8FEC-4C78-8147-09C5D28DDF34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4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Publication éphémère et dégradation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Application à la géolocalisation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1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solution : la publication éphémère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Donner à l’utilisateur le contrôle sur la durée de vie de ses données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Après un laps de temps, toutes les copies de la données dont illisibles</a:t>
            </a:r>
          </a:p>
          <a:p>
            <a:pPr lvl="1"/>
            <a:r>
              <a:rPr lang="fr-FR" dirty="0" smtClean="0"/>
              <a:t>Copies en ligne ou téléchargées</a:t>
            </a:r>
          </a:p>
          <a:p>
            <a:pPr lvl="1"/>
            <a:r>
              <a:rPr lang="fr-FR" dirty="0" smtClean="0"/>
              <a:t>Aucune action explicite de l’utilisateur</a:t>
            </a:r>
          </a:p>
          <a:p>
            <a:pPr lvl="1"/>
            <a:r>
              <a:rPr lang="fr-FR" dirty="0" smtClean="0"/>
              <a:t>Aucun contrôle centralisé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Même pour un attaquant qui obtiendrait une copie chiffrée et la clé correspondante</a:t>
            </a:r>
          </a:p>
        </p:txBody>
      </p:sp>
    </p:spTree>
    <p:extLst>
      <p:ext uri="{BB962C8B-B14F-4D97-AF65-F5344CB8AC3E}">
        <p14:creationId xmlns:p14="http://schemas.microsoft.com/office/powerpoint/2010/main" val="288209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 : DHT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morceaux de clé sont envoyés sur la DHT</a:t>
            </a:r>
          </a:p>
          <a:p>
            <a:r>
              <a:rPr lang="fr-FR" dirty="0" smtClean="0"/>
              <a:t>Les données chiffrées et une clé de localisation sont transmises aux utilisateurs légitimes</a:t>
            </a:r>
          </a:p>
          <a:p>
            <a:endParaRPr lang="fr-FR" dirty="0"/>
          </a:p>
          <a:p>
            <a:r>
              <a:rPr lang="fr-FR" dirty="0" smtClean="0"/>
              <a:t>La DHT oublie les clés avec le temps</a:t>
            </a:r>
          </a:p>
          <a:p>
            <a:pPr lvl="1"/>
            <a:r>
              <a:rPr lang="fr-FR" dirty="0" smtClean="0"/>
              <a:t>Attrition naturelle: les nœuds crashent ou quittent la DHT</a:t>
            </a:r>
          </a:p>
          <a:p>
            <a:pPr lvl="1"/>
            <a:r>
              <a:rPr lang="fr-FR" dirty="0" smtClean="0"/>
              <a:t>Timeout : les nœuds purgent leurs données périodiquement</a:t>
            </a:r>
          </a:p>
          <a:p>
            <a:pPr lvl="1"/>
            <a:endParaRPr lang="fr-FR" dirty="0"/>
          </a:p>
          <a:p>
            <a:r>
              <a:rPr lang="fr-FR" dirty="0" smtClean="0"/>
              <a:t>Conclusion : impossible de récupérer la donnée initiale</a:t>
            </a:r>
          </a:p>
        </p:txBody>
      </p:sp>
    </p:spTree>
    <p:extLst>
      <p:ext uri="{BB962C8B-B14F-4D97-AF65-F5344CB8AC3E}">
        <p14:creationId xmlns:p14="http://schemas.microsoft.com/office/powerpoint/2010/main" val="141018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568" y="1690688"/>
            <a:ext cx="9888864" cy="3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1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Construite sur </a:t>
            </a:r>
            <a:r>
              <a:rPr lang="fr-FR" dirty="0" err="1" smtClean="0"/>
              <a:t>Vuze</a:t>
            </a:r>
            <a:r>
              <a:rPr lang="fr-FR" dirty="0" smtClean="0"/>
              <a:t>, une DHT commerciale avec 1.5M de nœuds connectés simultanément </a:t>
            </a:r>
          </a:p>
          <a:p>
            <a:endParaRPr lang="fr-FR" dirty="0" smtClean="0"/>
          </a:p>
          <a:p>
            <a:r>
              <a:rPr lang="fr-FR" dirty="0" smtClean="0"/>
              <a:t>Ca marche !!</a:t>
            </a:r>
          </a:p>
          <a:p>
            <a:pPr lvl="1"/>
            <a:r>
              <a:rPr lang="fr-FR" dirty="0" smtClean="0"/>
              <a:t>Firefox et Thunderbird plugins</a:t>
            </a:r>
          </a:p>
          <a:p>
            <a:endParaRPr lang="fr-FR" dirty="0"/>
          </a:p>
          <a:p>
            <a:r>
              <a:rPr lang="fr-FR" dirty="0" smtClean="0"/>
              <a:t>Mais vulnérabilité aux attaques par Sybille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1255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approche : application à la dégradation de données de géolocalisation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8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Comme précédemment : disparition des données mais… progressive !</a:t>
            </a:r>
          </a:p>
          <a:p>
            <a:endParaRPr lang="fr-FR" dirty="0"/>
          </a:p>
          <a:p>
            <a:r>
              <a:rPr lang="fr-FR" dirty="0" smtClean="0"/>
              <a:t>Application à la géolocalisation : diminuer la précision des données stockées au fil du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94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a exécuter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Schéma cahier à reproduire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36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la DHT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>
                <a:solidFill>
                  <a:srgbClr val="FF0000"/>
                </a:solidFill>
              </a:rPr>
              <a:t>OU plutôt, du système P2P basé sur une DHT !</a:t>
            </a:r>
          </a:p>
          <a:p>
            <a:pPr lvl="1"/>
            <a:endParaRPr lang="fr-FR" dirty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Vuze</a:t>
            </a:r>
            <a:r>
              <a:rPr lang="en-US" dirty="0" smtClean="0"/>
              <a:t> architecture, the timeout is 8 hours and for </a:t>
            </a:r>
            <a:r>
              <a:rPr lang="en-US" dirty="0" err="1" smtClean="0"/>
              <a:t>OpenDHT</a:t>
            </a:r>
            <a:r>
              <a:rPr lang="en-US" dirty="0" smtClean="0"/>
              <a:t> [16]it is about a week.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21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331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 partage de données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Quelques connaissances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7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Actualité : évolution en direction de systèmes de données distribués et de partage de données</a:t>
            </a:r>
          </a:p>
          <a:p>
            <a:endParaRPr lang="fr-FR" dirty="0"/>
          </a:p>
          <a:p>
            <a:r>
              <a:rPr lang="fr-FR" dirty="0" smtClean="0"/>
              <a:t>Au cœur de ces systèmes : les tables de hachage distribuées (DHT)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6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aux DHT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 hachage</a:t>
            </a:r>
          </a:p>
          <a:p>
            <a:pPr lvl="1"/>
            <a:r>
              <a:rPr lang="fr-FR" dirty="0" smtClean="0"/>
              <a:t>Structure de données qui associe des clés à des valeurs</a:t>
            </a:r>
          </a:p>
          <a:p>
            <a:pPr lvl="1"/>
            <a:r>
              <a:rPr lang="fr-FR" dirty="0" smtClean="0"/>
              <a:t>Interface très simple : put(key, value), value = </a:t>
            </a:r>
            <a:r>
              <a:rPr lang="fr-FR" dirty="0" err="1" smtClean="0"/>
              <a:t>get</a:t>
            </a:r>
            <a:r>
              <a:rPr lang="fr-FR" dirty="0" smtClean="0"/>
              <a:t>(key)</a:t>
            </a:r>
          </a:p>
          <a:p>
            <a:pPr lvl="2"/>
            <a:endParaRPr lang="fr-FR" dirty="0"/>
          </a:p>
          <a:p>
            <a:r>
              <a:rPr lang="fr-FR" dirty="0" smtClean="0"/>
              <a:t>DHT</a:t>
            </a:r>
          </a:p>
          <a:p>
            <a:pPr lvl="1"/>
            <a:r>
              <a:rPr lang="fr-FR" dirty="0" smtClean="0"/>
              <a:t>Même chose, la table étant distribuée entre de nombreux hôtes</a:t>
            </a:r>
          </a:p>
          <a:p>
            <a:pPr lvl="1"/>
            <a:r>
              <a:rPr lang="fr-FR" dirty="0" smtClean="0"/>
              <a:t>Principe</a:t>
            </a:r>
          </a:p>
          <a:p>
            <a:pPr lvl="2"/>
            <a:r>
              <a:rPr lang="fr-FR" dirty="0" smtClean="0"/>
              <a:t>Chaque nœud s’occupe de segments contigus de l’espace de clés</a:t>
            </a:r>
          </a:p>
          <a:p>
            <a:pPr lvl="2"/>
            <a:r>
              <a:rPr lang="fr-FR" dirty="0" smtClean="0"/>
              <a:t>Tout nœud peut diriger les messages au nœud responsable de la clé recherchée</a:t>
            </a:r>
          </a:p>
          <a:p>
            <a:pPr lvl="1"/>
            <a:r>
              <a:rPr lang="fr-FR" dirty="0" smtClean="0"/>
              <a:t>Une myriade d’algorithmes: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, GIMP, etc.</a:t>
            </a:r>
          </a:p>
        </p:txBody>
      </p:sp>
    </p:spTree>
    <p:extLst>
      <p:ext uri="{BB962C8B-B14F-4D97-AF65-F5344CB8AC3E}">
        <p14:creationId xmlns:p14="http://schemas.microsoft.com/office/powerpoint/2010/main" val="12237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Intérêt des DHT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Efficaces</a:t>
            </a:r>
          </a:p>
          <a:p>
            <a:pPr lvl="1"/>
            <a:r>
              <a:rPr lang="fr-FR" dirty="0" smtClean="0"/>
              <a:t>Recherche en O(</a:t>
            </a:r>
            <a:r>
              <a:rPr lang="fr-FR" dirty="0" err="1" smtClean="0"/>
              <a:t>logN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Passage à l’échelle</a:t>
            </a:r>
          </a:p>
          <a:p>
            <a:pPr lvl="1"/>
            <a:r>
              <a:rPr lang="fr-FR" dirty="0" smtClean="0"/>
              <a:t>Très robuste par rapport à la disparition des nœuds</a:t>
            </a:r>
          </a:p>
          <a:p>
            <a:pPr lvl="1"/>
            <a:r>
              <a:rPr lang="fr-FR" dirty="0" smtClean="0"/>
              <a:t>Réplication des données</a:t>
            </a:r>
          </a:p>
          <a:p>
            <a:pPr lvl="1"/>
            <a:endParaRPr lang="fr-FR" dirty="0"/>
          </a:p>
          <a:p>
            <a:r>
              <a:rPr lang="fr-FR" dirty="0" smtClean="0"/>
              <a:t>Aucun point central de contrôle</a:t>
            </a:r>
          </a:p>
          <a:p>
            <a:endParaRPr lang="fr-FR" dirty="0"/>
          </a:p>
          <a:p>
            <a:r>
              <a:rPr lang="fr-FR" dirty="0" smtClean="0"/>
              <a:t>Équilibre de charge</a:t>
            </a:r>
          </a:p>
          <a:p>
            <a:pPr lvl="1"/>
            <a:r>
              <a:rPr lang="fr-FR" dirty="0" smtClean="0"/>
              <a:t>Tous les nœuds naissent libres et égaux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87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DHT et P2P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P2P</a:t>
            </a:r>
          </a:p>
          <a:p>
            <a:pPr lvl="1"/>
            <a:r>
              <a:rPr lang="fr-FR" dirty="0" smtClean="0"/>
              <a:t>Système d’ordinateurs partageant une partie de leurs ressources sans intermédiaire</a:t>
            </a:r>
          </a:p>
          <a:p>
            <a:pPr lvl="1"/>
            <a:endParaRPr lang="fr-FR" dirty="0"/>
          </a:p>
          <a:p>
            <a:r>
              <a:rPr lang="fr-FR" dirty="0" smtClean="0"/>
              <a:t>Beaucoup de systèmes P2P sont organisés en DHT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2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Exposé du Problème : les données existent indéfiniment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15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Impossible de détruire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Aucune incitation</a:t>
            </a:r>
          </a:p>
          <a:p>
            <a:pPr lvl="1"/>
            <a:r>
              <a:rPr lang="fr-FR" dirty="0" smtClean="0"/>
              <a:t>La capacité de stockage disponible est illimitée</a:t>
            </a:r>
          </a:p>
          <a:p>
            <a:pPr lvl="1"/>
            <a:r>
              <a:rPr lang="fr-FR" dirty="0" smtClean="0"/>
              <a:t>De nombreux « services » veulent miner la valeur contenue dans les données</a:t>
            </a:r>
          </a:p>
          <a:p>
            <a:pPr lvl="1"/>
            <a:endParaRPr lang="fr-FR" dirty="0"/>
          </a:p>
          <a:p>
            <a:r>
              <a:rPr lang="fr-FR" dirty="0" smtClean="0"/>
              <a:t>Aucune responsabilité</a:t>
            </a:r>
          </a:p>
          <a:p>
            <a:pPr lvl="1"/>
            <a:r>
              <a:rPr lang="fr-FR" dirty="0" smtClean="0"/>
              <a:t>Les utilisateurs ont abandonné le contrôle sur leur données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4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Attaque rétroactive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données peuvent ressurgir des mois voir des années après leur supposé effacement</a:t>
            </a:r>
          </a:p>
          <a:p>
            <a:pPr lvl="1"/>
            <a:r>
              <a:rPr lang="fr-FR" dirty="0" smtClean="0"/>
              <a:t>Où sont les copies d’un mail ? </a:t>
            </a:r>
            <a:r>
              <a:rPr lang="fr-FR" dirty="0" err="1" smtClean="0"/>
              <a:t>Ont-elles</a:t>
            </a:r>
            <a:r>
              <a:rPr lang="fr-FR" dirty="0" smtClean="0"/>
              <a:t> toutes été effacées ?</a:t>
            </a:r>
          </a:p>
          <a:p>
            <a:pPr lvl="1"/>
            <a:r>
              <a:rPr lang="fr-FR" dirty="0" smtClean="0"/>
              <a:t>La destruction d’un compte Facebook n’entraîne pas celle des données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Comment faire ?</a:t>
            </a:r>
          </a:p>
          <a:p>
            <a:pPr lvl="1"/>
            <a:r>
              <a:rPr lang="fr-FR" dirty="0" smtClean="0"/>
              <a:t>Pas de service centralisé</a:t>
            </a:r>
          </a:p>
          <a:p>
            <a:pPr lvl="1"/>
            <a:r>
              <a:rPr lang="fr-FR" dirty="0" smtClean="0"/>
              <a:t>Pas de chiffrement : la justice peut demander les clés</a:t>
            </a:r>
          </a:p>
        </p:txBody>
      </p:sp>
    </p:spTree>
    <p:extLst>
      <p:ext uri="{BB962C8B-B14F-4D97-AF65-F5344CB8AC3E}">
        <p14:creationId xmlns:p14="http://schemas.microsoft.com/office/powerpoint/2010/main" val="1723849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605</Words>
  <Application>Microsoft Office PowerPoint</Application>
  <PresentationFormat>Grand écran</PresentationFormat>
  <Paragraphs>112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Publication éphémère et dégradation de données</vt:lpstr>
      <vt:lpstr>Introduction au partage de données</vt:lpstr>
      <vt:lpstr>Introduction</vt:lpstr>
      <vt:lpstr>Introduction aux DHT</vt:lpstr>
      <vt:lpstr>Intérêt des DHT</vt:lpstr>
      <vt:lpstr>DHT et P2P</vt:lpstr>
      <vt:lpstr>Exposé du Problème : les données existent indéfiniment</vt:lpstr>
      <vt:lpstr>Impossible de détruire des données</vt:lpstr>
      <vt:lpstr>Attaque rétroactive</vt:lpstr>
      <vt:lpstr>Une solution : la publication éphémère</vt:lpstr>
      <vt:lpstr>Objectif</vt:lpstr>
      <vt:lpstr>Moyen : DHT</vt:lpstr>
      <vt:lpstr>Illustration</vt:lpstr>
      <vt:lpstr>Une implémentation : Vanish</vt:lpstr>
      <vt:lpstr>Notre approche : application à la dégradation de données de géolocalisation</vt:lpstr>
      <vt:lpstr>Objectifs</vt:lpstr>
      <vt:lpstr>Travail a exécuter</vt:lpstr>
      <vt:lpstr>Choix de la DHT</vt:lpstr>
      <vt:lpstr>Des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ionathan noblins</cp:lastModifiedBy>
  <cp:revision>18</cp:revision>
  <dcterms:created xsi:type="dcterms:W3CDTF">2014-12-14T13:24:32Z</dcterms:created>
  <dcterms:modified xsi:type="dcterms:W3CDTF">2014-12-14T16:23:56Z</dcterms:modified>
</cp:coreProperties>
</file>