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0"/>
  </p:notesMasterIdLst>
  <p:sldIdLst>
    <p:sldId id="256" r:id="rId2"/>
    <p:sldId id="257" r:id="rId3"/>
    <p:sldId id="347" r:id="rId4"/>
    <p:sldId id="348" r:id="rId5"/>
    <p:sldId id="349" r:id="rId6"/>
    <p:sldId id="352" r:id="rId7"/>
    <p:sldId id="353" r:id="rId8"/>
    <p:sldId id="354" r:id="rId9"/>
    <p:sldId id="355" r:id="rId10"/>
    <p:sldId id="377" r:id="rId11"/>
    <p:sldId id="378" r:id="rId12"/>
    <p:sldId id="379" r:id="rId13"/>
    <p:sldId id="358" r:id="rId14"/>
    <p:sldId id="350" r:id="rId15"/>
    <p:sldId id="359" r:id="rId16"/>
    <p:sldId id="360" r:id="rId17"/>
    <p:sldId id="363" r:id="rId18"/>
    <p:sldId id="361" r:id="rId19"/>
    <p:sldId id="362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68" r:id="rId28"/>
    <p:sldId id="376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Vidalok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04A72-7792-43CE-9BFC-A0BD1A284778}">
  <a:tblStyle styleId="{FD204A72-7792-43CE-9BFC-A0BD1A2847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1" y="2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15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24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77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7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6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6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9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83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14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47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18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1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8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22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88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07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90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54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9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5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87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4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89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9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aragiannis@ionio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454192" y="1042560"/>
            <a:ext cx="828374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NITRO: An Interconnected 5G-IoT Cyber Range</a:t>
            </a:r>
            <a:endParaRPr sz="48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87279" y="3186600"/>
            <a:ext cx="8217568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/>
              <a:t>Aristeidis</a:t>
            </a:r>
            <a:r>
              <a:rPr lang="en-US" sz="1400" dirty="0"/>
              <a:t> </a:t>
            </a:r>
            <a:r>
              <a:rPr lang="en-US" sz="1400" dirty="0" err="1"/>
              <a:t>Farao</a:t>
            </a:r>
            <a:r>
              <a:rPr lang="en-US" sz="1400" dirty="0"/>
              <a:t> | </a:t>
            </a:r>
            <a:r>
              <a:rPr lang="en-US" sz="1400" b="1" dirty="0"/>
              <a:t>Stylianos Karagiannis </a:t>
            </a:r>
            <a:r>
              <a:rPr lang="en-US" sz="1400" b="1" dirty="0">
                <a:hlinkClick r:id="rId3"/>
              </a:rPr>
              <a:t>skaragiannis@ionio.gr</a:t>
            </a:r>
            <a:endParaRPr lang="en-US" sz="1400" b="1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/>
              <a:t>Christoforos</a:t>
            </a:r>
            <a:r>
              <a:rPr lang="en-US" sz="1400" dirty="0"/>
              <a:t> </a:t>
            </a:r>
            <a:r>
              <a:rPr lang="en-US" sz="1400" dirty="0" err="1"/>
              <a:t>Ntantogian</a:t>
            </a:r>
            <a:r>
              <a:rPr lang="en-US" sz="1400" dirty="0"/>
              <a:t>  | Emmanouil Magkos | Alexandra </a:t>
            </a:r>
            <a:r>
              <a:rPr lang="en-US" sz="1400" dirty="0" err="1"/>
              <a:t>Dritsa</a:t>
            </a:r>
            <a:r>
              <a:rPr lang="en-US" sz="1400" dirty="0"/>
              <a:t> |  Christos Xenakis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/>
              <a:t>University of Piraeus, Ionian University</a:t>
            </a:r>
            <a:endParaRPr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E17A5-318E-1300-99BE-6C1EA1DCE6C3}"/>
              </a:ext>
            </a:extLst>
          </p:cNvPr>
          <p:cNvSpPr/>
          <p:nvPr/>
        </p:nvSpPr>
        <p:spPr>
          <a:xfrm>
            <a:off x="6262437" y="457197"/>
            <a:ext cx="2442410" cy="409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ARES2024, Vienna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4" name="Picture 3" descr="A black text with a arrow&#10;&#10;Description automatically generated">
            <a:extLst>
              <a:ext uri="{FF2B5EF4-FFF2-40B4-BE49-F238E27FC236}">
                <a16:creationId xmlns:a16="http://schemas.microsoft.com/office/drawing/2014/main" id="{5890B613-4157-DAE3-CD16-D7964D15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6" y="1264355"/>
            <a:ext cx="2046851" cy="1403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039FD3-5FAB-8A7B-2F3D-DAB66A5F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580"/>
            <a:ext cx="9144000" cy="4452340"/>
          </a:xfrm>
          <a:prstGeom prst="rect">
            <a:avLst/>
          </a:prstGeom>
        </p:spPr>
      </p:pic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8E25F17-1E99-47D5-351B-15BD0445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" y="3591427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8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8E25F17-1E99-47D5-351B-15BD0445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5" y="3591427"/>
            <a:ext cx="1663367" cy="114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00523D-F9E9-4689-6809-CEE138DDB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95"/>
            <a:ext cx="9144000" cy="4972088"/>
          </a:xfrm>
          <a:prstGeom prst="rect">
            <a:avLst/>
          </a:prstGeom>
        </p:spPr>
      </p:pic>
      <p:pic>
        <p:nvPicPr>
          <p:cNvPr id="5" name="Picture 4" descr="A black text with a arrow&#10;&#10;Description automatically generated">
            <a:extLst>
              <a:ext uri="{FF2B5EF4-FFF2-40B4-BE49-F238E27FC236}">
                <a16:creationId xmlns:a16="http://schemas.microsoft.com/office/drawing/2014/main" id="{655131C7-DC14-BF6B-2E19-82414BBC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21" y="97737"/>
            <a:ext cx="1207388" cy="8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996F5-3E6C-1933-75C6-F0B1B175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0" y="257229"/>
            <a:ext cx="7959119" cy="4629042"/>
          </a:xfrm>
          <a:prstGeom prst="rect">
            <a:avLst/>
          </a:prstGeom>
        </p:spPr>
      </p:pic>
      <p:pic>
        <p:nvPicPr>
          <p:cNvPr id="6" name="Picture 5" descr="A black text with a arrow&#10;&#10;Description automatically generated">
            <a:extLst>
              <a:ext uri="{FF2B5EF4-FFF2-40B4-BE49-F238E27FC236}">
                <a16:creationId xmlns:a16="http://schemas.microsoft.com/office/drawing/2014/main" id="{68E25F17-1E99-47D5-351B-15BD0445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86" y="3326732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86530" y="4493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87800" y="1243691"/>
            <a:ext cx="8218209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Deploy the topology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Investigate the attacks on 5G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Experiment with edu</a:t>
            </a: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cational scenarios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Embed the educational platfor</a:t>
            </a: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Define the Scoreboard and Blue Teaming scoring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0AD7A6A-239F-7086-FF36-B74FE7AF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51" y="274876"/>
            <a:ext cx="1343749" cy="9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2C3D875C-F028-F1C5-DF4A-B5FDD816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6889" y="941410"/>
            <a:ext cx="466518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8" name="Google Shape;1569;p123">
            <a:extLst>
              <a:ext uri="{FF2B5EF4-FFF2-40B4-BE49-F238E27FC236}">
                <a16:creationId xmlns:a16="http://schemas.microsoft.com/office/drawing/2014/main" id="{F5B73803-ED85-DB49-39DC-9F6682B9DF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0449" y="2054225"/>
            <a:ext cx="4541619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 you have any questions?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Email: </a:t>
            </a:r>
            <a:r>
              <a:rPr lang="en-US" sz="1800" dirty="0"/>
              <a:t>skaragiannis@ionio.gr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</a:t>
            </a:r>
            <a:r>
              <a:rPr lang="en" sz="1800" dirty="0"/>
              <a:t>mslab.di.ionio.gr</a:t>
            </a:r>
            <a:endParaRPr sz="1800" dirty="0"/>
          </a:p>
        </p:txBody>
      </p:sp>
      <p:grpSp>
        <p:nvGrpSpPr>
          <p:cNvPr id="9" name="Google Shape;1570;p123">
            <a:extLst>
              <a:ext uri="{FF2B5EF4-FFF2-40B4-BE49-F238E27FC236}">
                <a16:creationId xmlns:a16="http://schemas.microsoft.com/office/drawing/2014/main" id="{F8F39DB6-A42A-657C-42D6-96AD50591B75}"/>
              </a:ext>
            </a:extLst>
          </p:cNvPr>
          <p:cNvGrpSpPr/>
          <p:nvPr/>
        </p:nvGrpSpPr>
        <p:grpSpPr>
          <a:xfrm>
            <a:off x="4961882" y="3227323"/>
            <a:ext cx="458723" cy="458684"/>
            <a:chOff x="1379798" y="1723250"/>
            <a:chExt cx="397887" cy="397887"/>
          </a:xfrm>
        </p:grpSpPr>
        <p:sp>
          <p:nvSpPr>
            <p:cNvPr id="10" name="Google Shape;1571;p123">
              <a:extLst>
                <a:ext uri="{FF2B5EF4-FFF2-40B4-BE49-F238E27FC236}">
                  <a16:creationId xmlns:a16="http://schemas.microsoft.com/office/drawing/2014/main" id="{A2003EA4-D6AD-9B7F-CE0C-7A43A4052BED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123">
              <a:extLst>
                <a:ext uri="{FF2B5EF4-FFF2-40B4-BE49-F238E27FC236}">
                  <a16:creationId xmlns:a16="http://schemas.microsoft.com/office/drawing/2014/main" id="{BC4BD4B7-06BE-1708-BF63-45FD62BF67F7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123">
              <a:extLst>
                <a:ext uri="{FF2B5EF4-FFF2-40B4-BE49-F238E27FC236}">
                  <a16:creationId xmlns:a16="http://schemas.microsoft.com/office/drawing/2014/main" id="{5B47951F-F2D1-6C9E-BA36-7A430D11A94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123">
              <a:extLst>
                <a:ext uri="{FF2B5EF4-FFF2-40B4-BE49-F238E27FC236}">
                  <a16:creationId xmlns:a16="http://schemas.microsoft.com/office/drawing/2014/main" id="{5F0089BA-E6FE-5AE1-17E4-E6B942C737D6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75;p123">
            <a:extLst>
              <a:ext uri="{FF2B5EF4-FFF2-40B4-BE49-F238E27FC236}">
                <a16:creationId xmlns:a16="http://schemas.microsoft.com/office/drawing/2014/main" id="{50BC47BD-6095-BF3F-45B4-9AA2E5151E5C}"/>
              </a:ext>
            </a:extLst>
          </p:cNvPr>
          <p:cNvGrpSpPr/>
          <p:nvPr/>
        </p:nvGrpSpPr>
        <p:grpSpPr>
          <a:xfrm>
            <a:off x="3721699" y="3227323"/>
            <a:ext cx="458747" cy="458684"/>
            <a:chOff x="266768" y="1721375"/>
            <a:chExt cx="397907" cy="397887"/>
          </a:xfrm>
        </p:grpSpPr>
        <p:sp>
          <p:nvSpPr>
            <p:cNvPr id="15" name="Google Shape;1576;p123">
              <a:extLst>
                <a:ext uri="{FF2B5EF4-FFF2-40B4-BE49-F238E27FC236}">
                  <a16:creationId xmlns:a16="http://schemas.microsoft.com/office/drawing/2014/main" id="{FEAA974D-5C22-C9E2-04B4-0385203A351B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123">
              <a:extLst>
                <a:ext uri="{FF2B5EF4-FFF2-40B4-BE49-F238E27FC236}">
                  <a16:creationId xmlns:a16="http://schemas.microsoft.com/office/drawing/2014/main" id="{9DF6D7FB-E531-596E-525D-85BBFB1FACE0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578;p123">
            <a:extLst>
              <a:ext uri="{FF2B5EF4-FFF2-40B4-BE49-F238E27FC236}">
                <a16:creationId xmlns:a16="http://schemas.microsoft.com/office/drawing/2014/main" id="{31641F7A-11C7-4AF2-9997-CA044E84504C}"/>
              </a:ext>
            </a:extLst>
          </p:cNvPr>
          <p:cNvGrpSpPr/>
          <p:nvPr/>
        </p:nvGrpSpPr>
        <p:grpSpPr>
          <a:xfrm>
            <a:off x="4350135" y="3227323"/>
            <a:ext cx="458699" cy="458684"/>
            <a:chOff x="864491" y="1723250"/>
            <a:chExt cx="397866" cy="397887"/>
          </a:xfrm>
        </p:grpSpPr>
        <p:sp>
          <p:nvSpPr>
            <p:cNvPr id="18" name="Google Shape;1579;p123">
              <a:extLst>
                <a:ext uri="{FF2B5EF4-FFF2-40B4-BE49-F238E27FC236}">
                  <a16:creationId xmlns:a16="http://schemas.microsoft.com/office/drawing/2014/main" id="{5D3BC4A6-EB6F-80DD-BCBC-FA0F70E98C3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123">
              <a:extLst>
                <a:ext uri="{FF2B5EF4-FFF2-40B4-BE49-F238E27FC236}">
                  <a16:creationId xmlns:a16="http://schemas.microsoft.com/office/drawing/2014/main" id="{688F2E03-FF58-368A-0190-0CDD71A208E4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123">
              <a:extLst>
                <a:ext uri="{FF2B5EF4-FFF2-40B4-BE49-F238E27FC236}">
                  <a16:creationId xmlns:a16="http://schemas.microsoft.com/office/drawing/2014/main" id="{3960B6AD-DF37-0B01-A32F-0A2A31CA765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0A779607-8461-630C-2C55-1E919F4E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24" y="3067447"/>
            <a:ext cx="2203109" cy="15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454192" y="1283192"/>
            <a:ext cx="828374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AI-Powered Penetration Testing using </a:t>
            </a:r>
            <a:r>
              <a:rPr lang="en-US" sz="4000" dirty="0" err="1"/>
              <a:t>Shennina</a:t>
            </a:r>
            <a:r>
              <a:rPr lang="en-US" sz="4000" dirty="0"/>
              <a:t>: From Simulation to Validation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87279" y="3427232"/>
            <a:ext cx="8217568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b="1" dirty="0"/>
              <a:t>Stylianos Karagiannis (skaragiannis@ionio.gr) </a:t>
            </a:r>
            <a:r>
              <a:rPr lang="en-US" sz="1400" dirty="0"/>
              <a:t>| Camilla Fusco | Leonidas </a:t>
            </a:r>
            <a:r>
              <a:rPr lang="en-US" sz="1400" dirty="0" err="1"/>
              <a:t>Agathos</a:t>
            </a:r>
            <a:r>
              <a:rPr lang="en-US" sz="1400" dirty="0"/>
              <a:t> | Wissam Mallouli | Valentina Casola | </a:t>
            </a:r>
            <a:r>
              <a:rPr lang="en-US" sz="1400" dirty="0" err="1"/>
              <a:t>Christoforos</a:t>
            </a:r>
            <a:r>
              <a:rPr lang="en-US" sz="1400" dirty="0"/>
              <a:t> </a:t>
            </a:r>
            <a:r>
              <a:rPr lang="en-US" sz="1400" dirty="0" err="1"/>
              <a:t>Ntantogian</a:t>
            </a:r>
            <a:r>
              <a:rPr lang="en-US" sz="1400" dirty="0"/>
              <a:t> | Emmanouil Magkos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/>
              <a:t>Ionian University, PDMFC, University of Naples Federico II, </a:t>
            </a:r>
            <a:r>
              <a:rPr lang="en-US" sz="1400" dirty="0" err="1"/>
              <a:t>Montimage</a:t>
            </a:r>
            <a:endParaRPr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764E7-270A-7761-EFCC-FB954125ECC3}"/>
              </a:ext>
            </a:extLst>
          </p:cNvPr>
          <p:cNvSpPr/>
          <p:nvPr/>
        </p:nvSpPr>
        <p:spPr>
          <a:xfrm>
            <a:off x="6262437" y="457197"/>
            <a:ext cx="2442410" cy="409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ARES2024, Vienna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AI4CYBER | AI4CYBER">
            <a:extLst>
              <a:ext uri="{FF2B5EF4-FFF2-40B4-BE49-F238E27FC236}">
                <a16:creationId xmlns:a16="http://schemas.microsoft.com/office/drawing/2014/main" id="{2A523AF7-B877-4037-4908-E5B87D67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58" y="413769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318693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Contributions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013713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AI4SIM Development</a:t>
            </a:r>
            <a:endParaRPr lang="en-US" sz="1400" dirty="0"/>
          </a:p>
          <a:p>
            <a:pPr lvl="1"/>
            <a:r>
              <a:rPr lang="en-US" sz="1200" dirty="0"/>
              <a:t>Enables advanced AI-powered cyberattacks in a realistic environment.</a:t>
            </a:r>
          </a:p>
          <a:p>
            <a:pPr lvl="1"/>
            <a:r>
              <a:rPr lang="en-US" sz="1200" dirty="0"/>
              <a:t>Extracts benefits for enhancing cybersecurity research.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Validation and Effectiveness of AI4SIM Framework</a:t>
            </a:r>
            <a:endParaRPr lang="en-US" sz="1400" dirty="0"/>
          </a:p>
          <a:p>
            <a:pPr lvl="1"/>
            <a:r>
              <a:rPr lang="en-US" sz="1200" dirty="0"/>
              <a:t>Conducts simulations and analyzes collected datasets.</a:t>
            </a:r>
          </a:p>
          <a:p>
            <a:pPr lvl="1"/>
            <a:r>
              <a:rPr lang="en-US" sz="1200" dirty="0"/>
              <a:t>Adapts AI models to create accurate detection rules for AI-powered attacks.</a:t>
            </a:r>
          </a:p>
          <a:p>
            <a:pPr lvl="1"/>
            <a:r>
              <a:rPr lang="en-US" sz="1200" dirty="0"/>
              <a:t>Provides methodology for validating AI-powered cyberattacks and simulations.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Dataset Extraction and Utilization</a:t>
            </a:r>
            <a:endParaRPr lang="en-US" sz="1400" dirty="0"/>
          </a:p>
          <a:p>
            <a:pPr lvl="1"/>
            <a:r>
              <a:rPr lang="en-US" sz="1200" dirty="0"/>
              <a:t>Further exploitation of datasets from executed cyberattacks.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Advancement of Cybersecurity Research</a:t>
            </a:r>
            <a:endParaRPr lang="en-US" sz="1400" dirty="0"/>
          </a:p>
          <a:p>
            <a:pPr lvl="1"/>
            <a:r>
              <a:rPr lang="en-US" sz="1200" dirty="0"/>
              <a:t>Practical solution for simulating and analyzing AI-powered cyberattacks.</a:t>
            </a:r>
          </a:p>
          <a:p>
            <a:pPr lvl="1"/>
            <a:r>
              <a:rPr lang="en-US" sz="1200" dirty="0"/>
              <a:t>Offers valuable insights for rule creation in detecting and mitigating threats.</a:t>
            </a:r>
          </a:p>
          <a:p>
            <a:pPr lvl="1"/>
            <a:r>
              <a:rPr lang="en-US" sz="1200" dirty="0"/>
              <a:t>Enhances resilience of critical systems against evolving cyber threats.</a:t>
            </a:r>
          </a:p>
          <a:p>
            <a:pPr marL="742950" lvl="1" indent="-28575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3F4321E-A483-A881-33ED-FE7A5F74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855F6-22C7-96DF-7B76-4B5A739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78" y="104775"/>
            <a:ext cx="5288933" cy="4867275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56C7B-58EA-818E-2222-0328177A7E8B}"/>
              </a:ext>
            </a:extLst>
          </p:cNvPr>
          <p:cNvSpPr txBox="1"/>
          <p:nvPr/>
        </p:nvSpPr>
        <p:spPr>
          <a:xfrm>
            <a:off x="270423" y="1369665"/>
            <a:ext cx="33205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1: Setup and Training of </a:t>
            </a:r>
            <a:r>
              <a:rPr lang="en-US" b="1" dirty="0" err="1">
                <a:latin typeface="Montserrat" panose="00000500000000000000" pitchFamily="2" charset="0"/>
              </a:rPr>
              <a:t>Shennina</a:t>
            </a:r>
            <a:endParaRPr lang="en-US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Installation and Configuration: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Debugging for proper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Target Machine: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Training </a:t>
            </a:r>
            <a:r>
              <a:rPr lang="en-US" dirty="0" err="1">
                <a:latin typeface="Montserrat" panose="00000500000000000000" pitchFamily="2" charset="0"/>
              </a:rPr>
              <a:t>Shennina</a:t>
            </a:r>
            <a:r>
              <a:rPr lang="en-US" dirty="0">
                <a:latin typeface="Montserrat" panose="00000500000000000000" pitchFamily="2" charset="0"/>
              </a:rPr>
              <a:t> with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 as the target.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D234A8E4-696A-B296-5B6B-5A95345F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3" y="4238668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98899" y="335236"/>
            <a:ext cx="7583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346FA-84B9-6CFB-284A-FE13BC9E792E}"/>
              </a:ext>
            </a:extLst>
          </p:cNvPr>
          <p:cNvSpPr txBox="1"/>
          <p:nvPr/>
        </p:nvSpPr>
        <p:spPr>
          <a:xfrm>
            <a:off x="458326" y="989776"/>
            <a:ext cx="84201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2: Testbed Deployment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Architecture Implementation: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Intrusion Detection Systems (IDS):</a:t>
            </a:r>
            <a:endParaRPr lang="en-US" dirty="0">
              <a:latin typeface="Montserrat" panose="00000500000000000000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Suricata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Wazuh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Monitoring and Verification:</a:t>
            </a:r>
            <a:endParaRPr lang="en-US" dirty="0">
              <a:latin typeface="Montserrat" panose="00000500000000000000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Network traffic monitoring.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Capturing detailed traffic logs of attempted exploits.</a:t>
            </a:r>
          </a:p>
          <a:p>
            <a:pPr marL="0" indent="0">
              <a:buNone/>
            </a:pPr>
            <a:endParaRPr lang="en-US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3: Observations and Considerations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Effectiveness Evaluation: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Assessing the tool's ability to simulate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Detailed Examination: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Analyzing tactics and techniques employed.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Identifying the most prevalent attack strategies.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E5104A40-AF48-9D6B-63FC-67256035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65575" y="50668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Testbed Architecture and Methodology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6611C-835E-48BB-4086-FDDC86DB8946}"/>
              </a:ext>
            </a:extLst>
          </p:cNvPr>
          <p:cNvSpPr txBox="1">
            <a:spLocks/>
          </p:cNvSpPr>
          <p:nvPr/>
        </p:nvSpPr>
        <p:spPr>
          <a:xfrm>
            <a:off x="371475" y="1330325"/>
            <a:ext cx="8086725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800" b="1" dirty="0"/>
              <a:t>Key Components: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400" b="1" dirty="0" err="1"/>
              <a:t>Shennina</a:t>
            </a:r>
            <a:r>
              <a:rPr lang="en-US" sz="1400" b="1" dirty="0"/>
              <a:t>: AI-Powered Cyberattack Tool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Configured to autonomously execute various cyberattacks.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Utilizes tactics like buffer overflow, SQL injection, and remote code execution.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 algorithms adapt attack strategies based on target system responses.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1400" b="1" dirty="0" err="1"/>
              <a:t>Metasploitable</a:t>
            </a:r>
            <a:r>
              <a:rPr lang="en-US" sz="1400" b="1" dirty="0"/>
              <a:t> 3: Vulnerable Virtual Environment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Deliberately designed with multiple security vulnerabilities.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Serves as a target for exploit testing with the Metasploit Framework.</a:t>
            </a:r>
          </a:p>
          <a:p>
            <a:pPr marL="114300" indent="0">
              <a:buNone/>
            </a:pPr>
            <a:endParaRPr lang="en-US" sz="1400" dirty="0"/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BE459A7A-2538-907A-0AA5-6593DDFC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318693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861313"/>
            <a:ext cx="7938972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Deliver a Novel Cybersecurity Platform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Focus: </a:t>
            </a:r>
            <a:r>
              <a:rPr lang="en-US" sz="1200" dirty="0">
                <a:latin typeface="Montserrat" panose="00000500000000000000" pitchFamily="2" charset="0"/>
              </a:rPr>
              <a:t>Virtualized 5G-IoT Cyber Range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Goal: </a:t>
            </a:r>
            <a:r>
              <a:rPr lang="en-US" sz="1200" dirty="0">
                <a:latin typeface="Montserrat" panose="00000500000000000000" pitchFamily="2" charset="0"/>
              </a:rPr>
              <a:t>Improve security for standalone &amp; interconnected 5G and IoT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Approach: </a:t>
            </a:r>
            <a:r>
              <a:rPr lang="en-US" sz="1200" dirty="0">
                <a:latin typeface="Montserrat" panose="00000500000000000000" pitchFamily="2" charset="0"/>
              </a:rPr>
              <a:t>Integrate existing IoT &amp; 5G testbeds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Create the First Common Data Repository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Scope: </a:t>
            </a:r>
            <a:r>
              <a:rPr lang="en-US" sz="1200" dirty="0">
                <a:latin typeface="Montserrat" panose="00000500000000000000" pitchFamily="2" charset="0"/>
              </a:rPr>
              <a:t>5G-IoT Cyber Ranges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Content: </a:t>
            </a:r>
            <a:r>
              <a:rPr lang="en-US" sz="1200" dirty="0">
                <a:latin typeface="Montserrat" panose="00000500000000000000" pitchFamily="2" charset="0"/>
              </a:rPr>
              <a:t>Attacks, Threat Analysis,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Standards: </a:t>
            </a:r>
            <a:r>
              <a:rPr lang="en-US" sz="1200" dirty="0">
                <a:latin typeface="Montserrat" panose="00000500000000000000" pitchFamily="2" charset="0"/>
              </a:rPr>
              <a:t>XML &amp; JSON for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Benefit: </a:t>
            </a:r>
            <a:r>
              <a:rPr lang="en-US" sz="1200" dirty="0">
                <a:latin typeface="Montserrat" panose="00000500000000000000" pitchFamily="2" charset="0"/>
              </a:rPr>
              <a:t>Open-data access for knowledge transfer &amp; big data analytics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Offer a Powerful Training Environment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Target: </a:t>
            </a:r>
            <a:r>
              <a:rPr lang="en-US" sz="1200" dirty="0">
                <a:latin typeface="Montserrat" panose="00000500000000000000" pitchFamily="2" charset="0"/>
              </a:rPr>
              <a:t>Security Operation </a:t>
            </a:r>
            <a:r>
              <a:rPr lang="en-US" sz="1200" dirty="0" err="1">
                <a:latin typeface="Montserrat" panose="00000500000000000000" pitchFamily="2" charset="0"/>
              </a:rPr>
              <a:t>Centres</a:t>
            </a:r>
            <a:r>
              <a:rPr lang="en-US" sz="1200" dirty="0">
                <a:latin typeface="Montserrat" panose="00000500000000000000" pitchFamily="2" charset="0"/>
              </a:rPr>
              <a:t> Staff &amp; Pen Testers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Features: </a:t>
            </a:r>
            <a:r>
              <a:rPr lang="en-US" sz="1200" dirty="0">
                <a:latin typeface="Montserrat" panose="00000500000000000000" pitchFamily="2" charset="0"/>
              </a:rPr>
              <a:t>Virtual Cyberwarfare Training, Real-world Stress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Tools: </a:t>
            </a:r>
            <a:r>
              <a:rPr lang="en-US" sz="1200" dirty="0">
                <a:latin typeface="Montserrat" panose="00000500000000000000" pitchFamily="2" charset="0"/>
              </a:rPr>
              <a:t>Virtualized IDS/IPS, Penetration Testing Tools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Emulate Innovative AI Adversarial Attacks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Focus: </a:t>
            </a:r>
            <a:r>
              <a:rPr lang="en-US" sz="1200" dirty="0">
                <a:latin typeface="Montserrat" panose="00000500000000000000" pitchFamily="2" charset="0"/>
              </a:rPr>
              <a:t>5G &amp; IoT Networks Management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Purpose: </a:t>
            </a:r>
            <a:r>
              <a:rPr lang="en-US" sz="1200" dirty="0">
                <a:latin typeface="Montserrat" panose="00000500000000000000" pitchFamily="2" charset="0"/>
              </a:rPr>
              <a:t>Test Detection Capabilities &amp; Impactful Attack Scenarios</a:t>
            </a:r>
          </a:p>
          <a:p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FC938AF5-F203-8142-3769-005E4930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16" y="3663616"/>
            <a:ext cx="1663367" cy="114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46525" y="4114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Testbed Architecture and Methodology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1097777"/>
            <a:ext cx="8610600" cy="404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Logging Mechanisms: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Capture detailed information about attack payloads, commands, system responses, and network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Network Traffic Monitoring: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Tools capture and analyze data packets between </a:t>
            </a:r>
            <a:r>
              <a:rPr lang="en-US" dirty="0" err="1">
                <a:latin typeface="Montserrat" panose="00000500000000000000" pitchFamily="2" charset="0"/>
              </a:rPr>
              <a:t>Shennina</a:t>
            </a:r>
            <a:r>
              <a:rPr lang="en-US" dirty="0">
                <a:latin typeface="Montserrat" panose="00000500000000000000" pitchFamily="2" charset="0"/>
              </a:rPr>
              <a:t> and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Provides insights into communication patterns and potential indicators of compromise.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400" b="1" dirty="0">
                <a:latin typeface="Montserrat" panose="00000500000000000000" pitchFamily="2" charset="0"/>
              </a:rPr>
              <a:t>Data Analysis:</a:t>
            </a:r>
            <a:endParaRPr lang="en-US" sz="14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MITRE ATT&amp;CK Framework: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Collected data is compared against MITRE Tactics, Techniques, and Procedures (TTPs).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Helps understand the operation and behavior of AI-powered cyberattacks.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Validation: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Analyzes attack behaviors using Suricata signatures and MITRE TTPs.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Provides insights into the effectiveness and evasiveness of AI-powered cyberattacks.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CF04FF25-0E26-4225-6B27-C8EF309C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50" y="72750"/>
            <a:ext cx="2219825" cy="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Services and Protocols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6BA75-FFD5-7F44-F0F9-D0043987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52400"/>
            <a:ext cx="4338811" cy="4810174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5079B3-FB73-F6BA-F303-853E7189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9" y="1695450"/>
            <a:ext cx="4324521" cy="2071931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AI4CYBER | AI4CYBER">
            <a:extLst>
              <a:ext uri="{FF2B5EF4-FFF2-40B4-BE49-F238E27FC236}">
                <a16:creationId xmlns:a16="http://schemas.microsoft.com/office/drawing/2014/main" id="{9DF42FD6-848D-5113-0E4E-A2E4F374D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2" y="4122601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971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Explanation (1)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869836"/>
            <a:ext cx="89344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Initial Access and Privilege Escalation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exploited public-facing applications to gain initial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Various vulnerabilities were leveraged for privilege escalation on compromised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Execution and Persistence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executed commands via APIs and exploited client-side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Persistent access was maintained through data staging, application layer protocols, and network boundary bridging.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Discovery and Defense Evasion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discovery activities aimed at mapping the network and identifying potential targets.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used techniques to evade detection, such as data obfuscation and hiding sensitive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Credential Access and Discovery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sniffing and default credentials were used to gain access to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Extensive network scanning and service identification were performed to find exploitable systems.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ABD207B-6100-BCC1-5EB5-BEC16D90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10" y="413770"/>
            <a:ext cx="2664993" cy="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971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Explanation (2)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962170"/>
            <a:ext cx="89344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Lateral Movement and Collection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Remote file copying and external remote service connections facilitated lateral movement within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Information was gathered from system repositories and staged for exfiltration.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Command and Control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established command and control channels to exfiltrate data and maintain communication with compromised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Web shells were deployed for remote command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Exfiltration and Impact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Data exfiltration over covert channels was performed to avoid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Obfuscation techniques were used to hide the data being transmitted out of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DE67E2D-9866-033C-5E0C-7C35C244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46" y="461393"/>
            <a:ext cx="2677025" cy="40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Alerts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6C9C6-113D-3BFE-B078-28A5FF05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93" y="100314"/>
            <a:ext cx="5189018" cy="4942872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CC536ABC-A9AA-1A69-C5F4-A491E3BA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8" y="4202573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80789" y="-93546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MITRE ATT&amp;CK Matching (1)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E0D1A-D2FB-B015-6B6D-0778BB7C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4" y="526779"/>
            <a:ext cx="8915400" cy="4397005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I4CYBER | AI4CYBER">
            <a:extLst>
              <a:ext uri="{FF2B5EF4-FFF2-40B4-BE49-F238E27FC236}">
                <a16:creationId xmlns:a16="http://schemas.microsoft.com/office/drawing/2014/main" id="{F8EDC9B3-3E20-8898-1CC0-6AA7F0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91" y="60622"/>
            <a:ext cx="2085473" cy="3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11255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MITRE ATT&amp;CK Matching (2)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C5349-B3AA-29B1-B5B1-A3F53D24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7" y="812530"/>
            <a:ext cx="8863186" cy="3928620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I4CYBER | AI4CYBER">
            <a:extLst>
              <a:ext uri="{FF2B5EF4-FFF2-40B4-BE49-F238E27FC236}">
                <a16:creationId xmlns:a16="http://schemas.microsoft.com/office/drawing/2014/main" id="{9D9681EB-91C4-0133-A844-D9B8699D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91" y="60622"/>
            <a:ext cx="2085473" cy="3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86530" y="4493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38930" y="124592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Execute in Healthcare Cyber Range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Collect data for ML-IDS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Enhance AI capabilities using more tools than Metasploit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Investigate the impact overall of AI on Offensive Security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FA679353-FA46-B767-9C6D-BD6BB5CF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74" y="500453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2C3D875C-F028-F1C5-DF4A-B5FDD816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6889" y="941410"/>
            <a:ext cx="466518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8" name="Google Shape;1569;p123">
            <a:extLst>
              <a:ext uri="{FF2B5EF4-FFF2-40B4-BE49-F238E27FC236}">
                <a16:creationId xmlns:a16="http://schemas.microsoft.com/office/drawing/2014/main" id="{F5B73803-ED85-DB49-39DC-9F6682B9DF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0449" y="2054225"/>
            <a:ext cx="4541619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 you have any questions?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Email: </a:t>
            </a:r>
            <a:r>
              <a:rPr lang="en-US" sz="1800" dirty="0"/>
              <a:t>skaragiannis@ionio.gr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</a:t>
            </a:r>
            <a:r>
              <a:rPr lang="en" sz="1800" dirty="0"/>
              <a:t>mslab.di.ionio.gr</a:t>
            </a:r>
            <a:endParaRPr sz="1800" dirty="0"/>
          </a:p>
        </p:txBody>
      </p:sp>
      <p:grpSp>
        <p:nvGrpSpPr>
          <p:cNvPr id="9" name="Google Shape;1570;p123">
            <a:extLst>
              <a:ext uri="{FF2B5EF4-FFF2-40B4-BE49-F238E27FC236}">
                <a16:creationId xmlns:a16="http://schemas.microsoft.com/office/drawing/2014/main" id="{F8F39DB6-A42A-657C-42D6-96AD50591B75}"/>
              </a:ext>
            </a:extLst>
          </p:cNvPr>
          <p:cNvGrpSpPr/>
          <p:nvPr/>
        </p:nvGrpSpPr>
        <p:grpSpPr>
          <a:xfrm>
            <a:off x="4961882" y="3227323"/>
            <a:ext cx="458723" cy="458684"/>
            <a:chOff x="1379798" y="1723250"/>
            <a:chExt cx="397887" cy="397887"/>
          </a:xfrm>
        </p:grpSpPr>
        <p:sp>
          <p:nvSpPr>
            <p:cNvPr id="10" name="Google Shape;1571;p123">
              <a:extLst>
                <a:ext uri="{FF2B5EF4-FFF2-40B4-BE49-F238E27FC236}">
                  <a16:creationId xmlns:a16="http://schemas.microsoft.com/office/drawing/2014/main" id="{A2003EA4-D6AD-9B7F-CE0C-7A43A4052BED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123">
              <a:extLst>
                <a:ext uri="{FF2B5EF4-FFF2-40B4-BE49-F238E27FC236}">
                  <a16:creationId xmlns:a16="http://schemas.microsoft.com/office/drawing/2014/main" id="{BC4BD4B7-06BE-1708-BF63-45FD62BF67F7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123">
              <a:extLst>
                <a:ext uri="{FF2B5EF4-FFF2-40B4-BE49-F238E27FC236}">
                  <a16:creationId xmlns:a16="http://schemas.microsoft.com/office/drawing/2014/main" id="{5B47951F-F2D1-6C9E-BA36-7A430D11A94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123">
              <a:extLst>
                <a:ext uri="{FF2B5EF4-FFF2-40B4-BE49-F238E27FC236}">
                  <a16:creationId xmlns:a16="http://schemas.microsoft.com/office/drawing/2014/main" id="{5F0089BA-E6FE-5AE1-17E4-E6B942C737D6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75;p123">
            <a:extLst>
              <a:ext uri="{FF2B5EF4-FFF2-40B4-BE49-F238E27FC236}">
                <a16:creationId xmlns:a16="http://schemas.microsoft.com/office/drawing/2014/main" id="{50BC47BD-6095-BF3F-45B4-9AA2E5151E5C}"/>
              </a:ext>
            </a:extLst>
          </p:cNvPr>
          <p:cNvGrpSpPr/>
          <p:nvPr/>
        </p:nvGrpSpPr>
        <p:grpSpPr>
          <a:xfrm>
            <a:off x="3721699" y="3227323"/>
            <a:ext cx="458747" cy="458684"/>
            <a:chOff x="266768" y="1721375"/>
            <a:chExt cx="397907" cy="397887"/>
          </a:xfrm>
        </p:grpSpPr>
        <p:sp>
          <p:nvSpPr>
            <p:cNvPr id="15" name="Google Shape;1576;p123">
              <a:extLst>
                <a:ext uri="{FF2B5EF4-FFF2-40B4-BE49-F238E27FC236}">
                  <a16:creationId xmlns:a16="http://schemas.microsoft.com/office/drawing/2014/main" id="{FEAA974D-5C22-C9E2-04B4-0385203A351B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123">
              <a:extLst>
                <a:ext uri="{FF2B5EF4-FFF2-40B4-BE49-F238E27FC236}">
                  <a16:creationId xmlns:a16="http://schemas.microsoft.com/office/drawing/2014/main" id="{9DF6D7FB-E531-596E-525D-85BBFB1FACE0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578;p123">
            <a:extLst>
              <a:ext uri="{FF2B5EF4-FFF2-40B4-BE49-F238E27FC236}">
                <a16:creationId xmlns:a16="http://schemas.microsoft.com/office/drawing/2014/main" id="{31641F7A-11C7-4AF2-9997-CA044E84504C}"/>
              </a:ext>
            </a:extLst>
          </p:cNvPr>
          <p:cNvGrpSpPr/>
          <p:nvPr/>
        </p:nvGrpSpPr>
        <p:grpSpPr>
          <a:xfrm>
            <a:off x="4350135" y="3227323"/>
            <a:ext cx="458699" cy="458684"/>
            <a:chOff x="864491" y="1723250"/>
            <a:chExt cx="397866" cy="397887"/>
          </a:xfrm>
        </p:grpSpPr>
        <p:sp>
          <p:nvSpPr>
            <p:cNvPr id="18" name="Google Shape;1579;p123">
              <a:extLst>
                <a:ext uri="{FF2B5EF4-FFF2-40B4-BE49-F238E27FC236}">
                  <a16:creationId xmlns:a16="http://schemas.microsoft.com/office/drawing/2014/main" id="{5D3BC4A6-EB6F-80DD-BCBC-FA0F70E98C3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123">
              <a:extLst>
                <a:ext uri="{FF2B5EF4-FFF2-40B4-BE49-F238E27FC236}">
                  <a16:creationId xmlns:a16="http://schemas.microsoft.com/office/drawing/2014/main" id="{688F2E03-FF58-368A-0190-0CDD71A208E4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123">
              <a:extLst>
                <a:ext uri="{FF2B5EF4-FFF2-40B4-BE49-F238E27FC236}">
                  <a16:creationId xmlns:a16="http://schemas.microsoft.com/office/drawing/2014/main" id="{3960B6AD-DF37-0B01-A32F-0A2A31CA765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DB2FFAE5-40DA-549E-57B1-871A48A9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11" y="3966814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535261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6437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Action 1: Deliver a Novel Cyber Range Platform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Purpose:</a:t>
            </a:r>
            <a:r>
              <a:rPr lang="en-US" sz="1300" dirty="0"/>
              <a:t> Simulated environment for testing and refining 5G and IoT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Benefits: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Comprehensive platform for real-world scenario simulation.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In-depth analysis of potential threats and attack vectors.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Enhances cybersecurity for critical infrastructures (Industry 4.0, smart cities).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Privacy:</a:t>
            </a:r>
            <a:r>
              <a:rPr lang="en-US" sz="1300" dirty="0"/>
              <a:t> Utilizes a privacy toolbox to address potential GDPR issues.</a:t>
            </a:r>
          </a:p>
          <a:p>
            <a:pPr marL="114300" indent="0">
              <a:buNone/>
            </a:pPr>
            <a:endParaRPr lang="en-US" sz="1300" b="1" dirty="0"/>
          </a:p>
          <a:p>
            <a:pPr marL="114300" indent="0">
              <a:buNone/>
            </a:pPr>
            <a:r>
              <a:rPr lang="en-US" sz="1400" b="1" dirty="0"/>
              <a:t>Action 2: Examine and Identify Novel Cascading Attacks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Focus:</a:t>
            </a:r>
            <a:r>
              <a:rPr lang="en-US" sz="1300" dirty="0"/>
              <a:t> Vulnerabilities in 5G and IoT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Prime Targets:</a:t>
            </a:r>
            <a:r>
              <a:rPr lang="en-US" sz="1300" dirty="0"/>
              <a:t> Supply chains, network infrastructure, device compromise, and protocol exploitation.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Outcome: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Understanding of threats from critical system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Design of more secure 5G-IoT systems.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E287E33-A817-26B9-366F-708BB275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16" y="3663616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535261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6437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Action 3: Deliver Cyber Range for Adversarial AI Attack and </a:t>
            </a:r>
            <a:r>
              <a:rPr lang="en-US" sz="1400" b="1" dirty="0" err="1"/>
              <a:t>Defence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Scope:</a:t>
            </a:r>
            <a:r>
              <a:rPr lang="en-US" sz="1300" dirty="0"/>
              <a:t> Interdisciplinary field of AI and cybersecurity.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Features: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Controlled platform to study adversarial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Development of robust and secure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Datasets:</a:t>
            </a:r>
            <a:r>
              <a:rPr lang="en-US" sz="1300" dirty="0"/>
              <a:t> Utilizes </a:t>
            </a:r>
            <a:r>
              <a:rPr lang="en-US" sz="1300" dirty="0" err="1"/>
              <a:t>DeepSlice</a:t>
            </a:r>
            <a:r>
              <a:rPr lang="en-US" sz="1300" dirty="0"/>
              <a:t>, Secure5G, WSN-DS, and CICIDS18 datasets.</a:t>
            </a:r>
          </a:p>
          <a:p>
            <a:pPr marL="114300" indent="0">
              <a:buNone/>
            </a:pPr>
            <a:endParaRPr lang="en-US" sz="1300" b="1" dirty="0"/>
          </a:p>
          <a:p>
            <a:pPr marL="114300" indent="0">
              <a:buNone/>
            </a:pPr>
            <a:r>
              <a:rPr lang="en-US" sz="1400" b="1" dirty="0"/>
              <a:t>Action 4: Create NITRO Data Repository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Design:</a:t>
            </a:r>
            <a:r>
              <a:rPr lang="en-US" sz="1300" dirty="0"/>
              <a:t> Capture, organize, and manage threat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Usage: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 for security practitioners and researchers.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Tracking, analysis, and response to threats and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Capabilities:</a:t>
            </a:r>
            <a:r>
              <a:rPr lang="en-US" sz="1300" dirty="0"/>
              <a:t> Incident response, forensics analysis, and dissemination of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Automation:</a:t>
            </a:r>
            <a:r>
              <a:rPr lang="en-US" sz="1300" dirty="0"/>
              <a:t> Tool for generating related traffic for security validation and testing.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0171888-3147-D35F-87BB-A1863CB5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318837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Components of the 5G System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266700" y="1264371"/>
            <a:ext cx="5070331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dirty="0"/>
              <a:t>According to 3GPP, the 5G System has three main components:</a:t>
            </a:r>
          </a:p>
          <a:p>
            <a:pPr marL="114300" indent="0">
              <a:buNone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User Equipment (UE)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Devices enabled with 5G.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Radio Access Network (5G-RAN or </a:t>
            </a:r>
            <a:r>
              <a:rPr lang="en-US" sz="1400" b="1" dirty="0" err="1"/>
              <a:t>gNB</a:t>
            </a:r>
            <a:r>
              <a:rPr lang="en-US" sz="1400" b="1" dirty="0"/>
              <a:t>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Radio base stations that connect UEs to the core network wirelessly.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Core Network (5GC)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Facilitates Network Functions (NFs)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Session Management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Authentication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Policy Control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Data Storage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6DF21-D76D-3F3C-919C-2BED2AD7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98" y="187088"/>
            <a:ext cx="3751513" cy="4758292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black text with a arrow&#10;&#10;Description automatically generated">
            <a:extLst>
              <a:ext uri="{FF2B5EF4-FFF2-40B4-BE49-F238E27FC236}">
                <a16:creationId xmlns:a16="http://schemas.microsoft.com/office/drawing/2014/main" id="{F4751E13-1EBF-17A3-43AA-E97E4EA6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05" y="3818996"/>
            <a:ext cx="1361351" cy="9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Technologies in NITRO's 5G System Implementation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23690" y="1302471"/>
            <a:ext cx="799641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Next Generation Node B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gNB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5G base station for radio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Slice Selection Function (NSSF):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Selects network slices for service requirements and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Exposure Function (NEF):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Exposes network services to external applications via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Repository Function (NRF):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Maintains a repository of network functions, supporting registration, discovery, and status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Policy Control Function (PCF):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QoS, access control, and charging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Unified Data Management and Repository (UDM and UDR):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Centralized management of subscriber data, user profiles, authentication details, and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Application Function (AF):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Interacts with external applications, providing service-specific functionalities.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E02ED11-1776-F95B-5043-72246324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299209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Technologies in NITRO's 5G System Implementation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69410" y="145928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Authentication Server Function (AUSF):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the authentication of user devices for secure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Access and Mobility Management Function (AMF):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Handles user access and mobility management, including connection setup and handover.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Session Management Function (SMF):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session tasks like establishing, modifying, and terminating user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User Plane Function (UPF):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user data traffic routing, forwarding,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Packet Data Unit Session (PDU Session):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Establishes data communication sessions for internet access and application connectivity.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F74898F2-F1A8-A892-8617-16304910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299209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4453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Key Components of the 5G System</a:t>
            </a:r>
            <a:endParaRPr sz="28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118888" y="1325331"/>
            <a:ext cx="4696951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According to 3GPP, the 5G System has three main components:</a:t>
            </a:r>
          </a:p>
          <a:p>
            <a:pPr marL="114300" indent="0">
              <a:buNone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User Equipment (UE)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Devices enabled with 5G.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Radio Access Network (5G-RAN or </a:t>
            </a:r>
            <a:r>
              <a:rPr lang="en-US" sz="1400" b="1" dirty="0" err="1"/>
              <a:t>gNB</a:t>
            </a:r>
            <a:r>
              <a:rPr lang="en-US" sz="1400" b="1" dirty="0"/>
              <a:t>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Radio base stations that connect UEs to the core network wirelessly.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Core Network (5GC)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Facilitates Network Functions (NFs)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Session Management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Authentication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Policy Control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Data Storage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FE68-6D8B-5233-3ABA-418FEE35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71113"/>
            <a:ext cx="4343400" cy="4958394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NITRO Cyber Range: 5G Core Network</a:t>
            </a:r>
            <a:endParaRPr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001F481-2D1B-A4BB-D0C5-9028DCF62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68789" y="961338"/>
            <a:ext cx="470457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Free5GC</a:t>
            </a:r>
            <a:endParaRPr lang="en-US" sz="1600" dirty="0"/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Go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3GPP Specification:</a:t>
            </a:r>
            <a:r>
              <a:rPr lang="en-US" dirty="0"/>
              <a:t> Release 15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License:</a:t>
            </a:r>
            <a:r>
              <a:rPr lang="en-US" dirty="0"/>
              <a:t> Apache 2.0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Unique Feature:</a:t>
            </a:r>
            <a:r>
              <a:rPr lang="en-US" dirty="0"/>
              <a:t> Non-3GPP Inter-Working Function (N3IWF)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Connects untrusted non-3GPP devices (Wi-Fi APs, </a:t>
            </a:r>
            <a:r>
              <a:rPr lang="en-US" sz="1200" dirty="0" err="1"/>
              <a:t>LoRaWAN</a:t>
            </a:r>
            <a:r>
              <a:rPr lang="en-US" sz="1200" dirty="0"/>
              <a:t> Gateways) to 5GC.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endParaRPr lang="en-US" dirty="0"/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Container image releases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Docker Compose file for automated deployment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r>
              <a:rPr lang="en-US" dirty="0"/>
              <a:t> Articles, studies, tutorials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Latest Version:</a:t>
            </a:r>
            <a:r>
              <a:rPr lang="en-US" dirty="0"/>
              <a:t> 3.4.1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9EC06-EC04-F283-10F1-62A2B7A4986B}"/>
              </a:ext>
            </a:extLst>
          </p:cNvPr>
          <p:cNvSpPr txBox="1"/>
          <p:nvPr/>
        </p:nvSpPr>
        <p:spPr>
          <a:xfrm>
            <a:off x="3649980" y="1007504"/>
            <a:ext cx="5356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Open5GS</a:t>
            </a:r>
            <a:endParaRPr lang="en-US" sz="1600" dirty="0">
              <a:latin typeface="Montserrat" panose="00000500000000000000" pitchFamily="2" charset="0"/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Language:</a:t>
            </a:r>
            <a:r>
              <a:rPr lang="en-US" sz="1600" dirty="0">
                <a:latin typeface="Montserrat" panose="00000500000000000000" pitchFamily="2" charset="0"/>
              </a:rPr>
              <a:t> C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3GPP Specification:</a:t>
            </a:r>
            <a:r>
              <a:rPr lang="en-US" sz="1600" dirty="0">
                <a:latin typeface="Montserrat" panose="00000500000000000000" pitchFamily="2" charset="0"/>
              </a:rPr>
              <a:t> Release 17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Features:</a:t>
            </a:r>
            <a:endParaRPr lang="en-US" sz="1600" dirty="0">
              <a:latin typeface="Montserrat" panose="00000500000000000000" pitchFamily="2" charset="0"/>
            </a:endParaRP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IPv6 support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Multiple PDU sessions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Handover functions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Integration of VoLTE and Vo5GNR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Advantages:</a:t>
            </a:r>
            <a:endParaRPr lang="en-US" sz="1600" dirty="0">
              <a:latin typeface="Montserrat" panose="00000500000000000000" pitchFamily="2" charset="0"/>
            </a:endParaRP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Larger contributor base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Weekly commits, frequent releases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Management:</a:t>
            </a:r>
            <a:r>
              <a:rPr lang="en-US" sz="1600" dirty="0">
                <a:latin typeface="Montserrat" panose="00000500000000000000" pitchFamily="2" charset="0"/>
              </a:rPr>
              <a:t> Web application for managing UE subscription information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8E25F17-1E99-47D5-351B-15BD0445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90" y="252664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497</TotalTime>
  <Words>1640</Words>
  <Application>Microsoft Office PowerPoint</Application>
  <PresentationFormat>On-screen Show (16:9)</PresentationFormat>
  <Paragraphs>241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Lato</vt:lpstr>
      <vt:lpstr>Montserrat</vt:lpstr>
      <vt:lpstr>Vidaloka</vt:lpstr>
      <vt:lpstr>Minimalist Business Slides XL by Slidesgo</vt:lpstr>
      <vt:lpstr>NITRO: An Interconnected 5G-IoT Cyber Range</vt:lpstr>
      <vt:lpstr>NITRO Objectives</vt:lpstr>
      <vt:lpstr>NITRO Objectives</vt:lpstr>
      <vt:lpstr>NITRO Objectives</vt:lpstr>
      <vt:lpstr>Key Components of the 5G System</vt:lpstr>
      <vt:lpstr>Key Technologies in NITRO's 5G System Implementation</vt:lpstr>
      <vt:lpstr>Key Technologies in NITRO's 5G System Implementation</vt:lpstr>
      <vt:lpstr>Key Components of the 5G System</vt:lpstr>
      <vt:lpstr>NITRO Cyber Range: 5G Core Network</vt:lpstr>
      <vt:lpstr>PowerPoint Presentation</vt:lpstr>
      <vt:lpstr>PowerPoint Presentation</vt:lpstr>
      <vt:lpstr>PowerPoint Presentation</vt:lpstr>
      <vt:lpstr>Future Work</vt:lpstr>
      <vt:lpstr>Thank you</vt:lpstr>
      <vt:lpstr>AI-Powered Penetration Testing using Shennina: From Simulation to Validation</vt:lpstr>
      <vt:lpstr>Research Contributions</vt:lpstr>
      <vt:lpstr>Architecture</vt:lpstr>
      <vt:lpstr>Methodology</vt:lpstr>
      <vt:lpstr>Testbed Architecture and Methodology</vt:lpstr>
      <vt:lpstr>Testbed Architecture and Methodology</vt:lpstr>
      <vt:lpstr>Services and Protocols</vt:lpstr>
      <vt:lpstr>Results and Explanation (1)</vt:lpstr>
      <vt:lpstr>Results and Explanation (2)</vt:lpstr>
      <vt:lpstr>Network Alerts</vt:lpstr>
      <vt:lpstr>MITRE ATT&amp;CK Matching (1)</vt:lpstr>
      <vt:lpstr>MITRE ATT&amp;CK Matching (2)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bloodraven</dc:creator>
  <cp:lastModifiedBy>STYLIANOS KARAGIANNIS</cp:lastModifiedBy>
  <cp:revision>107</cp:revision>
  <dcterms:modified xsi:type="dcterms:W3CDTF">2024-07-31T07:00:23Z</dcterms:modified>
</cp:coreProperties>
</file>