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75" r:id="rId4"/>
    <p:sldId id="276" r:id="rId5"/>
    <p:sldId id="277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5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58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59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4C4C8-2A51-4BEF-8F69-5F2679F58BBD}" type="doc">
      <dgm:prSet loTypeId="urn:microsoft.com/office/officeart/2005/8/layout/hProcess9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09B28D-E756-4E24-BC8D-82DCC5680EB3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/>
            <a:t>Ion</a:t>
          </a:r>
        </a:p>
        <a:p>
          <a:endParaRPr lang="en-US" sz="1200" b="1" dirty="0"/>
        </a:p>
        <a:p>
          <a:endParaRPr lang="en-US" sz="1200" b="1" dirty="0"/>
        </a:p>
        <a:p>
          <a:r>
            <a:rPr lang="en-US" sz="1200" dirty="0"/>
            <a:t>invoked object notation</a:t>
          </a:r>
        </a:p>
      </dgm:t>
    </dgm:pt>
    <dgm:pt modelId="{B81F11DC-70A3-4632-A0CF-6CEF7DE22371}" type="parTrans" cxnId="{44171ACA-B1C5-4DD4-BAC0-8D5A57B6FD46}">
      <dgm:prSet/>
      <dgm:spPr/>
      <dgm:t>
        <a:bodyPr/>
        <a:lstStyle/>
        <a:p>
          <a:endParaRPr lang="en-US" sz="1200"/>
        </a:p>
      </dgm:t>
    </dgm:pt>
    <dgm:pt modelId="{370B987A-5354-4B08-82A4-C73276790DD5}" type="sibTrans" cxnId="{44171ACA-B1C5-4DD4-BAC0-8D5A57B6FD46}">
      <dgm:prSet/>
      <dgm:spPr/>
      <dgm:t>
        <a:bodyPr/>
        <a:lstStyle/>
        <a:p>
          <a:endParaRPr lang="en-US" sz="1200"/>
        </a:p>
      </dgm:t>
    </dgm:pt>
    <dgm:pt modelId="{C8F2F6B5-FF70-4B86-B983-A9761C70A4EE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 err="1"/>
            <a:t>dions</a:t>
          </a:r>
          <a:endParaRPr lang="en-US" sz="1200" b="1" dirty="0"/>
        </a:p>
        <a:p>
          <a:endParaRPr lang="en-US" sz="1200" b="1" dirty="0"/>
        </a:p>
        <a:p>
          <a:endParaRPr lang="en-US" sz="1200" b="1" dirty="0"/>
        </a:p>
        <a:p>
          <a:r>
            <a:rPr lang="en-US" sz="1200" dirty="0"/>
            <a:t> domain-specific language ions</a:t>
          </a:r>
        </a:p>
      </dgm:t>
    </dgm:pt>
    <dgm:pt modelId="{BADC1000-3769-4DAC-96CA-22CD67F25F92}" type="parTrans" cxnId="{C0495F1D-A73A-4976-9FC5-9524C67E3FD7}">
      <dgm:prSet/>
      <dgm:spPr/>
      <dgm:t>
        <a:bodyPr/>
        <a:lstStyle/>
        <a:p>
          <a:endParaRPr lang="en-US" sz="1200"/>
        </a:p>
      </dgm:t>
    </dgm:pt>
    <dgm:pt modelId="{6EB1F1C2-2415-4A58-A033-254EA1FC0898}" type="sibTrans" cxnId="{C0495F1D-A73A-4976-9FC5-9524C67E3FD7}">
      <dgm:prSet/>
      <dgm:spPr/>
      <dgm:t>
        <a:bodyPr/>
        <a:lstStyle/>
        <a:p>
          <a:endParaRPr lang="en-US" sz="1200"/>
        </a:p>
      </dgm:t>
    </dgm:pt>
    <dgm:pt modelId="{99E1D454-BA95-442E-BF0F-19BE44F9D06C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/>
            <a:t>Ionify</a:t>
          </a:r>
        </a:p>
        <a:p>
          <a:endParaRPr lang="en-US" sz="1200" dirty="0"/>
        </a:p>
        <a:p>
          <a:endParaRPr lang="en-US" sz="1200" dirty="0"/>
        </a:p>
        <a:p>
          <a:r>
            <a:rPr lang="en-US" sz="1200" dirty="0"/>
            <a:t>ion implemented for you</a:t>
          </a:r>
        </a:p>
      </dgm:t>
    </dgm:pt>
    <dgm:pt modelId="{1ACBD709-9056-45DB-ADFD-067EBD2FDB8F}" type="parTrans" cxnId="{F6AF208E-4E9E-4C7B-8390-F4B80EA46ADB}">
      <dgm:prSet/>
      <dgm:spPr/>
      <dgm:t>
        <a:bodyPr/>
        <a:lstStyle/>
        <a:p>
          <a:endParaRPr lang="en-US" sz="1200"/>
        </a:p>
      </dgm:t>
    </dgm:pt>
    <dgm:pt modelId="{8DA74DED-0C9F-4F57-A388-6A57AFFEBE46}" type="sibTrans" cxnId="{F6AF208E-4E9E-4C7B-8390-F4B80EA46ADB}">
      <dgm:prSet/>
      <dgm:spPr/>
      <dgm:t>
        <a:bodyPr/>
        <a:lstStyle/>
        <a:p>
          <a:endParaRPr lang="en-US" sz="1200"/>
        </a:p>
      </dgm:t>
    </dgm:pt>
    <dgm:pt modelId="{AEA45055-B4BA-4527-9159-B38B12083FC4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/>
            <a:t>Ionified</a:t>
          </a:r>
        </a:p>
        <a:p>
          <a:endParaRPr lang="en-US" sz="1200" b="1" dirty="0"/>
        </a:p>
        <a:p>
          <a:r>
            <a:rPr lang="en-US" sz="1200" dirty="0"/>
            <a:t>ions indexed for internet-enabled discovery</a:t>
          </a:r>
        </a:p>
      </dgm:t>
    </dgm:pt>
    <dgm:pt modelId="{A9741D46-8792-40AA-BE34-8960924A6C2D}" type="parTrans" cxnId="{E10A4F10-F745-4128-9879-435BF2452076}">
      <dgm:prSet/>
      <dgm:spPr/>
      <dgm:t>
        <a:bodyPr/>
        <a:lstStyle/>
        <a:p>
          <a:endParaRPr lang="en-US" sz="1200"/>
        </a:p>
      </dgm:t>
    </dgm:pt>
    <dgm:pt modelId="{2E125310-7388-4F2E-A5D1-7B94BFAF02C2}" type="sibTrans" cxnId="{E10A4F10-F745-4128-9879-435BF2452076}">
      <dgm:prSet/>
      <dgm:spPr/>
      <dgm:t>
        <a:bodyPr/>
        <a:lstStyle/>
        <a:p>
          <a:endParaRPr lang="en-US" sz="1200"/>
        </a:p>
      </dgm:t>
    </dgm:pt>
    <dgm:pt modelId="{E296D1A0-B79B-4DC0-930E-943F9212B5FE}">
      <dgm:prSet custT="1"/>
      <dgm:spPr/>
      <dgm:t>
        <a:bodyPr/>
        <a:lstStyle/>
        <a:p>
          <a:r>
            <a:rPr lang="en-US" sz="1200" dirty="0" err="1"/>
            <a:t>cdns</a:t>
          </a:r>
          <a:r>
            <a:rPr lang="en-US" sz="1200" dirty="0"/>
            <a:t>:</a:t>
          </a:r>
        </a:p>
        <a:p>
          <a:r>
            <a:rPr lang="en-US" sz="1200" dirty="0" err="1"/>
            <a:t>jsdelivr</a:t>
          </a:r>
          <a:r>
            <a:rPr lang="en-US" sz="1200" dirty="0"/>
            <a:t>, </a:t>
          </a:r>
          <a:r>
            <a:rPr lang="en-US" sz="1200" dirty="0" err="1"/>
            <a:t>cdnjs</a:t>
          </a:r>
          <a:r>
            <a:rPr lang="en-US" sz="1200" dirty="0"/>
            <a:t>, etc.</a:t>
          </a:r>
        </a:p>
      </dgm:t>
    </dgm:pt>
    <dgm:pt modelId="{9CB4614E-ECE5-47AA-9607-13F79E545C52}" type="parTrans" cxnId="{905516C2-00F4-4D82-9304-FDFBB4E8A0A5}">
      <dgm:prSet/>
      <dgm:spPr/>
      <dgm:t>
        <a:bodyPr/>
        <a:lstStyle/>
        <a:p>
          <a:endParaRPr lang="en-US" sz="1200"/>
        </a:p>
      </dgm:t>
    </dgm:pt>
    <dgm:pt modelId="{579F503E-7DA4-4FFE-9281-A04558386923}" type="sibTrans" cxnId="{905516C2-00F4-4D82-9304-FDFBB4E8A0A5}">
      <dgm:prSet/>
      <dgm:spPr/>
      <dgm:t>
        <a:bodyPr/>
        <a:lstStyle/>
        <a:p>
          <a:endParaRPr lang="en-US" sz="1200"/>
        </a:p>
      </dgm:t>
    </dgm:pt>
    <dgm:pt modelId="{B67ADCE6-BEE0-4F1E-B3D6-E3370A54BD09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dirty="0"/>
            <a:t>Pools: Procedural operator-overloading languages</a:t>
          </a:r>
        </a:p>
      </dgm:t>
    </dgm:pt>
    <dgm:pt modelId="{E08A4ABE-0ACF-497A-8FC3-D483E5B75915}" type="parTrans" cxnId="{0528F4F9-1E07-4B4D-9854-9070F854791B}">
      <dgm:prSet/>
      <dgm:spPr/>
      <dgm:t>
        <a:bodyPr/>
        <a:lstStyle/>
        <a:p>
          <a:endParaRPr lang="en-US" sz="1200"/>
        </a:p>
      </dgm:t>
    </dgm:pt>
    <dgm:pt modelId="{EFD98F8F-37CE-442B-BC78-C3A861F76CE6}" type="sibTrans" cxnId="{0528F4F9-1E07-4B4D-9854-9070F854791B}">
      <dgm:prSet/>
      <dgm:spPr/>
      <dgm:t>
        <a:bodyPr/>
        <a:lstStyle/>
        <a:p>
          <a:endParaRPr lang="en-US" sz="1200"/>
        </a:p>
      </dgm:t>
    </dgm:pt>
    <dgm:pt modelId="{E843DE51-6FBE-48B3-BA7F-682ED85DD314}">
      <dgm:prSet custT="1"/>
      <dgm:spPr/>
      <dgm:t>
        <a:bodyPr/>
        <a:lstStyle/>
        <a:p>
          <a:r>
            <a:rPr lang="en-US" sz="1200" dirty="0" err="1"/>
            <a:t>javascript</a:t>
          </a:r>
          <a:r>
            <a:rPr lang="en-US" sz="1200" dirty="0"/>
            <a:t>, python &amp; java</a:t>
          </a:r>
        </a:p>
      </dgm:t>
    </dgm:pt>
    <dgm:pt modelId="{DACC2286-9F58-4715-8D48-088CF4A0AE29}" type="parTrans" cxnId="{25A1E820-B419-466E-964D-5E91DFA30CA4}">
      <dgm:prSet/>
      <dgm:spPr/>
      <dgm:t>
        <a:bodyPr/>
        <a:lstStyle/>
        <a:p>
          <a:endParaRPr lang="en-US" sz="1200"/>
        </a:p>
      </dgm:t>
    </dgm:pt>
    <dgm:pt modelId="{4099F1D9-B2E5-4D96-8A76-1410BA0AEB5C}" type="sibTrans" cxnId="{25A1E820-B419-466E-964D-5E91DFA30CA4}">
      <dgm:prSet/>
      <dgm:spPr/>
      <dgm:t>
        <a:bodyPr/>
        <a:lstStyle/>
        <a:p>
          <a:endParaRPr lang="en-US" sz="1200"/>
        </a:p>
      </dgm:t>
    </dgm:pt>
    <dgm:pt modelId="{203B0F52-2ADC-42B2-BB02-49A1E5BF5391}">
      <dgm:prSet custT="1"/>
      <dgm:spPr/>
      <dgm:t>
        <a:bodyPr/>
        <a:lstStyle/>
        <a:p>
          <a:r>
            <a:rPr lang="en-US" sz="1200" dirty="0"/>
            <a:t>visual, audible, tactile</a:t>
          </a:r>
        </a:p>
      </dgm:t>
    </dgm:pt>
    <dgm:pt modelId="{616F5395-353B-4140-9484-999222D1A3A6}" type="parTrans" cxnId="{AE2A3AA6-0A3F-404D-81AC-20695561EEE5}">
      <dgm:prSet/>
      <dgm:spPr/>
      <dgm:t>
        <a:bodyPr/>
        <a:lstStyle/>
        <a:p>
          <a:endParaRPr lang="en-US" sz="1200"/>
        </a:p>
      </dgm:t>
    </dgm:pt>
    <dgm:pt modelId="{50DDB3E9-90EE-4C14-B898-80FE8F64F422}" type="sibTrans" cxnId="{AE2A3AA6-0A3F-404D-81AC-20695561EEE5}">
      <dgm:prSet/>
      <dgm:spPr/>
      <dgm:t>
        <a:bodyPr/>
        <a:lstStyle/>
        <a:p>
          <a:endParaRPr lang="en-US" sz="1200"/>
        </a:p>
      </dgm:t>
    </dgm:pt>
    <dgm:pt modelId="{79677623-B08E-42EF-9D81-380CD8430071}">
      <dgm:prSet phldrT="[Text]" custT="1"/>
      <dgm:spPr>
        <a:solidFill>
          <a:srgbClr val="00B05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dirty="0"/>
            <a:t>seamless idea sharing</a:t>
          </a:r>
        </a:p>
      </dgm:t>
    </dgm:pt>
    <dgm:pt modelId="{BD6D93A6-5D7B-4694-99BC-690804EC6554}" type="parTrans" cxnId="{4104A827-C9C1-4D2E-9141-1E1ACC88D083}">
      <dgm:prSet/>
      <dgm:spPr/>
      <dgm:t>
        <a:bodyPr/>
        <a:lstStyle/>
        <a:p>
          <a:endParaRPr lang="en-US" sz="1200"/>
        </a:p>
      </dgm:t>
    </dgm:pt>
    <dgm:pt modelId="{CF89E26D-2C52-4BE8-961E-804BDDC4A6C6}" type="sibTrans" cxnId="{4104A827-C9C1-4D2E-9141-1E1ACC88D083}">
      <dgm:prSet/>
      <dgm:spPr/>
      <dgm:t>
        <a:bodyPr/>
        <a:lstStyle/>
        <a:p>
          <a:endParaRPr lang="en-US" sz="1200"/>
        </a:p>
      </dgm:t>
    </dgm:pt>
    <dgm:pt modelId="{AF8E3B36-8FA4-4A77-8F71-D38C70D640B7}" type="pres">
      <dgm:prSet presAssocID="{7F54C4C8-2A51-4BEF-8F69-5F2679F58BBD}" presName="CompostProcess" presStyleCnt="0">
        <dgm:presLayoutVars>
          <dgm:dir/>
          <dgm:resizeHandles val="exact"/>
        </dgm:presLayoutVars>
      </dgm:prSet>
      <dgm:spPr/>
    </dgm:pt>
    <dgm:pt modelId="{48EE1F90-0898-41CE-959B-D0D0F30E40D1}" type="pres">
      <dgm:prSet presAssocID="{7F54C4C8-2A51-4BEF-8F69-5F2679F58BBD}" presName="arrow" presStyleLbl="bgShp" presStyleIdx="0" presStyleCnt="1"/>
      <dgm:spPr/>
    </dgm:pt>
    <dgm:pt modelId="{56DC92FE-A01E-4F8A-91DB-AEB5CCCFF464}" type="pres">
      <dgm:prSet presAssocID="{7F54C4C8-2A51-4BEF-8F69-5F2679F58BBD}" presName="linearProcess" presStyleCnt="0"/>
      <dgm:spPr/>
    </dgm:pt>
    <dgm:pt modelId="{FC7648E4-F4EC-4D8E-80E4-5830666202F7}" type="pres">
      <dgm:prSet presAssocID="{B67ADCE6-BEE0-4F1E-B3D6-E3370A54BD09}" presName="textNode" presStyleLbl="node1" presStyleIdx="0" presStyleCnt="9">
        <dgm:presLayoutVars>
          <dgm:bulletEnabled val="1"/>
        </dgm:presLayoutVars>
      </dgm:prSet>
      <dgm:spPr/>
    </dgm:pt>
    <dgm:pt modelId="{3492FB1A-60E6-4D4C-868B-7A9F24DF8C88}" type="pres">
      <dgm:prSet presAssocID="{EFD98F8F-37CE-442B-BC78-C3A861F76CE6}" presName="sibTrans" presStyleCnt="0"/>
      <dgm:spPr/>
    </dgm:pt>
    <dgm:pt modelId="{AAD0149B-692F-43B9-8811-D075CC90035D}" type="pres">
      <dgm:prSet presAssocID="{E843DE51-6FBE-48B3-BA7F-682ED85DD314}" presName="textNode" presStyleLbl="node1" presStyleIdx="1" presStyleCnt="9">
        <dgm:presLayoutVars>
          <dgm:bulletEnabled val="1"/>
        </dgm:presLayoutVars>
      </dgm:prSet>
      <dgm:spPr/>
    </dgm:pt>
    <dgm:pt modelId="{55805C50-583F-4A31-8815-E4AF44313330}" type="pres">
      <dgm:prSet presAssocID="{4099F1D9-B2E5-4D96-8A76-1410BA0AEB5C}" presName="sibTrans" presStyleCnt="0"/>
      <dgm:spPr/>
    </dgm:pt>
    <dgm:pt modelId="{38C8754A-8843-4847-BF3A-AF10F28379FA}" type="pres">
      <dgm:prSet presAssocID="{1B09B28D-E756-4E24-BC8D-82DCC5680EB3}" presName="textNode" presStyleLbl="node1" presStyleIdx="2" presStyleCnt="9">
        <dgm:presLayoutVars>
          <dgm:bulletEnabled val="1"/>
        </dgm:presLayoutVars>
      </dgm:prSet>
      <dgm:spPr/>
    </dgm:pt>
    <dgm:pt modelId="{23F04803-D235-405E-A134-8704CDA189E8}" type="pres">
      <dgm:prSet presAssocID="{370B987A-5354-4B08-82A4-C73276790DD5}" presName="sibTrans" presStyleCnt="0"/>
      <dgm:spPr/>
    </dgm:pt>
    <dgm:pt modelId="{DBA3B575-FE7F-4FEE-8A96-58E2CE6A21D6}" type="pres">
      <dgm:prSet presAssocID="{C8F2F6B5-FF70-4B86-B983-A9761C70A4EE}" presName="textNode" presStyleLbl="node1" presStyleIdx="3" presStyleCnt="9">
        <dgm:presLayoutVars>
          <dgm:bulletEnabled val="1"/>
        </dgm:presLayoutVars>
      </dgm:prSet>
      <dgm:spPr/>
    </dgm:pt>
    <dgm:pt modelId="{58F03ADF-9FF6-4E56-9833-064C796B111C}" type="pres">
      <dgm:prSet presAssocID="{6EB1F1C2-2415-4A58-A033-254EA1FC0898}" presName="sibTrans" presStyleCnt="0"/>
      <dgm:spPr/>
    </dgm:pt>
    <dgm:pt modelId="{95F41773-344B-4B66-BF1A-071EF6C726F8}" type="pres">
      <dgm:prSet presAssocID="{99E1D454-BA95-442E-BF0F-19BE44F9D06C}" presName="textNode" presStyleLbl="node1" presStyleIdx="4" presStyleCnt="9">
        <dgm:presLayoutVars>
          <dgm:bulletEnabled val="1"/>
        </dgm:presLayoutVars>
      </dgm:prSet>
      <dgm:spPr/>
    </dgm:pt>
    <dgm:pt modelId="{09B6C3F4-0E73-476E-A26B-D3FC85F778E8}" type="pres">
      <dgm:prSet presAssocID="{8DA74DED-0C9F-4F57-A388-6A57AFFEBE46}" presName="sibTrans" presStyleCnt="0"/>
      <dgm:spPr/>
    </dgm:pt>
    <dgm:pt modelId="{DC0EA8BE-B382-4596-A48C-9D8690B34570}" type="pres">
      <dgm:prSet presAssocID="{AEA45055-B4BA-4527-9159-B38B12083FC4}" presName="textNode" presStyleLbl="node1" presStyleIdx="5" presStyleCnt="9">
        <dgm:presLayoutVars>
          <dgm:bulletEnabled val="1"/>
        </dgm:presLayoutVars>
      </dgm:prSet>
      <dgm:spPr/>
    </dgm:pt>
    <dgm:pt modelId="{85BAEF56-B428-4623-A805-24C6AC7F5BDD}" type="pres">
      <dgm:prSet presAssocID="{2E125310-7388-4F2E-A5D1-7B94BFAF02C2}" presName="sibTrans" presStyleCnt="0"/>
      <dgm:spPr/>
    </dgm:pt>
    <dgm:pt modelId="{66BDCA87-142F-41FA-BD14-F01763FEF771}" type="pres">
      <dgm:prSet presAssocID="{203B0F52-2ADC-42B2-BB02-49A1E5BF5391}" presName="textNode" presStyleLbl="node1" presStyleIdx="6" presStyleCnt="9">
        <dgm:presLayoutVars>
          <dgm:bulletEnabled val="1"/>
        </dgm:presLayoutVars>
      </dgm:prSet>
      <dgm:spPr/>
    </dgm:pt>
    <dgm:pt modelId="{BEFE0B96-23A1-47BE-A0E9-BEBA64C03254}" type="pres">
      <dgm:prSet presAssocID="{50DDB3E9-90EE-4C14-B898-80FE8F64F422}" presName="sibTrans" presStyleCnt="0"/>
      <dgm:spPr/>
    </dgm:pt>
    <dgm:pt modelId="{4FB6F549-BFDE-4354-AC1B-DCD95503B38F}" type="pres">
      <dgm:prSet presAssocID="{E296D1A0-B79B-4DC0-930E-943F9212B5FE}" presName="textNode" presStyleLbl="node1" presStyleIdx="7" presStyleCnt="9">
        <dgm:presLayoutVars>
          <dgm:bulletEnabled val="1"/>
        </dgm:presLayoutVars>
      </dgm:prSet>
      <dgm:spPr/>
    </dgm:pt>
    <dgm:pt modelId="{33DC71F6-1476-435F-A53F-27F5DDA1C001}" type="pres">
      <dgm:prSet presAssocID="{579F503E-7DA4-4FFE-9281-A04558386923}" presName="sibTrans" presStyleCnt="0"/>
      <dgm:spPr/>
    </dgm:pt>
    <dgm:pt modelId="{77FF2D72-4539-444C-B9B0-C08A3EF3F3FC}" type="pres">
      <dgm:prSet presAssocID="{79677623-B08E-42EF-9D81-380CD8430071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E10A4F10-F745-4128-9879-435BF2452076}" srcId="{7F54C4C8-2A51-4BEF-8F69-5F2679F58BBD}" destId="{AEA45055-B4BA-4527-9159-B38B12083FC4}" srcOrd="5" destOrd="0" parTransId="{A9741D46-8792-40AA-BE34-8960924A6C2D}" sibTransId="{2E125310-7388-4F2E-A5D1-7B94BFAF02C2}"/>
    <dgm:cxn modelId="{C0495F1D-A73A-4976-9FC5-9524C67E3FD7}" srcId="{7F54C4C8-2A51-4BEF-8F69-5F2679F58BBD}" destId="{C8F2F6B5-FF70-4B86-B983-A9761C70A4EE}" srcOrd="3" destOrd="0" parTransId="{BADC1000-3769-4DAC-96CA-22CD67F25F92}" sibTransId="{6EB1F1C2-2415-4A58-A033-254EA1FC0898}"/>
    <dgm:cxn modelId="{25A1E820-B419-466E-964D-5E91DFA30CA4}" srcId="{7F54C4C8-2A51-4BEF-8F69-5F2679F58BBD}" destId="{E843DE51-6FBE-48B3-BA7F-682ED85DD314}" srcOrd="1" destOrd="0" parTransId="{DACC2286-9F58-4715-8D48-088CF4A0AE29}" sibTransId="{4099F1D9-B2E5-4D96-8A76-1410BA0AEB5C}"/>
    <dgm:cxn modelId="{4104A827-C9C1-4D2E-9141-1E1ACC88D083}" srcId="{7F54C4C8-2A51-4BEF-8F69-5F2679F58BBD}" destId="{79677623-B08E-42EF-9D81-380CD8430071}" srcOrd="8" destOrd="0" parTransId="{BD6D93A6-5D7B-4694-99BC-690804EC6554}" sibTransId="{CF89E26D-2C52-4BE8-961E-804BDDC4A6C6}"/>
    <dgm:cxn modelId="{7E10902B-97E5-4AD3-AFE2-B5694A2F448C}" type="presOf" srcId="{7F54C4C8-2A51-4BEF-8F69-5F2679F58BBD}" destId="{AF8E3B36-8FA4-4A77-8F71-D38C70D640B7}" srcOrd="0" destOrd="0" presId="urn:microsoft.com/office/officeart/2005/8/layout/hProcess9"/>
    <dgm:cxn modelId="{E9236E41-F3E8-4F9A-966A-25FFD53CB30A}" type="presOf" srcId="{E843DE51-6FBE-48B3-BA7F-682ED85DD314}" destId="{AAD0149B-692F-43B9-8811-D075CC90035D}" srcOrd="0" destOrd="0" presId="urn:microsoft.com/office/officeart/2005/8/layout/hProcess9"/>
    <dgm:cxn modelId="{D6B19069-F04A-4BE4-A343-F81AE293B907}" type="presOf" srcId="{E296D1A0-B79B-4DC0-930E-943F9212B5FE}" destId="{4FB6F549-BFDE-4354-AC1B-DCD95503B38F}" srcOrd="0" destOrd="0" presId="urn:microsoft.com/office/officeart/2005/8/layout/hProcess9"/>
    <dgm:cxn modelId="{43A32C6E-ABA1-44B1-9B84-14A77AD693B3}" type="presOf" srcId="{C8F2F6B5-FF70-4B86-B983-A9761C70A4EE}" destId="{DBA3B575-FE7F-4FEE-8A96-58E2CE6A21D6}" srcOrd="0" destOrd="0" presId="urn:microsoft.com/office/officeart/2005/8/layout/hProcess9"/>
    <dgm:cxn modelId="{31799776-F4C6-4EF6-B995-9D469B38973C}" type="presOf" srcId="{79677623-B08E-42EF-9D81-380CD8430071}" destId="{77FF2D72-4539-444C-B9B0-C08A3EF3F3FC}" srcOrd="0" destOrd="0" presId="urn:microsoft.com/office/officeart/2005/8/layout/hProcess9"/>
    <dgm:cxn modelId="{F6AF208E-4E9E-4C7B-8390-F4B80EA46ADB}" srcId="{7F54C4C8-2A51-4BEF-8F69-5F2679F58BBD}" destId="{99E1D454-BA95-442E-BF0F-19BE44F9D06C}" srcOrd="4" destOrd="0" parTransId="{1ACBD709-9056-45DB-ADFD-067EBD2FDB8F}" sibTransId="{8DA74DED-0C9F-4F57-A388-6A57AFFEBE46}"/>
    <dgm:cxn modelId="{8BA7D08F-4961-4561-96E9-A632C5B22981}" type="presOf" srcId="{AEA45055-B4BA-4527-9159-B38B12083FC4}" destId="{DC0EA8BE-B382-4596-A48C-9D8690B34570}" srcOrd="0" destOrd="0" presId="urn:microsoft.com/office/officeart/2005/8/layout/hProcess9"/>
    <dgm:cxn modelId="{78ABEF95-E923-49ED-8016-1DE992BC5ED2}" type="presOf" srcId="{1B09B28D-E756-4E24-BC8D-82DCC5680EB3}" destId="{38C8754A-8843-4847-BF3A-AF10F28379FA}" srcOrd="0" destOrd="0" presId="urn:microsoft.com/office/officeart/2005/8/layout/hProcess9"/>
    <dgm:cxn modelId="{D85858A3-2AE0-460B-9D2B-87916349CF92}" type="presOf" srcId="{99E1D454-BA95-442E-BF0F-19BE44F9D06C}" destId="{95F41773-344B-4B66-BF1A-071EF6C726F8}" srcOrd="0" destOrd="0" presId="urn:microsoft.com/office/officeart/2005/8/layout/hProcess9"/>
    <dgm:cxn modelId="{AE2A3AA6-0A3F-404D-81AC-20695561EEE5}" srcId="{7F54C4C8-2A51-4BEF-8F69-5F2679F58BBD}" destId="{203B0F52-2ADC-42B2-BB02-49A1E5BF5391}" srcOrd="6" destOrd="0" parTransId="{616F5395-353B-4140-9484-999222D1A3A6}" sibTransId="{50DDB3E9-90EE-4C14-B898-80FE8F64F422}"/>
    <dgm:cxn modelId="{905516C2-00F4-4D82-9304-FDFBB4E8A0A5}" srcId="{7F54C4C8-2A51-4BEF-8F69-5F2679F58BBD}" destId="{E296D1A0-B79B-4DC0-930E-943F9212B5FE}" srcOrd="7" destOrd="0" parTransId="{9CB4614E-ECE5-47AA-9607-13F79E545C52}" sibTransId="{579F503E-7DA4-4FFE-9281-A04558386923}"/>
    <dgm:cxn modelId="{44171ACA-B1C5-4DD4-BAC0-8D5A57B6FD46}" srcId="{7F54C4C8-2A51-4BEF-8F69-5F2679F58BBD}" destId="{1B09B28D-E756-4E24-BC8D-82DCC5680EB3}" srcOrd="2" destOrd="0" parTransId="{B81F11DC-70A3-4632-A0CF-6CEF7DE22371}" sibTransId="{370B987A-5354-4B08-82A4-C73276790DD5}"/>
    <dgm:cxn modelId="{0E3BE1E5-FB85-435B-B921-1716059FE571}" type="presOf" srcId="{B67ADCE6-BEE0-4F1E-B3D6-E3370A54BD09}" destId="{FC7648E4-F4EC-4D8E-80E4-5830666202F7}" srcOrd="0" destOrd="0" presId="urn:microsoft.com/office/officeart/2005/8/layout/hProcess9"/>
    <dgm:cxn modelId="{0528F4F9-1E07-4B4D-9854-9070F854791B}" srcId="{7F54C4C8-2A51-4BEF-8F69-5F2679F58BBD}" destId="{B67ADCE6-BEE0-4F1E-B3D6-E3370A54BD09}" srcOrd="0" destOrd="0" parTransId="{E08A4ABE-0ACF-497A-8FC3-D483E5B75915}" sibTransId="{EFD98F8F-37CE-442B-BC78-C3A861F76CE6}"/>
    <dgm:cxn modelId="{35D53EFB-6DBD-4C06-8B99-D0DF20A42FCD}" type="presOf" srcId="{203B0F52-2ADC-42B2-BB02-49A1E5BF5391}" destId="{66BDCA87-142F-41FA-BD14-F01763FEF771}" srcOrd="0" destOrd="0" presId="urn:microsoft.com/office/officeart/2005/8/layout/hProcess9"/>
    <dgm:cxn modelId="{FA2BBB2B-9F85-40C6-BB57-86DD7B22220B}" type="presParOf" srcId="{AF8E3B36-8FA4-4A77-8F71-D38C70D640B7}" destId="{48EE1F90-0898-41CE-959B-D0D0F30E40D1}" srcOrd="0" destOrd="0" presId="urn:microsoft.com/office/officeart/2005/8/layout/hProcess9"/>
    <dgm:cxn modelId="{77029DF3-21AC-43BF-BC45-7A8149071DDA}" type="presParOf" srcId="{AF8E3B36-8FA4-4A77-8F71-D38C70D640B7}" destId="{56DC92FE-A01E-4F8A-91DB-AEB5CCCFF464}" srcOrd="1" destOrd="0" presId="urn:microsoft.com/office/officeart/2005/8/layout/hProcess9"/>
    <dgm:cxn modelId="{FE4FEE43-20B6-4DC1-922C-56FFED4CF73D}" type="presParOf" srcId="{56DC92FE-A01E-4F8A-91DB-AEB5CCCFF464}" destId="{FC7648E4-F4EC-4D8E-80E4-5830666202F7}" srcOrd="0" destOrd="0" presId="urn:microsoft.com/office/officeart/2005/8/layout/hProcess9"/>
    <dgm:cxn modelId="{7F9AB439-56A3-42B2-A64A-06137E764F19}" type="presParOf" srcId="{56DC92FE-A01E-4F8A-91DB-AEB5CCCFF464}" destId="{3492FB1A-60E6-4D4C-868B-7A9F24DF8C88}" srcOrd="1" destOrd="0" presId="urn:microsoft.com/office/officeart/2005/8/layout/hProcess9"/>
    <dgm:cxn modelId="{3A2E3B4B-D93C-4F25-84B2-90B46B0133B1}" type="presParOf" srcId="{56DC92FE-A01E-4F8A-91DB-AEB5CCCFF464}" destId="{AAD0149B-692F-43B9-8811-D075CC90035D}" srcOrd="2" destOrd="0" presId="urn:microsoft.com/office/officeart/2005/8/layout/hProcess9"/>
    <dgm:cxn modelId="{ACF4FC4F-0577-4660-B071-29452D527C23}" type="presParOf" srcId="{56DC92FE-A01E-4F8A-91DB-AEB5CCCFF464}" destId="{55805C50-583F-4A31-8815-E4AF44313330}" srcOrd="3" destOrd="0" presId="urn:microsoft.com/office/officeart/2005/8/layout/hProcess9"/>
    <dgm:cxn modelId="{140C5797-C662-46D6-BBF4-7D4FE572C22B}" type="presParOf" srcId="{56DC92FE-A01E-4F8A-91DB-AEB5CCCFF464}" destId="{38C8754A-8843-4847-BF3A-AF10F28379FA}" srcOrd="4" destOrd="0" presId="urn:microsoft.com/office/officeart/2005/8/layout/hProcess9"/>
    <dgm:cxn modelId="{75B36186-16A0-489B-B427-5E6326121974}" type="presParOf" srcId="{56DC92FE-A01E-4F8A-91DB-AEB5CCCFF464}" destId="{23F04803-D235-405E-A134-8704CDA189E8}" srcOrd="5" destOrd="0" presId="urn:microsoft.com/office/officeart/2005/8/layout/hProcess9"/>
    <dgm:cxn modelId="{EFE2E5B2-BF09-464D-9FB6-A27E37390918}" type="presParOf" srcId="{56DC92FE-A01E-4F8A-91DB-AEB5CCCFF464}" destId="{DBA3B575-FE7F-4FEE-8A96-58E2CE6A21D6}" srcOrd="6" destOrd="0" presId="urn:microsoft.com/office/officeart/2005/8/layout/hProcess9"/>
    <dgm:cxn modelId="{A0623969-C263-44F7-8E49-699E26989B65}" type="presParOf" srcId="{56DC92FE-A01E-4F8A-91DB-AEB5CCCFF464}" destId="{58F03ADF-9FF6-4E56-9833-064C796B111C}" srcOrd="7" destOrd="0" presId="urn:microsoft.com/office/officeart/2005/8/layout/hProcess9"/>
    <dgm:cxn modelId="{3A1896BA-F308-4F35-A497-8C96B4F12210}" type="presParOf" srcId="{56DC92FE-A01E-4F8A-91DB-AEB5CCCFF464}" destId="{95F41773-344B-4B66-BF1A-071EF6C726F8}" srcOrd="8" destOrd="0" presId="urn:microsoft.com/office/officeart/2005/8/layout/hProcess9"/>
    <dgm:cxn modelId="{C0D4528E-C53F-4A0F-A7F0-38AA4765526E}" type="presParOf" srcId="{56DC92FE-A01E-4F8A-91DB-AEB5CCCFF464}" destId="{09B6C3F4-0E73-476E-A26B-D3FC85F778E8}" srcOrd="9" destOrd="0" presId="urn:microsoft.com/office/officeart/2005/8/layout/hProcess9"/>
    <dgm:cxn modelId="{00E25945-7423-488F-980E-CCEAA64C8626}" type="presParOf" srcId="{56DC92FE-A01E-4F8A-91DB-AEB5CCCFF464}" destId="{DC0EA8BE-B382-4596-A48C-9D8690B34570}" srcOrd="10" destOrd="0" presId="urn:microsoft.com/office/officeart/2005/8/layout/hProcess9"/>
    <dgm:cxn modelId="{7DD52615-D557-47F2-9C1E-AEAABF9D87CD}" type="presParOf" srcId="{56DC92FE-A01E-4F8A-91DB-AEB5CCCFF464}" destId="{85BAEF56-B428-4623-A805-24C6AC7F5BDD}" srcOrd="11" destOrd="0" presId="urn:microsoft.com/office/officeart/2005/8/layout/hProcess9"/>
    <dgm:cxn modelId="{1B7CCD54-14CE-4D11-86FB-899E819E91E1}" type="presParOf" srcId="{56DC92FE-A01E-4F8A-91DB-AEB5CCCFF464}" destId="{66BDCA87-142F-41FA-BD14-F01763FEF771}" srcOrd="12" destOrd="0" presId="urn:microsoft.com/office/officeart/2005/8/layout/hProcess9"/>
    <dgm:cxn modelId="{E4B6A195-3F66-4EDA-B9D7-CE5AFA8C30D1}" type="presParOf" srcId="{56DC92FE-A01E-4F8A-91DB-AEB5CCCFF464}" destId="{BEFE0B96-23A1-47BE-A0E9-BEBA64C03254}" srcOrd="13" destOrd="0" presId="urn:microsoft.com/office/officeart/2005/8/layout/hProcess9"/>
    <dgm:cxn modelId="{46CD134B-E95F-4121-A096-841DF543178C}" type="presParOf" srcId="{56DC92FE-A01E-4F8A-91DB-AEB5CCCFF464}" destId="{4FB6F549-BFDE-4354-AC1B-DCD95503B38F}" srcOrd="14" destOrd="0" presId="urn:microsoft.com/office/officeart/2005/8/layout/hProcess9"/>
    <dgm:cxn modelId="{B0C2779B-7402-4168-8C84-9788D249AB48}" type="presParOf" srcId="{56DC92FE-A01E-4F8A-91DB-AEB5CCCFF464}" destId="{33DC71F6-1476-435F-A53F-27F5DDA1C001}" srcOrd="15" destOrd="0" presId="urn:microsoft.com/office/officeart/2005/8/layout/hProcess9"/>
    <dgm:cxn modelId="{D90E728A-7196-4F88-9450-A1823C1355ED}" type="presParOf" srcId="{56DC92FE-A01E-4F8A-91DB-AEB5CCCFF464}" destId="{77FF2D72-4539-444C-B9B0-C08A3EF3F3FC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F90-0898-41CE-959B-D0D0F30E40D1}">
      <dsp:nvSpPr>
        <dsp:cNvPr id="0" name=""/>
        <dsp:cNvSpPr/>
      </dsp:nvSpPr>
      <dsp:spPr>
        <a:xfrm>
          <a:off x="824747" y="0"/>
          <a:ext cx="9347138" cy="5149726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48E4-F4EC-4D8E-80E4-5830666202F7}">
      <dsp:nvSpPr>
        <dsp:cNvPr id="0" name=""/>
        <dsp:cNvSpPr/>
      </dsp:nvSpPr>
      <dsp:spPr>
        <a:xfrm>
          <a:off x="5369" y="1544917"/>
          <a:ext cx="1063151" cy="20598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Pools: Procedural operator-overloading languages</a:t>
          </a:r>
        </a:p>
      </dsp:txBody>
      <dsp:txXfrm>
        <a:off x="57268" y="1596816"/>
        <a:ext cx="959353" cy="1956092"/>
      </dsp:txXfrm>
    </dsp:sp>
    <dsp:sp modelId="{AAD0149B-692F-43B9-8811-D075CC90035D}">
      <dsp:nvSpPr>
        <dsp:cNvPr id="0" name=""/>
        <dsp:cNvSpPr/>
      </dsp:nvSpPr>
      <dsp:spPr>
        <a:xfrm>
          <a:off x="1245712" y="1544917"/>
          <a:ext cx="1063151" cy="20598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javascript</a:t>
          </a:r>
          <a:r>
            <a:rPr lang="en-US" sz="1200" kern="1200" dirty="0"/>
            <a:t>, python &amp; java</a:t>
          </a:r>
        </a:p>
      </dsp:txBody>
      <dsp:txXfrm>
        <a:off x="1297611" y="1596816"/>
        <a:ext cx="959353" cy="1956092"/>
      </dsp:txXfrm>
    </dsp:sp>
    <dsp:sp modelId="{38C8754A-8843-4847-BF3A-AF10F28379FA}">
      <dsp:nvSpPr>
        <dsp:cNvPr id="0" name=""/>
        <dsp:cNvSpPr/>
      </dsp:nvSpPr>
      <dsp:spPr>
        <a:xfrm>
          <a:off x="2486055" y="1544917"/>
          <a:ext cx="1063151" cy="20598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invoked object notation</a:t>
          </a:r>
        </a:p>
      </dsp:txBody>
      <dsp:txXfrm>
        <a:off x="2537954" y="1596816"/>
        <a:ext cx="959353" cy="1956092"/>
      </dsp:txXfrm>
    </dsp:sp>
    <dsp:sp modelId="{DBA3B575-FE7F-4FEE-8A96-58E2CE6A21D6}">
      <dsp:nvSpPr>
        <dsp:cNvPr id="0" name=""/>
        <dsp:cNvSpPr/>
      </dsp:nvSpPr>
      <dsp:spPr>
        <a:xfrm>
          <a:off x="3726398" y="1544917"/>
          <a:ext cx="1063151" cy="20598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dions</a:t>
          </a: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domain-specific language ions</a:t>
          </a:r>
        </a:p>
      </dsp:txBody>
      <dsp:txXfrm>
        <a:off x="3778297" y="1596816"/>
        <a:ext cx="959353" cy="1956092"/>
      </dsp:txXfrm>
    </dsp:sp>
    <dsp:sp modelId="{95F41773-344B-4B66-BF1A-071EF6C726F8}">
      <dsp:nvSpPr>
        <dsp:cNvPr id="0" name=""/>
        <dsp:cNvSpPr/>
      </dsp:nvSpPr>
      <dsp:spPr>
        <a:xfrm>
          <a:off x="4966741" y="1544917"/>
          <a:ext cx="1063151" cy="20598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Ionify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ion implemented for you</a:t>
          </a:r>
        </a:p>
      </dsp:txBody>
      <dsp:txXfrm>
        <a:off x="5018640" y="1596816"/>
        <a:ext cx="959353" cy="1956092"/>
      </dsp:txXfrm>
    </dsp:sp>
    <dsp:sp modelId="{DC0EA8BE-B382-4596-A48C-9D8690B34570}">
      <dsp:nvSpPr>
        <dsp:cNvPr id="0" name=""/>
        <dsp:cNvSpPr/>
      </dsp:nvSpPr>
      <dsp:spPr>
        <a:xfrm>
          <a:off x="6207084" y="1544917"/>
          <a:ext cx="1063151" cy="205989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Ionified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ions indexed for internet-enabled discovery</a:t>
          </a:r>
        </a:p>
      </dsp:txBody>
      <dsp:txXfrm>
        <a:off x="6258983" y="1596816"/>
        <a:ext cx="959353" cy="1956092"/>
      </dsp:txXfrm>
    </dsp:sp>
    <dsp:sp modelId="{66BDCA87-142F-41FA-BD14-F01763FEF771}">
      <dsp:nvSpPr>
        <dsp:cNvPr id="0" name=""/>
        <dsp:cNvSpPr/>
      </dsp:nvSpPr>
      <dsp:spPr>
        <a:xfrm>
          <a:off x="7447427" y="1544917"/>
          <a:ext cx="1063151" cy="20598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visual, audible, tactile</a:t>
          </a:r>
        </a:p>
      </dsp:txBody>
      <dsp:txXfrm>
        <a:off x="7499326" y="1596816"/>
        <a:ext cx="959353" cy="1956092"/>
      </dsp:txXfrm>
    </dsp:sp>
    <dsp:sp modelId="{4FB6F549-BFDE-4354-AC1B-DCD95503B38F}">
      <dsp:nvSpPr>
        <dsp:cNvPr id="0" name=""/>
        <dsp:cNvSpPr/>
      </dsp:nvSpPr>
      <dsp:spPr>
        <a:xfrm>
          <a:off x="8687770" y="1544917"/>
          <a:ext cx="1063151" cy="20598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cdns</a:t>
          </a:r>
          <a:r>
            <a:rPr lang="en-US" sz="1200" kern="1200" dirty="0"/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jsdelivr</a:t>
          </a:r>
          <a:r>
            <a:rPr lang="en-US" sz="1200" kern="1200" dirty="0"/>
            <a:t>, </a:t>
          </a:r>
          <a:r>
            <a:rPr lang="en-US" sz="1200" kern="1200" dirty="0" err="1"/>
            <a:t>cdnjs</a:t>
          </a:r>
          <a:r>
            <a:rPr lang="en-US" sz="1200" kern="1200" dirty="0"/>
            <a:t>, etc.</a:t>
          </a:r>
        </a:p>
      </dsp:txBody>
      <dsp:txXfrm>
        <a:off x="8739669" y="1596816"/>
        <a:ext cx="959353" cy="1956092"/>
      </dsp:txXfrm>
    </dsp:sp>
    <dsp:sp modelId="{77FF2D72-4539-444C-B9B0-C08A3EF3F3FC}">
      <dsp:nvSpPr>
        <dsp:cNvPr id="0" name=""/>
        <dsp:cNvSpPr/>
      </dsp:nvSpPr>
      <dsp:spPr>
        <a:xfrm>
          <a:off x="9928113" y="1544917"/>
          <a:ext cx="1063151" cy="2059890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seamless idea sharing</a:t>
          </a:r>
        </a:p>
      </dsp:txBody>
      <dsp:txXfrm>
        <a:off x="9980012" y="1596816"/>
        <a:ext cx="959353" cy="195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06AA88-6291-4428-8421-D4E5C5706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97643-B89B-437A-B1A8-E49C98591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CFAC7-3759-40D6-B3C1-0D44A46DCCA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91BAE-AB44-4802-88DC-A6CB2F598E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AA034-36AE-4E79-B9D8-DC1071A847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21A87-6B0E-4F8B-AF0F-0868B1FA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1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186E0-DC44-49CB-8D74-362F8AD49E0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D831-7BAF-46B3-941B-8A570CCF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9A76-F4BF-4E6C-AE56-55CFBCF88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99435"/>
            <a:ext cx="9369218" cy="395416"/>
          </a:xfrm>
          <a:prstGeom prst="rect">
            <a:avLst/>
          </a:prstGeom>
        </p:spPr>
        <p:txBody>
          <a:bodyPr anchor="ctr"/>
          <a:lstStyle>
            <a:lvl1pPr algn="l">
              <a:defRPr sz="1800" spc="6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67F9F-2A00-42C3-AE90-381F3D0E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638402"/>
            <a:ext cx="10825844" cy="5599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9FED-5906-4E8E-8E9E-8073771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96842" y="6356349"/>
            <a:ext cx="1330779" cy="365125"/>
          </a:xfrm>
        </p:spPr>
        <p:txBody>
          <a:bodyPr/>
          <a:lstStyle>
            <a:lvl1pPr algn="ctr">
              <a:defRPr/>
            </a:lvl1pPr>
          </a:lstStyle>
          <a:p>
            <a:fld id="{BAF25C5E-6476-4984-915F-A121E10054DA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8A4F-FF45-4928-9558-D0048E8C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113" y="6356350"/>
            <a:ext cx="6539594" cy="365125"/>
          </a:xfrm>
        </p:spPr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CED1-B482-419A-A4BF-3C1235D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756" y="6356349"/>
            <a:ext cx="544286" cy="365125"/>
          </a:xfrm>
        </p:spPr>
        <p:txBody>
          <a:bodyPr/>
          <a:lstStyle>
            <a:lvl1pPr algn="ctr">
              <a:defRPr/>
            </a:lvl1pPr>
          </a:lstStyle>
          <a:p>
            <a:fld id="{C680C4F3-2865-40CC-BC8F-DD3380290E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6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9F73-5217-41F3-9F60-C3C7169F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17480" cy="5502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6C26A-EA25-419B-B020-76C82E49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281B-DB3D-4B7E-9995-2F4710BF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65E-D808-4BDF-8710-CB31A26528EC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A1A9-09D1-4978-BBEE-65252932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681B-E917-42BF-8B32-41B2227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3BC05-7D76-4148-91E9-88835782F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9B5CF-B321-4711-964E-17D8F0C2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C2E9-20E2-4D95-AD3A-C798AA3D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7AE6-F297-4924-BFA4-DCBFB36929F0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A961-B120-4D42-8E5C-2C0D1086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75C7-E2F7-44CE-A7C7-3953A65E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FD9-32B8-46A1-A053-76F1EF5C21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837" y="65903"/>
            <a:ext cx="9374659" cy="420129"/>
          </a:xfrm>
          <a:prstGeom prst="rect">
            <a:avLst/>
          </a:prstGeom>
        </p:spPr>
        <p:txBody>
          <a:bodyPr/>
          <a:lstStyle>
            <a:lvl1pPr>
              <a:defRPr sz="1800" spc="6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ABC3-572D-4C71-87BB-6B9ADD38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2" y="832022"/>
            <a:ext cx="10908958" cy="53449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CE5F-7DA0-4D8C-B262-914E27C9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624D-59AC-4280-9A35-48A581AFEDD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431D-BE9C-4142-BB94-27DBF12E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A506-B0A8-4313-99AD-378CE0AB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7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422-9566-47FE-9531-C4221478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BE3E-0592-4F3B-B007-2FD8E8DA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CB53-C9A9-4271-8F9D-E3E08ED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47A-7964-41D7-BA4C-B5C2FC1F090A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DFE6-8F51-4A26-A360-EB68496C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F87F-90F1-4A0A-8D4C-21014542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F3A4-5AD8-4C75-8EEA-108A549D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17480" cy="5502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5754-BB31-4698-A58A-6BB7FFE7A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094B-1CCB-49E2-BD8F-EAEAE652C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61B93-220C-4F0C-A7F9-ABDDEBC9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3E5-B4E5-4BBD-868F-2C9FC6FD2FD5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95A81-B0D2-4FC0-AEB9-46301D85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55C2-9F6A-44C4-AE76-62A7993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F2A0-0880-40B9-867F-6ACB81D7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83D6-4A69-4864-AD25-9D287927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0EDE4-6F23-4A8C-A60C-3F44CB24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37538-818F-45DD-8A07-E8C00E256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374F-EE3F-4D00-B4AC-2D20026B7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D96CA-A902-44C8-8DB6-E765B9FF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7AFE-0542-481C-A3A9-FEF829D8E6F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A8E7A-CDDE-4E3B-BC53-F80B2344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5CCA4-F1A1-499F-B628-3AA57F0B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E073-1E45-4AED-8A5F-6B24AF81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17480" cy="5502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947DC-86E0-45DE-8C9F-1BAC5FE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F4F-59E7-4309-96D7-1B72931A6035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53DD5-C470-4333-8FAF-B03C78E1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38EB-6571-41FB-B0B1-D0338428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32F12-7BCD-4BB9-8F84-DDCA8DDC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7C64-05C0-4A7D-833D-AE8EC49E2F9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458E3-767E-40B5-A4C7-201CA3D3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7209-7BA2-4105-8B9F-7B8979CA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0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199E-6024-42A9-B8FD-93EB99FC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DC82-07AD-4157-A43E-A55693C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1340D-B291-44DD-A9A6-D3CFD75A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97752-7FDF-46B6-BED0-1AD86852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E7EF-111A-4F81-BC9F-BB7E45060FC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E540-B6B3-47E3-AD75-2A32D80F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D88E-EC16-48AC-AC80-9D04329C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C7AF-AC62-40AB-96EA-DB8DAE2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9EE6-C10C-475D-B2EC-C3658305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441E-625D-43D9-B64C-70B9BFC67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F16B-DAB1-45D9-922E-43C15137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F677-4234-4A43-8FBA-CD4F6CCCC8A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8365-B3C1-459A-80D4-1635610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AEF4-BB1E-4F6E-8EB3-2F8BC107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D813-21E6-450A-BD5F-97FDED30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38" y="688460"/>
            <a:ext cx="10735962" cy="548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149B-A9BB-4E73-A3AB-741BBFB14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9000" y="6355536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B1FD-4332-42D5-B906-9AF547030BAC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B1A1-898B-4293-B28B-7E620E9F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7838" y="6356350"/>
            <a:ext cx="6483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2007-2019 Michael Lee </a:t>
            </a:r>
          </a:p>
          <a:p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B1A0-D42E-42E5-8847-EA4DC8E56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8636" y="6356350"/>
            <a:ext cx="677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1C8A47-15FA-4429-80D8-3C8506AB6EF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4182317"/>
              </p:ext>
            </p:extLst>
          </p:nvPr>
        </p:nvGraphicFramePr>
        <p:xfrm>
          <a:off x="9479280" y="6262985"/>
          <a:ext cx="1874520" cy="5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112917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0379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04939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0563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6579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165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2166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92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5438324"/>
                    </a:ext>
                  </a:extLst>
                </a:gridCol>
              </a:tblGrid>
              <a:tr h="5502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3888"/>
                  </a:ext>
                </a:extLst>
              </a:tr>
            </a:tbl>
          </a:graphicData>
        </a:graphic>
      </p:graphicFrame>
      <p:sp>
        <p:nvSpPr>
          <p:cNvPr id="16" name="Title Placeholder 15">
            <a:extLst>
              <a:ext uri="{FF2B5EF4-FFF2-40B4-BE49-F238E27FC236}">
                <a16:creationId xmlns:a16="http://schemas.microsoft.com/office/drawing/2014/main" id="{848A7D89-63F6-437C-813A-B76AB14D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136525"/>
            <a:ext cx="5362832" cy="288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D738F0D-928A-49F9-99AC-99ED68AB52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770539"/>
              </p:ext>
            </p:extLst>
          </p:nvPr>
        </p:nvGraphicFramePr>
        <p:xfrm>
          <a:off x="0" y="-1"/>
          <a:ext cx="12192003" cy="55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7681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6169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1756152"/>
                    </a:ext>
                  </a:extLst>
                </a:gridCol>
                <a:gridCol w="1269863">
                  <a:extLst>
                    <a:ext uri="{9D8B030D-6E8A-4147-A177-3AD203B41FA5}">
                      <a16:colId xmlns:a16="http://schemas.microsoft.com/office/drawing/2014/main" val="3115059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5988415"/>
                    </a:ext>
                  </a:extLst>
                </a:gridCol>
                <a:gridCol w="9464180">
                  <a:extLst>
                    <a:ext uri="{9D8B030D-6E8A-4147-A177-3AD203B41FA5}">
                      <a16:colId xmlns:a16="http://schemas.microsoft.com/office/drawing/2014/main" val="152616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21340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58645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2062735"/>
                    </a:ext>
                  </a:extLst>
                </a:gridCol>
              </a:tblGrid>
              <a:tr h="551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ionify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35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onify/about/blob/public/README.md#ionified" TargetMode="External"/><Relationship Id="rId3" Type="http://schemas.openxmlformats.org/officeDocument/2006/relationships/hyperlink" Target="https://glitch.com/~anemojii" TargetMode="External"/><Relationship Id="rId7" Type="http://schemas.openxmlformats.org/officeDocument/2006/relationships/hyperlink" Target="https://github.com/ionify/about/blob/public/README.md#api" TargetMode="External"/><Relationship Id="rId2" Type="http://schemas.openxmlformats.org/officeDocument/2006/relationships/hyperlink" Target="https://github.com/orgs/ionify/peop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onify/about/blob/public/ions/ion.md" TargetMode="External"/><Relationship Id="rId5" Type="http://schemas.openxmlformats.org/officeDocument/2006/relationships/hyperlink" Target="https://ionified.net/" TargetMode="External"/><Relationship Id="rId10" Type="http://schemas.openxmlformats.org/officeDocument/2006/relationships/hyperlink" Target="https://github.com/iskitz" TargetMode="External"/><Relationship Id="rId4" Type="http://schemas.openxmlformats.org/officeDocument/2006/relationships/hyperlink" Target="https://github.com/ionified/jeni-ions.iskitz.net/blob/public/jeni.play.js" TargetMode="External"/><Relationship Id="rId9" Type="http://schemas.openxmlformats.org/officeDocument/2006/relationships/hyperlink" Target="https://github.com/ionify/about/blob/public/origin.m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nify/about/blob/public/ions/ion.md#io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browser" TargetMode="External"/><Relationship Id="rId3" Type="http://schemas.openxmlformats.org/officeDocument/2006/relationships/hyperlink" Target="https://github.com/ionify/about/blob/public/ions/ion.md#form" TargetMode="External"/><Relationship Id="rId7" Type="http://schemas.openxmlformats.org/officeDocument/2006/relationships/hyperlink" Target="http://www.ecma-international.org/publications/standards/Ecma-262.htm" TargetMode="External"/><Relationship Id="rId2" Type="http://schemas.openxmlformats.org/officeDocument/2006/relationships/hyperlink" Target="https://stackoverflow.com/questions/4421706/what-are-the-basic-rules-and-idioms-for-operator-overloading#44217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cma-international.org/publications/files/ECMA-ST-ARCH/ECMA-262,%203rd%20edition,%20December%201999.pdf" TargetMode="External"/><Relationship Id="rId5" Type="http://schemas.openxmlformats.org/officeDocument/2006/relationships/hyperlink" Target="http://www.ecma-international.org/publications/standards/Ecma-262-arch.htm" TargetMode="External"/><Relationship Id="rId4" Type="http://schemas.openxmlformats.org/officeDocument/2006/relationships/hyperlink" Target="https://github.com/ionify/about/blob/public/ions/ion.md#function" TargetMode="External"/><Relationship Id="rId9" Type="http://schemas.openxmlformats.org/officeDocument/2006/relationships/hyperlink" Target="http://en.wikipedia.org/wiki/JavaScript_engin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tural_language_programming" TargetMode="External"/><Relationship Id="rId3" Type="http://schemas.openxmlformats.org/officeDocument/2006/relationships/hyperlink" Target="https://anemojii.glitch.me/" TargetMode="External"/><Relationship Id="rId7" Type="http://schemas.openxmlformats.org/officeDocument/2006/relationships/hyperlink" Target="https://jeni.glitch.me/" TargetMode="External"/><Relationship Id="rId2" Type="http://schemas.openxmlformats.org/officeDocument/2006/relationships/hyperlink" Target="https://ionified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onified/jeni-ions.iskitz.net" TargetMode="External"/><Relationship Id="rId5" Type="http://schemas.openxmlformats.org/officeDocument/2006/relationships/hyperlink" Target="https://github.com/ionified/jeni-ions.iskitz.net/blob/public/jeni.play.js" TargetMode="External"/><Relationship Id="rId4" Type="http://schemas.openxmlformats.org/officeDocument/2006/relationships/hyperlink" Target="https://wakatta.glitch.m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jile.net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1265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invent optimized natural interfaces for you, to implement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simple, performant,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intuitive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&amp; reliable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experiences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We've developed, published &amp; maintained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ionify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&amp;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ionified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since their initial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discovery, definition &amp; development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by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Lee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147418-D90F-4951-9C26-D4D9B99A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3028-C6EB-49F9-976A-D4183BD758D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A93838-0CE8-4A7A-979E-B2FA3F09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6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eureka!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111585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 came in 2007 when, through diligent study of the JavaScript Language Specification 👨🏾‍🏫 and object-literal syntax experimentation 👨🏾‍🔬, Michael discovered it was possible to interact with anonymous objects, like JSON, by invoking &amp; observing numeric object type conversions! 👨🏾‍💻👌🏾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// 1: observe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 function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onObject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this.json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== "data"  // 3: interact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 {"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json":"data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"}         // 2: invoke &amp; notify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({"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json":"data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"})        // 2: invoke &amp; notify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jsonp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single-character prefix of ~, +, or - was key 🎉 and as close to observable &amp; syntactically-correct JSON as we could get 👏🏾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pattern: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compatible with all JavaScript environments,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replaces JSONP,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complements JSONP with ~ and - as compatible, dependable &amp; unobtrusive callbacks,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introduces a universe of applications.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9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maturation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an additional two years of experimentation &amp; implementation, Michael publicly introduced this pattern at the 2009 Ajax Experience web developer conference via a cross-domain JSON-fetching solution he named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jsonXD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json cross-domain 🙋🏾‍♂️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 the next eight years he continued to develop, extend, explore, present, explain &amp; name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json-expressed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ion: invoked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ionify: ion implemented for you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ionified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ions indexed for internet-enabled discovery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2015, 2016, and at the 2017 /dev/color/ in motion software engineering conference 👨🏾‍💻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099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Today,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ion, ionify &amp;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ionified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jsonXD's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direct descendants &amp; the basis for the many kinds of ions now available for inclusion, discovery, extension, application &amp; study.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ion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ion</a:t>
            </a:r>
            <a:r>
              <a:rPr lang="en-US" dirty="0"/>
              <a:t> stands for </a:t>
            </a:r>
            <a:r>
              <a:rPr lang="en-US" b="1" u="sng" dirty="0"/>
              <a:t>i</a:t>
            </a:r>
            <a:r>
              <a:rPr lang="en-US" dirty="0"/>
              <a:t>nvoked </a:t>
            </a:r>
            <a:r>
              <a:rPr lang="en-US" b="1" u="sng" dirty="0"/>
              <a:t>o</a:t>
            </a:r>
            <a:r>
              <a:rPr lang="en-US" dirty="0"/>
              <a:t>bject </a:t>
            </a:r>
            <a:r>
              <a:rPr lang="en-US" b="1" u="sng" dirty="0"/>
              <a:t>n</a:t>
            </a:r>
            <a:r>
              <a:rPr lang="en-US" dirty="0"/>
              <a:t>otation, a syntactic framework combining objects with mathematical operators which invoke their behavior and/or observation.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exists and can be implemented across languages supporting procedural operator overloading.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Observable JSON: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{ "json" : "data"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Unobtrusive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 {   log  : '👋🏾👨🏾‍💻’}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Observable 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&amp; ["observable text"]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7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ion ::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combines the ~ bitwise-not, +, and - unary operators with operands that can be array, object, or regular expression literals, or references.</a:t>
            </a:r>
          </a:p>
          <a:p>
            <a:endParaRPr lang="en-US" dirty="0"/>
          </a:p>
          <a:p>
            <a:r>
              <a:rPr lang="en-US" dirty="0"/>
              <a:t>It can be written as lion, literal ion: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~{ }      +{ }      -{ }     // 3 object lions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~[ ]      +[ ]      -[ ]     // 3 array  lions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~/ /      +/ /      -/ /     // 3 regular-expression lions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orion</a:t>
            </a:r>
            <a:r>
              <a:rPr lang="en-US" dirty="0"/>
              <a:t>, object reference ion: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~obj      +obj      -obj     // 3 prefixed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orion</a:t>
            </a:r>
            <a:r>
              <a:rPr lang="en-US" dirty="0"/>
              <a:t> can also be written using the ++ and -- prefix operators, and the ++ and -- postfix operators: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++obj,    --obj     // 2 prefixed 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obj++,    obj--   // 2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postfixed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ion :: punctuation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ions can be combined to form larger expressions using arithmetic, bitwise, relational &amp; equality operator punctuation.</a:t>
            </a:r>
          </a:p>
          <a:p>
            <a:endParaRPr lang="en-US" dirty="0"/>
          </a:p>
          <a:p>
            <a:r>
              <a:rPr lang="en-US" dirty="0"/>
              <a:t>This example combines fifteen lions with the seventeen ion-compatible bitwise, arithmetic, relational &amp; equality punctuation operators available: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 /example/  -  /punctuation/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^  ["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aesop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"]  &amp;  /  stories  /  &gt;&gt; 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are:"ions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  ["these"]  +  /expressions/  &lt;&lt; 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are:"too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  ["write"]  %  /them as you/  |  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see:"fit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 ["using"]  &gt;= /  any of   /  &lt;=  [  "these" ]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     17      == / compatible/  !=  "operators!“</a:t>
            </a:r>
          </a:p>
          <a:p>
            <a:endParaRPr lang="en-US" dirty="0"/>
          </a:p>
          <a:p>
            <a:r>
              <a:rPr lang="en-US" dirty="0"/>
              <a:t>As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arithmetic punctuation can be any of the +, -, *, /, or % operators,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bitwise punctuation can be any of the &amp;, ~, |, ^, &lt;&lt;, or &gt;&gt; operators,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relational punctuation can be any of the &gt;, &gt;=, &lt;, or &lt;= operators,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equality punctuation can be the == or != equality operators when comparing ions with basic values.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ion::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205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enables ion via hip-hop operator overloading of the </a:t>
            </a:r>
            <a:r>
              <a:rPr lang="en-US" dirty="0" err="1"/>
              <a:t>valueOf</a:t>
            </a:r>
            <a:r>
              <a:rPr lang="en-US" dirty="0"/>
              <a:t>() &amp; </a:t>
            </a:r>
            <a:r>
              <a:rPr lang="en-US" dirty="0" err="1"/>
              <a:t>toString</a:t>
            </a:r>
            <a:r>
              <a:rPr lang="en-US" dirty="0"/>
              <a:t>() methods called during an object's conversion to a basic value.</a:t>
            </a:r>
          </a:p>
          <a:p>
            <a:endParaRPr lang="en-US" dirty="0"/>
          </a:p>
          <a:p>
            <a:r>
              <a:rPr lang="en-US" dirty="0"/>
              <a:t>hip: handled-in-place operator overloading implements the </a:t>
            </a:r>
            <a:r>
              <a:rPr lang="en-US" dirty="0" err="1"/>
              <a:t>valueOf</a:t>
            </a:r>
            <a:r>
              <a:rPr lang="en-US" dirty="0"/>
              <a:t>() method within an object, which enables observing that single object's type conversion: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valueOf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function hip ()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{ console.log ("hip: handled-in-place")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hop: handled-on-prototype operator overloading implements the </a:t>
            </a:r>
            <a:r>
              <a:rPr lang="en-US" dirty="0" err="1"/>
              <a:t>valueOf</a:t>
            </a:r>
            <a:r>
              <a:rPr lang="en-US" dirty="0"/>
              <a:t>() method on a prototype object, which enables observing the type conversions of all objects sharing that prototype:</a:t>
            </a:r>
          </a:p>
          <a:p>
            <a:endParaRPr lang="en-US" dirty="0"/>
          </a:p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function hop ()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console.log ('hop: handled-on-prototype')    /*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| Enables observing all invoked objects except  |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| Booleans, Dates, Numbers, Strings &amp; Symbols.  */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  <a:p>
            <a:r>
              <a:rPr lang="en-US" dirty="0"/>
              <a:t>hip-hop operator overloading of </a:t>
            </a:r>
            <a:r>
              <a:rPr lang="en-US" dirty="0" err="1"/>
              <a:t>valueOf</a:t>
            </a:r>
            <a:r>
              <a:rPr lang="en-US" dirty="0"/>
              <a:t>() enables expressing &amp; punctuating ions with these arithmetic, bitwise, relational &amp; equality operators:</a:t>
            </a:r>
          </a:p>
          <a:p>
            <a:endParaRPr lang="en-US" dirty="0"/>
          </a:p>
          <a:p>
            <a:r>
              <a:rPr lang="en-US" dirty="0"/>
              <a:t>~  /example/  -  /punctuation/</a:t>
            </a:r>
          </a:p>
          <a:p>
            <a:r>
              <a:rPr lang="en-US" dirty="0"/>
              <a:t>^  ["</a:t>
            </a:r>
            <a:r>
              <a:rPr lang="en-US" dirty="0" err="1"/>
              <a:t>aesop</a:t>
            </a:r>
            <a:r>
              <a:rPr lang="en-US" dirty="0"/>
              <a:t>"]  &amp;  /  stories  /  &gt;&gt;  {</a:t>
            </a:r>
            <a:r>
              <a:rPr lang="en-US" dirty="0" err="1"/>
              <a:t>are:"ions</a:t>
            </a:r>
            <a:r>
              <a:rPr lang="en-US" dirty="0"/>
              <a:t>"}</a:t>
            </a:r>
          </a:p>
          <a:p>
            <a:r>
              <a:rPr lang="en-US" dirty="0"/>
              <a:t>*  ["these"]  +  /expressions/  &lt;&lt;  {</a:t>
            </a:r>
            <a:r>
              <a:rPr lang="en-US" dirty="0" err="1"/>
              <a:t>are:"too</a:t>
            </a:r>
            <a:r>
              <a:rPr lang="en-US" dirty="0"/>
              <a:t>" }</a:t>
            </a:r>
          </a:p>
          <a:p>
            <a:r>
              <a:rPr lang="en-US" dirty="0"/>
              <a:t>/  ["write"]  %  /them as you/  |   {</a:t>
            </a:r>
            <a:r>
              <a:rPr lang="en-US" dirty="0" err="1"/>
              <a:t>see:"fit</a:t>
            </a:r>
            <a:r>
              <a:rPr lang="en-US" dirty="0"/>
              <a:t>" }</a:t>
            </a:r>
          </a:p>
          <a:p>
            <a:r>
              <a:rPr lang="en-US" dirty="0"/>
              <a:t>&gt;  ["using"]  &gt;= /  any of   /  &lt;=  [  "these" ]</a:t>
            </a:r>
          </a:p>
          <a:p>
            <a:r>
              <a:rPr lang="en-US" dirty="0"/>
              <a:t>&lt;     17      == / compatible/  !=  "operators!"</a:t>
            </a:r>
          </a:p>
          <a:p>
            <a:r>
              <a:rPr lang="en-US" dirty="0"/>
              <a:t>hip-hop operator overloading of </a:t>
            </a:r>
            <a:r>
              <a:rPr lang="en-US" dirty="0" err="1"/>
              <a:t>toString</a:t>
            </a:r>
            <a:r>
              <a:rPr lang="en-US" dirty="0"/>
              <a:t>() enables expressing ions as phrases &amp; sentences concatenated with the + operator, but since the </a:t>
            </a:r>
            <a:r>
              <a:rPr lang="en-US" dirty="0" err="1"/>
              <a:t>valueOf</a:t>
            </a:r>
            <a:r>
              <a:rPr lang="en-US" dirty="0"/>
              <a:t>() method also enables this, and </a:t>
            </a:r>
            <a:r>
              <a:rPr lang="en-US" dirty="0" err="1"/>
              <a:t>toString</a:t>
            </a:r>
            <a:r>
              <a:rPr lang="en-US" dirty="0"/>
              <a:t>() is more likely to be unexpectedly called by others, overloading </a:t>
            </a:r>
            <a:r>
              <a:rPr lang="en-US" dirty="0" err="1"/>
              <a:t>toString</a:t>
            </a:r>
            <a:r>
              <a:rPr lang="en-US" dirty="0"/>
              <a:t>() is not recommended:</a:t>
            </a:r>
          </a:p>
          <a:p>
            <a:endParaRPr lang="en-US" dirty="0"/>
          </a:p>
          <a:p>
            <a:r>
              <a:rPr lang="en-US" dirty="0" err="1"/>
              <a:t>Object.prototype.valueOf</a:t>
            </a:r>
            <a:r>
              <a:rPr lang="en-US" dirty="0"/>
              <a:t> // vs .</a:t>
            </a:r>
            <a:r>
              <a:rPr lang="en-US" dirty="0" err="1"/>
              <a:t>toString</a:t>
            </a:r>
            <a:endParaRPr lang="en-US" dirty="0"/>
          </a:p>
          <a:p>
            <a:r>
              <a:rPr lang="en-US" dirty="0"/>
              <a:t>= function hop ()</a:t>
            </a:r>
          </a:p>
          <a:p>
            <a:r>
              <a:rPr lang="en-US" dirty="0"/>
              <a:t>    { console.log (</a:t>
            </a:r>
            <a:r>
              <a:rPr lang="en-US" dirty="0" err="1"/>
              <a:t>this.say</a:t>
            </a:r>
            <a:r>
              <a:rPr lang="en-US" dirty="0"/>
              <a:t>)         /*</a:t>
            </a:r>
          </a:p>
          <a:p>
            <a:r>
              <a:rPr lang="en-US" dirty="0"/>
              <a:t>    | or do something more profound!  */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var     you = {</a:t>
            </a:r>
            <a:r>
              <a:rPr lang="en-US" dirty="0" err="1"/>
              <a:t>say:'do</a:t>
            </a:r>
            <a:r>
              <a:rPr lang="en-US" dirty="0"/>
              <a:t> you see all the things'}</a:t>
            </a:r>
          </a:p>
          <a:p>
            <a:r>
              <a:rPr lang="en-US" dirty="0"/>
              <a:t>  ,     can = {</a:t>
            </a:r>
            <a:r>
              <a:rPr lang="en-US" dirty="0" err="1"/>
              <a:t>say:'we</a:t>
            </a:r>
            <a:r>
              <a:rPr lang="en-US" dirty="0"/>
              <a:t> can do'   }</a:t>
            </a:r>
          </a:p>
          <a:p>
            <a:r>
              <a:rPr lang="en-US" dirty="0"/>
              <a:t>  ,   write = {</a:t>
            </a:r>
            <a:r>
              <a:rPr lang="en-US" dirty="0" err="1"/>
              <a:t>say:'if</a:t>
            </a:r>
            <a:r>
              <a:rPr lang="en-US" dirty="0"/>
              <a:t> we write' }</a:t>
            </a:r>
          </a:p>
          <a:p>
            <a:r>
              <a:rPr lang="en-US" dirty="0"/>
              <a:t>  ,    code = {</a:t>
            </a:r>
            <a:r>
              <a:rPr lang="en-US" dirty="0" err="1"/>
              <a:t>say:'our</a:t>
            </a:r>
            <a:r>
              <a:rPr lang="en-US" dirty="0"/>
              <a:t> code'    }</a:t>
            </a:r>
          </a:p>
          <a:p>
            <a:r>
              <a:rPr lang="en-US" dirty="0"/>
              <a:t>  ,      as = {</a:t>
            </a:r>
            <a:r>
              <a:rPr lang="en-US" dirty="0" err="1"/>
              <a:t>say:'as</a:t>
            </a:r>
            <a:r>
              <a:rPr lang="en-US" dirty="0"/>
              <a:t> groups of'}</a:t>
            </a:r>
          </a:p>
          <a:p>
            <a:r>
              <a:rPr lang="en-US" dirty="0"/>
              <a:t>  , phrases = {</a:t>
            </a:r>
            <a:r>
              <a:rPr lang="en-US" dirty="0" err="1"/>
              <a:t>say:'phrases</a:t>
            </a:r>
            <a:r>
              <a:rPr lang="en-US" dirty="0"/>
              <a:t> &amp; sentences?! 🤓'}</a:t>
            </a:r>
          </a:p>
          <a:p>
            <a:endParaRPr lang="en-US" dirty="0"/>
          </a:p>
          <a:p>
            <a:r>
              <a:rPr lang="en-US" dirty="0"/>
              <a:t>'With </a:t>
            </a:r>
            <a:r>
              <a:rPr lang="en-US" dirty="0" err="1"/>
              <a:t>orion</a:t>
            </a:r>
            <a:r>
              <a:rPr lang="en-US" dirty="0"/>
              <a:t>' + you + can + write + code + as +</a:t>
            </a:r>
          </a:p>
          <a:p>
            <a:r>
              <a:rPr lang="en-US" dirty="0"/>
              <a:t> phrases;</a:t>
            </a:r>
          </a:p>
          <a:p>
            <a:r>
              <a:rPr lang="en-US" dirty="0"/>
              <a:t>flow</a:t>
            </a:r>
          </a:p>
          <a:p>
            <a:endParaRPr lang="en-US" dirty="0"/>
          </a:p>
          <a:p>
            <a:r>
              <a:rPr lang="en-US" dirty="0"/>
              <a:t>During hip-hop operator overloading, an attempt is made to convert an ion's object operand to a number. That conversion attempts to call the object operand's </a:t>
            </a:r>
            <a:r>
              <a:rPr lang="en-US" dirty="0" err="1"/>
              <a:t>valueOf</a:t>
            </a:r>
            <a:r>
              <a:rPr lang="en-US" dirty="0"/>
              <a:t>() method. If the ion doesn't define that method, JavaScript searches for it in the ion's prototype chain. For lions that search begins &amp; ends at their prototype; i.e. </a:t>
            </a:r>
            <a:r>
              <a:rPr lang="en-US" dirty="0" err="1"/>
              <a:t>Object.prototype</a:t>
            </a:r>
            <a:r>
              <a:rPr lang="en-US" dirty="0"/>
              <a:t>, </a:t>
            </a:r>
            <a:r>
              <a:rPr lang="en-US" dirty="0" err="1"/>
              <a:t>Array.prototype</a:t>
            </a:r>
            <a:r>
              <a:rPr lang="en-US" dirty="0"/>
              <a:t> or </a:t>
            </a:r>
            <a:r>
              <a:rPr lang="en-US" dirty="0" err="1"/>
              <a:t>RegExp.prototype</a:t>
            </a:r>
            <a:r>
              <a:rPr lang="en-US" dirty="0"/>
              <a:t>. For </a:t>
            </a:r>
            <a:r>
              <a:rPr lang="en-US" dirty="0" err="1"/>
              <a:t>orion</a:t>
            </a:r>
            <a:r>
              <a:rPr lang="en-US" dirty="0"/>
              <a:t> the search may end similarly but begin with the ion's inherited object.</a:t>
            </a:r>
          </a:p>
          <a:p>
            <a:endParaRPr lang="en-US" dirty="0"/>
          </a:p>
          <a:p>
            <a:r>
              <a:rPr lang="en-US" dirty="0"/>
              <a:t>Object, Array &amp; </a:t>
            </a:r>
            <a:r>
              <a:rPr lang="en-US" dirty="0" err="1"/>
              <a:t>RegExp</a:t>
            </a:r>
            <a:r>
              <a:rPr lang="en-US" dirty="0"/>
              <a:t> all define </a:t>
            </a:r>
            <a:r>
              <a:rPr lang="en-US" dirty="0" err="1"/>
              <a:t>prototype.valueOf</a:t>
            </a:r>
            <a:r>
              <a:rPr lang="en-US" dirty="0"/>
              <a:t>(), so for each ion of those types, their operator causes the relevant type's </a:t>
            </a:r>
            <a:r>
              <a:rPr lang="en-US" dirty="0" err="1"/>
              <a:t>prototype.valueOf</a:t>
            </a:r>
            <a:r>
              <a:rPr lang="en-US" dirty="0"/>
              <a:t>() to be called to obtain a basic value that's then converted to a number.</a:t>
            </a:r>
          </a:p>
          <a:p>
            <a:endParaRPr lang="en-US" dirty="0"/>
          </a:p>
          <a:p>
            <a:r>
              <a:rPr lang="en-US" dirty="0"/>
              <a:t>Defining custom Object, Array &amp;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/>
              <a:t>prototype.valueOf</a:t>
            </a:r>
            <a:r>
              <a:rPr lang="en-US" dirty="0"/>
              <a:t>() methods enables interfacing with JavaScript objects' type conversion flow. That then enables interacting with all ions without requiring direct access to any of them 🤓</a:t>
            </a:r>
          </a:p>
          <a:p>
            <a:endParaRPr lang="en-US" dirty="0"/>
          </a:p>
          <a:p>
            <a:r>
              <a:rPr lang="en-US" dirty="0" err="1"/>
              <a:t>Object.prototype.valueOf</a:t>
            </a:r>
            <a:endParaRPr lang="en-US" dirty="0"/>
          </a:p>
          <a:p>
            <a:r>
              <a:rPr lang="en-US" dirty="0"/>
              <a:t>= function </a:t>
            </a:r>
            <a:r>
              <a:rPr lang="en-US" dirty="0" err="1"/>
              <a:t>onObject</a:t>
            </a:r>
            <a:r>
              <a:rPr lang="en-US" dirty="0"/>
              <a:t> ()</a:t>
            </a:r>
          </a:p>
          <a:p>
            <a:r>
              <a:rPr lang="en-US" dirty="0"/>
              <a:t>    { </a:t>
            </a:r>
            <a:r>
              <a:rPr lang="en-US" dirty="0" err="1"/>
              <a:t>this.ion</a:t>
            </a:r>
            <a:r>
              <a:rPr lang="en-US" dirty="0"/>
              <a:t> == "some data" // true on 1st ion!</a:t>
            </a:r>
          </a:p>
          <a:p>
            <a:r>
              <a:rPr lang="en-US" dirty="0"/>
              <a:t>    ; </a:t>
            </a:r>
            <a:r>
              <a:rPr lang="en-US" dirty="0" err="1"/>
              <a:t>this.ion</a:t>
            </a:r>
            <a:r>
              <a:rPr lang="en-US" dirty="0"/>
              <a:t> == "more data" // true on 2nd ion!</a:t>
            </a:r>
          </a:p>
          <a:p>
            <a:r>
              <a:rPr lang="en-US" dirty="0"/>
              <a:t>    ; </a:t>
            </a:r>
            <a:r>
              <a:rPr lang="en-US" dirty="0" err="1"/>
              <a:t>this.any</a:t>
            </a:r>
            <a:r>
              <a:rPr lang="en-US" dirty="0"/>
              <a:t> == "data kind" // true on 3rd ion!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~ {</a:t>
            </a:r>
            <a:r>
              <a:rPr lang="en-US" dirty="0" err="1"/>
              <a:t>ion:"some</a:t>
            </a:r>
            <a:r>
              <a:rPr lang="en-US" dirty="0"/>
              <a:t> data"}  // 1st ion</a:t>
            </a:r>
          </a:p>
          <a:p>
            <a:r>
              <a:rPr lang="en-US" dirty="0"/>
              <a:t>+ {</a:t>
            </a:r>
            <a:r>
              <a:rPr lang="en-US" dirty="0" err="1"/>
              <a:t>ion:"more</a:t>
            </a:r>
            <a:r>
              <a:rPr lang="en-US" dirty="0"/>
              <a:t> data"}  // 2nd ion</a:t>
            </a:r>
          </a:p>
          <a:p>
            <a:r>
              <a:rPr lang="en-US" dirty="0"/>
              <a:t>- {</a:t>
            </a:r>
            <a:r>
              <a:rPr lang="en-US" dirty="0" err="1"/>
              <a:t>any:"data</a:t>
            </a:r>
            <a:r>
              <a:rPr lang="en-US" dirty="0"/>
              <a:t> kind"}  // 3rd ion</a:t>
            </a:r>
          </a:p>
          <a:p>
            <a:r>
              <a:rPr lang="en-US" dirty="0"/>
              <a:t>JavaScript's hip-hop operator overloading is a simple &amp; reliable pattern for enabling ion observation &amp; notification. As shown, it can be manually implemented, or applied via ionify: invoked object notation implemented for you, a flexible, unobtrusive &amp; novel </a:t>
            </a:r>
            <a:r>
              <a:rPr lang="en-US" dirty="0" err="1"/>
              <a:t>api</a:t>
            </a:r>
            <a:r>
              <a:rPr lang="en-US" dirty="0"/>
              <a:t> that implements &amp; provides vocabulary for ion observation, notification &amp; more.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4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</a:t>
            </a:r>
            <a:r>
              <a:rPr lang="en-US" dirty="0" err="1"/>
              <a:t>javascript</a:t>
            </a:r>
            <a:r>
              <a:rPr lang="en-US" dirty="0"/>
              <a:t> :: hip-hop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hip-hop operator overloading of </a:t>
            </a:r>
            <a:r>
              <a:rPr lang="en-US" dirty="0" err="1"/>
              <a:t>valueOf</a:t>
            </a:r>
            <a:r>
              <a:rPr lang="en-US" dirty="0"/>
              <a:t>() enables expressing &amp; punctuating ions with these arithmetic, bitwise, relational &amp; equality operators: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 /example/  -  /punctuation/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^  ["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aesop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"]  &amp;  /  stories  /  &gt;&gt; 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are:"ions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  ["these"]  +  /expressions/  &lt;&lt; 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are:"too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  ["write"]  %  /them as you/  |  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see:"fit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 ["using"]  &gt;= /  any of   /  &lt;=  [  "these" ]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     17      == / compatible/  !=  "operators!“</a:t>
            </a:r>
          </a:p>
          <a:p>
            <a:endParaRPr lang="en-US" dirty="0"/>
          </a:p>
          <a:p>
            <a:r>
              <a:rPr lang="en-US" dirty="0"/>
              <a:t>hip-hop operator overloading of </a:t>
            </a:r>
            <a:r>
              <a:rPr lang="en-US" dirty="0" err="1"/>
              <a:t>toString</a:t>
            </a:r>
            <a:r>
              <a:rPr lang="en-US" dirty="0"/>
              <a:t>() enables expressing ions as phrases &amp; sentences concatenated with the + operator, but since the </a:t>
            </a:r>
            <a:r>
              <a:rPr lang="en-US" dirty="0" err="1"/>
              <a:t>valueOf</a:t>
            </a:r>
            <a:r>
              <a:rPr lang="en-US" dirty="0"/>
              <a:t>() method also enables this, and </a:t>
            </a:r>
            <a:r>
              <a:rPr lang="en-US" dirty="0" err="1"/>
              <a:t>toString</a:t>
            </a:r>
            <a:r>
              <a:rPr lang="en-US" dirty="0"/>
              <a:t>() is more likely to be unexpectedly called by others, overloading </a:t>
            </a:r>
            <a:r>
              <a:rPr lang="en-US" dirty="0" err="1"/>
              <a:t>toString</a:t>
            </a:r>
            <a:r>
              <a:rPr lang="en-US" dirty="0"/>
              <a:t>() is not recommended:</a:t>
            </a:r>
          </a:p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 vs .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function hop ()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console.log (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this.say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        /*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| or do something more profound!  */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    you =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say:'do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you see all the things'}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 can =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say:'we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can do'  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write =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say:'if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we write'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code =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say:'our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code'   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  as =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say:'as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groups of'}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phrases =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say:'phrases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&amp; sentences?! 🤓'}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'With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+ you + can + write + code + as +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phrases;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217741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</a:t>
            </a:r>
            <a:r>
              <a:rPr lang="en-US" dirty="0" err="1"/>
              <a:t>javascript</a:t>
            </a:r>
            <a:r>
              <a:rPr lang="en-US" dirty="0"/>
              <a:t> ::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hip-hop operator overloading, an attempt is made to convert an ion's object operand to a number. That conversion attempts to call the object operand's </a:t>
            </a:r>
            <a:r>
              <a:rPr lang="en-US" dirty="0" err="1"/>
              <a:t>valueOf</a:t>
            </a:r>
            <a:r>
              <a:rPr lang="en-US" dirty="0"/>
              <a:t>() method. If the ion doesn't define that method, JavaScript searches for it in the ion's prototype chain. For lions that search begins &amp; ends at their prototype; i.e. </a:t>
            </a:r>
            <a:r>
              <a:rPr lang="en-US" dirty="0" err="1"/>
              <a:t>Object.prototype</a:t>
            </a:r>
            <a:r>
              <a:rPr lang="en-US" dirty="0"/>
              <a:t>, </a:t>
            </a:r>
            <a:r>
              <a:rPr lang="en-US" dirty="0" err="1"/>
              <a:t>Array.prototype</a:t>
            </a:r>
            <a:r>
              <a:rPr lang="en-US" dirty="0"/>
              <a:t> or </a:t>
            </a:r>
            <a:r>
              <a:rPr lang="en-US" dirty="0" err="1"/>
              <a:t>RegExp.prototype</a:t>
            </a:r>
            <a:r>
              <a:rPr lang="en-US" dirty="0"/>
              <a:t>. For </a:t>
            </a:r>
            <a:r>
              <a:rPr lang="en-US" dirty="0" err="1"/>
              <a:t>orion</a:t>
            </a:r>
            <a:r>
              <a:rPr lang="en-US" dirty="0"/>
              <a:t> the search may end similarly but begin with the ion's inherited object.</a:t>
            </a:r>
          </a:p>
          <a:p>
            <a:endParaRPr lang="en-US" dirty="0"/>
          </a:p>
          <a:p>
            <a:r>
              <a:rPr lang="en-US" dirty="0"/>
              <a:t>Object, Array &amp; </a:t>
            </a:r>
            <a:r>
              <a:rPr lang="en-US" dirty="0" err="1"/>
              <a:t>RegExp</a:t>
            </a:r>
            <a:r>
              <a:rPr lang="en-US" dirty="0"/>
              <a:t> all define </a:t>
            </a:r>
            <a:r>
              <a:rPr lang="en-US" dirty="0" err="1"/>
              <a:t>prototype.valueOf</a:t>
            </a:r>
            <a:r>
              <a:rPr lang="en-US" dirty="0"/>
              <a:t>(), so for each ion of those types, their operator causes the relevant type's </a:t>
            </a:r>
            <a:r>
              <a:rPr lang="en-US" dirty="0" err="1"/>
              <a:t>prototype.valueOf</a:t>
            </a:r>
            <a:r>
              <a:rPr lang="en-US" dirty="0"/>
              <a:t>() to be called to obtain a basic value that's then converted to a number.</a:t>
            </a:r>
          </a:p>
          <a:p>
            <a:endParaRPr lang="en-US" dirty="0"/>
          </a:p>
          <a:p>
            <a:r>
              <a:rPr lang="en-US" dirty="0"/>
              <a:t>Defining custom Object, Array &amp;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/>
              <a:t>prototype.valueOf</a:t>
            </a:r>
            <a:r>
              <a:rPr lang="en-US" dirty="0"/>
              <a:t>() methods enables interfacing with JavaScript objects' type conversion flow. That then enables interacting with all ions without requiring direct access to any of them 🤓</a:t>
            </a:r>
          </a:p>
          <a:p>
            <a:endParaRPr lang="en-US" dirty="0"/>
          </a:p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function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onObject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== "some data" // true on 1st ion!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;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== "more data" // true on 2nd ion!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;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this.any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== "data kind" // true on 3rd ion!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ion:"some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data"}  // 1st ion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 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ion:"more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data"}  // 2nd ion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any:"data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kind"}  // 3rd ion</a:t>
            </a:r>
          </a:p>
          <a:p>
            <a:pPr marL="171450" indent="-171450">
              <a:buFontTx/>
              <a:buChar char="-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JavaScript's hip-hop operator overloading is a simple &amp; reliable pattern for enabling ion observation &amp; notification. As shown, it can be manually implemented, or applied via ionify: invoked object notation implemented for you, a flexible, unobtrusive &amp; novel </a:t>
            </a:r>
            <a:r>
              <a:rPr lang="en-US" dirty="0" err="1"/>
              <a:t>api</a:t>
            </a:r>
            <a:r>
              <a:rPr lang="en-US" dirty="0"/>
              <a:t> that implements &amp; provides vocabulary for ion observation, notification &amp; more.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225987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</a:t>
            </a:r>
            <a:r>
              <a:rPr lang="en-US" dirty="0" err="1"/>
              <a:t>orion</a:t>
            </a:r>
            <a:r>
              <a:rPr lang="en-US" dirty="0"/>
              <a:t> via hot: handled-on-type operator overloading by implementing an object type's </a:t>
            </a:r>
            <a:r>
              <a:rPr lang="en-US" dirty="0" err="1"/>
              <a:t>toString</a:t>
            </a:r>
            <a:r>
              <a:rPr lang="en-US" dirty="0"/>
              <a:t>() method, which enables overloading the + operation for objects of that type.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{ public String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ion = null,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any = null;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(String ion)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{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ion;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public String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{ ion == "some data";  // true on invoke   ion!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ion == "more data";  // true on these    ion!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any == "data kind";  // true on ions     ion!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return ion || any ;  // or do something else!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ActIONs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{ public static void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main (String []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{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invoke   = new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("some data"),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these    = new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("more data"),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ions     = new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           ),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now      = new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           );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ions.any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           "data kind" ;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"Let's" + invoke + these + ions + now ;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21068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13563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beautiful capabilities hidden in plain sight is thrilling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Realizing they've existed for decades is humbling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Sharing them is enlightening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story of 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invoked object notation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one such capability's journey through time.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9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enables </a:t>
            </a:r>
            <a:r>
              <a:rPr lang="en-US" dirty="0" err="1"/>
              <a:t>orion</a:t>
            </a:r>
            <a:r>
              <a:rPr lang="en-US" dirty="0"/>
              <a:t> by applying hot: handled-on-type operator overloading via numeric type emulation.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 Ion: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python.hip.ion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repr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'&lt;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__str__(self):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__add__(self, other):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something!')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something!'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__neg__(self):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('-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'-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__pos__(self):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('+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'+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__invert__(self):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('~' +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self.getName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'~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 = Ion()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ion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 ion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ion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 + 777</a:t>
            </a:r>
          </a:p>
          <a:p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repr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(ion)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 (ion)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131438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other languages &amp;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Enable</a:t>
            </a:r>
            <a:r>
              <a:rPr lang="en-US" dirty="0"/>
              <a:t> </a:t>
            </a:r>
            <a:r>
              <a:rPr lang="en-US" b="1" dirty="0" err="1">
                <a:hlinkClick r:id="rId3"/>
              </a:rPr>
              <a:t>orion</a:t>
            </a:r>
            <a:r>
              <a:rPr lang="en-US" dirty="0"/>
              <a:t> via functional operator overloading of arithmetic, bitwise, relational &amp; equality operators.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u="sng" dirty="0">
                <a:hlinkClick r:id="rId4"/>
              </a:rPr>
              <a:t>hip-hop</a:t>
            </a:r>
            <a:r>
              <a:rPr lang="en-US" dirty="0"/>
              <a:t> operator overloading &amp; </a:t>
            </a:r>
            <a:r>
              <a:rPr lang="en-US" b="1" dirty="0" err="1">
                <a:hlinkClick r:id="rId3"/>
              </a:rPr>
              <a:t>orion</a:t>
            </a:r>
            <a:r>
              <a:rPr lang="en-US" dirty="0"/>
              <a:t> are compatible with all JavaScript environments. </a:t>
            </a:r>
            <a:r>
              <a:rPr lang="en-US" b="1" dirty="0">
                <a:hlinkClick r:id="rId3"/>
              </a:rPr>
              <a:t>lion</a:t>
            </a:r>
            <a:r>
              <a:rPr lang="en-US" dirty="0"/>
              <a:t> is compatible with all environments implementing </a:t>
            </a:r>
            <a:r>
              <a:rPr lang="en-US" dirty="0">
                <a:hlinkClick r:id="rId5"/>
              </a:rPr>
              <a:t>any edition of the ECMAScript Specification</a:t>
            </a:r>
            <a:r>
              <a:rPr lang="en-US" dirty="0"/>
              <a:t> since </a:t>
            </a:r>
            <a:r>
              <a:rPr lang="en-US" dirty="0">
                <a:hlinkClick r:id="rId6"/>
              </a:rPr>
              <a:t>1999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JavaScript</a:t>
            </a:r>
            <a:r>
              <a:rPr lang="en-US" dirty="0"/>
              <a:t> environments include all </a:t>
            </a:r>
            <a:r>
              <a:rPr lang="en-US" dirty="0">
                <a:hlinkClick r:id="rId8"/>
              </a:rPr>
              <a:t>web browsers</a:t>
            </a:r>
            <a:r>
              <a:rPr lang="en-US" dirty="0"/>
              <a:t>, web views &amp; </a:t>
            </a:r>
            <a:r>
              <a:rPr lang="en-US" dirty="0">
                <a:hlinkClick r:id="rId9"/>
              </a:rPr>
              <a:t>runtimes</a:t>
            </a:r>
            <a:r>
              <a:rPr lang="en-US" dirty="0"/>
              <a:t> implementing any </a:t>
            </a:r>
            <a:r>
              <a:rPr lang="en-US" dirty="0">
                <a:hlinkClick r:id="rId5"/>
              </a:rPr>
              <a:t>ECMAScript Specification</a:t>
            </a:r>
            <a:r>
              <a:rPr lang="en-US" dirty="0"/>
              <a:t>.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35274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implemented for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0996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or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mplemented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ou, is a flexible, unobtrusive &amp; novel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expressing actionable information &amp; behavior via ion: invoked object notation.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created by Michael Lee and is maintained by team ionify: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{ "json" : "data" }  &lt;= /observable json/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 {   log  : '👋🏾👨🏾‍💻'}  &lt;= /message logging/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&amp; ["observable text"]  &lt;= /observable text/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&amp; ionify enable exploring &amp; experimenting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domain-specific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literate, modular, event-driven &amp; name-collision-free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fetching, observing &amp; interacting with highly decoupled data &amp;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more.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&amp; ionify are enabled by &amp; can be implemented in languages that support operator &amp; operation overloading. JavaScript, Java &amp; Python are three we've explored &amp; confirmed capable.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detailed explanation of how ion: invoked object notation is handled, visit ion's documentation.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examples of ion &amp; ionify applications, visit the following subsections.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1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domain-specific languages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"...creating a domain-specific language...can be worthwhile if the language allows a particular type of problem or solution to be expressed more clearly than an existing language would allow..." - Wikipedia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 enables creating language(s) via ions that define &amp; map terms to behaviors: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&lt;code&gt;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 more adaptive exploration of ions &amp; natural language.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literate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"...a program is best thought of as a web...of simple parts and simple relations between those parts; the programmer's task is to state those parts and those relationships, in whatever order is best for human comprehension" - Donald E. Knuth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&lt;code example 1&gt;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prose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&lt;code example 2&gt;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anemojii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another exploration of literate programming.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80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"...a software design technique that emphasizes separating the functionality of a program into independent, interchangeable modules, such that each contains everything necessary to execute only one aspect of the desired functionality." - Wikipedia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 re: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{ id: 'an.ionified.module@doma.in'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by: '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a.developer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on: '2007.09-04'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to: '2019.04.21-07'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it: "represents an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ionified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module"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do:function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doing ()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doing.with.hi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++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hi:/ Hi! 🤓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44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"...a programming paradigm in which the flow of the program is determined by events such as user actions..., sensor outputs, or messages from other programs/threads." - Wikipedia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on:'event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do (ion)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{ / log "it happened!"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* { log: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ion.event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* / on every event ion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/This event ion could be in a separate file./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{event: "it happened!"} &lt;= /invokes an event/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decoupled observation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 uses JavaScript's prototypal inheritance &amp; operation overloading to enable observing objects without direct references. This enables observing json &amp; other anonymous &amp; named objects: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on:'hi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hi (ion)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{ / This method is called for each ion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* / with a "hi" property. It logs the 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* / value of that property.            /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~ { log: 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ion.hi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* / logs "I'm an ion!" 1st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* / logs "I'm a json!" 2nd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/ Each ion can be in its own local or remote file /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{ hi : "I'm an ion!"}  &lt;=  / invoke an object /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 {"hi": "I'm a json!"}  &lt;=  / invoke some json 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6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collision freedom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lions: literal ions, i.e. ~/ / + [ ] &amp; { }, eliminate name collisions by encapsulating their identifiers.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 enables individually observing &amp; inspecting multiple identically identified lions. That capability enables lions to simultaneously coexist within the same execution context without overriding all, or parts, of each other: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 sharing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1356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Seamlessly share ideas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colors, drawings &amp;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audibly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verbally spoken languages, verbal &amp; non-verbal 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tactilely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touch-sensed textures &amp;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textually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written words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78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ionified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ions implemented for internet-enabled discovery</a:t>
            </a:r>
            <a:r>
              <a:rPr lang="en-US" dirty="0"/>
              <a:t> is a repository of </a:t>
            </a:r>
            <a:r>
              <a:rPr lang="en-US" b="1" dirty="0"/>
              <a:t>ions</a:t>
            </a:r>
            <a:r>
              <a:rPr lang="en-US" dirty="0"/>
              <a:t> that can be programmatically discovered &amp; verified via the internet. Here're a few: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3"/>
              </a:rPr>
              <a:t>anemojii</a:t>
            </a:r>
            <a:r>
              <a:rPr lang="en-US" b="1" dirty="0"/>
              <a:t>: animated emoji ions</a:t>
            </a:r>
            <a:r>
              <a:rPr lang="en-US" dirty="0"/>
              <a:t>, explores emoji animation &amp; literate programming via </a:t>
            </a:r>
            <a:r>
              <a:rPr lang="en-US" b="1" dirty="0"/>
              <a:t>ion</a:t>
            </a:r>
            <a:r>
              <a:rPr lang="en-US" dirty="0"/>
              <a:t> &amp; </a:t>
            </a:r>
            <a:r>
              <a:rPr lang="en-US" b="1" dirty="0"/>
              <a:t>ionify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4"/>
              </a:rPr>
              <a:t>wakatta</a:t>
            </a:r>
            <a:r>
              <a:rPr lang="en-US" b="1" dirty="0">
                <a:hlinkClick r:id="rId4"/>
              </a:rPr>
              <a:t>: </a:t>
            </a:r>
            <a:r>
              <a:rPr lang="ja-JP" altLang="en-US" b="1" dirty="0">
                <a:hlinkClick r:id="rId4"/>
              </a:rPr>
              <a:t>わかった</a:t>
            </a:r>
            <a:r>
              <a:rPr lang="en-US" altLang="ja-JP" dirty="0"/>
              <a:t>, </a:t>
            </a:r>
            <a:r>
              <a:rPr lang="en-US" dirty="0"/>
              <a:t>is a </a:t>
            </a:r>
            <a:r>
              <a:rPr lang="en-US" dirty="0" err="1"/>
              <a:t>japanese</a:t>
            </a:r>
            <a:r>
              <a:rPr lang="en-US" dirty="0"/>
              <a:t> language-skills game created via </a:t>
            </a:r>
            <a:r>
              <a:rPr lang="en-US" b="1" dirty="0"/>
              <a:t>ion</a:t>
            </a:r>
            <a:r>
              <a:rPr lang="en-US" dirty="0"/>
              <a:t> to exercise &amp; guide </a:t>
            </a:r>
            <a:r>
              <a:rPr lang="en-US" b="1" dirty="0" err="1"/>
              <a:t>ionify's</a:t>
            </a:r>
            <a:r>
              <a:rPr lang="en-US" dirty="0"/>
              <a:t> </a:t>
            </a:r>
            <a:r>
              <a:rPr lang="en-US" dirty="0" err="1"/>
              <a:t>api</a:t>
            </a:r>
            <a:r>
              <a:rPr lang="en-US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5"/>
              </a:rPr>
              <a:t>jeni</a:t>
            </a:r>
            <a:r>
              <a:rPr lang="en-US" b="1" dirty="0"/>
              <a:t>: </a:t>
            </a:r>
            <a:r>
              <a:rPr lang="en-US" b="1" dirty="0" err="1"/>
              <a:t>jeni</a:t>
            </a:r>
            <a:r>
              <a:rPr lang="en-US" b="1" dirty="0"/>
              <a:t> enables natural interaction</a:t>
            </a:r>
            <a:r>
              <a:rPr lang="en-US" dirty="0"/>
              <a:t>, is an </a:t>
            </a:r>
            <a:r>
              <a:rPr lang="en-US" b="1" dirty="0"/>
              <a:t>ion</a:t>
            </a:r>
            <a:r>
              <a:rPr lang="en-US" dirty="0"/>
              <a:t> </a:t>
            </a:r>
            <a:r>
              <a:rPr lang="en-US" dirty="0" err="1">
                <a:hlinkClick r:id="rId6"/>
              </a:rPr>
              <a:t>api</a:t>
            </a:r>
            <a:r>
              <a:rPr lang="en-US" dirty="0"/>
              <a:t> that </a:t>
            </a:r>
            <a:r>
              <a:rPr lang="en-US" dirty="0">
                <a:hlinkClick r:id="rId7"/>
              </a:rPr>
              <a:t>explores</a:t>
            </a:r>
            <a:r>
              <a:rPr lang="en-US" dirty="0"/>
              <a:t> </a:t>
            </a:r>
            <a:r>
              <a:rPr lang="en-US" dirty="0">
                <a:hlinkClick r:id="rId8"/>
              </a:rPr>
              <a:t>natural language programming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@ </a:t>
            </a:r>
            <a:r>
              <a:rPr lang="en-US" dirty="0">
                <a:hlinkClick r:id="rId2"/>
              </a:rPr>
              <a:t>ionified.net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E20E-8B8A-4395-A1C5-FA36092E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FA36-1158-4FC2-8B74-A6C6C139592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6FF5-4548-4CA1-A333-F932E7A4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82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3168-8D4C-40D9-A649-50CFA259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lingo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592E-066D-4906-8BE5-2B04DDC6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624D-59AC-4280-9A35-48A581AFEDD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9720-057F-4144-9039-7B72D308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CC1B76-AF99-432E-9B8E-F5FD59674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08988"/>
              </p:ext>
            </p:extLst>
          </p:nvPr>
        </p:nvGraphicFramePr>
        <p:xfrm>
          <a:off x="617838" y="594360"/>
          <a:ext cx="10898658" cy="566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5495">
                  <a:extLst>
                    <a:ext uri="{9D8B030D-6E8A-4147-A177-3AD203B41FA5}">
                      <a16:colId xmlns:a16="http://schemas.microsoft.com/office/drawing/2014/main" val="4003836115"/>
                    </a:ext>
                  </a:extLst>
                </a:gridCol>
                <a:gridCol w="6124866">
                  <a:extLst>
                    <a:ext uri="{9D8B030D-6E8A-4147-A177-3AD203B41FA5}">
                      <a16:colId xmlns:a16="http://schemas.microsoft.com/office/drawing/2014/main" val="899918719"/>
                    </a:ext>
                  </a:extLst>
                </a:gridCol>
                <a:gridCol w="3578297">
                  <a:extLst>
                    <a:ext uri="{9D8B030D-6E8A-4147-A177-3AD203B41FA5}">
                      <a16:colId xmlns:a16="http://schemas.microsoft.com/office/drawing/2014/main" val="534713411"/>
                    </a:ext>
                  </a:extLst>
                </a:gridCol>
              </a:tblGrid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example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62311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Invoked object 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68423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Ionify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Ion implemented for 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99208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Ionified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Ions indexed for internet-enabled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07893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Literal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~{ } + / / &amp; [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374144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Orion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Object reference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~obj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16913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Anonymous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Unnamed/unidentified 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100122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ali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Array-literal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9149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Aeon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Array-expressed object 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~[{ }]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94222"/>
                  </a:ext>
                </a:extLst>
              </a:tr>
              <a:tr h="29854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Aesop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Array-expressed </a:t>
                      </a:r>
                      <a:r>
                        <a:rPr lang="en-US" sz="800" dirty="0" err="1"/>
                        <a:t>storie</a:t>
                      </a:r>
                      <a:r>
                        <a:rPr lang="en-US" sz="800" dirty="0"/>
                        <a:t> or phrase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~[/hi 👋🏾/]  &lt;=  /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storie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/ ;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~[“hi 👋🏾”]  &lt;=  “phrase”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7229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Dion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Dsl</a:t>
                      </a:r>
                      <a:r>
                        <a:rPr lang="en-US" sz="800" dirty="0"/>
                        <a:t> lion (Domain-specific 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107822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Emojii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Emoji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[‘• . •’]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367197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{"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json":"data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"}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568741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Jeli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language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181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natural language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760015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Jesi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schema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91702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28384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Jewel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web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{"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as":"html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", 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body":"Hi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!"}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386676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stylesheet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{"as":"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", "#body": {"color":"#000"}}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326785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94849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</a:t>
                      </a:r>
                      <a:r>
                        <a:rPr lang="en-US" sz="800" dirty="0" err="1"/>
                        <a:t>storie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408275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Oj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Observable 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364887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Obi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Observable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0274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Object literal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504547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Storie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Sentence template or regular-ion-expression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27396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Webi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Web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8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bridging the gap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135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 automated &amp; accessible software creation &amp; interaction: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136230-9E30-4185-B082-51ED95C1B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189242"/>
              </p:ext>
            </p:extLst>
          </p:nvPr>
        </p:nvGraphicFramePr>
        <p:xfrm>
          <a:off x="506184" y="1038804"/>
          <a:ext cx="10996634" cy="5149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18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13563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can self-assemble &amp; self-improve if its data &amp; behavior can be programmatically discovered, inspected &amp; tested for compatibility &amp; quality.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 defining that kind of data &amp; behavior: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 re: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{ id: 'thing@ionified.net'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as: '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a.schema.defined.thing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by: '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mike.lee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on: -4.200709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to: -7.20200418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at: +3.0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, it: "defines an internet-discoverable, versioned, 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+ "schema-defined &amp; inspectable thing."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exists to make automatic &amp; accessible software creation real. It enables mapping a word, symbol, or group of words and-or symbols to specific &amp; discoverable behavior. This mapping enables observing &amp; reacting to objects containing those words and-or symbols: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locating &amp; fetching ions via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 definition &amp; application for ion inspection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&amp; sharing the ions, words &amp; symbols needed to define discoverable data &amp; behavior.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6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1356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can be created without learning 20th-century programming language vocabulary &amp; constructs. If data &amp; behavior can be expressed via code-as-prose, that should enable software interpretation of its meaning.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enables expressing code as prose via words joined or separated by mathematical operators: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each - of - these - words - means &amp; does - something;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regular-expression literals: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~/ each of these words means &amp; does something /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as one or more strings within an array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~[" each of these words means &amp; does something "]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0"/>
            <a:ext cx="113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1997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JavaScript's first language specification is published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2003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Michael created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asynchronous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importing &amp; loading extension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a Java-like module system for the web, that enabled fetching scripts across different domains.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2007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Michael Lee discovers &amp; shares a capability within JavaScript he names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jsonXD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json cross-domain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Michael names &amp; shares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jsonXD's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core concepts as ion: invoked object notation &amp; ionify: ion implemented for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4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11265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2007, JSON's popularity as a web-based data-interchange alternative to XML was rising. Michael recognized this💡and was determined to enable fetching &amp; interacting with JSON as JavaScript (via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benefit 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ajile's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cross-domain fetching capability 🚀 At the time, cross-domain fetching was unavailable via the popular but same-origin-policy-limited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XMLHttpRequest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resource-fetching web API: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Load ('http://remo.te/data.json')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//         JSON response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{       "remote" : "request"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,     "responds" : "with this"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, "inaccessible" : "JSON which"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,    "generates" : "a Syntax Error"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,  "when loaded" : "as JavaScript"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Unfortunately,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-fetched JSON, was programmatically inaccessible and its object literal form generated syntax errors 😞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1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JSONP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1100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JSONP provided an alternative, but required wrapping JSON in a function call or padding it with a variable or property assignment: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Load ('http://remo.te/data.jsonp?callback=on')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// function-wrapped JSONP response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on ({        "remote" : "request"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,      "responds" : "with this"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,     "evaluated" : "JSON"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,   "passed as a" : "JavaScript Object"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, "to a possibly" : "invalid on() function"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})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Load ("http://remo.te/data.jsonp")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// variable-assignment-padded JSONP response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var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jsonp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=  {      "remote" : "request"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,    "responds" : "with this"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,   "evaluated" : "JSON"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, "passed as a" : "JavaScript Object"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, "stored as a" : "server-defined variable"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was close, but still invalid JSON syntax 🤔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3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4834</Words>
  <Application>Microsoft Office PowerPoint</Application>
  <PresentationFormat>Widescreen</PresentationFormat>
  <Paragraphs>653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Wingdings</vt:lpstr>
      <vt:lpstr>Office Theme</vt:lpstr>
      <vt:lpstr>the team</vt:lpstr>
      <vt:lpstr>philosophy</vt:lpstr>
      <vt:lpstr>idea sharing</vt:lpstr>
      <vt:lpstr>bridging the gap</vt:lpstr>
      <vt:lpstr>automation</vt:lpstr>
      <vt:lpstr>accessibility</vt:lpstr>
      <vt:lpstr>discovering the ion :: background</vt:lpstr>
      <vt:lpstr>discovering the ion :: JSON</vt:lpstr>
      <vt:lpstr>discovering the ion :: JSONP</vt:lpstr>
      <vt:lpstr>discovering the ion :: eureka!</vt:lpstr>
      <vt:lpstr>discovering the ion :: maturation</vt:lpstr>
      <vt:lpstr>discovering the ion :: distribution</vt:lpstr>
      <vt:lpstr>what is an ion ?</vt:lpstr>
      <vt:lpstr>what is an ion :: form</vt:lpstr>
      <vt:lpstr>what is an ion :: punctuation</vt:lpstr>
      <vt:lpstr>ion::javascript</vt:lpstr>
      <vt:lpstr>ion :: javascript :: hip-hop</vt:lpstr>
      <vt:lpstr>ion :: javascript :: flow</vt:lpstr>
      <vt:lpstr>ion :: java</vt:lpstr>
      <vt:lpstr>ion :: python</vt:lpstr>
      <vt:lpstr>ion :: other languages &amp; compatibility</vt:lpstr>
      <vt:lpstr>ion implemented for you</vt:lpstr>
      <vt:lpstr>how</vt:lpstr>
      <vt:lpstr>domain-specific languages</vt:lpstr>
      <vt:lpstr>literate programming</vt:lpstr>
      <vt:lpstr>modular programming</vt:lpstr>
      <vt:lpstr>event-driven programming</vt:lpstr>
      <vt:lpstr>decoupled observation</vt:lpstr>
      <vt:lpstr>name collision freedom</vt:lpstr>
      <vt:lpstr>ionified</vt:lpstr>
      <vt:lpstr>lingo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29</cp:revision>
  <dcterms:created xsi:type="dcterms:W3CDTF">2020-04-21T19:10:49Z</dcterms:created>
  <dcterms:modified xsi:type="dcterms:W3CDTF">2020-04-22T14:25:13Z</dcterms:modified>
</cp:coreProperties>
</file>