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57" r:id="rId4"/>
    <p:sldId id="258" r:id="rId5"/>
    <p:sldId id="260" r:id="rId6"/>
    <p:sldId id="259" r:id="rId7"/>
    <p:sldId id="262" r:id="rId8"/>
    <p:sldId id="261" r:id="rId9"/>
    <p:sldId id="269" r:id="rId10"/>
    <p:sldId id="263" r:id="rId11"/>
    <p:sldId id="264" r:id="rId12"/>
    <p:sldId id="265" r:id="rId13"/>
    <p:sldId id="270" r:id="rId14"/>
    <p:sldId id="266" r:id="rId15"/>
    <p:sldId id="271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11" autoAdjust="0"/>
  </p:normalViewPr>
  <p:slideViewPr>
    <p:cSldViewPr snapToGrid="0">
      <p:cViewPr varScale="1">
        <p:scale>
          <a:sx n="73" d="100"/>
          <a:sy n="73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6696D32-59DA-4A8C-80F6-FCA510A7733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B42A35-3201-461B-989F-ABE93145D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BF46D-8D46-4E70-85E9-C938025F1F2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933DA-73CB-4ED7-90CB-ADD51E5AF1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9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Children Use Search engines daily</a:t>
            </a:r>
          </a:p>
          <a:p>
            <a:r>
              <a:rPr lang="en-US" dirty="0" smtClean="0"/>
              <a:t>SE are for traditional users</a:t>
            </a:r>
          </a:p>
          <a:p>
            <a:r>
              <a:rPr lang="en-US" dirty="0" smtClean="0"/>
              <a:t>Children</a:t>
            </a:r>
            <a:r>
              <a:rPr lang="en-US" baseline="0" dirty="0" smtClean="0"/>
              <a:t> have trouble creating queries</a:t>
            </a:r>
          </a:p>
          <a:p>
            <a:r>
              <a:rPr lang="en-US" baseline="0" dirty="0" smtClean="0"/>
              <a:t>Even if they get relevant content, they have trouble understanding it</a:t>
            </a:r>
          </a:p>
          <a:p>
            <a:r>
              <a:rPr lang="en-US" baseline="0" dirty="0" smtClean="0"/>
              <a:t>In response to those issues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933DA-73CB-4ED7-90CB-ADD51E5AF1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933DA-73CB-4ED7-90CB-ADD51E5AF1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2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Ambiguity diversity better comprehension of the child needs</a:t>
            </a:r>
          </a:p>
          <a:p>
            <a:endParaRPr lang="en-US" dirty="0" smtClean="0"/>
          </a:p>
          <a:p>
            <a:r>
              <a:rPr lang="en-US" dirty="0" smtClean="0"/>
              <a:t>The search intent only considers one options</a:t>
            </a:r>
          </a:p>
          <a:p>
            <a:r>
              <a:rPr lang="en-US" dirty="0" smtClean="0"/>
              <a:t>Child may be interested in another</a:t>
            </a:r>
            <a:r>
              <a:rPr lang="en-US" baseline="0" dirty="0" smtClean="0"/>
              <a:t> thing</a:t>
            </a:r>
          </a:p>
          <a:p>
            <a:r>
              <a:rPr lang="en-US" baseline="0" dirty="0" smtClean="0"/>
              <a:t>This is to offer more options to the child</a:t>
            </a:r>
            <a:endParaRPr lang="en-U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933DA-73CB-4ED7-90CB-ADD51E5AF1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67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933DA-73CB-4ED7-90CB-ADD51E5AF1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2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907E-4F44-4C57-96C6-0748E3A737F9}" type="datetime1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76B7-0AC1-4973-BBFE-27696BE82DC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78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22A8-909E-490D-8834-8BD21E3E1907}" type="datetime1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76B7-0AC1-4973-BBFE-27696BE82D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4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BEB9-5A8B-442E-8C74-2C38745E9B7C}" type="datetime1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76B7-0AC1-4973-BBFE-27696BE82D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8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E73F-83AA-47FF-91BC-F2E3BF1B168B}" type="datetime1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76B7-0AC1-4973-BBFE-27696BE82D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6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C13-D7C6-42FD-9EEC-E755DB96B585}" type="datetime1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76B7-0AC1-4973-BBFE-27696BE82DC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6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35C3-AD91-4385-90CE-440A0E4A3DAE}" type="datetime1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76B7-0AC1-4973-BBFE-27696BE82D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2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9FEF-9AF3-4B9B-A3B0-2F479339AF47}" type="datetime1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76B7-0AC1-4973-BBFE-27696BE82D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5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3827-EB14-4C11-8632-809DE9653D75}" type="datetime1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76B7-0AC1-4973-BBFE-27696BE82D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3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78D0-5CDF-41EE-A740-74FDE561AD1E}" type="datetime1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76B7-0AC1-4973-BBFE-27696BE82D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3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7C972F-AB33-4662-A2B7-470ECFECAC62}" type="datetime1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376B7-0AC1-4973-BBFE-27696BE82D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9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68A-F12E-4682-8058-A2AA39F9C8F4}" type="datetime1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76B7-0AC1-4973-BBFE-27696BE82D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3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62EEA7-B184-403A-A1AE-E81789ECCA2F}" type="datetime1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5376B7-0AC1-4973-BBFE-27696BE82DC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7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Finding, Understanding and Learning: Making </a:t>
            </a:r>
            <a:r>
              <a:rPr lang="en-US" sz="4400" dirty="0" smtClean="0"/>
              <a:t>Information Discovery </a:t>
            </a:r>
            <a:r>
              <a:rPr lang="en-US" sz="4400" dirty="0"/>
              <a:t>Tasks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Useful </a:t>
            </a:r>
            <a:r>
              <a:rPr lang="en-US" sz="4400" dirty="0"/>
              <a:t>for Children and Teachers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Ion Madrazo, </a:t>
            </a:r>
            <a:r>
              <a:rPr lang="en-US" dirty="0" err="1" smtClean="0"/>
              <a:t>Nevena</a:t>
            </a:r>
            <a:r>
              <a:rPr lang="en-US" dirty="0" smtClean="0"/>
              <a:t> </a:t>
            </a:r>
            <a:r>
              <a:rPr lang="en-US" dirty="0" err="1" smtClean="0"/>
              <a:t>Dragovic</a:t>
            </a:r>
            <a:r>
              <a:rPr lang="en-US" dirty="0" smtClean="0"/>
              <a:t> and Sole </a:t>
            </a:r>
            <a:r>
              <a:rPr lang="en-US" dirty="0" err="1" smtClean="0"/>
              <a:t>PEra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791" y="5202772"/>
            <a:ext cx="3318676" cy="130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YUM Offer Teachers?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76B7-0AC1-4973-BBFE-27696BE82DC7}" type="slidenum">
              <a:rPr lang="en-US" smtClean="0"/>
              <a:t>10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2606040" y="1790700"/>
            <a:ext cx="5775960" cy="41681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758441" y="3524838"/>
            <a:ext cx="5436222" cy="65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2758443" y="2569052"/>
            <a:ext cx="5436222" cy="251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lollipop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5840274" y="2580114"/>
            <a:ext cx="1960003" cy="240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Select readability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374" y="2610708"/>
            <a:ext cx="230072" cy="165969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2758441" y="4317318"/>
            <a:ext cx="5436222" cy="65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2758441" y="5126405"/>
            <a:ext cx="5436222" cy="65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15"/>
          <p:cNvSpPr txBox="1"/>
          <p:nvPr/>
        </p:nvSpPr>
        <p:spPr>
          <a:xfrm>
            <a:off x="2758441" y="1991230"/>
            <a:ext cx="288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YUM</a:t>
            </a:r>
            <a:endParaRPr lang="en-US" sz="2400" dirty="0"/>
          </a:p>
        </p:txBody>
      </p:sp>
      <p:sp>
        <p:nvSpPr>
          <p:cNvPr id="17" name="Rectángulo 16"/>
          <p:cNvSpPr/>
          <p:nvPr/>
        </p:nvSpPr>
        <p:spPr>
          <a:xfrm>
            <a:off x="7032137" y="1991229"/>
            <a:ext cx="1162526" cy="230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Kristoff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riángulo isósceles 17"/>
          <p:cNvSpPr/>
          <p:nvPr/>
        </p:nvSpPr>
        <p:spPr>
          <a:xfrm flipV="1">
            <a:off x="8016240" y="2045627"/>
            <a:ext cx="126206" cy="12758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1455420" y="2452895"/>
            <a:ext cx="1150620" cy="240797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45355" y="1918618"/>
            <a:ext cx="1662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Search</a:t>
            </a:r>
          </a:p>
          <a:p>
            <a:r>
              <a:rPr lang="en-US" sz="2400" dirty="0" smtClean="0"/>
              <a:t>Intent</a:t>
            </a:r>
            <a:endParaRPr lang="en-US" sz="2400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1623060" y="3147737"/>
            <a:ext cx="1059180" cy="555583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89823" y="3360203"/>
            <a:ext cx="2492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Query </a:t>
            </a:r>
          </a:p>
          <a:p>
            <a:r>
              <a:rPr lang="en-US" sz="2400" dirty="0" smtClean="0"/>
              <a:t>Recommendation</a:t>
            </a:r>
            <a:endParaRPr lang="en-US" sz="2400" dirty="0"/>
          </a:p>
        </p:txBody>
      </p:sp>
      <p:cxnSp>
        <p:nvCxnSpPr>
          <p:cNvPr id="23" name="Conector recto de flecha 22"/>
          <p:cNvCxnSpPr>
            <a:stCxn id="25" idx="1"/>
          </p:cNvCxnSpPr>
          <p:nvPr/>
        </p:nvCxnSpPr>
        <p:spPr>
          <a:xfrm flipH="1">
            <a:off x="8503956" y="5029730"/>
            <a:ext cx="861024" cy="34355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9364980" y="4798897"/>
            <a:ext cx="166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Tracking</a:t>
            </a:r>
            <a:endParaRPr lang="en-US" sz="2400" dirty="0"/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1828800" y="4844149"/>
            <a:ext cx="850736" cy="282257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66963" y="4935647"/>
            <a:ext cx="2492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Readability </a:t>
            </a:r>
          </a:p>
          <a:p>
            <a:r>
              <a:rPr lang="en-US" sz="2400" dirty="0" smtClean="0"/>
              <a:t>Filtering</a:t>
            </a:r>
            <a:endParaRPr lang="en-US" sz="24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758440" y="3881259"/>
            <a:ext cx="288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Readability:8</a:t>
            </a:r>
            <a:endParaRPr lang="en-US" sz="16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78597" y="4646295"/>
            <a:ext cx="2883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Readability:8</a:t>
            </a:r>
          </a:p>
          <a:p>
            <a:endParaRPr lang="en-US" sz="16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778597" y="5458189"/>
            <a:ext cx="2883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Readability:8</a:t>
            </a:r>
          </a:p>
          <a:p>
            <a:endParaRPr lang="en-US" sz="1600" dirty="0"/>
          </a:p>
        </p:txBody>
      </p:sp>
      <p:sp>
        <p:nvSpPr>
          <p:cNvPr id="31" name="Triángulo isósceles 30"/>
          <p:cNvSpPr/>
          <p:nvPr/>
        </p:nvSpPr>
        <p:spPr>
          <a:xfrm flipV="1">
            <a:off x="7598833" y="2647302"/>
            <a:ext cx="126206" cy="12758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ector recto de flecha 31"/>
          <p:cNvCxnSpPr/>
          <p:nvPr/>
        </p:nvCxnSpPr>
        <p:spPr>
          <a:xfrm flipH="1" flipV="1">
            <a:off x="7912377" y="2914817"/>
            <a:ext cx="1146782" cy="510711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9159240" y="3021011"/>
            <a:ext cx="2492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Manually Selectable Readability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036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Study: Description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9" y="2422677"/>
            <a:ext cx="2058104" cy="2388871"/>
          </a:xfr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76B7-0AC1-4973-BBFE-27696BE82DC7}" type="slidenum">
              <a:rPr lang="en-US" smtClean="0"/>
              <a:t>11</a:t>
            </a:fld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892848" y="4811548"/>
            <a:ext cx="228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K-9 Idaho Teachers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25" y="2418847"/>
            <a:ext cx="2401870" cy="239653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285725" y="4811548"/>
            <a:ext cx="228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50 Children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6023899" y="2630077"/>
            <a:ext cx="2430487" cy="2091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lollipop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704" y="2657412"/>
            <a:ext cx="191464" cy="138118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023899" y="2989867"/>
            <a:ext cx="2430487" cy="2091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How long are… ?</a:t>
            </a:r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704" y="3017202"/>
            <a:ext cx="191464" cy="138118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023899" y="3354853"/>
            <a:ext cx="2430487" cy="2091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cheetas</a:t>
            </a:r>
            <a:endParaRPr lang="en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704" y="3382188"/>
            <a:ext cx="191464" cy="138118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6023899" y="3719839"/>
            <a:ext cx="2430487" cy="2091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frozen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704" y="3747174"/>
            <a:ext cx="191464" cy="138118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6023899" y="4079629"/>
            <a:ext cx="2430487" cy="2091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batman</a:t>
            </a:r>
            <a:endParaRPr lang="en-US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704" y="4106964"/>
            <a:ext cx="191464" cy="138118"/>
          </a:xfrm>
          <a:prstGeom prst="rect">
            <a:avLst/>
          </a:prstGeom>
        </p:spPr>
      </p:pic>
      <p:sp>
        <p:nvSpPr>
          <p:cNvPr id="23" name="Rectángulo 22"/>
          <p:cNvSpPr/>
          <p:nvPr/>
        </p:nvSpPr>
        <p:spPr>
          <a:xfrm>
            <a:off x="6023899" y="4444615"/>
            <a:ext cx="2430487" cy="2091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Star wars</a:t>
            </a:r>
            <a:endParaRPr lang="en-US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704" y="4471950"/>
            <a:ext cx="191464" cy="138118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6025150" y="4811548"/>
            <a:ext cx="228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 open queries</a:t>
            </a:r>
            <a:endParaRPr lang="en-US" dirty="0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063" y="2418847"/>
            <a:ext cx="1825948" cy="647917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90" y="3161261"/>
            <a:ext cx="2323267" cy="596321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021" y="3928978"/>
            <a:ext cx="1932604" cy="744410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8874394" y="4811548"/>
            <a:ext cx="228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 Search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Study: Results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70125"/>
              </p:ext>
            </p:extLst>
          </p:nvPr>
        </p:nvGraphicFramePr>
        <p:xfrm>
          <a:off x="649505" y="1817982"/>
          <a:ext cx="1095395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850"/>
                <a:gridCol w="1564850"/>
                <a:gridCol w="1564850"/>
                <a:gridCol w="1564850"/>
                <a:gridCol w="1564850"/>
                <a:gridCol w="1743961"/>
                <a:gridCol w="138573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Kiddle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KidRex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Safe Search Kids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Gogooligans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to retrieve adequate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42%</a:t>
                      </a:r>
                    </a:p>
                    <a:p>
                      <a:r>
                        <a:rPr lang="en-US" dirty="0" smtClean="0"/>
                        <a:t>(cannot handle questions)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readability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Chosen for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 adequate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Non-filtered 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Ads related to 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Non-filtered</a:t>
                      </a:r>
                      <a:r>
                        <a:rPr lang="en-US" baseline="0" dirty="0" smtClean="0"/>
                        <a:t> 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Ads filtered for children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Mobile friendly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 adaptation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 suggestions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Yes, but for general audience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Yes, </a:t>
                      </a:r>
                    </a:p>
                    <a:p>
                      <a:r>
                        <a:rPr lang="en-US" dirty="0" smtClean="0"/>
                        <a:t>Based</a:t>
                      </a:r>
                      <a:r>
                        <a:rPr lang="en-US" baseline="0" dirty="0" smtClean="0"/>
                        <a:t> on dictionary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76B7-0AC1-4973-BBFE-27696BE82D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Study: Results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401" y="1985657"/>
            <a:ext cx="1395738" cy="1722740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76B7-0AC1-4973-BBFE-27696BE82DC7}" type="slidenum">
              <a:rPr lang="en-US" smtClean="0"/>
              <a:t>13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1985657"/>
            <a:ext cx="2901138" cy="193409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750" y="4272036"/>
            <a:ext cx="2162443" cy="159155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220" y="2110876"/>
            <a:ext cx="2533378" cy="168365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40" y="4506604"/>
            <a:ext cx="5275580" cy="97152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2030919" y="3794530"/>
            <a:ext cx="145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% less 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339241" y="3794530"/>
            <a:ext cx="217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Non-appropriate ads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000101" y="3848617"/>
            <a:ext cx="217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Avg. Readability: &gt;11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177439" y="5742560"/>
            <a:ext cx="217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Poor adaptability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719940" y="5662790"/>
            <a:ext cx="361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Poor </a:t>
            </a:r>
            <a:r>
              <a:rPr lang="en-US" dirty="0" smtClean="0"/>
              <a:t>aid </a:t>
            </a:r>
            <a:r>
              <a:rPr lang="en-US" dirty="0" smtClean="0"/>
              <a:t>for creating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4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800" y="1881104"/>
            <a:ext cx="9995923" cy="402336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Future work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Implicit feedback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Ad-hoc readability formula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Further interaction between teacher and student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0418618" y="6368449"/>
            <a:ext cx="1312025" cy="365125"/>
          </a:xfrm>
        </p:spPr>
        <p:txBody>
          <a:bodyPr/>
          <a:lstStyle/>
          <a:p>
            <a:fld id="{7F5376B7-0AC1-4973-BBFE-27696BE82DC7}" type="slidenum">
              <a:rPr lang="en-US" smtClean="0"/>
              <a:t>14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5897880" y="1881104"/>
            <a:ext cx="5775960" cy="41681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6053143" y="3164300"/>
            <a:ext cx="3500999" cy="2721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Lollipop movie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6050283" y="2659456"/>
            <a:ext cx="5436222" cy="251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lollipop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6053144" y="2913505"/>
            <a:ext cx="3500999" cy="2721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Lollipop song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214" y="2701112"/>
            <a:ext cx="230072" cy="165969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6050281" y="4407722"/>
            <a:ext cx="5436222" cy="65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6050281" y="5216809"/>
            <a:ext cx="5436222" cy="65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/>
          <p:cNvSpPr txBox="1"/>
          <p:nvPr/>
        </p:nvSpPr>
        <p:spPr>
          <a:xfrm>
            <a:off x="6050281" y="2081634"/>
            <a:ext cx="288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YUM</a:t>
            </a:r>
            <a:endParaRPr lang="en-US" sz="2400" dirty="0"/>
          </a:p>
        </p:txBody>
      </p:sp>
      <p:sp>
        <p:nvSpPr>
          <p:cNvPr id="13" name="Rectángulo 12"/>
          <p:cNvSpPr/>
          <p:nvPr/>
        </p:nvSpPr>
        <p:spPr>
          <a:xfrm>
            <a:off x="10323977" y="2081633"/>
            <a:ext cx="1162526" cy="230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Kristoff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riángulo isósceles 13"/>
          <p:cNvSpPr/>
          <p:nvPr/>
        </p:nvSpPr>
        <p:spPr>
          <a:xfrm flipV="1">
            <a:off x="11308080" y="2136031"/>
            <a:ext cx="126206" cy="12758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/>
          <p:cNvSpPr txBox="1"/>
          <p:nvPr/>
        </p:nvSpPr>
        <p:spPr>
          <a:xfrm>
            <a:off x="6070437" y="4736699"/>
            <a:ext cx="2883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Readability:8</a:t>
            </a:r>
          </a:p>
          <a:p>
            <a:endParaRPr lang="en-US" sz="16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070437" y="5548593"/>
            <a:ext cx="2883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Readability:8</a:t>
            </a:r>
          </a:p>
          <a:p>
            <a:endParaRPr lang="en-US" sz="16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8297371" y="4391933"/>
            <a:ext cx="288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Doc2</a:t>
            </a:r>
            <a:endParaRPr lang="en-US" sz="16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300695" y="5236072"/>
            <a:ext cx="288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Doc3</a:t>
            </a:r>
            <a:endParaRPr lang="en-US" sz="1600" dirty="0"/>
          </a:p>
        </p:txBody>
      </p:sp>
      <p:grpSp>
        <p:nvGrpSpPr>
          <p:cNvPr id="23" name="Grupo 22"/>
          <p:cNvGrpSpPr/>
          <p:nvPr/>
        </p:nvGrpSpPr>
        <p:grpSpPr>
          <a:xfrm>
            <a:off x="6050280" y="3615242"/>
            <a:ext cx="6206493" cy="694975"/>
            <a:chOff x="2758440" y="3524838"/>
            <a:chExt cx="6206493" cy="694975"/>
          </a:xfrm>
        </p:grpSpPr>
        <p:sp>
          <p:nvSpPr>
            <p:cNvPr id="24" name="Rectángulo 23"/>
            <p:cNvSpPr/>
            <p:nvPr/>
          </p:nvSpPr>
          <p:spPr>
            <a:xfrm>
              <a:off x="2758441" y="3524838"/>
              <a:ext cx="5436222" cy="654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2758440" y="3881259"/>
              <a:ext cx="2883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Readability:8</a:t>
              </a:r>
              <a:endParaRPr lang="en-US" sz="1600" dirty="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005531" y="3540602"/>
              <a:ext cx="2883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Doc1</a:t>
              </a:r>
              <a:endParaRPr lang="en-US" sz="1600" dirty="0"/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5604661" y="3873066"/>
              <a:ext cx="3360272" cy="324664"/>
              <a:chOff x="5619901" y="3871331"/>
              <a:chExt cx="3360272" cy="324664"/>
            </a:xfrm>
          </p:grpSpPr>
          <p:sp>
            <p:nvSpPr>
              <p:cNvPr id="28" name="CuadroTexto 27"/>
              <p:cNvSpPr txBox="1"/>
              <p:nvPr/>
            </p:nvSpPr>
            <p:spPr>
              <a:xfrm>
                <a:off x="5619901" y="3888218"/>
                <a:ext cx="33602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YUM? </a:t>
                </a:r>
                <a:endParaRPr lang="en-US" sz="1400" dirty="0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6244843" y="3871331"/>
                <a:ext cx="618240" cy="29447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Easy</a:t>
                </a:r>
                <a:endParaRPr lang="en-US" sz="1050" dirty="0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6894558" y="3871331"/>
                <a:ext cx="618240" cy="2944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OK</a:t>
                </a:r>
                <a:endParaRPr lang="en-US" sz="1050" dirty="0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7540384" y="3871331"/>
                <a:ext cx="618240" cy="294473"/>
              </a:xfrm>
              <a:prstGeom prst="ellipse">
                <a:avLst/>
              </a:prstGeom>
              <a:solidFill>
                <a:srgbClr val="E48B84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Dif.</a:t>
                </a:r>
                <a:endParaRPr lang="en-US" sz="1050" dirty="0"/>
              </a:p>
            </p:txBody>
          </p:sp>
        </p:grpSp>
      </p:grpSp>
      <p:grpSp>
        <p:nvGrpSpPr>
          <p:cNvPr id="32" name="Grupo 31"/>
          <p:cNvGrpSpPr/>
          <p:nvPr/>
        </p:nvGrpSpPr>
        <p:grpSpPr>
          <a:xfrm>
            <a:off x="8929268" y="4748401"/>
            <a:ext cx="3360272" cy="324664"/>
            <a:chOff x="5619901" y="3871331"/>
            <a:chExt cx="3360272" cy="324664"/>
          </a:xfrm>
        </p:grpSpPr>
        <p:sp>
          <p:nvSpPr>
            <p:cNvPr id="33" name="CuadroTexto 32"/>
            <p:cNvSpPr txBox="1"/>
            <p:nvPr/>
          </p:nvSpPr>
          <p:spPr>
            <a:xfrm>
              <a:off x="5619901" y="3888218"/>
              <a:ext cx="3360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YUM? </a:t>
              </a:r>
              <a:endParaRPr lang="en-US" sz="1400" dirty="0"/>
            </a:p>
          </p:txBody>
        </p:sp>
        <p:sp>
          <p:nvSpPr>
            <p:cNvPr id="34" name="Elipse 33"/>
            <p:cNvSpPr/>
            <p:nvPr/>
          </p:nvSpPr>
          <p:spPr>
            <a:xfrm>
              <a:off x="6244843" y="3871331"/>
              <a:ext cx="618240" cy="29447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Easy</a:t>
              </a:r>
              <a:endParaRPr lang="en-US" sz="1050" dirty="0"/>
            </a:p>
          </p:txBody>
        </p:sp>
        <p:sp>
          <p:nvSpPr>
            <p:cNvPr id="35" name="Elipse 34"/>
            <p:cNvSpPr/>
            <p:nvPr/>
          </p:nvSpPr>
          <p:spPr>
            <a:xfrm>
              <a:off x="6894558" y="3871331"/>
              <a:ext cx="618240" cy="29447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OK</a:t>
              </a:r>
              <a:endParaRPr lang="en-US" sz="1050" dirty="0"/>
            </a:p>
          </p:txBody>
        </p:sp>
        <p:sp>
          <p:nvSpPr>
            <p:cNvPr id="36" name="Elipse 35"/>
            <p:cNvSpPr/>
            <p:nvPr/>
          </p:nvSpPr>
          <p:spPr>
            <a:xfrm>
              <a:off x="7540384" y="3871331"/>
              <a:ext cx="618240" cy="294473"/>
            </a:xfrm>
            <a:prstGeom prst="ellipse">
              <a:avLst/>
            </a:prstGeom>
            <a:solidFill>
              <a:srgbClr val="E48B8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Dif.</a:t>
              </a:r>
              <a:endParaRPr lang="en-US" sz="1050" dirty="0"/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8918519" y="5562483"/>
            <a:ext cx="3360272" cy="324664"/>
            <a:chOff x="5619901" y="3871331"/>
            <a:chExt cx="3360272" cy="324664"/>
          </a:xfrm>
        </p:grpSpPr>
        <p:sp>
          <p:nvSpPr>
            <p:cNvPr id="38" name="CuadroTexto 37"/>
            <p:cNvSpPr txBox="1"/>
            <p:nvPr/>
          </p:nvSpPr>
          <p:spPr>
            <a:xfrm>
              <a:off x="5619901" y="3888218"/>
              <a:ext cx="3360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YUM? </a:t>
              </a:r>
              <a:endParaRPr lang="en-US" sz="1400" dirty="0"/>
            </a:p>
          </p:txBody>
        </p:sp>
        <p:sp>
          <p:nvSpPr>
            <p:cNvPr id="39" name="Elipse 38"/>
            <p:cNvSpPr/>
            <p:nvPr/>
          </p:nvSpPr>
          <p:spPr>
            <a:xfrm>
              <a:off x="6244843" y="3871331"/>
              <a:ext cx="618240" cy="29447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Easy</a:t>
              </a:r>
              <a:endParaRPr lang="en-US" sz="1050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6894558" y="3871331"/>
              <a:ext cx="618240" cy="29447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OK</a:t>
              </a:r>
              <a:endParaRPr lang="en-US" sz="1050" dirty="0"/>
            </a:p>
          </p:txBody>
        </p:sp>
        <p:sp>
          <p:nvSpPr>
            <p:cNvPr id="41" name="Elipse 40"/>
            <p:cNvSpPr/>
            <p:nvPr/>
          </p:nvSpPr>
          <p:spPr>
            <a:xfrm>
              <a:off x="7540384" y="3871331"/>
              <a:ext cx="618240" cy="294473"/>
            </a:xfrm>
            <a:prstGeom prst="ellipse">
              <a:avLst/>
            </a:prstGeom>
            <a:solidFill>
              <a:srgbClr val="E48B8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Dif.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89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76B7-0AC1-4973-BBFE-27696BE82DC7}" type="slidenum">
              <a:rPr lang="en-US" smtClean="0"/>
              <a:t>15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354286" y="2579914"/>
            <a:ext cx="2950028" cy="84409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623456" y="3537855"/>
            <a:ext cx="8109859" cy="84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Special thanks to SIGIR Student travel grant.</a:t>
            </a:r>
            <a:endParaRPr lang="en-US" sz="3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9160" r="-460" b="67709"/>
          <a:stretch/>
        </p:blipFill>
        <p:spPr>
          <a:xfrm>
            <a:off x="395453" y="5423338"/>
            <a:ext cx="4572000" cy="9144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" t="49307" r="-690" b="30753"/>
          <a:stretch/>
        </p:blipFill>
        <p:spPr>
          <a:xfrm>
            <a:off x="7792476" y="5549462"/>
            <a:ext cx="4572000" cy="7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3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76B7-0AC1-4973-BBFE-27696BE82DC7}" type="slidenum">
              <a:rPr lang="en-US" smtClean="0"/>
              <a:t>2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72" y="2553332"/>
            <a:ext cx="3746346" cy="2922733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V="1">
            <a:off x="3698843" y="3746250"/>
            <a:ext cx="2332841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3996431" y="3208976"/>
            <a:ext cx="224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Difficult interaction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615207" y="4070895"/>
            <a:ext cx="272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Hinder search as learning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06" y="2595521"/>
            <a:ext cx="1965573" cy="196557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54" t="52057" r="39460" b="36787"/>
          <a:stretch/>
        </p:blipFill>
        <p:spPr>
          <a:xfrm flipV="1">
            <a:off x="2214376" y="3680155"/>
            <a:ext cx="298493" cy="21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YouUnderstood.me (YUM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76B7-0AC1-4973-BBFE-27696BE82DC7}" type="slidenum">
              <a:rPr lang="en-US" smtClean="0"/>
              <a:t>3</a:t>
            </a:fld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4160941" y="2768367"/>
            <a:ext cx="2457974" cy="19378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YUM</a:t>
            </a:r>
            <a:endParaRPr lang="en-US" sz="5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779" y="2553332"/>
            <a:ext cx="3746346" cy="2922733"/>
          </a:xfrm>
          <a:prstGeom prst="rect">
            <a:avLst/>
          </a:prstGeom>
        </p:spPr>
      </p:pic>
      <p:cxnSp>
        <p:nvCxnSpPr>
          <p:cNvPr id="12" name="Conector recto de flecha 11"/>
          <p:cNvCxnSpPr/>
          <p:nvPr/>
        </p:nvCxnSpPr>
        <p:spPr>
          <a:xfrm>
            <a:off x="2944535" y="3716741"/>
            <a:ext cx="103184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6679034" y="3716741"/>
            <a:ext cx="103184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Flecha curvada hacia abajo 22"/>
          <p:cNvSpPr/>
          <p:nvPr/>
        </p:nvSpPr>
        <p:spPr>
          <a:xfrm>
            <a:off x="2944535" y="1998964"/>
            <a:ext cx="5419288" cy="570267"/>
          </a:xfrm>
          <a:prstGeom prst="curvedDownArrow">
            <a:avLst>
              <a:gd name="adj1" fmla="val 25000"/>
              <a:gd name="adj2" fmla="val 120082"/>
              <a:gd name="adj3" fmla="val 32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4618838" y="2084448"/>
            <a:ext cx="191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Easier querying</a:t>
            </a:r>
            <a:endParaRPr lang="en-US" dirty="0"/>
          </a:p>
        </p:txBody>
      </p:sp>
      <p:sp>
        <p:nvSpPr>
          <p:cNvPr id="26" name="Flecha curvada hacia abajo 25"/>
          <p:cNvSpPr/>
          <p:nvPr/>
        </p:nvSpPr>
        <p:spPr>
          <a:xfrm flipH="1" flipV="1">
            <a:off x="2336148" y="5068931"/>
            <a:ext cx="6211019" cy="714514"/>
          </a:xfrm>
          <a:prstGeom prst="curvedDownArrow">
            <a:avLst>
              <a:gd name="adj1" fmla="val 25000"/>
              <a:gd name="adj2" fmla="val 120082"/>
              <a:gd name="adj3" fmla="val 32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500470" y="5241522"/>
            <a:ext cx="230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Easier understanding</a:t>
            </a:r>
            <a:endParaRPr lang="en-U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447820" y="4208171"/>
            <a:ext cx="217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as learning</a:t>
            </a:r>
            <a:endParaRPr lang="en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12" y="2828345"/>
            <a:ext cx="1965573" cy="19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 50"/>
          <p:cNvSpPr/>
          <p:nvPr/>
        </p:nvSpPr>
        <p:spPr>
          <a:xfrm>
            <a:off x="2606040" y="1790700"/>
            <a:ext cx="5775960" cy="41681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2761303" y="3073896"/>
            <a:ext cx="3500999" cy="2721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Lollipop movie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YUM Offer Children?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76B7-0AC1-4973-BBFE-27696BE82DC7}" type="slidenum">
              <a:rPr lang="en-US" smtClean="0"/>
              <a:t>4</a:t>
            </a:fld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758443" y="2569052"/>
            <a:ext cx="5436222" cy="251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lollipop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2761304" y="2823101"/>
            <a:ext cx="3500999" cy="2721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Lollipop song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374" y="2610708"/>
            <a:ext cx="230072" cy="165969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2758441" y="4317318"/>
            <a:ext cx="5436222" cy="65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/>
          <p:cNvSpPr/>
          <p:nvPr/>
        </p:nvSpPr>
        <p:spPr>
          <a:xfrm>
            <a:off x="2758441" y="5126405"/>
            <a:ext cx="5436222" cy="65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2758441" y="1991230"/>
            <a:ext cx="288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YUM</a:t>
            </a:r>
            <a:endParaRPr lang="en-US" sz="2400" dirty="0"/>
          </a:p>
        </p:txBody>
      </p:sp>
      <p:sp>
        <p:nvSpPr>
          <p:cNvPr id="19" name="Rectángulo 18"/>
          <p:cNvSpPr/>
          <p:nvPr/>
        </p:nvSpPr>
        <p:spPr>
          <a:xfrm>
            <a:off x="7032137" y="1991229"/>
            <a:ext cx="1162526" cy="230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Kristoff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riángulo isósceles 19"/>
          <p:cNvSpPr/>
          <p:nvPr/>
        </p:nvSpPr>
        <p:spPr>
          <a:xfrm flipV="1">
            <a:off x="8016240" y="2045627"/>
            <a:ext cx="126206" cy="12758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1455420" y="2452895"/>
            <a:ext cx="1150620" cy="240797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345355" y="1918618"/>
            <a:ext cx="1662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Search</a:t>
            </a:r>
          </a:p>
          <a:p>
            <a:r>
              <a:rPr lang="en-US" sz="2400" dirty="0" smtClean="0"/>
              <a:t>Intent</a:t>
            </a:r>
            <a:endParaRPr lang="en-US" sz="2400" dirty="0"/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1623060" y="3147737"/>
            <a:ext cx="1059180" cy="555583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89823" y="3360203"/>
            <a:ext cx="2492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</a:t>
            </a:r>
          </a:p>
          <a:p>
            <a:r>
              <a:rPr lang="en-US" sz="2400" dirty="0" smtClean="0"/>
              <a:t>Recommendation</a:t>
            </a:r>
            <a:endParaRPr lang="en-US" sz="2400" dirty="0"/>
          </a:p>
        </p:txBody>
      </p:sp>
      <p:cxnSp>
        <p:nvCxnSpPr>
          <p:cNvPr id="29" name="Conector recto de flecha 28"/>
          <p:cNvCxnSpPr/>
          <p:nvPr/>
        </p:nvCxnSpPr>
        <p:spPr>
          <a:xfrm flipH="1" flipV="1">
            <a:off x="8494096" y="2205213"/>
            <a:ext cx="1182462" cy="766112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H="1">
            <a:off x="8564880" y="3703320"/>
            <a:ext cx="1219200" cy="939681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9784080" y="3018585"/>
            <a:ext cx="166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Tracking</a:t>
            </a:r>
            <a:endParaRPr lang="en-US" sz="2400" dirty="0"/>
          </a:p>
        </p:txBody>
      </p:sp>
      <p:cxnSp>
        <p:nvCxnSpPr>
          <p:cNvPr id="39" name="Conector recto de flecha 38"/>
          <p:cNvCxnSpPr/>
          <p:nvPr/>
        </p:nvCxnSpPr>
        <p:spPr>
          <a:xfrm flipV="1">
            <a:off x="1828800" y="4844149"/>
            <a:ext cx="850736" cy="282257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166963" y="4935647"/>
            <a:ext cx="2492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Readability </a:t>
            </a:r>
          </a:p>
          <a:p>
            <a:r>
              <a:rPr lang="en-US" sz="2400" dirty="0" smtClean="0"/>
              <a:t>Filtering</a:t>
            </a:r>
            <a:endParaRPr lang="en-US" sz="24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2778597" y="4646295"/>
            <a:ext cx="2883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Readability:8</a:t>
            </a:r>
          </a:p>
          <a:p>
            <a:endParaRPr lang="en-US" sz="16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778597" y="5458189"/>
            <a:ext cx="2883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Readability:8</a:t>
            </a:r>
          </a:p>
          <a:p>
            <a:endParaRPr lang="en-US" sz="16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005531" y="4301529"/>
            <a:ext cx="288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Doc2</a:t>
            </a:r>
            <a:endParaRPr lang="en-US" sz="16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008855" y="5145668"/>
            <a:ext cx="288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Doc3</a:t>
            </a:r>
            <a:endParaRPr lang="en-US" sz="1600" dirty="0"/>
          </a:p>
        </p:txBody>
      </p:sp>
      <p:grpSp>
        <p:nvGrpSpPr>
          <p:cNvPr id="12" name="Grupo 11"/>
          <p:cNvGrpSpPr/>
          <p:nvPr/>
        </p:nvGrpSpPr>
        <p:grpSpPr>
          <a:xfrm>
            <a:off x="2758440" y="3524838"/>
            <a:ext cx="6206493" cy="694975"/>
            <a:chOff x="2758440" y="3524838"/>
            <a:chExt cx="6206493" cy="694975"/>
          </a:xfrm>
        </p:grpSpPr>
        <p:sp>
          <p:nvSpPr>
            <p:cNvPr id="4" name="Rectángulo 3"/>
            <p:cNvSpPr/>
            <p:nvPr/>
          </p:nvSpPr>
          <p:spPr>
            <a:xfrm>
              <a:off x="2758441" y="3524838"/>
              <a:ext cx="5436222" cy="654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2758440" y="3881259"/>
              <a:ext cx="2883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Readability:8</a:t>
              </a:r>
              <a:endParaRPr lang="en-US" sz="1600" dirty="0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005531" y="3540602"/>
              <a:ext cx="2883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Doc1</a:t>
              </a:r>
              <a:endParaRPr lang="en-US" sz="1600" dirty="0"/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5604661" y="3873066"/>
              <a:ext cx="3360272" cy="324664"/>
              <a:chOff x="5619901" y="3871331"/>
              <a:chExt cx="3360272" cy="324664"/>
            </a:xfrm>
          </p:grpSpPr>
          <p:sp>
            <p:nvSpPr>
              <p:cNvPr id="11" name="CuadroTexto 10"/>
              <p:cNvSpPr txBox="1"/>
              <p:nvPr/>
            </p:nvSpPr>
            <p:spPr>
              <a:xfrm>
                <a:off x="5619901" y="3888218"/>
                <a:ext cx="33602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YUM? </a:t>
                </a:r>
                <a:endParaRPr lang="en-US" sz="1400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6244843" y="3871331"/>
                <a:ext cx="618240" cy="29447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Easy</a:t>
                </a:r>
                <a:endParaRPr lang="en-US" sz="1050" dirty="0"/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6894558" y="3871331"/>
                <a:ext cx="618240" cy="2944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OK</a:t>
                </a:r>
                <a:endParaRPr lang="en-US" sz="1050" dirty="0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7540384" y="3871331"/>
                <a:ext cx="618240" cy="294473"/>
              </a:xfrm>
              <a:prstGeom prst="ellipse">
                <a:avLst/>
              </a:prstGeom>
              <a:solidFill>
                <a:srgbClr val="E48B84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Dif.</a:t>
                </a:r>
                <a:endParaRPr lang="en-US" sz="1050" dirty="0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637428" y="4657997"/>
            <a:ext cx="3360272" cy="324664"/>
            <a:chOff x="5619901" y="3871331"/>
            <a:chExt cx="3360272" cy="324664"/>
          </a:xfrm>
        </p:grpSpPr>
        <p:sp>
          <p:nvSpPr>
            <p:cNvPr id="38" name="CuadroTexto 37"/>
            <p:cNvSpPr txBox="1"/>
            <p:nvPr/>
          </p:nvSpPr>
          <p:spPr>
            <a:xfrm>
              <a:off x="5619901" y="3888218"/>
              <a:ext cx="3360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YUM? </a:t>
              </a:r>
              <a:endParaRPr lang="en-US" sz="1400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6244843" y="3871331"/>
              <a:ext cx="618240" cy="29447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Easy</a:t>
              </a:r>
              <a:endParaRPr lang="en-US" sz="1050" dirty="0"/>
            </a:p>
          </p:txBody>
        </p:sp>
        <p:sp>
          <p:nvSpPr>
            <p:cNvPr id="42" name="Elipse 41"/>
            <p:cNvSpPr/>
            <p:nvPr/>
          </p:nvSpPr>
          <p:spPr>
            <a:xfrm>
              <a:off x="6894558" y="3871331"/>
              <a:ext cx="618240" cy="29447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OK</a:t>
              </a:r>
              <a:endParaRPr lang="en-US" sz="1050" dirty="0"/>
            </a:p>
          </p:txBody>
        </p:sp>
        <p:sp>
          <p:nvSpPr>
            <p:cNvPr id="43" name="Elipse 42"/>
            <p:cNvSpPr/>
            <p:nvPr/>
          </p:nvSpPr>
          <p:spPr>
            <a:xfrm>
              <a:off x="7540384" y="3871331"/>
              <a:ext cx="618240" cy="294473"/>
            </a:xfrm>
            <a:prstGeom prst="ellipse">
              <a:avLst/>
            </a:prstGeom>
            <a:solidFill>
              <a:srgbClr val="E48B8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Dif.</a:t>
              </a:r>
              <a:endParaRPr lang="en-US" sz="1050" dirty="0"/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5626679" y="5472079"/>
            <a:ext cx="3360272" cy="324664"/>
            <a:chOff x="5619901" y="3871331"/>
            <a:chExt cx="3360272" cy="324664"/>
          </a:xfrm>
        </p:grpSpPr>
        <p:sp>
          <p:nvSpPr>
            <p:cNvPr id="46" name="CuadroTexto 45"/>
            <p:cNvSpPr txBox="1"/>
            <p:nvPr/>
          </p:nvSpPr>
          <p:spPr>
            <a:xfrm>
              <a:off x="5619901" y="3888218"/>
              <a:ext cx="3360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YUM? </a:t>
              </a:r>
              <a:endParaRPr lang="en-US" sz="1400" dirty="0"/>
            </a:p>
          </p:txBody>
        </p:sp>
        <p:sp>
          <p:nvSpPr>
            <p:cNvPr id="49" name="Elipse 48"/>
            <p:cNvSpPr/>
            <p:nvPr/>
          </p:nvSpPr>
          <p:spPr>
            <a:xfrm>
              <a:off x="6244843" y="3871331"/>
              <a:ext cx="618240" cy="29447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Easy</a:t>
              </a:r>
              <a:endParaRPr lang="en-US" sz="1050" dirty="0"/>
            </a:p>
          </p:txBody>
        </p:sp>
        <p:sp>
          <p:nvSpPr>
            <p:cNvPr id="50" name="Elipse 49"/>
            <p:cNvSpPr/>
            <p:nvPr/>
          </p:nvSpPr>
          <p:spPr>
            <a:xfrm>
              <a:off x="6894558" y="3871331"/>
              <a:ext cx="618240" cy="29447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OK</a:t>
              </a:r>
              <a:endParaRPr lang="en-US" sz="1050" dirty="0"/>
            </a:p>
          </p:txBody>
        </p:sp>
        <p:sp>
          <p:nvSpPr>
            <p:cNvPr id="52" name="Elipse 51"/>
            <p:cNvSpPr/>
            <p:nvPr/>
          </p:nvSpPr>
          <p:spPr>
            <a:xfrm>
              <a:off x="7540384" y="3871331"/>
              <a:ext cx="618240" cy="294473"/>
            </a:xfrm>
            <a:prstGeom prst="ellipse">
              <a:avLst/>
            </a:prstGeom>
            <a:solidFill>
              <a:srgbClr val="E48B8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Dif.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5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Intent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76B7-0AC1-4973-BBFE-27696BE82DC7}" type="slidenum">
              <a:rPr lang="en-US" smtClean="0"/>
              <a:t>5</a:t>
            </a:fld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4100661" y="2205086"/>
            <a:ext cx="6309302" cy="387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Sven </a:t>
            </a:r>
            <a:r>
              <a:rPr 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amaaazing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raindeer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Frozen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100661" y="2866454"/>
            <a:ext cx="6309302" cy="387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Sven </a:t>
            </a:r>
            <a:r>
              <a:rPr lang="en-US" dirty="0" err="1" smtClean="0"/>
              <a:t>am</a:t>
            </a:r>
            <a:r>
              <a:rPr lang="en-US" dirty="0" err="1" smtClean="0">
                <a:solidFill>
                  <a:srgbClr val="FF0000"/>
                </a:solidFill>
              </a:rPr>
              <a:t>aaa</a:t>
            </a:r>
            <a:r>
              <a:rPr lang="en-US" dirty="0" err="1" smtClean="0"/>
              <a:t>zing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/>
              <a:t>indeer</a:t>
            </a:r>
            <a:r>
              <a:rPr lang="en-US" dirty="0" smtClean="0"/>
              <a:t> Frozen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4100661" y="3527822"/>
            <a:ext cx="6309302" cy="387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Sven </a:t>
            </a:r>
            <a:r>
              <a:rPr lang="en-US" dirty="0" smtClean="0">
                <a:solidFill>
                  <a:srgbClr val="FF0000"/>
                </a:solidFill>
              </a:rPr>
              <a:t>amazing</a:t>
            </a:r>
            <a:r>
              <a:rPr lang="en-US" dirty="0" smtClean="0"/>
              <a:t> reindeer Frozen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100661" y="4189190"/>
            <a:ext cx="6309302" cy="387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Sven </a:t>
            </a:r>
            <a:r>
              <a:rPr lang="en-US" dirty="0" smtClean="0"/>
              <a:t>reindeer </a:t>
            </a:r>
            <a:r>
              <a:rPr lang="en-US" dirty="0"/>
              <a:t>Frozen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0661" y="4850558"/>
            <a:ext cx="6309302" cy="387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Sven reindeer Frozen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1001597" y="2205086"/>
            <a:ext cx="16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Initial Query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813061" y="2875430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Stop-word removal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10385" y="3529118"/>
            <a:ext cx="24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Spelling for children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4268" y="4198166"/>
            <a:ext cx="345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Children’s relevant term detection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01597" y="4850558"/>
            <a:ext cx="16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Final Query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10556470" y="5216430"/>
            <a:ext cx="1548822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QuIK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0" y="5976507"/>
            <a:ext cx="1227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Is Sven Seven</a:t>
            </a:r>
            <a:r>
              <a:rPr lang="en-US" dirty="0" smtClean="0"/>
              <a:t>?” A </a:t>
            </a:r>
            <a:r>
              <a:rPr lang="en-US" dirty="0"/>
              <a:t>Search Intent Module for </a:t>
            </a:r>
            <a:r>
              <a:rPr lang="en-US" dirty="0" smtClean="0"/>
              <a:t>Children, </a:t>
            </a:r>
            <a:r>
              <a:rPr lang="en-US" dirty="0" err="1" smtClean="0"/>
              <a:t>Nevena</a:t>
            </a:r>
            <a:r>
              <a:rPr lang="en-US" dirty="0" smtClean="0"/>
              <a:t> </a:t>
            </a:r>
            <a:r>
              <a:rPr lang="en-US" dirty="0" err="1" smtClean="0"/>
              <a:t>Dragovic</a:t>
            </a:r>
            <a:r>
              <a:rPr lang="en-US" dirty="0" smtClean="0"/>
              <a:t>, Ion Madrazo Azpiazu, Maria Soledad </a:t>
            </a:r>
            <a:r>
              <a:rPr lang="en-US" dirty="0" err="1" smtClean="0"/>
              <a:t>Pera</a:t>
            </a:r>
            <a:r>
              <a:rPr lang="en-US" dirty="0" smtClean="0"/>
              <a:t>, SIGIR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8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n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8" y="3126236"/>
            <a:ext cx="1755709" cy="17557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Recommendation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76B7-0AC1-4973-BBFE-27696BE82DC7}" type="slidenum">
              <a:rPr lang="en-US" smtClean="0"/>
              <a:t>6</a:t>
            </a:fld>
            <a:endParaRPr lang="en-US"/>
          </a:p>
        </p:txBody>
      </p:sp>
      <p:sp>
        <p:nvSpPr>
          <p:cNvPr id="4" name="Llamada de nube 3"/>
          <p:cNvSpPr/>
          <p:nvPr/>
        </p:nvSpPr>
        <p:spPr>
          <a:xfrm>
            <a:off x="523570" y="1856538"/>
            <a:ext cx="2051525" cy="1291988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upo 34"/>
          <p:cNvGrpSpPr/>
          <p:nvPr/>
        </p:nvGrpSpPr>
        <p:grpSpPr>
          <a:xfrm>
            <a:off x="913716" y="2216956"/>
            <a:ext cx="9511396" cy="3760511"/>
            <a:chOff x="1105762" y="1434789"/>
            <a:chExt cx="12035811" cy="5046023"/>
          </a:xfrm>
        </p:grpSpPr>
        <p:sp>
          <p:nvSpPr>
            <p:cNvPr id="62" name="CuadroTexto 61"/>
            <p:cNvSpPr txBox="1"/>
            <p:nvPr/>
          </p:nvSpPr>
          <p:spPr>
            <a:xfrm>
              <a:off x="1105762" y="1434789"/>
              <a:ext cx="1608629" cy="805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Which are the main characters of Frozen movie?</a:t>
              </a:r>
              <a:endParaRPr lang="en-US" sz="1100" dirty="0"/>
            </a:p>
          </p:txBody>
        </p:sp>
        <p:grpSp>
          <p:nvGrpSpPr>
            <p:cNvPr id="37" name="Grupo 36"/>
            <p:cNvGrpSpPr/>
            <p:nvPr/>
          </p:nvGrpSpPr>
          <p:grpSpPr>
            <a:xfrm>
              <a:off x="2642044" y="1511416"/>
              <a:ext cx="9975846" cy="3665251"/>
              <a:chOff x="2610055" y="1713149"/>
              <a:chExt cx="9975846" cy="3665251"/>
            </a:xfrm>
          </p:grpSpPr>
          <p:sp>
            <p:nvSpPr>
              <p:cNvPr id="50" name="Rectángulo 49"/>
              <p:cNvSpPr/>
              <p:nvPr/>
            </p:nvSpPr>
            <p:spPr>
              <a:xfrm>
                <a:off x="2610055" y="1713149"/>
                <a:ext cx="9975846" cy="3499375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Proceso alternativo 50"/>
              <p:cNvSpPr/>
              <p:nvPr/>
            </p:nvSpPr>
            <p:spPr>
              <a:xfrm>
                <a:off x="2872510" y="2669222"/>
                <a:ext cx="1442301" cy="113428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Search Intent </a:t>
                </a:r>
              </a:p>
              <a:p>
                <a:pPr algn="ctr"/>
                <a:r>
                  <a:rPr lang="en-US" sz="1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Analysis</a:t>
                </a:r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2" name="Proceso alternativo 51"/>
              <p:cNvSpPr/>
              <p:nvPr/>
            </p:nvSpPr>
            <p:spPr>
              <a:xfrm>
                <a:off x="4769003" y="2669222"/>
                <a:ext cx="1442301" cy="113428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Candidate</a:t>
                </a:r>
              </a:p>
              <a:p>
                <a:pPr algn="ctr"/>
                <a:r>
                  <a:rPr lang="en-US" sz="1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Generation</a:t>
                </a:r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3" name="Proceso alternativo 52"/>
              <p:cNvSpPr/>
              <p:nvPr/>
            </p:nvSpPr>
            <p:spPr>
              <a:xfrm>
                <a:off x="6695673" y="2669222"/>
                <a:ext cx="1787952" cy="113428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Multi-criteria Recommendation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Proceso alternativo 53"/>
              <p:cNvSpPr/>
              <p:nvPr/>
            </p:nvSpPr>
            <p:spPr>
              <a:xfrm>
                <a:off x="8967994" y="2669222"/>
                <a:ext cx="1442301" cy="113428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Readability Analysis</a:t>
                </a:r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5" name="Proceso alternativo 54"/>
              <p:cNvSpPr/>
              <p:nvPr/>
            </p:nvSpPr>
            <p:spPr>
              <a:xfrm>
                <a:off x="10858757" y="2669222"/>
                <a:ext cx="1442301" cy="113428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Topical Filtering</a:t>
                </a:r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6" name="Flecha derecha 55"/>
              <p:cNvSpPr/>
              <p:nvPr/>
            </p:nvSpPr>
            <p:spPr>
              <a:xfrm>
                <a:off x="4378600" y="2972412"/>
                <a:ext cx="329938" cy="527901"/>
              </a:xfrm>
              <a:prstGeom prst="right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echa derecha 56"/>
              <p:cNvSpPr/>
              <p:nvPr/>
            </p:nvSpPr>
            <p:spPr>
              <a:xfrm>
                <a:off x="6288520" y="2972412"/>
                <a:ext cx="329938" cy="527901"/>
              </a:xfrm>
              <a:prstGeom prst="right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echa derecha 57"/>
              <p:cNvSpPr/>
              <p:nvPr/>
            </p:nvSpPr>
            <p:spPr>
              <a:xfrm>
                <a:off x="8554876" y="2972412"/>
                <a:ext cx="329938" cy="527901"/>
              </a:xfrm>
              <a:prstGeom prst="right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echa derecha 58"/>
              <p:cNvSpPr/>
              <p:nvPr/>
            </p:nvSpPr>
            <p:spPr>
              <a:xfrm>
                <a:off x="10469557" y="2972412"/>
                <a:ext cx="329938" cy="527901"/>
              </a:xfrm>
              <a:prstGeom prst="right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ángulo 59"/>
              <p:cNvSpPr/>
              <p:nvPr/>
            </p:nvSpPr>
            <p:spPr>
              <a:xfrm>
                <a:off x="9703153" y="4139434"/>
                <a:ext cx="2857282" cy="1238966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ReQuIK</a:t>
                </a:r>
                <a:endPara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" name="Proceso alternativo 37"/>
            <p:cNvSpPr/>
            <p:nvPr/>
          </p:nvSpPr>
          <p:spPr>
            <a:xfrm>
              <a:off x="4406221" y="5899747"/>
              <a:ext cx="1466391" cy="581065"/>
            </a:xfrm>
            <a:prstGeom prst="flowChartAlternateProcess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UbberSuggest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Proceso alternativo 38"/>
            <p:cNvSpPr/>
            <p:nvPr/>
          </p:nvSpPr>
          <p:spPr>
            <a:xfrm>
              <a:off x="9875181" y="5899747"/>
              <a:ext cx="1466391" cy="581065"/>
            </a:xfrm>
            <a:prstGeom prst="flowChartAlternateProcess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SVD++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Proceso alternativo 39"/>
            <p:cNvSpPr/>
            <p:nvPr/>
          </p:nvSpPr>
          <p:spPr>
            <a:xfrm>
              <a:off x="11675182" y="5899747"/>
              <a:ext cx="1466391" cy="581065"/>
            </a:xfrm>
            <a:prstGeom prst="flowChartAlternateProcess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Flesh-Kincaid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Proceso alternativo 40"/>
            <p:cNvSpPr/>
            <p:nvPr/>
          </p:nvSpPr>
          <p:spPr>
            <a:xfrm>
              <a:off x="2069959" y="5889419"/>
              <a:ext cx="2029991" cy="581065"/>
            </a:xfrm>
            <a:prstGeom prst="flowChartAlternateProcess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Search Intent module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Proceso alternativo 41"/>
            <p:cNvSpPr/>
            <p:nvPr/>
          </p:nvSpPr>
          <p:spPr>
            <a:xfrm>
              <a:off x="8172333" y="5899747"/>
              <a:ext cx="1466391" cy="581065"/>
            </a:xfrm>
            <a:prstGeom prst="flowChartAlternateProcess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WordNet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3" name="Conector recto de flecha 42"/>
            <p:cNvCxnSpPr/>
            <p:nvPr/>
          </p:nvCxnSpPr>
          <p:spPr>
            <a:xfrm flipV="1">
              <a:off x="3010789" y="5115512"/>
              <a:ext cx="1014996" cy="6444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ector recto de flecha 43"/>
            <p:cNvCxnSpPr/>
            <p:nvPr/>
          </p:nvCxnSpPr>
          <p:spPr>
            <a:xfrm flipV="1">
              <a:off x="5021113" y="5115512"/>
              <a:ext cx="634717" cy="6691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Conector recto de flecha 44"/>
            <p:cNvCxnSpPr/>
            <p:nvPr/>
          </p:nvCxnSpPr>
          <p:spPr>
            <a:xfrm flipV="1">
              <a:off x="7225823" y="5140298"/>
              <a:ext cx="83070" cy="6196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 flipV="1">
              <a:off x="8938796" y="5154416"/>
              <a:ext cx="0" cy="6640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 flipV="1">
              <a:off x="10608376" y="5140297"/>
              <a:ext cx="0" cy="6444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 flipH="1" flipV="1">
              <a:off x="12112402" y="5207075"/>
              <a:ext cx="226568" cy="5844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9" name="Proceso alternativo 48"/>
            <p:cNvSpPr/>
            <p:nvPr/>
          </p:nvSpPr>
          <p:spPr>
            <a:xfrm>
              <a:off x="6109070" y="5889419"/>
              <a:ext cx="1872471" cy="581065"/>
            </a:xfrm>
            <a:prstGeom prst="flowChartAlternateProcess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Children Resources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3" name="Proceso alternativo 62"/>
          <p:cNvSpPr/>
          <p:nvPr/>
        </p:nvSpPr>
        <p:spPr>
          <a:xfrm>
            <a:off x="10425112" y="2841893"/>
            <a:ext cx="1636104" cy="2040053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 Frozen main characters ”</a:t>
            </a:r>
          </a:p>
          <a:p>
            <a:pPr algn="ctr"/>
            <a:endParaRPr lang="en-US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 Frozen character costumes “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 Disney characters “</a:t>
            </a:r>
          </a:p>
          <a:p>
            <a:pPr algn="ctr"/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“Frozen”  </a:t>
            </a:r>
          </a:p>
          <a:p>
            <a:pPr algn="ctr"/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Proceso alternativo 64"/>
          <p:cNvSpPr/>
          <p:nvPr/>
        </p:nvSpPr>
        <p:spPr>
          <a:xfrm>
            <a:off x="10425112" y="2286015"/>
            <a:ext cx="1636104" cy="433034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Did you mean?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Flecha derecha 35"/>
          <p:cNvSpPr/>
          <p:nvPr/>
        </p:nvSpPr>
        <p:spPr>
          <a:xfrm>
            <a:off x="10088579" y="3315199"/>
            <a:ext cx="260736" cy="39341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76B7-0AC1-4973-BBFE-27696BE82DC7}" type="slidenum">
              <a:rPr lang="en-US" smtClean="0"/>
              <a:t>7</a:t>
            </a:fld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5477381" y="2637955"/>
            <a:ext cx="1714736" cy="18170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/>
          <p:cNvSpPr txBox="1"/>
          <p:nvPr/>
        </p:nvSpPr>
        <p:spPr>
          <a:xfrm>
            <a:off x="5508659" y="3764942"/>
            <a:ext cx="16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Kristoff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7771058" y="2283674"/>
            <a:ext cx="3025652" cy="336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Readability &lt; 10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780426" y="3067429"/>
            <a:ext cx="3025652" cy="336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Readability &gt; 5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7771058" y="3797037"/>
            <a:ext cx="3025652" cy="336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Readability &gt; 7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7780426" y="4564687"/>
            <a:ext cx="3025652" cy="336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constraint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7771058" y="5223471"/>
            <a:ext cx="3025652" cy="336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Readability &lt; 9</a:t>
            </a:r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6" y="2772614"/>
            <a:ext cx="996176" cy="996176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541557" y="2063237"/>
            <a:ext cx="5127806" cy="683523"/>
            <a:chOff x="3778437" y="3524838"/>
            <a:chExt cx="5186496" cy="683523"/>
          </a:xfrm>
        </p:grpSpPr>
        <p:sp>
          <p:nvSpPr>
            <p:cNvPr id="41" name="Rectángulo 40"/>
            <p:cNvSpPr/>
            <p:nvPr/>
          </p:nvSpPr>
          <p:spPr>
            <a:xfrm>
              <a:off x="3778437" y="3524838"/>
              <a:ext cx="4416224" cy="654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3778438" y="3869807"/>
              <a:ext cx="2883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Readability:10</a:t>
              </a:r>
              <a:endParaRPr lang="en-US" sz="1600" dirty="0"/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5420508" y="3530836"/>
              <a:ext cx="2883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Doc1</a:t>
              </a:r>
              <a:endParaRPr lang="en-US" sz="1600" dirty="0"/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5604661" y="3873066"/>
              <a:ext cx="3360272" cy="324664"/>
              <a:chOff x="5619901" y="3871331"/>
              <a:chExt cx="3360272" cy="324664"/>
            </a:xfrm>
          </p:grpSpPr>
          <p:sp>
            <p:nvSpPr>
              <p:cNvPr id="45" name="CuadroTexto 44"/>
              <p:cNvSpPr txBox="1"/>
              <p:nvPr/>
            </p:nvSpPr>
            <p:spPr>
              <a:xfrm>
                <a:off x="5619901" y="3888218"/>
                <a:ext cx="33602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YUM? </a:t>
                </a:r>
                <a:endParaRPr lang="en-US" sz="1400" dirty="0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6244843" y="3871331"/>
                <a:ext cx="618240" cy="29447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Easy</a:t>
                </a:r>
                <a:endParaRPr lang="en-US" sz="1050" dirty="0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6894558" y="3871331"/>
                <a:ext cx="618240" cy="2944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OK</a:t>
                </a:r>
                <a:endParaRPr lang="en-US" sz="1050" dirty="0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7540384" y="3871331"/>
                <a:ext cx="618240" cy="294473"/>
              </a:xfrm>
              <a:prstGeom prst="ellipse">
                <a:avLst/>
              </a:prstGeom>
              <a:solidFill>
                <a:srgbClr val="E48B84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Dif.</a:t>
                </a:r>
                <a:endParaRPr lang="en-US" sz="1050" dirty="0"/>
              </a:p>
            </p:txBody>
          </p:sp>
        </p:grpSp>
      </p:grpSp>
      <p:grpSp>
        <p:nvGrpSpPr>
          <p:cNvPr id="49" name="Grupo 48"/>
          <p:cNvGrpSpPr/>
          <p:nvPr/>
        </p:nvGrpSpPr>
        <p:grpSpPr>
          <a:xfrm>
            <a:off x="541557" y="2835378"/>
            <a:ext cx="5127806" cy="683523"/>
            <a:chOff x="3778437" y="3524838"/>
            <a:chExt cx="5186496" cy="683523"/>
          </a:xfrm>
        </p:grpSpPr>
        <p:sp>
          <p:nvSpPr>
            <p:cNvPr id="50" name="Rectángulo 49"/>
            <p:cNvSpPr/>
            <p:nvPr/>
          </p:nvSpPr>
          <p:spPr>
            <a:xfrm>
              <a:off x="3778437" y="3524838"/>
              <a:ext cx="4416224" cy="654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3778438" y="3869807"/>
              <a:ext cx="2883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Readability:5</a:t>
              </a:r>
              <a:endParaRPr lang="en-US" sz="1600" dirty="0"/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5420508" y="3530836"/>
              <a:ext cx="2883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Doc2</a:t>
              </a:r>
              <a:endParaRPr lang="en-US" sz="1600" dirty="0"/>
            </a:p>
          </p:txBody>
        </p:sp>
        <p:grpSp>
          <p:nvGrpSpPr>
            <p:cNvPr id="53" name="Grupo 52"/>
            <p:cNvGrpSpPr/>
            <p:nvPr/>
          </p:nvGrpSpPr>
          <p:grpSpPr>
            <a:xfrm>
              <a:off x="5604661" y="3873066"/>
              <a:ext cx="3360272" cy="324664"/>
              <a:chOff x="5619901" y="3871331"/>
              <a:chExt cx="3360272" cy="324664"/>
            </a:xfrm>
          </p:grpSpPr>
          <p:sp>
            <p:nvSpPr>
              <p:cNvPr id="54" name="CuadroTexto 53"/>
              <p:cNvSpPr txBox="1"/>
              <p:nvPr/>
            </p:nvSpPr>
            <p:spPr>
              <a:xfrm>
                <a:off x="5619901" y="3888218"/>
                <a:ext cx="33602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YUM? </a:t>
                </a:r>
                <a:endParaRPr lang="en-US" sz="1400" dirty="0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6244843" y="3871331"/>
                <a:ext cx="618240" cy="29447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Easy</a:t>
                </a:r>
                <a:endParaRPr lang="en-US" sz="1050" dirty="0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6894558" y="3871331"/>
                <a:ext cx="618240" cy="2944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OK</a:t>
                </a:r>
                <a:endParaRPr lang="en-US" sz="1050" dirty="0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7540384" y="3871331"/>
                <a:ext cx="618240" cy="294473"/>
              </a:xfrm>
              <a:prstGeom prst="ellipse">
                <a:avLst/>
              </a:prstGeom>
              <a:solidFill>
                <a:srgbClr val="E48B84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Dif.</a:t>
                </a:r>
                <a:endParaRPr lang="en-US" sz="1050" dirty="0"/>
              </a:p>
            </p:txBody>
          </p:sp>
        </p:grpSp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98" y="2543266"/>
            <a:ext cx="301272" cy="389997"/>
          </a:xfrm>
          <a:prstGeom prst="rect">
            <a:avLst/>
          </a:prstGeom>
        </p:spPr>
      </p:pic>
      <p:grpSp>
        <p:nvGrpSpPr>
          <p:cNvPr id="59" name="Grupo 58"/>
          <p:cNvGrpSpPr/>
          <p:nvPr/>
        </p:nvGrpSpPr>
        <p:grpSpPr>
          <a:xfrm>
            <a:off x="541557" y="3621762"/>
            <a:ext cx="5127806" cy="683523"/>
            <a:chOff x="3778437" y="3524838"/>
            <a:chExt cx="5186496" cy="683523"/>
          </a:xfrm>
        </p:grpSpPr>
        <p:sp>
          <p:nvSpPr>
            <p:cNvPr id="60" name="Rectángulo 59"/>
            <p:cNvSpPr/>
            <p:nvPr/>
          </p:nvSpPr>
          <p:spPr>
            <a:xfrm>
              <a:off x="3778437" y="3524838"/>
              <a:ext cx="4416224" cy="654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3778438" y="3869807"/>
              <a:ext cx="2883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Readability:7</a:t>
              </a:r>
              <a:endParaRPr lang="en-US" sz="1600" dirty="0"/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5420508" y="3530836"/>
              <a:ext cx="2883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Doc3</a:t>
              </a:r>
              <a:endParaRPr lang="en-US" sz="1600" dirty="0"/>
            </a:p>
          </p:txBody>
        </p:sp>
        <p:grpSp>
          <p:nvGrpSpPr>
            <p:cNvPr id="63" name="Grupo 62"/>
            <p:cNvGrpSpPr/>
            <p:nvPr/>
          </p:nvGrpSpPr>
          <p:grpSpPr>
            <a:xfrm>
              <a:off x="5604661" y="3873066"/>
              <a:ext cx="3360272" cy="324664"/>
              <a:chOff x="5619901" y="3871331"/>
              <a:chExt cx="3360272" cy="324664"/>
            </a:xfrm>
          </p:grpSpPr>
          <p:sp>
            <p:nvSpPr>
              <p:cNvPr id="64" name="CuadroTexto 63"/>
              <p:cNvSpPr txBox="1"/>
              <p:nvPr/>
            </p:nvSpPr>
            <p:spPr>
              <a:xfrm>
                <a:off x="5619901" y="3888218"/>
                <a:ext cx="33602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YUM? </a:t>
                </a:r>
                <a:endParaRPr lang="en-US" sz="1400" dirty="0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6244843" y="3871331"/>
                <a:ext cx="618240" cy="29447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Easy</a:t>
                </a:r>
                <a:endParaRPr lang="en-US" sz="1050" dirty="0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6894558" y="3871331"/>
                <a:ext cx="618240" cy="2944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OK</a:t>
                </a:r>
                <a:endParaRPr lang="en-US" sz="1050" dirty="0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7540384" y="3871331"/>
                <a:ext cx="618240" cy="294473"/>
              </a:xfrm>
              <a:prstGeom prst="ellipse">
                <a:avLst/>
              </a:prstGeom>
              <a:solidFill>
                <a:srgbClr val="E48B84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Dif.</a:t>
                </a:r>
                <a:endParaRPr lang="en-US" sz="1050" dirty="0"/>
              </a:p>
            </p:txBody>
          </p:sp>
        </p:grpSp>
      </p:grpSp>
      <p:grpSp>
        <p:nvGrpSpPr>
          <p:cNvPr id="68" name="Grupo 67"/>
          <p:cNvGrpSpPr/>
          <p:nvPr/>
        </p:nvGrpSpPr>
        <p:grpSpPr>
          <a:xfrm>
            <a:off x="527134" y="4389412"/>
            <a:ext cx="5127806" cy="683523"/>
            <a:chOff x="3778437" y="3524838"/>
            <a:chExt cx="5186496" cy="683523"/>
          </a:xfrm>
        </p:grpSpPr>
        <p:sp>
          <p:nvSpPr>
            <p:cNvPr id="69" name="Rectángulo 68"/>
            <p:cNvSpPr/>
            <p:nvPr/>
          </p:nvSpPr>
          <p:spPr>
            <a:xfrm>
              <a:off x="3778437" y="3524838"/>
              <a:ext cx="4416224" cy="654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3778438" y="3869807"/>
              <a:ext cx="2883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Readability:8</a:t>
              </a:r>
              <a:endParaRPr lang="en-US" sz="1600" dirty="0"/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5420508" y="3530836"/>
              <a:ext cx="2883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Doc4</a:t>
              </a:r>
              <a:endParaRPr lang="en-US" sz="1600" dirty="0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5604661" y="3873066"/>
              <a:ext cx="3360272" cy="324664"/>
              <a:chOff x="5619901" y="3871331"/>
              <a:chExt cx="3360272" cy="324664"/>
            </a:xfrm>
          </p:grpSpPr>
          <p:sp>
            <p:nvSpPr>
              <p:cNvPr id="73" name="CuadroTexto 72"/>
              <p:cNvSpPr txBox="1"/>
              <p:nvPr/>
            </p:nvSpPr>
            <p:spPr>
              <a:xfrm>
                <a:off x="5619901" y="3888218"/>
                <a:ext cx="33602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YUM? </a:t>
                </a:r>
                <a:endParaRPr lang="en-US" sz="1400" dirty="0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6244843" y="3871331"/>
                <a:ext cx="618240" cy="29447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Easy</a:t>
                </a:r>
                <a:endParaRPr lang="en-US" sz="1050" dirty="0"/>
              </a:p>
            </p:txBody>
          </p:sp>
          <p:sp>
            <p:nvSpPr>
              <p:cNvPr id="75" name="Elipse 74"/>
              <p:cNvSpPr/>
              <p:nvPr/>
            </p:nvSpPr>
            <p:spPr>
              <a:xfrm>
                <a:off x="6894558" y="3871331"/>
                <a:ext cx="618240" cy="2944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OK</a:t>
                </a:r>
                <a:endParaRPr lang="en-US" sz="1050" dirty="0"/>
              </a:p>
            </p:txBody>
          </p:sp>
          <p:sp>
            <p:nvSpPr>
              <p:cNvPr id="76" name="Elipse 75"/>
              <p:cNvSpPr/>
              <p:nvPr/>
            </p:nvSpPr>
            <p:spPr>
              <a:xfrm>
                <a:off x="7540384" y="3871331"/>
                <a:ext cx="618240" cy="294473"/>
              </a:xfrm>
              <a:prstGeom prst="ellipse">
                <a:avLst/>
              </a:prstGeom>
              <a:solidFill>
                <a:srgbClr val="E48B84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Dif.</a:t>
                </a:r>
                <a:endParaRPr lang="en-US" sz="1050" dirty="0"/>
              </a:p>
            </p:txBody>
          </p:sp>
        </p:grpSp>
      </p:grpSp>
      <p:grpSp>
        <p:nvGrpSpPr>
          <p:cNvPr id="77" name="Grupo 76"/>
          <p:cNvGrpSpPr/>
          <p:nvPr/>
        </p:nvGrpSpPr>
        <p:grpSpPr>
          <a:xfrm>
            <a:off x="541557" y="5120731"/>
            <a:ext cx="5127806" cy="683523"/>
            <a:chOff x="3778437" y="3524838"/>
            <a:chExt cx="5186496" cy="683523"/>
          </a:xfrm>
        </p:grpSpPr>
        <p:sp>
          <p:nvSpPr>
            <p:cNvPr id="78" name="Rectángulo 77"/>
            <p:cNvSpPr/>
            <p:nvPr/>
          </p:nvSpPr>
          <p:spPr>
            <a:xfrm>
              <a:off x="3778437" y="3524838"/>
              <a:ext cx="4416224" cy="654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3778438" y="3869807"/>
              <a:ext cx="2883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Readability:9</a:t>
              </a:r>
              <a:endParaRPr lang="en-US" sz="1600" dirty="0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5420508" y="3530836"/>
              <a:ext cx="2883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Doc5</a:t>
              </a:r>
              <a:endParaRPr lang="en-US" sz="1600" dirty="0"/>
            </a:p>
          </p:txBody>
        </p:sp>
        <p:grpSp>
          <p:nvGrpSpPr>
            <p:cNvPr id="81" name="Grupo 80"/>
            <p:cNvGrpSpPr/>
            <p:nvPr/>
          </p:nvGrpSpPr>
          <p:grpSpPr>
            <a:xfrm>
              <a:off x="5604661" y="3873066"/>
              <a:ext cx="3360272" cy="324664"/>
              <a:chOff x="5619901" y="3871331"/>
              <a:chExt cx="3360272" cy="324664"/>
            </a:xfrm>
          </p:grpSpPr>
          <p:sp>
            <p:nvSpPr>
              <p:cNvPr id="82" name="CuadroTexto 81"/>
              <p:cNvSpPr txBox="1"/>
              <p:nvPr/>
            </p:nvSpPr>
            <p:spPr>
              <a:xfrm>
                <a:off x="5619901" y="3888218"/>
                <a:ext cx="33602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YUM? </a:t>
                </a:r>
                <a:endParaRPr lang="en-US" sz="1400" dirty="0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6244843" y="3871331"/>
                <a:ext cx="618240" cy="29447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Easy</a:t>
                </a:r>
                <a:endParaRPr lang="en-US" sz="1050" dirty="0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6894558" y="3871331"/>
                <a:ext cx="618240" cy="2944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OK</a:t>
                </a:r>
                <a:endParaRPr lang="en-US" sz="1050" dirty="0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7540384" y="3871331"/>
                <a:ext cx="618240" cy="294473"/>
              </a:xfrm>
              <a:prstGeom prst="ellipse">
                <a:avLst/>
              </a:prstGeom>
              <a:solidFill>
                <a:srgbClr val="E48B84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Dif.</a:t>
                </a:r>
                <a:endParaRPr lang="en-US" sz="1050" dirty="0"/>
              </a:p>
            </p:txBody>
          </p:sp>
        </p:grpSp>
      </p:grpSp>
      <p:pic>
        <p:nvPicPr>
          <p:cNvPr id="58" name="Imagen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526" y="3357902"/>
            <a:ext cx="301272" cy="389997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389" y="4102955"/>
            <a:ext cx="282208" cy="365318"/>
          </a:xfrm>
          <a:prstGeom prst="rect">
            <a:avLst/>
          </a:prstGeom>
        </p:spPr>
      </p:pic>
      <p:pic>
        <p:nvPicPr>
          <p:cNvPr id="95" name="Imagen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67" y="4848547"/>
            <a:ext cx="282208" cy="365318"/>
          </a:xfrm>
          <a:prstGeom prst="rect">
            <a:avLst/>
          </a:prstGeom>
        </p:spPr>
      </p:pic>
      <p:pic>
        <p:nvPicPr>
          <p:cNvPr id="96" name="Imagen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00" y="5616195"/>
            <a:ext cx="282208" cy="365318"/>
          </a:xfrm>
          <a:prstGeom prst="rect">
            <a:avLst/>
          </a:prstGeom>
        </p:spPr>
      </p:pic>
      <p:sp>
        <p:nvSpPr>
          <p:cNvPr id="97" name="CuadroTexto 96"/>
          <p:cNvSpPr txBox="1"/>
          <p:nvPr/>
        </p:nvSpPr>
        <p:spPr>
          <a:xfrm>
            <a:off x="5508659" y="4061385"/>
            <a:ext cx="16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Readability: 8</a:t>
            </a:r>
          </a:p>
        </p:txBody>
      </p:sp>
    </p:spTree>
    <p:extLst>
      <p:ext uri="{BB962C8B-B14F-4D97-AF65-F5344CB8AC3E}">
        <p14:creationId xmlns:p14="http://schemas.microsoft.com/office/powerpoint/2010/main" val="195824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5479526" y="2145490"/>
            <a:ext cx="1714736" cy="18170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by Readability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76B7-0AC1-4973-BBFE-27696BE82DC7}" type="slidenum">
              <a:rPr lang="en-US" smtClean="0"/>
              <a:t>8</a:t>
            </a:fld>
            <a:endParaRPr lang="en-US"/>
          </a:p>
        </p:txBody>
      </p:sp>
      <p:sp>
        <p:nvSpPr>
          <p:cNvPr id="22" name="CuadroTexto 21"/>
          <p:cNvSpPr txBox="1"/>
          <p:nvPr/>
        </p:nvSpPr>
        <p:spPr>
          <a:xfrm>
            <a:off x="5510804" y="3272477"/>
            <a:ext cx="164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Kristoff</a:t>
            </a:r>
          </a:p>
          <a:p>
            <a:pPr algn="ctr"/>
            <a:r>
              <a:rPr lang="en-US" dirty="0" smtClean="0"/>
              <a:t>Readability: 8</a:t>
            </a:r>
            <a:endParaRPr lang="en-US" dirty="0"/>
          </a:p>
        </p:txBody>
      </p:sp>
      <p:cxnSp>
        <p:nvCxnSpPr>
          <p:cNvPr id="24" name="Conector recto de flecha 23"/>
          <p:cNvCxnSpPr/>
          <p:nvPr/>
        </p:nvCxnSpPr>
        <p:spPr>
          <a:xfrm flipV="1">
            <a:off x="5639286" y="4479066"/>
            <a:ext cx="1511782" cy="17972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5479526" y="4799671"/>
            <a:ext cx="16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Filtering</a:t>
            </a:r>
            <a:endParaRPr lang="en-U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5" y="2274299"/>
            <a:ext cx="1019141" cy="1019141"/>
          </a:xfrm>
          <a:prstGeom prst="rect">
            <a:avLst/>
          </a:prstGeom>
          <a:noFill/>
        </p:spPr>
      </p:pic>
      <p:sp>
        <p:nvSpPr>
          <p:cNvPr id="51" name="Rectángulo 50"/>
          <p:cNvSpPr/>
          <p:nvPr/>
        </p:nvSpPr>
        <p:spPr>
          <a:xfrm>
            <a:off x="351720" y="2274299"/>
            <a:ext cx="4366250" cy="654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adroTexto 51"/>
          <p:cNvSpPr txBox="1"/>
          <p:nvPr/>
        </p:nvSpPr>
        <p:spPr>
          <a:xfrm>
            <a:off x="351721" y="2619268"/>
            <a:ext cx="285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Readability:8</a:t>
            </a:r>
            <a:endParaRPr lang="en-US" sz="16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975209" y="2280297"/>
            <a:ext cx="285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Doc1</a:t>
            </a:r>
            <a:endParaRPr lang="en-US" sz="1600" dirty="0"/>
          </a:p>
        </p:txBody>
      </p:sp>
      <p:grpSp>
        <p:nvGrpSpPr>
          <p:cNvPr id="54" name="Grupo 53"/>
          <p:cNvGrpSpPr/>
          <p:nvPr/>
        </p:nvGrpSpPr>
        <p:grpSpPr>
          <a:xfrm>
            <a:off x="2157279" y="2622527"/>
            <a:ext cx="3322247" cy="324664"/>
            <a:chOff x="5619901" y="3871331"/>
            <a:chExt cx="3360272" cy="324664"/>
          </a:xfrm>
        </p:grpSpPr>
        <p:sp>
          <p:nvSpPr>
            <p:cNvPr id="55" name="CuadroTexto 54"/>
            <p:cNvSpPr txBox="1"/>
            <p:nvPr/>
          </p:nvSpPr>
          <p:spPr>
            <a:xfrm>
              <a:off x="5619901" y="3888218"/>
              <a:ext cx="3360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YUM? </a:t>
              </a:r>
              <a:endParaRPr lang="en-US" sz="1400" dirty="0"/>
            </a:p>
          </p:txBody>
        </p:sp>
        <p:sp>
          <p:nvSpPr>
            <p:cNvPr id="56" name="Elipse 55"/>
            <p:cNvSpPr/>
            <p:nvPr/>
          </p:nvSpPr>
          <p:spPr>
            <a:xfrm>
              <a:off x="6244843" y="3871331"/>
              <a:ext cx="618240" cy="29447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Easy</a:t>
              </a:r>
              <a:endParaRPr lang="en-US" sz="1050" dirty="0"/>
            </a:p>
          </p:txBody>
        </p:sp>
        <p:sp>
          <p:nvSpPr>
            <p:cNvPr id="57" name="Elipse 56"/>
            <p:cNvSpPr/>
            <p:nvPr/>
          </p:nvSpPr>
          <p:spPr>
            <a:xfrm>
              <a:off x="6894558" y="3871331"/>
              <a:ext cx="618240" cy="29447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OK</a:t>
              </a:r>
              <a:endParaRPr lang="en-US" sz="1050" dirty="0"/>
            </a:p>
          </p:txBody>
        </p:sp>
        <p:sp>
          <p:nvSpPr>
            <p:cNvPr id="58" name="Elipse 57"/>
            <p:cNvSpPr/>
            <p:nvPr/>
          </p:nvSpPr>
          <p:spPr>
            <a:xfrm>
              <a:off x="7540384" y="3871331"/>
              <a:ext cx="618240" cy="294473"/>
            </a:xfrm>
            <a:prstGeom prst="ellipse">
              <a:avLst/>
            </a:prstGeom>
            <a:solidFill>
              <a:srgbClr val="E48B8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Dif.</a:t>
              </a:r>
              <a:endParaRPr lang="en-US" sz="1050" dirty="0"/>
            </a:p>
          </p:txBody>
        </p:sp>
      </p:grpSp>
      <p:sp>
        <p:nvSpPr>
          <p:cNvPr id="60" name="Rectángulo 59"/>
          <p:cNvSpPr/>
          <p:nvPr/>
        </p:nvSpPr>
        <p:spPr>
          <a:xfrm>
            <a:off x="360872" y="2990195"/>
            <a:ext cx="4366250" cy="654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adroTexto 60"/>
          <p:cNvSpPr txBox="1"/>
          <p:nvPr/>
        </p:nvSpPr>
        <p:spPr>
          <a:xfrm>
            <a:off x="360873" y="3335164"/>
            <a:ext cx="285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Readability:10</a:t>
            </a:r>
            <a:endParaRPr lang="en-US" sz="16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1984361" y="2996193"/>
            <a:ext cx="285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Doc2</a:t>
            </a:r>
            <a:endParaRPr lang="en-US" sz="1600" dirty="0"/>
          </a:p>
        </p:txBody>
      </p:sp>
      <p:grpSp>
        <p:nvGrpSpPr>
          <p:cNvPr id="63" name="Grupo 62"/>
          <p:cNvGrpSpPr/>
          <p:nvPr/>
        </p:nvGrpSpPr>
        <p:grpSpPr>
          <a:xfrm>
            <a:off x="2166431" y="3338423"/>
            <a:ext cx="3322247" cy="324664"/>
            <a:chOff x="5619901" y="3871331"/>
            <a:chExt cx="3360272" cy="324664"/>
          </a:xfrm>
        </p:grpSpPr>
        <p:sp>
          <p:nvSpPr>
            <p:cNvPr id="64" name="CuadroTexto 63"/>
            <p:cNvSpPr txBox="1"/>
            <p:nvPr/>
          </p:nvSpPr>
          <p:spPr>
            <a:xfrm>
              <a:off x="5619901" y="3888218"/>
              <a:ext cx="3360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YUM? </a:t>
              </a:r>
              <a:endParaRPr lang="en-US" sz="1400" dirty="0"/>
            </a:p>
          </p:txBody>
        </p:sp>
        <p:sp>
          <p:nvSpPr>
            <p:cNvPr id="65" name="Elipse 64"/>
            <p:cNvSpPr/>
            <p:nvPr/>
          </p:nvSpPr>
          <p:spPr>
            <a:xfrm>
              <a:off x="6244843" y="3871331"/>
              <a:ext cx="618240" cy="29447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Easy</a:t>
              </a:r>
              <a:endParaRPr lang="en-US" sz="1050" dirty="0"/>
            </a:p>
          </p:txBody>
        </p:sp>
        <p:sp>
          <p:nvSpPr>
            <p:cNvPr id="66" name="Elipse 65"/>
            <p:cNvSpPr/>
            <p:nvPr/>
          </p:nvSpPr>
          <p:spPr>
            <a:xfrm>
              <a:off x="6894558" y="3871331"/>
              <a:ext cx="618240" cy="29447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OK</a:t>
              </a:r>
              <a:endParaRPr lang="en-US" sz="1050" dirty="0"/>
            </a:p>
          </p:txBody>
        </p:sp>
        <p:sp>
          <p:nvSpPr>
            <p:cNvPr id="67" name="Elipse 66"/>
            <p:cNvSpPr/>
            <p:nvPr/>
          </p:nvSpPr>
          <p:spPr>
            <a:xfrm>
              <a:off x="7540384" y="3871331"/>
              <a:ext cx="618240" cy="294473"/>
            </a:xfrm>
            <a:prstGeom prst="ellipse">
              <a:avLst/>
            </a:prstGeom>
            <a:solidFill>
              <a:srgbClr val="E48B8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Dif.</a:t>
              </a:r>
              <a:endParaRPr lang="en-US" sz="1050" dirty="0"/>
            </a:p>
          </p:txBody>
        </p:sp>
      </p:grpSp>
      <p:sp>
        <p:nvSpPr>
          <p:cNvPr id="69" name="Rectángulo 68"/>
          <p:cNvSpPr/>
          <p:nvPr/>
        </p:nvSpPr>
        <p:spPr>
          <a:xfrm>
            <a:off x="360872" y="3772498"/>
            <a:ext cx="4366250" cy="654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uadroTexto 69"/>
          <p:cNvSpPr txBox="1"/>
          <p:nvPr/>
        </p:nvSpPr>
        <p:spPr>
          <a:xfrm>
            <a:off x="360873" y="4117467"/>
            <a:ext cx="285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Readability:8</a:t>
            </a:r>
            <a:endParaRPr lang="en-US" sz="16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1984361" y="3778496"/>
            <a:ext cx="285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Doc3</a:t>
            </a:r>
            <a:endParaRPr lang="en-US" sz="1600" dirty="0"/>
          </a:p>
        </p:txBody>
      </p:sp>
      <p:grpSp>
        <p:nvGrpSpPr>
          <p:cNvPr id="72" name="Grupo 71"/>
          <p:cNvGrpSpPr/>
          <p:nvPr/>
        </p:nvGrpSpPr>
        <p:grpSpPr>
          <a:xfrm>
            <a:off x="2166431" y="4120726"/>
            <a:ext cx="3322247" cy="324664"/>
            <a:chOff x="5619901" y="3871331"/>
            <a:chExt cx="3360272" cy="324664"/>
          </a:xfrm>
        </p:grpSpPr>
        <p:sp>
          <p:nvSpPr>
            <p:cNvPr id="73" name="CuadroTexto 72"/>
            <p:cNvSpPr txBox="1"/>
            <p:nvPr/>
          </p:nvSpPr>
          <p:spPr>
            <a:xfrm>
              <a:off x="5619901" y="3888218"/>
              <a:ext cx="3360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YUM? </a:t>
              </a:r>
              <a:endParaRPr lang="en-US" sz="1400" dirty="0"/>
            </a:p>
          </p:txBody>
        </p:sp>
        <p:sp>
          <p:nvSpPr>
            <p:cNvPr id="74" name="Elipse 73"/>
            <p:cNvSpPr/>
            <p:nvPr/>
          </p:nvSpPr>
          <p:spPr>
            <a:xfrm>
              <a:off x="6244843" y="3871331"/>
              <a:ext cx="618240" cy="29447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Easy</a:t>
              </a:r>
              <a:endParaRPr lang="en-US" sz="1050" dirty="0"/>
            </a:p>
          </p:txBody>
        </p:sp>
        <p:sp>
          <p:nvSpPr>
            <p:cNvPr id="75" name="Elipse 74"/>
            <p:cNvSpPr/>
            <p:nvPr/>
          </p:nvSpPr>
          <p:spPr>
            <a:xfrm>
              <a:off x="6894558" y="3871331"/>
              <a:ext cx="618240" cy="29447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OK</a:t>
              </a:r>
              <a:endParaRPr lang="en-US" sz="1050" dirty="0"/>
            </a:p>
          </p:txBody>
        </p:sp>
        <p:sp>
          <p:nvSpPr>
            <p:cNvPr id="76" name="Elipse 75"/>
            <p:cNvSpPr/>
            <p:nvPr/>
          </p:nvSpPr>
          <p:spPr>
            <a:xfrm>
              <a:off x="7540384" y="3871331"/>
              <a:ext cx="618240" cy="294473"/>
            </a:xfrm>
            <a:prstGeom prst="ellipse">
              <a:avLst/>
            </a:prstGeom>
            <a:solidFill>
              <a:srgbClr val="E48B8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Dif.</a:t>
              </a:r>
              <a:endParaRPr lang="en-US" sz="1050" dirty="0"/>
            </a:p>
          </p:txBody>
        </p:sp>
      </p:grpSp>
      <p:sp>
        <p:nvSpPr>
          <p:cNvPr id="78" name="Rectángulo 77"/>
          <p:cNvSpPr/>
          <p:nvPr/>
        </p:nvSpPr>
        <p:spPr>
          <a:xfrm>
            <a:off x="360872" y="4544788"/>
            <a:ext cx="4366250" cy="654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adroTexto 78"/>
          <p:cNvSpPr txBox="1"/>
          <p:nvPr/>
        </p:nvSpPr>
        <p:spPr>
          <a:xfrm>
            <a:off x="360873" y="4889757"/>
            <a:ext cx="285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Readability:5</a:t>
            </a:r>
            <a:endParaRPr lang="en-US" sz="16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984361" y="4550786"/>
            <a:ext cx="285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Doc4</a:t>
            </a:r>
            <a:endParaRPr lang="en-US" sz="1600" dirty="0"/>
          </a:p>
        </p:txBody>
      </p:sp>
      <p:grpSp>
        <p:nvGrpSpPr>
          <p:cNvPr id="81" name="Grupo 80"/>
          <p:cNvGrpSpPr/>
          <p:nvPr/>
        </p:nvGrpSpPr>
        <p:grpSpPr>
          <a:xfrm>
            <a:off x="2166431" y="4893016"/>
            <a:ext cx="3322247" cy="324664"/>
            <a:chOff x="5619901" y="3871331"/>
            <a:chExt cx="3360272" cy="324664"/>
          </a:xfrm>
        </p:grpSpPr>
        <p:sp>
          <p:nvSpPr>
            <p:cNvPr id="82" name="CuadroTexto 81"/>
            <p:cNvSpPr txBox="1"/>
            <p:nvPr/>
          </p:nvSpPr>
          <p:spPr>
            <a:xfrm>
              <a:off x="5619901" y="3888218"/>
              <a:ext cx="3360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YUM? </a:t>
              </a:r>
              <a:endParaRPr lang="en-US" sz="1400" dirty="0"/>
            </a:p>
          </p:txBody>
        </p:sp>
        <p:sp>
          <p:nvSpPr>
            <p:cNvPr id="83" name="Elipse 82"/>
            <p:cNvSpPr/>
            <p:nvPr/>
          </p:nvSpPr>
          <p:spPr>
            <a:xfrm>
              <a:off x="6244843" y="3871331"/>
              <a:ext cx="618240" cy="29447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Easy</a:t>
              </a:r>
              <a:endParaRPr lang="en-US" sz="1050" dirty="0"/>
            </a:p>
          </p:txBody>
        </p:sp>
        <p:sp>
          <p:nvSpPr>
            <p:cNvPr id="84" name="Elipse 83"/>
            <p:cNvSpPr/>
            <p:nvPr/>
          </p:nvSpPr>
          <p:spPr>
            <a:xfrm>
              <a:off x="6894558" y="3871331"/>
              <a:ext cx="618240" cy="29447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OK</a:t>
              </a:r>
              <a:endParaRPr lang="en-US" sz="1050" dirty="0"/>
            </a:p>
          </p:txBody>
        </p:sp>
        <p:sp>
          <p:nvSpPr>
            <p:cNvPr id="85" name="Elipse 84"/>
            <p:cNvSpPr/>
            <p:nvPr/>
          </p:nvSpPr>
          <p:spPr>
            <a:xfrm>
              <a:off x="7540384" y="3871331"/>
              <a:ext cx="618240" cy="294473"/>
            </a:xfrm>
            <a:prstGeom prst="ellipse">
              <a:avLst/>
            </a:prstGeom>
            <a:solidFill>
              <a:srgbClr val="E48B8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Dif.</a:t>
              </a:r>
              <a:endParaRPr lang="en-US" sz="1050" dirty="0"/>
            </a:p>
          </p:txBody>
        </p:sp>
      </p:grpSp>
      <p:sp>
        <p:nvSpPr>
          <p:cNvPr id="87" name="Rectángulo 86"/>
          <p:cNvSpPr/>
          <p:nvPr/>
        </p:nvSpPr>
        <p:spPr>
          <a:xfrm>
            <a:off x="360872" y="5317078"/>
            <a:ext cx="4366250" cy="654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adroTexto 87"/>
          <p:cNvSpPr txBox="1"/>
          <p:nvPr/>
        </p:nvSpPr>
        <p:spPr>
          <a:xfrm>
            <a:off x="360873" y="5662047"/>
            <a:ext cx="285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Readability:7</a:t>
            </a:r>
            <a:endParaRPr lang="en-US" sz="16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1984361" y="5323076"/>
            <a:ext cx="285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Doc5</a:t>
            </a:r>
            <a:endParaRPr lang="en-US" sz="1600" dirty="0"/>
          </a:p>
        </p:txBody>
      </p:sp>
      <p:grpSp>
        <p:nvGrpSpPr>
          <p:cNvPr id="90" name="Grupo 89"/>
          <p:cNvGrpSpPr/>
          <p:nvPr/>
        </p:nvGrpSpPr>
        <p:grpSpPr>
          <a:xfrm>
            <a:off x="2166431" y="5665306"/>
            <a:ext cx="3322247" cy="324664"/>
            <a:chOff x="5619901" y="3871331"/>
            <a:chExt cx="3360272" cy="324664"/>
          </a:xfrm>
        </p:grpSpPr>
        <p:sp>
          <p:nvSpPr>
            <p:cNvPr id="91" name="CuadroTexto 90"/>
            <p:cNvSpPr txBox="1"/>
            <p:nvPr/>
          </p:nvSpPr>
          <p:spPr>
            <a:xfrm>
              <a:off x="5619901" y="3888218"/>
              <a:ext cx="3360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YUM? </a:t>
              </a:r>
              <a:endParaRPr lang="en-US" sz="1400" dirty="0"/>
            </a:p>
          </p:txBody>
        </p:sp>
        <p:sp>
          <p:nvSpPr>
            <p:cNvPr id="92" name="Elipse 91"/>
            <p:cNvSpPr/>
            <p:nvPr/>
          </p:nvSpPr>
          <p:spPr>
            <a:xfrm>
              <a:off x="6244843" y="3871331"/>
              <a:ext cx="618240" cy="29447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Easy</a:t>
              </a:r>
              <a:endParaRPr lang="en-US" sz="1050" dirty="0"/>
            </a:p>
          </p:txBody>
        </p:sp>
        <p:sp>
          <p:nvSpPr>
            <p:cNvPr id="93" name="Elipse 92"/>
            <p:cNvSpPr/>
            <p:nvPr/>
          </p:nvSpPr>
          <p:spPr>
            <a:xfrm>
              <a:off x="6894558" y="3871331"/>
              <a:ext cx="618240" cy="29447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OK</a:t>
              </a:r>
              <a:endParaRPr lang="en-US" sz="1050" dirty="0"/>
            </a:p>
          </p:txBody>
        </p:sp>
        <p:sp>
          <p:nvSpPr>
            <p:cNvPr id="94" name="Elipse 93"/>
            <p:cNvSpPr/>
            <p:nvPr/>
          </p:nvSpPr>
          <p:spPr>
            <a:xfrm>
              <a:off x="7540384" y="3871331"/>
              <a:ext cx="618240" cy="294473"/>
            </a:xfrm>
            <a:prstGeom prst="ellipse">
              <a:avLst/>
            </a:prstGeom>
            <a:solidFill>
              <a:srgbClr val="E48B8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Dif.</a:t>
              </a:r>
              <a:endParaRPr lang="en-US" sz="1050" dirty="0"/>
            </a:p>
          </p:txBody>
        </p:sp>
      </p:grpSp>
      <p:sp>
        <p:nvSpPr>
          <p:cNvPr id="96" name="Rectángulo 95"/>
          <p:cNvSpPr/>
          <p:nvPr/>
        </p:nvSpPr>
        <p:spPr>
          <a:xfrm>
            <a:off x="7521006" y="3944982"/>
            <a:ext cx="4366250" cy="654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uadroTexto 96"/>
          <p:cNvSpPr txBox="1"/>
          <p:nvPr/>
        </p:nvSpPr>
        <p:spPr>
          <a:xfrm>
            <a:off x="7521007" y="4289951"/>
            <a:ext cx="285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Readability:8</a:t>
            </a:r>
            <a:endParaRPr lang="en-US" sz="1600" dirty="0"/>
          </a:p>
        </p:txBody>
      </p:sp>
      <p:sp>
        <p:nvSpPr>
          <p:cNvPr id="98" name="CuadroTexto 97"/>
          <p:cNvSpPr txBox="1"/>
          <p:nvPr/>
        </p:nvSpPr>
        <p:spPr>
          <a:xfrm>
            <a:off x="9144495" y="3950980"/>
            <a:ext cx="285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Doc1</a:t>
            </a:r>
            <a:endParaRPr lang="en-US" sz="1600" dirty="0"/>
          </a:p>
        </p:txBody>
      </p:sp>
      <p:grpSp>
        <p:nvGrpSpPr>
          <p:cNvPr id="99" name="Grupo 98"/>
          <p:cNvGrpSpPr/>
          <p:nvPr/>
        </p:nvGrpSpPr>
        <p:grpSpPr>
          <a:xfrm>
            <a:off x="9326565" y="4293210"/>
            <a:ext cx="3322247" cy="324664"/>
            <a:chOff x="5619901" y="3871331"/>
            <a:chExt cx="3360272" cy="324664"/>
          </a:xfrm>
        </p:grpSpPr>
        <p:sp>
          <p:nvSpPr>
            <p:cNvPr id="100" name="CuadroTexto 99"/>
            <p:cNvSpPr txBox="1"/>
            <p:nvPr/>
          </p:nvSpPr>
          <p:spPr>
            <a:xfrm>
              <a:off x="5619901" y="3888218"/>
              <a:ext cx="3360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YUM? </a:t>
              </a:r>
              <a:endParaRPr lang="en-US" sz="1400" dirty="0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6244843" y="3871331"/>
              <a:ext cx="618240" cy="29447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Easy</a:t>
              </a:r>
              <a:endParaRPr lang="en-US" sz="1050" dirty="0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6894558" y="3871331"/>
              <a:ext cx="618240" cy="29447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OK</a:t>
              </a:r>
              <a:endParaRPr lang="en-US" sz="1050" dirty="0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7540384" y="3871331"/>
              <a:ext cx="618240" cy="294473"/>
            </a:xfrm>
            <a:prstGeom prst="ellipse">
              <a:avLst/>
            </a:prstGeom>
            <a:solidFill>
              <a:srgbClr val="E48B8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Dif.</a:t>
              </a:r>
              <a:endParaRPr lang="en-US" sz="1050" dirty="0"/>
            </a:p>
          </p:txBody>
        </p:sp>
      </p:grpSp>
      <p:sp>
        <p:nvSpPr>
          <p:cNvPr id="105" name="Rectángulo 104"/>
          <p:cNvSpPr/>
          <p:nvPr/>
        </p:nvSpPr>
        <p:spPr>
          <a:xfrm>
            <a:off x="7521006" y="4799671"/>
            <a:ext cx="4366250" cy="654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uadroTexto 105"/>
          <p:cNvSpPr txBox="1"/>
          <p:nvPr/>
        </p:nvSpPr>
        <p:spPr>
          <a:xfrm>
            <a:off x="7521007" y="5144640"/>
            <a:ext cx="285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Readability:8</a:t>
            </a:r>
            <a:endParaRPr lang="en-US" sz="1600" dirty="0"/>
          </a:p>
        </p:txBody>
      </p:sp>
      <p:sp>
        <p:nvSpPr>
          <p:cNvPr id="107" name="CuadroTexto 106"/>
          <p:cNvSpPr txBox="1"/>
          <p:nvPr/>
        </p:nvSpPr>
        <p:spPr>
          <a:xfrm>
            <a:off x="9144495" y="4805669"/>
            <a:ext cx="285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Doc3</a:t>
            </a:r>
            <a:endParaRPr lang="en-US" sz="1600" dirty="0"/>
          </a:p>
        </p:txBody>
      </p:sp>
      <p:grpSp>
        <p:nvGrpSpPr>
          <p:cNvPr id="108" name="Grupo 107"/>
          <p:cNvGrpSpPr/>
          <p:nvPr/>
        </p:nvGrpSpPr>
        <p:grpSpPr>
          <a:xfrm>
            <a:off x="9326565" y="5147899"/>
            <a:ext cx="3322247" cy="324664"/>
            <a:chOff x="5619901" y="3871331"/>
            <a:chExt cx="3360272" cy="324664"/>
          </a:xfrm>
        </p:grpSpPr>
        <p:sp>
          <p:nvSpPr>
            <p:cNvPr id="109" name="CuadroTexto 108"/>
            <p:cNvSpPr txBox="1"/>
            <p:nvPr/>
          </p:nvSpPr>
          <p:spPr>
            <a:xfrm>
              <a:off x="5619901" y="3888218"/>
              <a:ext cx="3360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YUM? </a:t>
              </a:r>
              <a:endParaRPr lang="en-US" sz="1400" dirty="0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6244843" y="3871331"/>
              <a:ext cx="618240" cy="29447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Easy</a:t>
              </a:r>
              <a:endParaRPr lang="en-US" sz="1050" dirty="0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6894558" y="3871331"/>
              <a:ext cx="618240" cy="29447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OK</a:t>
              </a:r>
              <a:endParaRPr lang="en-US" sz="1050" dirty="0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7540384" y="3871331"/>
              <a:ext cx="618240" cy="294473"/>
            </a:xfrm>
            <a:prstGeom prst="ellipse">
              <a:avLst/>
            </a:prstGeom>
            <a:solidFill>
              <a:srgbClr val="E48B8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Dif.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322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1341120" y="2522550"/>
            <a:ext cx="5994400" cy="6705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YUM Offer Teachers?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76B7-0AC1-4973-BBFE-27696BE82DC7}" type="slidenum">
              <a:rPr lang="en-US" smtClean="0"/>
              <a:t>9</a:t>
            </a:fld>
            <a:endParaRPr lang="en-US"/>
          </a:p>
        </p:txBody>
      </p:sp>
      <p:pic>
        <p:nvPicPr>
          <p:cNvPr id="6" name="Marcador de contenido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0" t="48355" r="13327" b="32627"/>
          <a:stretch/>
        </p:blipFill>
        <p:spPr>
          <a:xfrm>
            <a:off x="1397670" y="2574718"/>
            <a:ext cx="598102" cy="5674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3" name="Rectángulo 12"/>
          <p:cNvSpPr/>
          <p:nvPr/>
        </p:nvSpPr>
        <p:spPr>
          <a:xfrm>
            <a:off x="1341120" y="3245278"/>
            <a:ext cx="5994400" cy="6705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Marcador de contenido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6" t="49377" r="32171" b="31605"/>
          <a:stretch/>
        </p:blipFill>
        <p:spPr>
          <a:xfrm>
            <a:off x="1397670" y="3297446"/>
            <a:ext cx="598102" cy="5674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5" name="Rectángulo 14"/>
          <p:cNvSpPr/>
          <p:nvPr/>
        </p:nvSpPr>
        <p:spPr>
          <a:xfrm>
            <a:off x="1341120" y="3968006"/>
            <a:ext cx="5994400" cy="6705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Marcador de contenido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0" t="48696" r="52487" b="32286"/>
          <a:stretch/>
        </p:blipFill>
        <p:spPr>
          <a:xfrm>
            <a:off x="1397670" y="4020174"/>
            <a:ext cx="598102" cy="5674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7" name="Rectángulo 16"/>
          <p:cNvSpPr/>
          <p:nvPr/>
        </p:nvSpPr>
        <p:spPr>
          <a:xfrm>
            <a:off x="1341120" y="4690734"/>
            <a:ext cx="5994400" cy="6705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Marcador de contenido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9" t="13281" r="73098" b="67701"/>
          <a:stretch/>
        </p:blipFill>
        <p:spPr>
          <a:xfrm>
            <a:off x="1397670" y="4742902"/>
            <a:ext cx="598102" cy="5674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9" name="Rectángulo 18"/>
          <p:cNvSpPr/>
          <p:nvPr/>
        </p:nvSpPr>
        <p:spPr>
          <a:xfrm>
            <a:off x="1341120" y="5413462"/>
            <a:ext cx="5994400" cy="6705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Marcador de contenido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5" t="12260" r="13622" b="68722"/>
          <a:stretch/>
        </p:blipFill>
        <p:spPr>
          <a:xfrm>
            <a:off x="1397670" y="5465630"/>
            <a:ext cx="598102" cy="5674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9" t="709" r="-3498" b="54092"/>
          <a:stretch/>
        </p:blipFill>
        <p:spPr>
          <a:xfrm>
            <a:off x="6773002" y="1822878"/>
            <a:ext cx="562518" cy="647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CuadroTexto 29"/>
          <p:cNvSpPr txBox="1"/>
          <p:nvPr/>
        </p:nvSpPr>
        <p:spPr>
          <a:xfrm>
            <a:off x="1341120" y="1942468"/>
            <a:ext cx="57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Grade class			         Mr. Smith</a:t>
            </a:r>
            <a:endParaRPr lang="en-U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2684769" y="2681132"/>
            <a:ext cx="972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Kristoff		</a:t>
            </a:r>
            <a:endParaRPr lang="en-US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807780" y="2675490"/>
            <a:ext cx="259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Readability: 8		</a:t>
            </a:r>
            <a:endParaRPr lang="en-US" dirty="0"/>
          </a:p>
        </p:txBody>
      </p:sp>
      <p:sp>
        <p:nvSpPr>
          <p:cNvPr id="34" name="CuadroTexto 33"/>
          <p:cNvSpPr txBox="1"/>
          <p:nvPr/>
        </p:nvSpPr>
        <p:spPr>
          <a:xfrm>
            <a:off x="2734293" y="3379956"/>
            <a:ext cx="972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Anna		</a:t>
            </a:r>
            <a:endParaRPr lang="en-US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07780" y="3346050"/>
            <a:ext cx="259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Readability: 9		</a:t>
            </a:r>
            <a:endParaRPr lang="en-U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684769" y="4102684"/>
            <a:ext cx="972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Sole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724132" y="4809330"/>
            <a:ext cx="972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Nev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2724132" y="5571394"/>
            <a:ext cx="972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Nick		</a:t>
            </a:r>
            <a:endParaRPr lang="en-U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5807780" y="4127360"/>
            <a:ext cx="259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Readability: 7		</a:t>
            </a:r>
            <a:endParaRPr lang="en-U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5807780" y="4825859"/>
            <a:ext cx="259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Readability: 8		</a:t>
            </a:r>
            <a:endParaRPr lang="en-U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807780" y="5524358"/>
            <a:ext cx="259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Readability: 7		</a:t>
            </a:r>
            <a:endParaRPr lang="en-US" dirty="0"/>
          </a:p>
        </p:txBody>
      </p:sp>
      <p:pic>
        <p:nvPicPr>
          <p:cNvPr id="42" name="Imagen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70" y="2574717"/>
            <a:ext cx="598101" cy="567429"/>
          </a:xfrm>
          <a:prstGeom prst="rect">
            <a:avLst/>
          </a:prstGeom>
          <a:noFill/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601" y="3227642"/>
            <a:ext cx="1639546" cy="1715006"/>
          </a:xfrm>
          <a:prstGeom prst="rect">
            <a:avLst/>
          </a:prstGeom>
        </p:spPr>
      </p:pic>
      <p:sp>
        <p:nvSpPr>
          <p:cNvPr id="45" name="Flecha derecha 44"/>
          <p:cNvSpPr/>
          <p:nvPr/>
        </p:nvSpPr>
        <p:spPr>
          <a:xfrm>
            <a:off x="7783209" y="4148125"/>
            <a:ext cx="506745" cy="34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adroTexto 45"/>
          <p:cNvSpPr txBox="1"/>
          <p:nvPr/>
        </p:nvSpPr>
        <p:spPr>
          <a:xfrm>
            <a:off x="9472999" y="4942648"/>
            <a:ext cx="972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		</a:t>
            </a:r>
            <a:endParaRPr lang="en-US" dirty="0"/>
          </a:p>
        </p:txBody>
      </p:sp>
      <p:sp>
        <p:nvSpPr>
          <p:cNvPr id="47" name="CuadroTexto 46"/>
          <p:cNvSpPr txBox="1"/>
          <p:nvPr/>
        </p:nvSpPr>
        <p:spPr>
          <a:xfrm rot="16200000">
            <a:off x="8017000" y="3256297"/>
            <a:ext cx="1982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Readability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2326</TotalTime>
  <Words>654</Words>
  <Application>Microsoft Office PowerPoint</Application>
  <PresentationFormat>Panorámica</PresentationFormat>
  <Paragraphs>312</Paragraphs>
  <Slides>15</Slides>
  <Notes>4</Notes>
  <HiddenSlides>2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Retrospección</vt:lpstr>
      <vt:lpstr>Finding, Understanding and Learning: Making Information Discovery Tasks  Useful for Children and Teachers</vt:lpstr>
      <vt:lpstr>Motivation</vt:lpstr>
      <vt:lpstr>What is YouUnderstood.me (YUM)?</vt:lpstr>
      <vt:lpstr>What Does YUM Offer Children?</vt:lpstr>
      <vt:lpstr>Search Intent</vt:lpstr>
      <vt:lpstr>Query Recommendation</vt:lpstr>
      <vt:lpstr>Tracking</vt:lpstr>
      <vt:lpstr>Filtering by Readability</vt:lpstr>
      <vt:lpstr>What Does YUM Offer Teachers?</vt:lpstr>
      <vt:lpstr>What Does YUM Offer Teachers?</vt:lpstr>
      <vt:lpstr>Initial Study: Description</vt:lpstr>
      <vt:lpstr>Initial Study: Results</vt:lpstr>
      <vt:lpstr>Initial Study: Results</vt:lpstr>
      <vt:lpstr>Conclusion and Future Work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Finding, Understanding and Learning: Making Information Discovery Tasks  Useful for Children and Teachers</dc:title>
  <dc:creator>Ion Madrazo Azpiazu</dc:creator>
  <cp:lastModifiedBy>Ion Madrazo Azpiazu</cp:lastModifiedBy>
  <cp:revision>75</cp:revision>
  <cp:lastPrinted>2016-07-06T16:13:12Z</cp:lastPrinted>
  <dcterms:created xsi:type="dcterms:W3CDTF">2016-07-06T01:51:42Z</dcterms:created>
  <dcterms:modified xsi:type="dcterms:W3CDTF">2016-07-21T20:19:03Z</dcterms:modified>
</cp:coreProperties>
</file>