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2" r:id="rId6"/>
    <p:sldId id="260" r:id="rId7"/>
    <p:sldId id="268" r:id="rId8"/>
    <p:sldId id="267" r:id="rId9"/>
    <p:sldId id="261" r:id="rId10"/>
    <p:sldId id="265" r:id="rId11"/>
    <p:sldId id="269" r:id="rId12"/>
    <p:sldId id="270" r:id="rId13"/>
    <p:sldId id="277" r:id="rId14"/>
    <p:sldId id="272" r:id="rId15"/>
    <p:sldId id="271" r:id="rId16"/>
    <p:sldId id="273" r:id="rId17"/>
    <p:sldId id="274" r:id="rId18"/>
    <p:sldId id="275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00" r:id="rId41"/>
    <p:sldId id="299" r:id="rId42"/>
    <p:sldId id="30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261" autoAdjust="0"/>
  </p:normalViewPr>
  <p:slideViewPr>
    <p:cSldViewPr snapToGrid="0">
      <p:cViewPr varScale="1">
        <p:scale>
          <a:sx n="91" d="100"/>
          <a:sy n="91" d="100"/>
        </p:scale>
        <p:origin x="1350" y="90"/>
      </p:cViewPr>
      <p:guideLst/>
    </p:cSldViewPr>
  </p:slideViewPr>
  <p:outlineViewPr>
    <p:cViewPr>
      <p:scale>
        <a:sx n="33" d="100"/>
        <a:sy n="33" d="100"/>
      </p:scale>
      <p:origin x="0" y="-328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D8485-3CE9-4791-A623-DCD2D32858A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39E46-8618-4076-89CF-C1BE3F14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 = ‘hello world’</a:t>
            </a:r>
          </a:p>
          <a:p>
            <a:pPr marL="0" indent="0">
              <a:buNone/>
            </a:pPr>
            <a:r>
              <a:rPr lang="en-US" dirty="0"/>
              <a:t>S[0] #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caracter</a:t>
            </a:r>
            <a:r>
              <a:rPr lang="en-US" dirty="0"/>
              <a:t> din sir</a:t>
            </a:r>
          </a:p>
          <a:p>
            <a:pPr marL="0" indent="0">
              <a:buNone/>
            </a:pPr>
            <a:r>
              <a:rPr lang="en-US" dirty="0"/>
              <a:t>S[1] # al </a:t>
            </a:r>
            <a:r>
              <a:rPr lang="en-US" dirty="0" err="1"/>
              <a:t>doilea</a:t>
            </a:r>
            <a:r>
              <a:rPr lang="en-US" dirty="0"/>
              <a:t> </a:t>
            </a:r>
            <a:r>
              <a:rPr lang="en-US" dirty="0" err="1"/>
              <a:t>caracter</a:t>
            </a:r>
            <a:r>
              <a:rPr lang="en-US" dirty="0"/>
              <a:t> din sir</a:t>
            </a:r>
          </a:p>
          <a:p>
            <a:pPr marL="0" indent="0">
              <a:buNone/>
            </a:pPr>
            <a:r>
              <a:rPr lang="en-US" dirty="0"/>
              <a:t>S[-1] # </a:t>
            </a:r>
            <a:r>
              <a:rPr lang="en-US" dirty="0" err="1"/>
              <a:t>ultimul</a:t>
            </a:r>
            <a:r>
              <a:rPr lang="en-US" dirty="0"/>
              <a:t> </a:t>
            </a:r>
            <a:r>
              <a:rPr lang="en-US" dirty="0" err="1"/>
              <a:t>caracter</a:t>
            </a:r>
            <a:r>
              <a:rPr lang="en-US" dirty="0"/>
              <a:t> din sir (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din </a:t>
            </a:r>
            <a:r>
              <a:rPr lang="en-US" dirty="0" err="1"/>
              <a:t>dreapta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S[-2] # </a:t>
            </a:r>
            <a:r>
              <a:rPr lang="en-US" dirty="0" err="1"/>
              <a:t>antepenultimul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indecsii</a:t>
            </a:r>
            <a:r>
              <a:rPr lang="en-US" dirty="0"/>
              <a:t> </a:t>
            </a:r>
            <a:r>
              <a:rPr lang="en-US" dirty="0" err="1"/>
              <a:t>merg</a:t>
            </a:r>
            <a:r>
              <a:rPr lang="en-US" dirty="0"/>
              <a:t> de la 0 </a:t>
            </a:r>
            <a:r>
              <a:rPr lang="en-US" dirty="0" err="1"/>
              <a:t>pana</a:t>
            </a:r>
            <a:r>
              <a:rPr lang="en-US" dirty="0"/>
              <a:t> la N-1 de la </a:t>
            </a:r>
            <a:r>
              <a:rPr lang="en-US" dirty="0" err="1"/>
              <a:t>stanga</a:t>
            </a:r>
            <a:r>
              <a:rPr lang="en-US" dirty="0"/>
              <a:t> la </a:t>
            </a:r>
            <a:r>
              <a:rPr lang="en-US" dirty="0" err="1"/>
              <a:t>dreapta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la -1 la -N de la </a:t>
            </a:r>
            <a:r>
              <a:rPr lang="en-US" dirty="0" err="1"/>
              <a:t>dreapta</a:t>
            </a:r>
            <a:r>
              <a:rPr lang="en-US" dirty="0"/>
              <a:t> la </a:t>
            </a:r>
            <a:r>
              <a:rPr lang="en-US" dirty="0" err="1"/>
              <a:t>stanga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39E46-8618-4076-89CF-C1BE3F14DE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94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S=‘hello world’</a:t>
            </a:r>
          </a:p>
          <a:p>
            <a:pPr marL="0" indent="0">
              <a:buNone/>
            </a:pPr>
            <a:r>
              <a:rPr lang="en-US" dirty="0"/>
              <a:t>S[1:3] # </a:t>
            </a:r>
            <a:r>
              <a:rPr lang="en-US" dirty="0" err="1"/>
              <a:t>extragem</a:t>
            </a:r>
            <a:r>
              <a:rPr lang="en-US" dirty="0"/>
              <a:t> </a:t>
            </a:r>
            <a:r>
              <a:rPr lang="en-US" dirty="0" err="1"/>
              <a:t>caracterele</a:t>
            </a:r>
            <a:r>
              <a:rPr lang="en-US" dirty="0"/>
              <a:t> </a:t>
            </a:r>
            <a:r>
              <a:rPr lang="en-US" dirty="0" err="1"/>
              <a:t>pornind</a:t>
            </a:r>
            <a:r>
              <a:rPr lang="en-US" dirty="0"/>
              <a:t> de la </a:t>
            </a:r>
            <a:r>
              <a:rPr lang="en-US" dirty="0" err="1"/>
              <a:t>caracterul</a:t>
            </a:r>
            <a:r>
              <a:rPr lang="en-US" dirty="0"/>
              <a:t> 1 </a:t>
            </a:r>
            <a:r>
              <a:rPr lang="en-US" dirty="0" err="1"/>
              <a:t>inclusiv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caracterul</a:t>
            </a:r>
            <a:r>
              <a:rPr lang="en-US" dirty="0"/>
              <a:t> 3 </a:t>
            </a:r>
            <a:r>
              <a:rPr lang="en-US" dirty="0" err="1"/>
              <a:t>exclusiv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S[1:] # </a:t>
            </a:r>
            <a:r>
              <a:rPr lang="en-US" dirty="0" err="1"/>
              <a:t>extragem</a:t>
            </a:r>
            <a:r>
              <a:rPr lang="en-US" dirty="0"/>
              <a:t> </a:t>
            </a:r>
            <a:r>
              <a:rPr lang="en-US" dirty="0" err="1"/>
              <a:t>caracterele</a:t>
            </a:r>
            <a:r>
              <a:rPr lang="en-US" dirty="0"/>
              <a:t> </a:t>
            </a:r>
            <a:r>
              <a:rPr lang="en-US" dirty="0" err="1"/>
              <a:t>pornind</a:t>
            </a:r>
            <a:r>
              <a:rPr lang="en-US" dirty="0"/>
              <a:t> de la </a:t>
            </a:r>
            <a:r>
              <a:rPr lang="en-US" dirty="0" err="1"/>
              <a:t>caracterul</a:t>
            </a:r>
            <a:r>
              <a:rPr lang="en-US" dirty="0"/>
              <a:t> 1 </a:t>
            </a:r>
            <a:r>
              <a:rPr lang="en-US" dirty="0" err="1"/>
              <a:t>inclusiv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finalul</a:t>
            </a:r>
            <a:r>
              <a:rPr lang="en-US" dirty="0"/>
              <a:t> </a:t>
            </a:r>
            <a:r>
              <a:rPr lang="en-US" dirty="0" err="1"/>
              <a:t>sirului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S[:3] # </a:t>
            </a:r>
            <a:r>
              <a:rPr lang="en-US" dirty="0" err="1"/>
              <a:t>extragem</a:t>
            </a:r>
            <a:r>
              <a:rPr lang="en-US" dirty="0"/>
              <a:t> </a:t>
            </a:r>
            <a:r>
              <a:rPr lang="en-US" dirty="0" err="1"/>
              <a:t>caracterele</a:t>
            </a:r>
            <a:r>
              <a:rPr lang="en-US" dirty="0"/>
              <a:t> </a:t>
            </a:r>
            <a:r>
              <a:rPr lang="en-US" dirty="0" err="1"/>
              <a:t>pornind</a:t>
            </a:r>
            <a:r>
              <a:rPr lang="en-US" dirty="0"/>
              <a:t> de la </a:t>
            </a:r>
            <a:r>
              <a:rPr lang="en-US" dirty="0" err="1"/>
              <a:t>inceputul</a:t>
            </a:r>
            <a:r>
              <a:rPr lang="en-US" dirty="0"/>
              <a:t> </a:t>
            </a:r>
            <a:r>
              <a:rPr lang="en-US" dirty="0" err="1"/>
              <a:t>stringului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caracterul</a:t>
            </a:r>
            <a:r>
              <a:rPr lang="en-US" dirty="0"/>
              <a:t> 3 </a:t>
            </a:r>
            <a:r>
              <a:rPr lang="en-US" dirty="0" err="1"/>
              <a:t>exclusiv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S[1:6:2] # </a:t>
            </a:r>
            <a:r>
              <a:rPr lang="en-US" dirty="0" err="1"/>
              <a:t>extragem</a:t>
            </a:r>
            <a:r>
              <a:rPr lang="en-US" dirty="0"/>
              <a:t> </a:t>
            </a:r>
            <a:r>
              <a:rPr lang="en-US" dirty="0" err="1"/>
              <a:t>caracterele</a:t>
            </a:r>
            <a:r>
              <a:rPr lang="en-US" dirty="0"/>
              <a:t> </a:t>
            </a:r>
            <a:r>
              <a:rPr lang="en-US" dirty="0" err="1"/>
              <a:t>pornind</a:t>
            </a:r>
            <a:r>
              <a:rPr lang="en-US" dirty="0"/>
              <a:t> de la </a:t>
            </a:r>
            <a:r>
              <a:rPr lang="en-US" dirty="0" err="1"/>
              <a:t>caracterul</a:t>
            </a:r>
            <a:r>
              <a:rPr lang="en-US" dirty="0"/>
              <a:t> 1 inclusive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caracterul</a:t>
            </a:r>
            <a:r>
              <a:rPr lang="en-US" dirty="0"/>
              <a:t> 6 exclusive, din 2 in 2</a:t>
            </a:r>
          </a:p>
          <a:p>
            <a:pPr marL="0" indent="0">
              <a:buNone/>
            </a:pPr>
            <a:r>
              <a:rPr lang="en-US" dirty="0"/>
              <a:t>S[:] # </a:t>
            </a:r>
            <a:r>
              <a:rPr lang="en-US" dirty="0" err="1"/>
              <a:t>intoarce</a:t>
            </a:r>
            <a:r>
              <a:rPr lang="en-US" dirty="0"/>
              <a:t> o </a:t>
            </a:r>
            <a:r>
              <a:rPr lang="en-US" dirty="0" err="1"/>
              <a:t>copie</a:t>
            </a:r>
            <a:r>
              <a:rPr lang="en-US" dirty="0"/>
              <a:t> a </a:t>
            </a:r>
            <a:r>
              <a:rPr lang="en-US" dirty="0" err="1"/>
              <a:t>sirului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39E46-8618-4076-89CF-C1BE3F14DE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42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 = ‘hello’ ‘world’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39E46-8618-4076-89CF-C1BE3F14DE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5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39E46-8618-4076-89CF-C1BE3F14DE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39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39E46-8618-4076-89CF-C1BE3F14DE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88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39E46-8618-4076-89CF-C1BE3F14DE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74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39E46-8618-4076-89CF-C1BE3F14DE3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16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39E46-8618-4076-89CF-C1BE3F14DE3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69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39E46-8618-4076-89CF-C1BE3F14DE3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92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B9EB-125F-E4DA-AE14-4C01AE911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CA4E4-47D1-488C-E87B-2106F833D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C37A4-55CD-B369-D9CF-4BD54E17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EC5E-F6C8-46A4-B462-C224CC1AD26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9E620-8486-DB85-D2D6-A393F174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D73D1-C9C1-A2AC-BA90-34DD24A8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C007-8E6B-4F60-9E9A-B9B664C0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5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2300-BF0F-4424-1D7E-1E847F69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FAF57-121A-F650-3662-3F5E8241D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0D0C5-8F1D-B2A9-A568-F2FFC237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EC5E-F6C8-46A4-B462-C224CC1AD26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50AB1-B0C8-066E-FF0B-D01D0DCD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57497-7525-3CC8-1D13-A799300C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C007-8E6B-4F60-9E9A-B9B664C0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4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D3F46-0D6E-0B67-B926-177FF1D6D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A7A9F-EADD-DC44-1119-E0EBD5CDC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D2E81-064A-52A7-95BE-5CA9DECE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EC5E-F6C8-46A4-B462-C224CC1AD26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D02AE-8490-DA1C-D8CC-2B48F7C2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9E900-AEB7-1765-B8D4-7AD5FFBC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C007-8E6B-4F60-9E9A-B9B664C0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2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C280-758F-A1BF-1AF3-93245E1B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B48A-515F-F5BB-72CE-AE0A980B5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97799-38DE-E96A-4A1B-A5B8D138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EC5E-F6C8-46A4-B462-C224CC1AD26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CFB19-9A98-A498-EF65-D5116DF3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1C3A1-A55D-AA39-F428-2A31543B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C007-8E6B-4F60-9E9A-B9B664C0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8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2B84-76BA-374A-778D-85EB32D3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9F5F9-24E5-7D01-8F40-CEEAAA5D7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2FCDF-8F32-9BA9-5302-FA44864D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EC5E-F6C8-46A4-B462-C224CC1AD26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7B796-A2C5-C4B1-B2FC-52E1D502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1D7F7-2CE5-0B90-1541-E2508EDC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C007-8E6B-4F60-9E9A-B9B664C0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9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0659-34EF-D34D-A9B6-D90E35D2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94FD6-297F-119D-F5AF-57886B182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645CB-56F9-3A36-59E6-D0483FA9D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0326F-1717-0F25-807D-27BCCA97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EC5E-F6C8-46A4-B462-C224CC1AD26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FC9F5-9ECE-E4E5-9DE1-2393E926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7945E-CBDB-EAC1-CD94-9B5406AA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C007-8E6B-4F60-9E9A-B9B664C0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5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A152-A32E-37A9-F102-4A9BDF1B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AE912-DB5B-9CA2-8562-46E11D6AA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1C908-63D2-9981-F27A-557B7F02F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38AC2-F5FB-F644-0F72-D62194D23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124AE-88B0-6312-5499-1D4EF53BB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3A464-CDF9-C98A-14FC-64E6EF6B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EC5E-F6C8-46A4-B462-C224CC1AD26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61C52-CC8F-8FB9-534F-B6F516C3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C19F0A-37C7-FF81-6F04-B23C337C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C007-8E6B-4F60-9E9A-B9B664C0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2F47-DD93-0BD8-017C-C7CDCE34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475C7-CF46-149A-AC14-4EC1B6B9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EC5E-F6C8-46A4-B462-C224CC1AD26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D615F-C13A-8CFA-EF83-A7CD316E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132B6-E68B-9CF0-9946-6239E143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C007-8E6B-4F60-9E9A-B9B664C0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9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376E5-5A86-D7AD-E326-719FAD04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EC5E-F6C8-46A4-B462-C224CC1AD26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B055C-BA8F-2C41-D0E7-C7F7C5D7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8A9AF-6EBA-6A4C-55B7-DFF50140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C007-8E6B-4F60-9E9A-B9B664C0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BC08-EC3D-3E83-1030-2F3F1478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BFD8B-BE4E-2300-29A3-44E42BD64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87F57-D266-5D79-B9C7-C7AF1380E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38312-E256-B4D6-1D5F-AF57507F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EC5E-F6C8-46A4-B462-C224CC1AD26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D2433-EA26-D20D-C3F2-A5AF96E5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74B69-FE6A-FD5D-D37F-3F58D200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C007-8E6B-4F60-9E9A-B9B664C0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7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0E42C-A99A-AF44-1E76-98880867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C38E1-2035-0FAC-2D9F-6BF96A544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D59B0-AA37-A22F-4E58-1868F2242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17A4C-D5E1-355F-BEB3-1A11ABAD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EC5E-F6C8-46A4-B462-C224CC1AD26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B60C8-C366-6F7D-CE23-6955C2FB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83665-238D-4203-EDB0-7900B377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C007-8E6B-4F60-9E9A-B9B664C0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9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DB758-D5CC-B835-5C90-A260E095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59702-4DC5-8B5E-FCA9-F1C071401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9B685-88BC-FF5A-9202-3DB9D3CB2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EEC5E-F6C8-46A4-B462-C224CC1AD26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813A3-81B2-6AC2-CD19-F3F7DB8A7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6C1FD-CC66-460B-C08A-A599B5717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CC007-8E6B-4F60-9E9A-B9B664C0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0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261C-F29A-EC42-69A8-C8931CBC1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built-in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A5D36-399F-5E8E-DFF1-DD2ADD570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Ion Riza</a:t>
            </a:r>
          </a:p>
        </p:txBody>
      </p:sp>
    </p:spTree>
    <p:extLst>
      <p:ext uri="{BB962C8B-B14F-4D97-AF65-F5344CB8AC3E}">
        <p14:creationId xmlns:p14="http://schemas.microsoft.com/office/powerpoint/2010/main" val="4110110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B196-4A44-F235-A5B7-4C0C2AC9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Repetarea</a:t>
            </a:r>
            <a:r>
              <a:rPr lang="en-US" dirty="0"/>
              <a:t> </a:t>
            </a:r>
            <a:r>
              <a:rPr lang="en-US" dirty="0" err="1"/>
              <a:t>stringurilor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FD010-3C42-EA35-6299-391A62556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Repetarea</a:t>
            </a:r>
            <a:r>
              <a:rPr lang="en-US" dirty="0"/>
              <a:t> </a:t>
            </a:r>
            <a:r>
              <a:rPr lang="en-US" dirty="0" err="1"/>
              <a:t>secventelor</a:t>
            </a:r>
            <a:r>
              <a:rPr lang="en-US" dirty="0"/>
              <a:t> se face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operatorului</a:t>
            </a:r>
            <a:r>
              <a:rPr lang="en-US" dirty="0"/>
              <a:t> de </a:t>
            </a:r>
            <a:r>
              <a:rPr lang="en-US" dirty="0" err="1"/>
              <a:t>inmultire</a:t>
            </a:r>
            <a:r>
              <a:rPr lang="en-US" dirty="0"/>
              <a:t> “*”.</a:t>
            </a:r>
          </a:p>
        </p:txBody>
      </p:sp>
    </p:spTree>
    <p:extLst>
      <p:ext uri="{BB962C8B-B14F-4D97-AF65-F5344CB8AC3E}">
        <p14:creationId xmlns:p14="http://schemas.microsoft.com/office/powerpoint/2010/main" val="321122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22C5-2613-960F-AB24-5BAD3B00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Operatia</a:t>
            </a:r>
            <a:r>
              <a:rPr lang="en-US" dirty="0"/>
              <a:t> de </a:t>
            </a:r>
            <a:r>
              <a:rPr lang="en-US" dirty="0" err="1"/>
              <a:t>apartenenta</a:t>
            </a:r>
            <a:r>
              <a:rPr lang="en-US" dirty="0"/>
              <a:t> (membership)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74737-7514-64B8-9E9B-14EBC0274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Este </a:t>
            </a:r>
            <a:r>
              <a:rPr lang="en-US" dirty="0" err="1"/>
              <a:t>procesul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care </a:t>
            </a:r>
            <a:r>
              <a:rPr lang="en-US" dirty="0" err="1"/>
              <a:t>verificam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un </a:t>
            </a:r>
            <a:r>
              <a:rPr lang="en-US" dirty="0" err="1"/>
              <a:t>caracter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un </a:t>
            </a:r>
            <a:r>
              <a:rPr lang="en-US" dirty="0" err="1"/>
              <a:t>grup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r>
              <a:rPr lang="en-US" dirty="0"/>
              <a:t> (substring) se </a:t>
            </a:r>
            <a:r>
              <a:rPr lang="en-US" dirty="0" err="1"/>
              <a:t>afla</a:t>
            </a:r>
            <a:r>
              <a:rPr lang="en-US" dirty="0"/>
              <a:t> in string.</a:t>
            </a:r>
          </a:p>
          <a:p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realizata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cuvantului</a:t>
            </a:r>
            <a:r>
              <a:rPr lang="en-US" dirty="0"/>
              <a:t> </a:t>
            </a:r>
            <a:r>
              <a:rPr lang="en-US" dirty="0" err="1"/>
              <a:t>rezervat</a:t>
            </a:r>
            <a:r>
              <a:rPr lang="en-US" dirty="0"/>
              <a:t> “in” (</a:t>
            </a:r>
            <a:r>
              <a:rPr lang="en-US" dirty="0" err="1"/>
              <a:t>sau</a:t>
            </a:r>
            <a:r>
              <a:rPr lang="en-US" dirty="0"/>
              <a:t> “not in”)</a:t>
            </a:r>
          </a:p>
          <a:p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operatiei</a:t>
            </a:r>
            <a:r>
              <a:rPr lang="en-US" dirty="0"/>
              <a:t> de </a:t>
            </a:r>
            <a:r>
              <a:rPr lang="en-US" dirty="0" err="1"/>
              <a:t>apartenenta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de tip Boolean.</a:t>
            </a:r>
          </a:p>
        </p:txBody>
      </p:sp>
    </p:spTree>
    <p:extLst>
      <p:ext uri="{BB962C8B-B14F-4D97-AF65-F5344CB8AC3E}">
        <p14:creationId xmlns:p14="http://schemas.microsoft.com/office/powerpoint/2010/main" val="65312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B9B9-53FB-9BAD-7F47-7F87DC06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Compararea</a:t>
            </a:r>
            <a:r>
              <a:rPr lang="en-US" dirty="0"/>
              <a:t> </a:t>
            </a:r>
            <a:r>
              <a:rPr lang="en-US" dirty="0" err="1"/>
              <a:t>stringurilor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0820C-7F61-4ED6-0309-B819A73FA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Operatia</a:t>
            </a:r>
            <a:r>
              <a:rPr lang="en-US" dirty="0"/>
              <a:t> de </a:t>
            </a:r>
            <a:r>
              <a:rPr lang="en-US" dirty="0" err="1"/>
              <a:t>comparare</a:t>
            </a:r>
            <a:r>
              <a:rPr lang="en-US" dirty="0"/>
              <a:t> a </a:t>
            </a:r>
            <a:r>
              <a:rPr lang="en-US" dirty="0" err="1"/>
              <a:t>stringurilor</a:t>
            </a:r>
            <a:r>
              <a:rPr lang="en-US" dirty="0"/>
              <a:t> se </a:t>
            </a:r>
            <a:r>
              <a:rPr lang="en-US" dirty="0" err="1"/>
              <a:t>bazeaza</a:t>
            </a:r>
            <a:r>
              <a:rPr lang="en-US" dirty="0"/>
              <a:t> pe </a:t>
            </a:r>
            <a:r>
              <a:rPr lang="en-US" dirty="0" err="1"/>
              <a:t>ordinea</a:t>
            </a:r>
            <a:r>
              <a:rPr lang="en-US" dirty="0"/>
              <a:t> </a:t>
            </a:r>
            <a:r>
              <a:rPr lang="en-US" dirty="0" err="1"/>
              <a:t>alfabetica</a:t>
            </a:r>
            <a:r>
              <a:rPr lang="en-US" dirty="0"/>
              <a:t> a </a:t>
            </a:r>
            <a:r>
              <a:rPr lang="en-US" dirty="0" err="1"/>
              <a:t>caracterelor</a:t>
            </a:r>
            <a:r>
              <a:rPr lang="en-US" dirty="0"/>
              <a:t>,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codurile</a:t>
            </a:r>
            <a:r>
              <a:rPr lang="en-US" dirty="0"/>
              <a:t> </a:t>
            </a:r>
            <a:r>
              <a:rPr lang="en-US" dirty="0" err="1"/>
              <a:t>numerice</a:t>
            </a:r>
            <a:r>
              <a:rPr lang="en-US" dirty="0"/>
              <a:t> Unicode</a:t>
            </a:r>
          </a:p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gasi</a:t>
            </a:r>
            <a:r>
              <a:rPr lang="en-US" dirty="0"/>
              <a:t> un cod numeric Unicode,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dirty="0" err="1"/>
              <a:t>ord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9545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E853-9471-4C93-895C-C1C9E339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Parcurgerea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sir de </a:t>
            </a:r>
            <a:r>
              <a:rPr lang="en-US" dirty="0" err="1"/>
              <a:t>caractere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6494-AF9F-4EF7-8B6C-7C9C595B9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un sir de </a:t>
            </a:r>
            <a:r>
              <a:rPr lang="en-US" dirty="0" err="1"/>
              <a:t>caractere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iterabil</a:t>
            </a:r>
            <a:r>
              <a:rPr lang="en-US" dirty="0"/>
              <a:t>,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ii </a:t>
            </a:r>
            <a:r>
              <a:rPr lang="en-US" dirty="0" err="1"/>
              <a:t>confera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parcurge</a:t>
            </a:r>
            <a:r>
              <a:rPr lang="en-US" dirty="0"/>
              <a:t>, </a:t>
            </a:r>
            <a:r>
              <a:rPr lang="en-US" dirty="0" err="1"/>
              <a:t>litera</a:t>
            </a:r>
            <a:r>
              <a:rPr lang="en-US" dirty="0"/>
              <a:t> cu </a:t>
            </a:r>
            <a:r>
              <a:rPr lang="en-US" dirty="0" err="1"/>
              <a:t>litera</a:t>
            </a:r>
            <a:r>
              <a:rPr lang="en-US" dirty="0"/>
              <a:t>, </a:t>
            </a:r>
            <a:r>
              <a:rPr lang="en-US" dirty="0" err="1"/>
              <a:t>intreg</a:t>
            </a:r>
            <a:r>
              <a:rPr lang="en-US" dirty="0"/>
              <a:t> </a:t>
            </a:r>
            <a:r>
              <a:rPr lang="en-US" dirty="0" err="1"/>
              <a:t>sirul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r>
              <a:rPr lang="en-US" dirty="0"/>
              <a:t>.</a:t>
            </a:r>
          </a:p>
          <a:p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structura</a:t>
            </a:r>
            <a:r>
              <a:rPr lang="en-US" dirty="0"/>
              <a:t> de control FOR,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 a </a:t>
            </a:r>
            <a:r>
              <a:rPr lang="en-US" dirty="0" err="1"/>
              <a:t>parcurge</a:t>
            </a:r>
            <a:r>
              <a:rPr lang="en-US" dirty="0"/>
              <a:t> </a:t>
            </a:r>
            <a:r>
              <a:rPr lang="en-US" dirty="0" err="1"/>
              <a:t>sirul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parcurgere</a:t>
            </a:r>
            <a:r>
              <a:rPr lang="en-US" dirty="0"/>
              <a:t> </a:t>
            </a:r>
            <a:r>
              <a:rPr lang="en-US" dirty="0" err="1"/>
              <a:t>directa</a:t>
            </a:r>
            <a:endParaRPr lang="en-US" dirty="0"/>
          </a:p>
          <a:p>
            <a:pPr lvl="1"/>
            <a:r>
              <a:rPr lang="en-US" dirty="0" err="1"/>
              <a:t>parcurgere</a:t>
            </a:r>
            <a:r>
              <a:rPr lang="en-US" dirty="0"/>
              <a:t> cu range</a:t>
            </a:r>
          </a:p>
          <a:p>
            <a:pPr lvl="1"/>
            <a:r>
              <a:rPr lang="en-US" dirty="0" err="1"/>
              <a:t>parcurgere</a:t>
            </a:r>
            <a:r>
              <a:rPr lang="en-US" dirty="0"/>
              <a:t> cu enumerate</a:t>
            </a:r>
          </a:p>
        </p:txBody>
      </p:sp>
    </p:spTree>
    <p:extLst>
      <p:ext uri="{BB962C8B-B14F-4D97-AF65-F5344CB8AC3E}">
        <p14:creationId xmlns:p14="http://schemas.microsoft.com/office/powerpoint/2010/main" val="2251374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0146-E3FA-444A-B051-D686780E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Functii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</a:t>
            </a:r>
            <a:r>
              <a:rPr lang="en-US" dirty="0" err="1"/>
              <a:t>secventelor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D43F-5FF6-471B-8767-DA0E7755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 din </a:t>
            </a:r>
            <a:r>
              <a:rPr lang="en-US" dirty="0" err="1"/>
              <a:t>functiile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</a:t>
            </a:r>
            <a:r>
              <a:rPr lang="en-US" dirty="0" err="1"/>
              <a:t>secventelor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(), pe care am </a:t>
            </a:r>
            <a:r>
              <a:rPr lang="en-US" dirty="0" err="1"/>
              <a:t>prezentat</a:t>
            </a:r>
            <a:r>
              <a:rPr lang="en-US" dirty="0"/>
              <a:t>-o in slide-urile </a:t>
            </a:r>
            <a:r>
              <a:rPr lang="en-US" dirty="0" err="1"/>
              <a:t>anterioare</a:t>
            </a:r>
            <a:r>
              <a:rPr lang="en-US" dirty="0"/>
              <a:t>.</a:t>
            </a:r>
          </a:p>
          <a:p>
            <a:r>
              <a:rPr lang="en-US" dirty="0"/>
              <a:t>Alte </a:t>
            </a:r>
            <a:r>
              <a:rPr lang="en-US" dirty="0" err="1"/>
              <a:t>functii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min(s) –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 element al </a:t>
            </a:r>
            <a:r>
              <a:rPr lang="en-US" dirty="0" err="1"/>
              <a:t>lui</a:t>
            </a:r>
            <a:r>
              <a:rPr lang="en-US" dirty="0"/>
              <a:t> s (in </a:t>
            </a:r>
            <a:r>
              <a:rPr lang="en-US" dirty="0" err="1"/>
              <a:t>cazul</a:t>
            </a:r>
            <a:r>
              <a:rPr lang="en-US" dirty="0"/>
              <a:t> string-</a:t>
            </a:r>
            <a:r>
              <a:rPr lang="en-US" dirty="0" err="1"/>
              <a:t>urilor</a:t>
            </a:r>
            <a:r>
              <a:rPr lang="en-US" dirty="0"/>
              <a:t>,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verifice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numerica</a:t>
            </a:r>
            <a:r>
              <a:rPr lang="en-US" dirty="0"/>
              <a:t> Unicode)</a:t>
            </a:r>
          </a:p>
          <a:p>
            <a:pPr lvl="1"/>
            <a:r>
              <a:rPr lang="en-US" dirty="0"/>
              <a:t>max(s) –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element al </a:t>
            </a:r>
            <a:r>
              <a:rPr lang="en-US" dirty="0" err="1"/>
              <a:t>lui</a:t>
            </a:r>
            <a:r>
              <a:rPr lang="en-US" dirty="0"/>
              <a:t> s</a:t>
            </a:r>
          </a:p>
          <a:p>
            <a:pPr lvl="1"/>
            <a:r>
              <a:rPr lang="en-US" dirty="0" err="1"/>
              <a:t>s.index</a:t>
            </a:r>
            <a:r>
              <a:rPr lang="en-US" dirty="0"/>
              <a:t>(x[, </a:t>
            </a:r>
            <a:r>
              <a:rPr lang="en-US" dirty="0" err="1"/>
              <a:t>i</a:t>
            </a:r>
            <a:r>
              <a:rPr lang="en-US" dirty="0"/>
              <a:t>[, j]]) – index-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primei</a:t>
            </a:r>
            <a:r>
              <a:rPr lang="en-US" dirty="0"/>
              <a:t> </a:t>
            </a:r>
            <a:r>
              <a:rPr lang="en-US" dirty="0" err="1"/>
              <a:t>ocurente</a:t>
            </a:r>
            <a:r>
              <a:rPr lang="en-US" dirty="0"/>
              <a:t> al </a:t>
            </a:r>
            <a:r>
              <a:rPr lang="en-US" dirty="0" err="1"/>
              <a:t>elementului</a:t>
            </a:r>
            <a:r>
              <a:rPr lang="en-US" dirty="0"/>
              <a:t> x in string-</a:t>
            </a:r>
            <a:r>
              <a:rPr lang="en-US" dirty="0" err="1"/>
              <a:t>ul</a:t>
            </a:r>
            <a:r>
              <a:rPr lang="en-US" dirty="0"/>
              <a:t> s</a:t>
            </a:r>
          </a:p>
          <a:p>
            <a:pPr lvl="1"/>
            <a:r>
              <a:rPr lang="en-US" dirty="0" err="1"/>
              <a:t>s.count</a:t>
            </a:r>
            <a:r>
              <a:rPr lang="en-US" dirty="0"/>
              <a:t>(x) – </a:t>
            </a:r>
            <a:r>
              <a:rPr lang="en-US" dirty="0" err="1"/>
              <a:t>numarul</a:t>
            </a:r>
            <a:r>
              <a:rPr lang="en-US" dirty="0"/>
              <a:t> total de </a:t>
            </a:r>
            <a:r>
              <a:rPr lang="en-US" dirty="0" err="1"/>
              <a:t>ocurente</a:t>
            </a:r>
            <a:r>
              <a:rPr lang="en-US" dirty="0"/>
              <a:t> ale </a:t>
            </a:r>
            <a:r>
              <a:rPr lang="en-US" dirty="0" err="1"/>
              <a:t>lui</a:t>
            </a:r>
            <a:r>
              <a:rPr lang="en-US" dirty="0"/>
              <a:t> x in string-</a:t>
            </a:r>
            <a:r>
              <a:rPr lang="en-US" dirty="0" err="1"/>
              <a:t>ul</a:t>
            </a:r>
            <a:r>
              <a:rPr lang="en-US" dirty="0"/>
              <a:t> s </a:t>
            </a:r>
          </a:p>
        </p:txBody>
      </p:sp>
    </p:spTree>
    <p:extLst>
      <p:ext uri="{BB962C8B-B14F-4D97-AF65-F5344CB8AC3E}">
        <p14:creationId xmlns:p14="http://schemas.microsoft.com/office/powerpoint/2010/main" val="686833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0015-E9D5-DE45-4884-029CFF5B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</a:t>
            </a:r>
            <a:r>
              <a:rPr lang="en-US" dirty="0" err="1"/>
              <a:t>stringurilor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41A61-D259-12BD-E008-73CD8E1FE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 </a:t>
            </a:r>
            <a:r>
              <a:rPr lang="en-US" dirty="0" err="1"/>
              <a:t>langa</a:t>
            </a:r>
            <a:r>
              <a:rPr lang="en-US" dirty="0"/>
              <a:t> </a:t>
            </a:r>
            <a:r>
              <a:rPr lang="en-US" dirty="0" err="1"/>
              <a:t>operatiile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functiile</a:t>
            </a:r>
            <a:r>
              <a:rPr lang="en-US" dirty="0"/>
              <a:t> </a:t>
            </a:r>
            <a:r>
              <a:rPr lang="en-US" dirty="0" err="1"/>
              <a:t>comune</a:t>
            </a:r>
            <a:r>
              <a:rPr lang="en-US" dirty="0"/>
              <a:t> </a:t>
            </a:r>
            <a:r>
              <a:rPr lang="en-US" dirty="0" err="1"/>
              <a:t>secventelor</a:t>
            </a:r>
            <a:r>
              <a:rPr lang="en-US" dirty="0"/>
              <a:t>, </a:t>
            </a:r>
            <a:r>
              <a:rPr lang="en-US" dirty="0" err="1"/>
              <a:t>stringurile</a:t>
            </a:r>
            <a:r>
              <a:rPr lang="en-US" dirty="0"/>
              <a:t> </a:t>
            </a:r>
            <a:r>
              <a:rPr lang="en-US" dirty="0" err="1"/>
              <a:t>suporta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(</a:t>
            </a:r>
            <a:r>
              <a:rPr lang="en-US" dirty="0" err="1"/>
              <a:t>listate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in </a:t>
            </a:r>
            <a:r>
              <a:rPr lang="en-US" dirty="0" err="1"/>
              <a:t>functiile</a:t>
            </a:r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help(str)):</a:t>
            </a:r>
          </a:p>
          <a:p>
            <a:pPr lvl="1"/>
            <a:r>
              <a:rPr lang="en-US" b="1" dirty="0"/>
              <a:t>upper() </a:t>
            </a:r>
            <a:r>
              <a:rPr lang="en-US" dirty="0"/>
              <a:t>– </a:t>
            </a:r>
            <a:r>
              <a:rPr lang="en-US" dirty="0" err="1"/>
              <a:t>intoarce</a:t>
            </a:r>
            <a:r>
              <a:rPr lang="en-US" dirty="0"/>
              <a:t> o </a:t>
            </a:r>
            <a:r>
              <a:rPr lang="en-US" dirty="0" err="1"/>
              <a:t>copie</a:t>
            </a:r>
            <a:r>
              <a:rPr lang="en-US" dirty="0"/>
              <a:t> a </a:t>
            </a:r>
            <a:r>
              <a:rPr lang="en-US" dirty="0" err="1"/>
              <a:t>sirului</a:t>
            </a:r>
            <a:r>
              <a:rPr lang="en-US" dirty="0"/>
              <a:t> cu </a:t>
            </a:r>
            <a:r>
              <a:rPr lang="en-US" dirty="0" err="1"/>
              <a:t>litere</a:t>
            </a:r>
            <a:r>
              <a:rPr lang="en-US" dirty="0"/>
              <a:t> </a:t>
            </a:r>
            <a:r>
              <a:rPr lang="en-US" dirty="0" err="1"/>
              <a:t>mari</a:t>
            </a:r>
            <a:endParaRPr lang="en-US" dirty="0"/>
          </a:p>
          <a:p>
            <a:pPr lvl="1"/>
            <a:r>
              <a:rPr lang="en-US" b="1" dirty="0"/>
              <a:t>lower() </a:t>
            </a:r>
            <a:r>
              <a:rPr lang="en-US" dirty="0"/>
              <a:t>– </a:t>
            </a:r>
            <a:r>
              <a:rPr lang="en-US" dirty="0" err="1"/>
              <a:t>intoarce</a:t>
            </a:r>
            <a:r>
              <a:rPr lang="en-US" dirty="0"/>
              <a:t> o </a:t>
            </a:r>
            <a:r>
              <a:rPr lang="en-US" dirty="0" err="1"/>
              <a:t>copie</a:t>
            </a:r>
            <a:r>
              <a:rPr lang="en-US" dirty="0"/>
              <a:t> a </a:t>
            </a:r>
            <a:r>
              <a:rPr lang="en-US" dirty="0" err="1"/>
              <a:t>sirulului</a:t>
            </a:r>
            <a:r>
              <a:rPr lang="en-US" dirty="0"/>
              <a:t> cu </a:t>
            </a:r>
            <a:r>
              <a:rPr lang="en-US" dirty="0" err="1"/>
              <a:t>litere</a:t>
            </a:r>
            <a:r>
              <a:rPr lang="en-US" dirty="0"/>
              <a:t> </a:t>
            </a:r>
            <a:r>
              <a:rPr lang="en-US" dirty="0" err="1"/>
              <a:t>mici</a:t>
            </a:r>
            <a:endParaRPr lang="en-US" dirty="0"/>
          </a:p>
          <a:p>
            <a:pPr lvl="1"/>
            <a:r>
              <a:rPr lang="en-US" b="1" dirty="0"/>
              <a:t>capitalize() </a:t>
            </a:r>
            <a:r>
              <a:rPr lang="en-US" dirty="0"/>
              <a:t>– </a:t>
            </a:r>
            <a:r>
              <a:rPr lang="en-US" dirty="0" err="1"/>
              <a:t>intoarce</a:t>
            </a:r>
            <a:r>
              <a:rPr lang="en-US" dirty="0"/>
              <a:t> o </a:t>
            </a:r>
            <a:r>
              <a:rPr lang="en-US" dirty="0" err="1"/>
              <a:t>copie</a:t>
            </a:r>
            <a:r>
              <a:rPr lang="en-US" dirty="0"/>
              <a:t> a </a:t>
            </a:r>
            <a:r>
              <a:rPr lang="en-US" dirty="0" err="1"/>
              <a:t>sirului</a:t>
            </a:r>
            <a:r>
              <a:rPr lang="en-US" dirty="0"/>
              <a:t> cu </a:t>
            </a:r>
            <a:r>
              <a:rPr lang="en-US" dirty="0" err="1"/>
              <a:t>majuscula</a:t>
            </a:r>
            <a:endParaRPr lang="en-US" dirty="0"/>
          </a:p>
          <a:p>
            <a:pPr lvl="1"/>
            <a:r>
              <a:rPr lang="en-US" b="1" dirty="0" err="1"/>
              <a:t>startswith</a:t>
            </a:r>
            <a:r>
              <a:rPr lang="en-US" b="1" dirty="0"/>
              <a:t>(x) </a:t>
            </a:r>
            <a:r>
              <a:rPr lang="en-US" dirty="0"/>
              <a:t>–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sirul</a:t>
            </a:r>
            <a:r>
              <a:rPr lang="en-US" dirty="0"/>
              <a:t> </a:t>
            </a:r>
            <a:r>
              <a:rPr lang="en-US" dirty="0" err="1"/>
              <a:t>incepe</a:t>
            </a:r>
            <a:r>
              <a:rPr lang="en-US" dirty="0"/>
              <a:t> cu </a:t>
            </a:r>
            <a:r>
              <a:rPr lang="en-US" dirty="0" err="1"/>
              <a:t>litera</a:t>
            </a:r>
            <a:r>
              <a:rPr lang="en-US" dirty="0"/>
              <a:t> x</a:t>
            </a:r>
          </a:p>
          <a:p>
            <a:pPr lvl="1"/>
            <a:r>
              <a:rPr lang="en-US" b="1" dirty="0" err="1"/>
              <a:t>endswith</a:t>
            </a:r>
            <a:r>
              <a:rPr lang="en-US" b="1" dirty="0"/>
              <a:t>(x) </a:t>
            </a:r>
            <a:r>
              <a:rPr lang="en-US" dirty="0"/>
              <a:t>–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sirul</a:t>
            </a:r>
            <a:r>
              <a:rPr lang="en-US" dirty="0"/>
              <a:t> se termina in </a:t>
            </a:r>
            <a:r>
              <a:rPr lang="en-US" dirty="0" err="1"/>
              <a:t>litera</a:t>
            </a:r>
            <a:r>
              <a:rPr lang="en-US" dirty="0"/>
              <a:t> x</a:t>
            </a:r>
          </a:p>
          <a:p>
            <a:pPr lvl="1"/>
            <a:r>
              <a:rPr lang="en-US" b="1" dirty="0"/>
              <a:t>find(x, start, end) </a:t>
            </a:r>
            <a:r>
              <a:rPr lang="en-US" dirty="0"/>
              <a:t>– </a:t>
            </a:r>
            <a:r>
              <a:rPr lang="en-US" dirty="0" err="1"/>
              <a:t>intoarce</a:t>
            </a:r>
            <a:r>
              <a:rPr lang="en-US" dirty="0"/>
              <a:t> </a:t>
            </a:r>
            <a:r>
              <a:rPr lang="en-US" dirty="0" err="1"/>
              <a:t>pozitia</a:t>
            </a:r>
            <a:r>
              <a:rPr lang="en-US" dirty="0"/>
              <a:t> index-</a:t>
            </a:r>
            <a:r>
              <a:rPr lang="en-US" dirty="0" err="1"/>
              <a:t>ului</a:t>
            </a:r>
            <a:r>
              <a:rPr lang="en-US" dirty="0"/>
              <a:t> specific </a:t>
            </a:r>
            <a:r>
              <a:rPr lang="en-US" dirty="0" err="1"/>
              <a:t>lui</a:t>
            </a:r>
            <a:r>
              <a:rPr lang="en-US" dirty="0"/>
              <a:t> x. </a:t>
            </a:r>
            <a:r>
              <a:rPr lang="en-US" dirty="0" err="1"/>
              <a:t>Diferenta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find() </a:t>
            </a:r>
            <a:r>
              <a:rPr lang="en-US" dirty="0" err="1"/>
              <a:t>si</a:t>
            </a:r>
            <a:r>
              <a:rPr lang="en-US" dirty="0"/>
              <a:t> index() </a:t>
            </a:r>
            <a:r>
              <a:rPr lang="en-US" dirty="0" err="1"/>
              <a:t>este</a:t>
            </a:r>
            <a:r>
              <a:rPr lang="en-US" dirty="0"/>
              <a:t> ca find() nu </a:t>
            </a:r>
            <a:r>
              <a:rPr lang="en-US" dirty="0" err="1"/>
              <a:t>arunca</a:t>
            </a:r>
            <a:r>
              <a:rPr lang="en-US" dirty="0"/>
              <a:t> o </a:t>
            </a:r>
            <a:r>
              <a:rPr lang="en-US" dirty="0" err="1"/>
              <a:t>exceptie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nu </a:t>
            </a:r>
            <a:r>
              <a:rPr lang="en-US" dirty="0" err="1"/>
              <a:t>gaseste</a:t>
            </a:r>
            <a:r>
              <a:rPr lang="en-US" dirty="0"/>
              <a:t> substring-</a:t>
            </a:r>
            <a:r>
              <a:rPr lang="en-US" dirty="0" err="1"/>
              <a:t>ul</a:t>
            </a:r>
            <a:r>
              <a:rPr lang="en-US" dirty="0"/>
              <a:t> x, ci </a:t>
            </a:r>
            <a:r>
              <a:rPr lang="en-US" dirty="0" err="1"/>
              <a:t>returneaza</a:t>
            </a:r>
            <a:r>
              <a:rPr lang="en-US" dirty="0"/>
              <a:t> -1.</a:t>
            </a:r>
          </a:p>
        </p:txBody>
      </p:sp>
    </p:spTree>
    <p:extLst>
      <p:ext uri="{BB962C8B-B14F-4D97-AF65-F5344CB8AC3E}">
        <p14:creationId xmlns:p14="http://schemas.microsoft.com/office/powerpoint/2010/main" val="341777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56C7-9F0C-4B80-868D-39FC6CF0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</a:t>
            </a:r>
            <a:r>
              <a:rPr lang="en-US" dirty="0" err="1"/>
              <a:t>stringurilor</a:t>
            </a:r>
            <a:r>
              <a:rPr lang="en-US" dirty="0"/>
              <a:t>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D48FA-5125-445F-AFAD-5B0C34BFF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replace(old, new, count=-1) </a:t>
            </a:r>
            <a:r>
              <a:rPr lang="en-US" dirty="0"/>
              <a:t>– </a:t>
            </a:r>
            <a:r>
              <a:rPr lang="en-US" dirty="0" err="1"/>
              <a:t>intoarce</a:t>
            </a:r>
            <a:r>
              <a:rPr lang="en-US" dirty="0"/>
              <a:t> o </a:t>
            </a:r>
            <a:r>
              <a:rPr lang="en-US" dirty="0" err="1"/>
              <a:t>copie</a:t>
            </a:r>
            <a:r>
              <a:rPr lang="en-US" dirty="0"/>
              <a:t> a string-</a:t>
            </a:r>
            <a:r>
              <a:rPr lang="en-US" dirty="0" err="1"/>
              <a:t>ului</a:t>
            </a:r>
            <a:r>
              <a:rPr lang="en-US" dirty="0"/>
              <a:t> cu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caracterele</a:t>
            </a:r>
            <a:r>
              <a:rPr lang="en-US" dirty="0"/>
              <a:t> </a:t>
            </a:r>
            <a:r>
              <a:rPr lang="en-US" dirty="0" err="1"/>
              <a:t>vechi</a:t>
            </a:r>
            <a:r>
              <a:rPr lang="en-US" dirty="0"/>
              <a:t> </a:t>
            </a:r>
            <a:r>
              <a:rPr lang="en-US" dirty="0" err="1"/>
              <a:t>inlocuite</a:t>
            </a:r>
            <a:r>
              <a:rPr lang="en-US" dirty="0"/>
              <a:t> cu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. (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stabili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ocurente</a:t>
            </a:r>
            <a:r>
              <a:rPr lang="en-US" dirty="0"/>
              <a:t> </a:t>
            </a:r>
            <a:r>
              <a:rPr lang="en-US" dirty="0" err="1"/>
              <a:t>inlocuite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argumentului</a:t>
            </a:r>
            <a:r>
              <a:rPr lang="en-US" dirty="0"/>
              <a:t> count)</a:t>
            </a:r>
          </a:p>
          <a:p>
            <a:r>
              <a:rPr lang="en-US" b="1" dirty="0"/>
              <a:t>split(</a:t>
            </a:r>
            <a:r>
              <a:rPr lang="en-US" b="1" dirty="0" err="1"/>
              <a:t>sep</a:t>
            </a:r>
            <a:r>
              <a:rPr lang="en-US" b="1" dirty="0"/>
              <a:t>, </a:t>
            </a:r>
            <a:r>
              <a:rPr lang="en-US" b="1" dirty="0" err="1"/>
              <a:t>maxsplit</a:t>
            </a:r>
            <a:r>
              <a:rPr lang="en-US" b="1" dirty="0"/>
              <a:t>=-1) </a:t>
            </a:r>
            <a:r>
              <a:rPr lang="en-US" dirty="0"/>
              <a:t>– </a:t>
            </a:r>
            <a:r>
              <a:rPr lang="en-US" dirty="0" err="1"/>
              <a:t>intoarce</a:t>
            </a:r>
            <a:r>
              <a:rPr lang="en-US" dirty="0"/>
              <a:t> o </a:t>
            </a:r>
            <a:r>
              <a:rPr lang="en-US" dirty="0" err="1"/>
              <a:t>lista</a:t>
            </a:r>
            <a:r>
              <a:rPr lang="en-US" dirty="0"/>
              <a:t> cu substring-urile </a:t>
            </a:r>
            <a:r>
              <a:rPr lang="en-US" dirty="0" err="1"/>
              <a:t>rezultate</a:t>
            </a:r>
            <a:r>
              <a:rPr lang="en-US" dirty="0"/>
              <a:t> 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impartirii</a:t>
            </a:r>
            <a:r>
              <a:rPr lang="en-US" dirty="0"/>
              <a:t> string-</a:t>
            </a:r>
            <a:r>
              <a:rPr lang="en-US" dirty="0" err="1"/>
              <a:t>ului</a:t>
            </a:r>
            <a:r>
              <a:rPr lang="en-US" dirty="0"/>
              <a:t> cu </a:t>
            </a:r>
            <a:r>
              <a:rPr lang="en-US" dirty="0" err="1"/>
              <a:t>separatorul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ca argument </a:t>
            </a:r>
          </a:p>
          <a:p>
            <a:r>
              <a:rPr lang="en-US" b="1" dirty="0"/>
              <a:t>strip, </a:t>
            </a:r>
            <a:r>
              <a:rPr lang="en-US" b="1" dirty="0" err="1"/>
              <a:t>lstrip</a:t>
            </a:r>
            <a:r>
              <a:rPr lang="en-US" b="1" dirty="0"/>
              <a:t>, </a:t>
            </a:r>
            <a:r>
              <a:rPr lang="en-US" b="1" dirty="0" err="1"/>
              <a:t>rstrip</a:t>
            </a:r>
            <a:r>
              <a:rPr lang="en-US" b="1" dirty="0"/>
              <a:t>() </a:t>
            </a:r>
            <a:r>
              <a:rPr lang="en-US" dirty="0"/>
              <a:t>– strip </a:t>
            </a:r>
            <a:r>
              <a:rPr lang="en-US" dirty="0" err="1"/>
              <a:t>intoarce</a:t>
            </a:r>
            <a:r>
              <a:rPr lang="en-US" dirty="0"/>
              <a:t> o </a:t>
            </a:r>
            <a:r>
              <a:rPr lang="en-US" dirty="0" err="1"/>
              <a:t>copie</a:t>
            </a:r>
            <a:r>
              <a:rPr lang="en-US" dirty="0"/>
              <a:t> a </a:t>
            </a:r>
            <a:r>
              <a:rPr lang="en-US" dirty="0" err="1"/>
              <a:t>stringului</a:t>
            </a:r>
            <a:r>
              <a:rPr lang="en-US" dirty="0"/>
              <a:t> cu </a:t>
            </a:r>
            <a:r>
              <a:rPr lang="en-US" dirty="0" err="1"/>
              <a:t>spatiile</a:t>
            </a:r>
            <a:r>
              <a:rPr lang="en-US" dirty="0"/>
              <a:t> </a:t>
            </a:r>
            <a:r>
              <a:rPr lang="en-US" dirty="0" err="1"/>
              <a:t>goale</a:t>
            </a:r>
            <a:r>
              <a:rPr lang="en-US" dirty="0"/>
              <a:t> de la </a:t>
            </a:r>
            <a:r>
              <a:rPr lang="en-US" dirty="0" err="1"/>
              <a:t>extermitatile</a:t>
            </a:r>
            <a:r>
              <a:rPr lang="en-US" dirty="0"/>
              <a:t> </a:t>
            </a:r>
            <a:r>
              <a:rPr lang="en-US" dirty="0" err="1"/>
              <a:t>stringului</a:t>
            </a:r>
            <a:r>
              <a:rPr lang="en-US" dirty="0"/>
              <a:t> eliminate, pe cand </a:t>
            </a:r>
            <a:r>
              <a:rPr lang="en-US" dirty="0" err="1"/>
              <a:t>lstrip</a:t>
            </a:r>
            <a:r>
              <a:rPr lang="en-US" dirty="0"/>
              <a:t> se </a:t>
            </a:r>
            <a:r>
              <a:rPr lang="en-US" dirty="0" err="1"/>
              <a:t>elimina</a:t>
            </a:r>
            <a:r>
              <a:rPr lang="en-US" dirty="0"/>
              <a:t> pe </a:t>
            </a:r>
            <a:r>
              <a:rPr lang="en-US" dirty="0" err="1"/>
              <a:t>cele</a:t>
            </a:r>
            <a:r>
              <a:rPr lang="en-US" dirty="0"/>
              <a:t> de la </a:t>
            </a:r>
            <a:r>
              <a:rPr lang="en-US" dirty="0" err="1"/>
              <a:t>stanga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rstrip</a:t>
            </a:r>
            <a:r>
              <a:rPr lang="en-US" dirty="0"/>
              <a:t> pe </a:t>
            </a:r>
            <a:r>
              <a:rPr lang="en-US" dirty="0" err="1"/>
              <a:t>cele</a:t>
            </a:r>
            <a:r>
              <a:rPr lang="en-US" dirty="0"/>
              <a:t> de la </a:t>
            </a:r>
            <a:r>
              <a:rPr lang="en-US" dirty="0" err="1"/>
              <a:t>dreapta</a:t>
            </a:r>
            <a:r>
              <a:rPr lang="en-US" dirty="0"/>
              <a:t> </a:t>
            </a:r>
            <a:r>
              <a:rPr lang="en-US" dirty="0" err="1"/>
              <a:t>stringului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74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121C-67EF-418A-A3CD-4B918187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64724-7E30-4C7A-B6DF-1566AF7A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Cea</a:t>
            </a:r>
            <a:r>
              <a:rPr lang="en-US" sz="3200" dirty="0"/>
              <a:t> </a:t>
            </a:r>
            <a:r>
              <a:rPr lang="en-US" sz="3200" dirty="0" err="1"/>
              <a:t>mai</a:t>
            </a:r>
            <a:r>
              <a:rPr lang="en-US" sz="3200" dirty="0"/>
              <a:t> </a:t>
            </a:r>
            <a:r>
              <a:rPr lang="en-US" sz="3200" dirty="0" err="1"/>
              <a:t>generala</a:t>
            </a:r>
            <a:r>
              <a:rPr lang="en-US" sz="3200" dirty="0"/>
              <a:t> </a:t>
            </a:r>
            <a:r>
              <a:rPr lang="en-US" sz="3200" dirty="0" err="1"/>
              <a:t>secventa</a:t>
            </a:r>
            <a:r>
              <a:rPr lang="en-US" sz="3200" dirty="0"/>
              <a:t> </a:t>
            </a:r>
            <a:r>
              <a:rPr lang="en-US" sz="3200" dirty="0" err="1"/>
              <a:t>mutabila</a:t>
            </a:r>
            <a:r>
              <a:rPr lang="en-US" sz="3200" dirty="0"/>
              <a:t> de </a:t>
            </a:r>
            <a:r>
              <a:rPr lang="en-US" sz="3200" dirty="0" err="1"/>
              <a:t>elemente</a:t>
            </a:r>
            <a:r>
              <a:rPr lang="en-US" sz="3200" dirty="0"/>
              <a:t> din Python.</a:t>
            </a:r>
          </a:p>
          <a:p>
            <a:r>
              <a:rPr lang="en-US" sz="3200" dirty="0" err="1"/>
              <a:t>Listele</a:t>
            </a:r>
            <a:r>
              <a:rPr lang="en-US" sz="3200" dirty="0"/>
              <a:t> sunt </a:t>
            </a:r>
            <a:r>
              <a:rPr lang="en-US" sz="3200" dirty="0" err="1"/>
              <a:t>colectii</a:t>
            </a:r>
            <a:r>
              <a:rPr lang="en-US" sz="3200" dirty="0"/>
              <a:t> </a:t>
            </a:r>
            <a:r>
              <a:rPr lang="en-US" sz="3200" dirty="0" err="1"/>
              <a:t>neomogene</a:t>
            </a:r>
            <a:r>
              <a:rPr lang="en-US" sz="3200" dirty="0"/>
              <a:t>, </a:t>
            </a:r>
            <a:r>
              <a:rPr lang="en-US" sz="3200" dirty="0" err="1"/>
              <a:t>ordonate</a:t>
            </a:r>
            <a:r>
              <a:rPr lang="en-US" sz="3200" dirty="0"/>
              <a:t> </a:t>
            </a:r>
            <a:r>
              <a:rPr lang="en-US" sz="3200" dirty="0" err="1"/>
              <a:t>pozitional</a:t>
            </a:r>
            <a:r>
              <a:rPr lang="en-US" sz="3200" dirty="0"/>
              <a:t> de </a:t>
            </a:r>
            <a:r>
              <a:rPr lang="en-US" sz="3200" dirty="0" err="1"/>
              <a:t>dimensiune</a:t>
            </a:r>
            <a:r>
              <a:rPr lang="en-US" sz="3200" dirty="0"/>
              <a:t> </a:t>
            </a:r>
            <a:r>
              <a:rPr lang="en-US" sz="3200" dirty="0" err="1"/>
              <a:t>variabila</a:t>
            </a:r>
            <a:r>
              <a:rPr lang="en-US" sz="3200" dirty="0"/>
              <a:t>.</a:t>
            </a:r>
          </a:p>
          <a:p>
            <a:pPr lvl="1"/>
            <a:r>
              <a:rPr lang="en-US" sz="2800" dirty="0" err="1"/>
              <a:t>neomogene</a:t>
            </a:r>
            <a:r>
              <a:rPr lang="en-US" sz="2800" dirty="0"/>
              <a:t>: </a:t>
            </a:r>
            <a:r>
              <a:rPr lang="en-US" sz="2800" dirty="0" err="1"/>
              <a:t>contine</a:t>
            </a:r>
            <a:r>
              <a:rPr lang="en-US" sz="2800" dirty="0"/>
              <a:t> </a:t>
            </a:r>
            <a:r>
              <a:rPr lang="en-US" sz="2800" dirty="0" err="1"/>
              <a:t>elemente</a:t>
            </a:r>
            <a:r>
              <a:rPr lang="en-US" sz="2800" dirty="0"/>
              <a:t> de </a:t>
            </a:r>
            <a:r>
              <a:rPr lang="en-US" sz="2800" dirty="0" err="1"/>
              <a:t>diferite</a:t>
            </a:r>
            <a:r>
              <a:rPr lang="en-US" sz="2800" dirty="0"/>
              <a:t> </a:t>
            </a:r>
            <a:r>
              <a:rPr lang="en-US" sz="2800" dirty="0" err="1"/>
              <a:t>tipuri</a:t>
            </a:r>
            <a:r>
              <a:rPr lang="en-US" sz="2800" dirty="0"/>
              <a:t> de date (</a:t>
            </a:r>
            <a:r>
              <a:rPr lang="en-US" sz="2800" dirty="0" err="1"/>
              <a:t>poate</a:t>
            </a:r>
            <a:r>
              <a:rPr lang="en-US" sz="2800" dirty="0"/>
              <a:t> continue </a:t>
            </a:r>
            <a:r>
              <a:rPr lang="en-US" sz="2800" dirty="0" err="1"/>
              <a:t>numere</a:t>
            </a:r>
            <a:r>
              <a:rPr lang="en-US" sz="2800" dirty="0"/>
              <a:t>, </a:t>
            </a:r>
            <a:r>
              <a:rPr lang="en-US" sz="2800" dirty="0" err="1"/>
              <a:t>siruri</a:t>
            </a:r>
            <a:r>
              <a:rPr lang="en-US" sz="2800" dirty="0"/>
              <a:t> de </a:t>
            </a:r>
            <a:r>
              <a:rPr lang="en-US" sz="2800" dirty="0" err="1"/>
              <a:t>caractere</a:t>
            </a:r>
            <a:r>
              <a:rPr lang="en-US" sz="2800" dirty="0"/>
              <a:t>, </a:t>
            </a:r>
            <a:r>
              <a:rPr lang="en-US" sz="2800" dirty="0" err="1"/>
              <a:t>liste</a:t>
            </a:r>
            <a:r>
              <a:rPr lang="en-US" sz="2800" dirty="0"/>
              <a:t>, </a:t>
            </a:r>
            <a:r>
              <a:rPr lang="en-US" sz="2800" dirty="0" err="1"/>
              <a:t>tupluri</a:t>
            </a:r>
            <a:r>
              <a:rPr lang="en-US" sz="2800" dirty="0"/>
              <a:t>, </a:t>
            </a:r>
            <a:r>
              <a:rPr lang="en-US" sz="2800" dirty="0" err="1"/>
              <a:t>dictionare</a:t>
            </a:r>
            <a:r>
              <a:rPr lang="en-US" sz="2800" dirty="0"/>
              <a:t>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  <a:p>
            <a:pPr lvl="1"/>
            <a:r>
              <a:rPr lang="en-US" sz="2800" dirty="0" err="1"/>
              <a:t>ordonate</a:t>
            </a:r>
            <a:r>
              <a:rPr lang="en-US" sz="2800" dirty="0"/>
              <a:t> </a:t>
            </a:r>
            <a:r>
              <a:rPr lang="en-US" sz="2800" dirty="0" err="1"/>
              <a:t>pozitional</a:t>
            </a:r>
            <a:r>
              <a:rPr lang="en-US" sz="2800" dirty="0"/>
              <a:t>: </a:t>
            </a:r>
            <a:r>
              <a:rPr lang="en-US" sz="2800" dirty="0" err="1"/>
              <a:t>fiecare</a:t>
            </a:r>
            <a:r>
              <a:rPr lang="en-US" sz="2800" dirty="0"/>
              <a:t> element are o </a:t>
            </a:r>
            <a:r>
              <a:rPr lang="en-US" sz="2800" dirty="0" err="1"/>
              <a:t>pozitie</a:t>
            </a:r>
            <a:r>
              <a:rPr lang="en-US" sz="2800" dirty="0"/>
              <a:t> </a:t>
            </a:r>
            <a:r>
              <a:rPr lang="en-US" sz="2800" dirty="0" err="1"/>
              <a:t>fixa</a:t>
            </a:r>
            <a:r>
              <a:rPr lang="en-US" sz="2800" dirty="0"/>
              <a:t> in </a:t>
            </a:r>
            <a:r>
              <a:rPr lang="en-US" sz="2800" dirty="0" err="1"/>
              <a:t>lista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poate</a:t>
            </a:r>
            <a:r>
              <a:rPr lang="en-US" sz="2800" dirty="0"/>
              <a:t> fi </a:t>
            </a:r>
            <a:r>
              <a:rPr lang="en-US" sz="2800" dirty="0" err="1"/>
              <a:t>accesat</a:t>
            </a:r>
            <a:r>
              <a:rPr lang="en-US" sz="2800" dirty="0"/>
              <a:t> </a:t>
            </a:r>
            <a:r>
              <a:rPr lang="en-US" sz="2800" dirty="0" err="1"/>
              <a:t>folosind</a:t>
            </a:r>
            <a:r>
              <a:rPr lang="en-US" sz="2800" dirty="0"/>
              <a:t> </a:t>
            </a:r>
            <a:r>
              <a:rPr lang="en-US" sz="2800" dirty="0" err="1"/>
              <a:t>indexul</a:t>
            </a:r>
            <a:r>
              <a:rPr lang="en-US" sz="2800" dirty="0"/>
              <a:t> </a:t>
            </a:r>
            <a:r>
              <a:rPr lang="en-US" sz="2800" dirty="0" err="1"/>
              <a:t>corespunzator</a:t>
            </a:r>
            <a:endParaRPr lang="en-US" sz="2800" dirty="0"/>
          </a:p>
          <a:p>
            <a:pPr lvl="1"/>
            <a:r>
              <a:rPr lang="en-US" sz="2800" dirty="0" err="1"/>
              <a:t>dimensiune</a:t>
            </a:r>
            <a:r>
              <a:rPr lang="en-US" sz="2800" dirty="0"/>
              <a:t> </a:t>
            </a:r>
            <a:r>
              <a:rPr lang="en-US" sz="2800" dirty="0" err="1"/>
              <a:t>variabila</a:t>
            </a:r>
            <a:r>
              <a:rPr lang="en-US" sz="2800" dirty="0"/>
              <a:t>: nu are o </a:t>
            </a:r>
            <a:r>
              <a:rPr lang="en-US" sz="2800" dirty="0" err="1"/>
              <a:t>marime</a:t>
            </a:r>
            <a:r>
              <a:rPr lang="en-US" sz="2800" dirty="0"/>
              <a:t> </a:t>
            </a:r>
            <a:r>
              <a:rPr lang="en-US" sz="2800" dirty="0" err="1"/>
              <a:t>fixa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numarul</a:t>
            </a:r>
            <a:r>
              <a:rPr lang="en-US" sz="2800" dirty="0"/>
              <a:t> de </a:t>
            </a:r>
            <a:r>
              <a:rPr lang="en-US" sz="2800" dirty="0" err="1"/>
              <a:t>elemente</a:t>
            </a:r>
            <a:r>
              <a:rPr lang="en-US" sz="2800" dirty="0"/>
              <a:t> </a:t>
            </a:r>
            <a:r>
              <a:rPr lang="en-US" sz="2800" dirty="0" err="1"/>
              <a:t>poate</a:t>
            </a:r>
            <a:r>
              <a:rPr lang="en-US" sz="2800" dirty="0"/>
              <a:t> fi </a:t>
            </a:r>
            <a:r>
              <a:rPr lang="en-US" sz="2800" dirty="0" err="1"/>
              <a:t>schimbat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931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B9AB-765C-4117-B8C3-44003F36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Initializarea</a:t>
            </a:r>
            <a:r>
              <a:rPr lang="en-US" dirty="0"/>
              <a:t> </a:t>
            </a:r>
            <a:r>
              <a:rPr lang="en-US" dirty="0" err="1"/>
              <a:t>listelor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C268-514D-44D2-97CE-EE9A163A4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Listele</a:t>
            </a:r>
            <a:r>
              <a:rPr lang="en-US" dirty="0"/>
              <a:t> pot fi </a:t>
            </a:r>
            <a:r>
              <a:rPr lang="en-US" dirty="0" err="1"/>
              <a:t>initializate</a:t>
            </a:r>
            <a:r>
              <a:rPr lang="en-US" dirty="0"/>
              <a:t> in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moduri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perechi</a:t>
            </a:r>
            <a:r>
              <a:rPr lang="en-US" dirty="0"/>
              <a:t> de </a:t>
            </a:r>
            <a:r>
              <a:rPr lang="en-US" dirty="0" err="1"/>
              <a:t>paranteze</a:t>
            </a:r>
            <a:r>
              <a:rPr lang="en-US" dirty="0"/>
              <a:t> </a:t>
            </a:r>
            <a:r>
              <a:rPr lang="en-US" dirty="0" err="1"/>
              <a:t>patrate</a:t>
            </a:r>
            <a:endParaRPr lang="en-US" dirty="0"/>
          </a:p>
          <a:p>
            <a:pPr lvl="1"/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functiei</a:t>
            </a:r>
            <a:r>
              <a:rPr lang="en-US" dirty="0"/>
              <a:t> list(), cu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argument</a:t>
            </a:r>
          </a:p>
          <a:p>
            <a:pPr lvl="1"/>
            <a:r>
              <a:rPr lang="en-US" dirty="0" err="1"/>
              <a:t>Prin</a:t>
            </a:r>
            <a:r>
              <a:rPr lang="en-US" dirty="0"/>
              <a:t> list comprehension (</a:t>
            </a:r>
            <a:r>
              <a:rPr lang="en-US" dirty="0" err="1"/>
              <a:t>vezi</a:t>
            </a:r>
            <a:r>
              <a:rPr lang="en-US" dirty="0"/>
              <a:t> </a:t>
            </a:r>
            <a:r>
              <a:rPr lang="en-US" dirty="0" err="1"/>
              <a:t>prezentare</a:t>
            </a:r>
            <a:r>
              <a:rPr lang="en-US" dirty="0"/>
              <a:t> “</a:t>
            </a:r>
            <a:r>
              <a:rPr lang="en-US" dirty="0" err="1"/>
              <a:t>programare</a:t>
            </a:r>
            <a:r>
              <a:rPr lang="en-US" dirty="0"/>
              <a:t> </a:t>
            </a:r>
            <a:r>
              <a:rPr lang="en-US" dirty="0" err="1"/>
              <a:t>functionala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098472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1CB1-D43C-404A-98B5-4341123F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Accesarea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</a:t>
            </a:r>
            <a:r>
              <a:rPr lang="en-US" dirty="0" err="1"/>
              <a:t>listei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5D3D-6FAD-44D5-80CF-1A4C86B61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Este </a:t>
            </a:r>
            <a:r>
              <a:rPr lang="en-US" dirty="0" err="1"/>
              <a:t>posibila</a:t>
            </a:r>
            <a:r>
              <a:rPr lang="en-US" dirty="0"/>
              <a:t>, </a:t>
            </a:r>
            <a:r>
              <a:rPr lang="en-US" dirty="0" err="1"/>
              <a:t>atat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index, cat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slicing (</a:t>
            </a:r>
            <a:r>
              <a:rPr lang="en-US" dirty="0" err="1"/>
              <a:t>folosind</a:t>
            </a:r>
            <a:r>
              <a:rPr lang="en-US" dirty="0"/>
              <a:t> un index de start, stop </a:t>
            </a:r>
            <a:r>
              <a:rPr lang="en-US" dirty="0" err="1"/>
              <a:t>si</a:t>
            </a:r>
            <a:r>
              <a:rPr lang="en-US" dirty="0"/>
              <a:t> pas)</a:t>
            </a:r>
          </a:p>
        </p:txBody>
      </p:sp>
    </p:spTree>
    <p:extLst>
      <p:ext uri="{BB962C8B-B14F-4D97-AF65-F5344CB8AC3E}">
        <p14:creationId xmlns:p14="http://schemas.microsoft.com/office/powerpoint/2010/main" val="343993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D0E-858E-68B5-DC7B-34FC049F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cursului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4F1CA-FCD9-B05A-8ABB-7C0138184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Cursul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dura 4 ore: 09:00 – 13:00</a:t>
            </a:r>
          </a:p>
          <a:p>
            <a:r>
              <a:rPr lang="en-US" dirty="0"/>
              <a:t>Cand </a:t>
            </a:r>
            <a:r>
              <a:rPr lang="en-US" dirty="0" err="1"/>
              <a:t>luam</a:t>
            </a:r>
            <a:r>
              <a:rPr lang="en-US" dirty="0"/>
              <a:t> </a:t>
            </a:r>
            <a:r>
              <a:rPr lang="en-US" dirty="0" err="1"/>
              <a:t>pauza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3 </a:t>
            </a:r>
            <a:r>
              <a:rPr lang="en-US" dirty="0" err="1"/>
              <a:t>pauze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de 10 minute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pauza</a:t>
            </a:r>
            <a:r>
              <a:rPr lang="en-US" dirty="0"/>
              <a:t> mare de 30 minute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82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BF11-C618-43BE-B86F-9342ADD7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Modificarea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</a:t>
            </a:r>
            <a:r>
              <a:rPr lang="en-US" dirty="0" err="1"/>
              <a:t>listei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F959-02EF-48F1-895D-1C160122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ca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secventa</a:t>
            </a:r>
            <a:r>
              <a:rPr lang="en-US" dirty="0"/>
              <a:t> </a:t>
            </a:r>
            <a:r>
              <a:rPr lang="en-US" dirty="0" err="1"/>
              <a:t>mutabila</a:t>
            </a:r>
            <a:r>
              <a:rPr lang="en-US" dirty="0"/>
              <a:t>,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acesteia</a:t>
            </a:r>
            <a:r>
              <a:rPr lang="en-US" dirty="0"/>
              <a:t> direct, </a:t>
            </a:r>
            <a:r>
              <a:rPr lang="en-US" dirty="0" err="1"/>
              <a:t>fara</a:t>
            </a:r>
            <a:r>
              <a:rPr lang="en-US" dirty="0"/>
              <a:t> a </a:t>
            </a:r>
            <a:r>
              <a:rPr lang="en-US" dirty="0" err="1"/>
              <a:t>initializa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.</a:t>
            </a:r>
          </a:p>
          <a:p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moduri</a:t>
            </a:r>
            <a:r>
              <a:rPr lang="en-US" dirty="0"/>
              <a:t> de a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Adaugarea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elemente</a:t>
            </a:r>
            <a:endParaRPr lang="en-US" dirty="0"/>
          </a:p>
          <a:p>
            <a:pPr lvl="1"/>
            <a:r>
              <a:rPr lang="en-US" dirty="0" err="1"/>
              <a:t>Actualizarea</a:t>
            </a:r>
            <a:r>
              <a:rPr lang="en-US" dirty="0"/>
              <a:t> </a:t>
            </a:r>
            <a:r>
              <a:rPr lang="en-US" dirty="0" err="1"/>
              <a:t>valorilor</a:t>
            </a:r>
            <a:r>
              <a:rPr lang="en-US" dirty="0"/>
              <a:t> </a:t>
            </a:r>
            <a:r>
              <a:rPr lang="en-US" dirty="0" err="1"/>
              <a:t>elementelor</a:t>
            </a:r>
            <a:endParaRPr lang="en-US" dirty="0"/>
          </a:p>
          <a:p>
            <a:pPr lvl="1"/>
            <a:r>
              <a:rPr lang="en-US" dirty="0" err="1"/>
              <a:t>Stergerea</a:t>
            </a:r>
            <a:r>
              <a:rPr lang="en-US" dirty="0"/>
              <a:t> </a:t>
            </a:r>
            <a:r>
              <a:rPr lang="en-US" dirty="0" err="1"/>
              <a:t>elementelor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16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A8CE-A88B-4BEB-B6DE-EDD4EB18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Actualizarea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</a:t>
            </a:r>
            <a:r>
              <a:rPr lang="en-US" dirty="0" err="1"/>
              <a:t>listei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B0670-3907-44C0-B573-A92672F4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fel</a:t>
            </a:r>
            <a:r>
              <a:rPr lang="en-US" dirty="0"/>
              <a:t> ca la </a:t>
            </a:r>
            <a:r>
              <a:rPr lang="en-US" dirty="0" err="1"/>
              <a:t>accesarea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</a:t>
            </a:r>
            <a:r>
              <a:rPr lang="en-US" dirty="0" err="1"/>
              <a:t>listei</a:t>
            </a:r>
            <a:r>
              <a:rPr lang="en-US" dirty="0"/>
              <a:t>,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actualiza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indecsilor</a:t>
            </a:r>
            <a:r>
              <a:rPr lang="en-US" dirty="0"/>
              <a:t>,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cate </a:t>
            </a:r>
            <a:r>
              <a:rPr lang="en-US" dirty="0" err="1"/>
              <a:t>unul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-un </a:t>
            </a:r>
            <a:r>
              <a:rPr lang="en-US" dirty="0" err="1"/>
              <a:t>grup</a:t>
            </a:r>
            <a:r>
              <a:rPr lang="en-US" dirty="0"/>
              <a:t> de </a:t>
            </a:r>
            <a:r>
              <a:rPr lang="en-US" dirty="0" err="1"/>
              <a:t>indecsi</a:t>
            </a:r>
            <a:r>
              <a:rPr lang="en-US" dirty="0"/>
              <a:t> (list slicing)</a:t>
            </a:r>
          </a:p>
        </p:txBody>
      </p:sp>
    </p:spTree>
    <p:extLst>
      <p:ext uri="{BB962C8B-B14F-4D97-AF65-F5344CB8AC3E}">
        <p14:creationId xmlns:p14="http://schemas.microsoft.com/office/powerpoint/2010/main" val="496908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6995-7BAB-44DF-905D-139FCD8E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Adaugarea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elemente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68F07-678B-4393-A957-65697C930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Adaugarea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in </a:t>
            </a:r>
            <a:r>
              <a:rPr lang="en-US" dirty="0" err="1"/>
              <a:t>lista</a:t>
            </a:r>
            <a:r>
              <a:rPr lang="en-US" dirty="0"/>
              <a:t> se face cu </a:t>
            </a:r>
            <a:r>
              <a:rPr lang="en-US" dirty="0" err="1"/>
              <a:t>ajutorul</a:t>
            </a:r>
            <a:r>
              <a:rPr lang="en-US" dirty="0"/>
              <a:t> a 3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</a:t>
            </a:r>
            <a:r>
              <a:rPr lang="en-US" dirty="0" err="1"/>
              <a:t>listelor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list.append</a:t>
            </a:r>
            <a:r>
              <a:rPr lang="en-US" b="1" dirty="0"/>
              <a:t>(element) </a:t>
            </a:r>
            <a:r>
              <a:rPr lang="en-US" dirty="0"/>
              <a:t>–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elementul</a:t>
            </a:r>
            <a:r>
              <a:rPr lang="en-US" dirty="0"/>
              <a:t> la </a:t>
            </a:r>
            <a:r>
              <a:rPr lang="en-US" dirty="0" err="1"/>
              <a:t>finalul</a:t>
            </a:r>
            <a:r>
              <a:rPr lang="en-US" dirty="0"/>
              <a:t> </a:t>
            </a:r>
            <a:r>
              <a:rPr lang="en-US" dirty="0" err="1"/>
              <a:t>listei</a:t>
            </a:r>
            <a:endParaRPr lang="en-US" dirty="0"/>
          </a:p>
          <a:p>
            <a:pPr lvl="1"/>
            <a:r>
              <a:rPr lang="en-US" b="1" dirty="0" err="1"/>
              <a:t>list.extend</a:t>
            </a:r>
            <a:r>
              <a:rPr lang="en-US" b="1" dirty="0"/>
              <a:t>(</a:t>
            </a:r>
            <a:r>
              <a:rPr lang="en-US" b="1" dirty="0" err="1"/>
              <a:t>iterabil</a:t>
            </a:r>
            <a:r>
              <a:rPr lang="en-US" b="1" dirty="0"/>
              <a:t>)</a:t>
            </a:r>
            <a:r>
              <a:rPr lang="en-US" dirty="0"/>
              <a:t> –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iterabilului</a:t>
            </a:r>
            <a:r>
              <a:rPr lang="en-US" dirty="0"/>
              <a:t> la </a:t>
            </a:r>
            <a:r>
              <a:rPr lang="en-US" dirty="0" err="1"/>
              <a:t>finalul</a:t>
            </a:r>
            <a:r>
              <a:rPr lang="en-US" dirty="0"/>
              <a:t> </a:t>
            </a:r>
            <a:r>
              <a:rPr lang="en-US" dirty="0" err="1"/>
              <a:t>listei</a:t>
            </a:r>
            <a:endParaRPr lang="en-US" dirty="0"/>
          </a:p>
          <a:p>
            <a:pPr lvl="1"/>
            <a:r>
              <a:rPr lang="en-US" b="1" dirty="0" err="1"/>
              <a:t>list.insert</a:t>
            </a:r>
            <a:r>
              <a:rPr lang="en-US" b="1" dirty="0"/>
              <a:t>(index, element) </a:t>
            </a:r>
            <a:r>
              <a:rPr lang="en-US" dirty="0"/>
              <a:t>–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elementul</a:t>
            </a:r>
            <a:r>
              <a:rPr lang="en-US" dirty="0"/>
              <a:t> </a:t>
            </a:r>
            <a:r>
              <a:rPr lang="en-US" dirty="0" err="1"/>
              <a:t>inaintea</a:t>
            </a:r>
            <a:r>
              <a:rPr lang="en-US" dirty="0"/>
              <a:t> </a:t>
            </a:r>
            <a:r>
              <a:rPr lang="en-US" dirty="0" err="1"/>
              <a:t>indexului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03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3BCE-6EAE-441A-9895-79A6D67B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Stergerea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</a:t>
            </a:r>
            <a:r>
              <a:rPr lang="en-US" dirty="0" err="1"/>
              <a:t>listei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36BB1-C662-44C0-A418-7376DA948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Stergerea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efectuata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list.pop</a:t>
            </a:r>
            <a:r>
              <a:rPr lang="en-US" b="1" dirty="0"/>
              <a:t>(index=-1) </a:t>
            </a:r>
            <a:r>
              <a:rPr lang="en-US" dirty="0"/>
              <a:t>– </a:t>
            </a:r>
            <a:r>
              <a:rPr lang="en-US" dirty="0" err="1"/>
              <a:t>sterge</a:t>
            </a:r>
            <a:r>
              <a:rPr lang="en-US" dirty="0"/>
              <a:t> </a:t>
            </a:r>
            <a:r>
              <a:rPr lang="en-US" dirty="0" err="1"/>
              <a:t>elementul</a:t>
            </a:r>
            <a:r>
              <a:rPr lang="en-US" dirty="0"/>
              <a:t> de la index-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ca argument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returneaza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acestuia</a:t>
            </a:r>
            <a:endParaRPr lang="en-US" dirty="0"/>
          </a:p>
          <a:p>
            <a:pPr lvl="1"/>
            <a:r>
              <a:rPr lang="en-US" b="1" dirty="0" err="1"/>
              <a:t>list.remove</a:t>
            </a:r>
            <a:r>
              <a:rPr lang="en-US" b="1" dirty="0"/>
              <a:t>(element) </a:t>
            </a:r>
            <a:r>
              <a:rPr lang="en-US" dirty="0"/>
              <a:t>– </a:t>
            </a:r>
            <a:r>
              <a:rPr lang="en-US" dirty="0" err="1"/>
              <a:t>sterge</a:t>
            </a:r>
            <a:r>
              <a:rPr lang="en-US" dirty="0"/>
              <a:t> prima </a:t>
            </a:r>
            <a:r>
              <a:rPr lang="en-US" dirty="0" err="1"/>
              <a:t>ocurenta</a:t>
            </a:r>
            <a:r>
              <a:rPr lang="en-US" dirty="0"/>
              <a:t> a </a:t>
            </a:r>
            <a:r>
              <a:rPr lang="en-US" dirty="0" err="1"/>
              <a:t>elementului</a:t>
            </a:r>
            <a:endParaRPr lang="en-US" dirty="0"/>
          </a:p>
          <a:p>
            <a:pPr lvl="1"/>
            <a:r>
              <a:rPr lang="en-US" b="1" dirty="0" err="1"/>
              <a:t>list.clear</a:t>
            </a:r>
            <a:r>
              <a:rPr lang="en-US" b="1" dirty="0"/>
              <a:t>() </a:t>
            </a:r>
            <a:r>
              <a:rPr lang="en-US" dirty="0"/>
              <a:t>– </a:t>
            </a:r>
            <a:r>
              <a:rPr lang="en-US" dirty="0" err="1"/>
              <a:t>sterge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listei</a:t>
            </a:r>
            <a:endParaRPr lang="en-US" dirty="0"/>
          </a:p>
          <a:p>
            <a:pPr lvl="1"/>
            <a:r>
              <a:rPr lang="en-US" b="1" dirty="0"/>
              <a:t>del </a:t>
            </a:r>
            <a:r>
              <a:rPr lang="en-US" b="1" dirty="0" err="1"/>
              <a:t>lista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b="1" dirty="0"/>
              <a:t>del </a:t>
            </a:r>
            <a:r>
              <a:rPr lang="en-US" b="1" dirty="0" err="1"/>
              <a:t>lista</a:t>
            </a:r>
            <a:r>
              <a:rPr lang="en-US" b="1" dirty="0"/>
              <a:t>[</a:t>
            </a:r>
            <a:r>
              <a:rPr lang="en-US" b="1" dirty="0" err="1"/>
              <a:t>i:j</a:t>
            </a:r>
            <a:r>
              <a:rPr lang="en-US" b="1" dirty="0"/>
              <a:t>] </a:t>
            </a:r>
            <a:r>
              <a:rPr lang="en-US" dirty="0"/>
              <a:t>– </a:t>
            </a:r>
            <a:r>
              <a:rPr lang="en-US" dirty="0" err="1"/>
              <a:t>sterge</a:t>
            </a:r>
            <a:r>
              <a:rPr lang="en-US" dirty="0"/>
              <a:t> </a:t>
            </a:r>
            <a:r>
              <a:rPr lang="en-US" dirty="0" err="1"/>
              <a:t>elementul</a:t>
            </a:r>
            <a:r>
              <a:rPr lang="en-US" dirty="0"/>
              <a:t> de la index-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de la </a:t>
            </a:r>
            <a:r>
              <a:rPr lang="en-US" dirty="0" err="1"/>
              <a:t>i</a:t>
            </a:r>
            <a:r>
              <a:rPr lang="en-US" dirty="0"/>
              <a:t> la j</a:t>
            </a:r>
          </a:p>
        </p:txBody>
      </p:sp>
    </p:spTree>
    <p:extLst>
      <p:ext uri="{BB962C8B-B14F-4D97-AF65-F5344CB8AC3E}">
        <p14:creationId xmlns:p14="http://schemas.microsoft.com/office/powerpoint/2010/main" val="3903680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64E9-404D-438A-9882-03525EA7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 </a:t>
            </a:r>
            <a:r>
              <a:rPr lang="en-US" dirty="0" err="1"/>
              <a:t>metode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09FB5-F517-43E6-92AA-2B7E8E485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list.sort</a:t>
            </a:r>
            <a:r>
              <a:rPr lang="en-US" b="1" dirty="0"/>
              <a:t>() </a:t>
            </a:r>
            <a:r>
              <a:rPr lang="en-US" dirty="0"/>
              <a:t>– </a:t>
            </a:r>
            <a:r>
              <a:rPr lang="en-US" dirty="0" err="1"/>
              <a:t>sorteaza</a:t>
            </a:r>
            <a:r>
              <a:rPr lang="en-US" dirty="0"/>
              <a:t> </a:t>
            </a:r>
            <a:r>
              <a:rPr lang="en-US" dirty="0" err="1"/>
              <a:t>crescator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, in-place,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intoarce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de tip None</a:t>
            </a:r>
          </a:p>
          <a:p>
            <a:r>
              <a:rPr lang="en-US" b="1" dirty="0" err="1"/>
              <a:t>list.reverse</a:t>
            </a:r>
            <a:r>
              <a:rPr lang="en-US" b="1" dirty="0"/>
              <a:t>() </a:t>
            </a:r>
            <a:r>
              <a:rPr lang="en-US" dirty="0"/>
              <a:t>– </a:t>
            </a:r>
            <a:r>
              <a:rPr lang="en-US" dirty="0" err="1"/>
              <a:t>inverseaza</a:t>
            </a:r>
            <a:r>
              <a:rPr lang="en-US" dirty="0"/>
              <a:t> </a:t>
            </a:r>
            <a:r>
              <a:rPr lang="en-US" dirty="0" err="1"/>
              <a:t>ordinea</a:t>
            </a:r>
            <a:r>
              <a:rPr lang="en-US" dirty="0"/>
              <a:t> </a:t>
            </a:r>
            <a:r>
              <a:rPr lang="en-US" dirty="0" err="1"/>
              <a:t>listei</a:t>
            </a:r>
            <a:endParaRPr lang="en-US" dirty="0"/>
          </a:p>
          <a:p>
            <a:r>
              <a:rPr lang="en-US" b="1" dirty="0" err="1"/>
              <a:t>list.copy</a:t>
            </a:r>
            <a:r>
              <a:rPr lang="en-US" b="1" dirty="0"/>
              <a:t>() </a:t>
            </a:r>
            <a:r>
              <a:rPr lang="en-US" dirty="0"/>
              <a:t>– </a:t>
            </a:r>
            <a:r>
              <a:rPr lang="en-US" dirty="0" err="1"/>
              <a:t>intoarce</a:t>
            </a:r>
            <a:r>
              <a:rPr lang="en-US" dirty="0"/>
              <a:t> o </a:t>
            </a:r>
            <a:r>
              <a:rPr lang="en-US" dirty="0" err="1"/>
              <a:t>copie</a:t>
            </a:r>
            <a:r>
              <a:rPr lang="en-US" dirty="0"/>
              <a:t> shallow a </a:t>
            </a:r>
            <a:r>
              <a:rPr lang="en-US" dirty="0" err="1"/>
              <a:t>listei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34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1846-ACFA-4FDD-8ED2-411801E0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Tupluri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CB76-8D83-4F97-B78C-0CE6A98D6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Sunt </a:t>
            </a:r>
            <a:r>
              <a:rPr lang="en-US" dirty="0" err="1"/>
              <a:t>colectii</a:t>
            </a:r>
            <a:r>
              <a:rPr lang="en-US" dirty="0"/>
              <a:t> </a:t>
            </a:r>
            <a:r>
              <a:rPr lang="en-US" dirty="0" err="1"/>
              <a:t>neomogene</a:t>
            </a:r>
            <a:r>
              <a:rPr lang="en-US" dirty="0"/>
              <a:t> de date, </a:t>
            </a:r>
            <a:r>
              <a:rPr lang="en-US" dirty="0" err="1"/>
              <a:t>ordonate</a:t>
            </a:r>
            <a:r>
              <a:rPr lang="en-US" dirty="0"/>
              <a:t> positional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b="1" dirty="0" err="1"/>
              <a:t>imutabile</a:t>
            </a:r>
            <a:r>
              <a:rPr lang="en-US" dirty="0"/>
              <a:t>.</a:t>
            </a:r>
          </a:p>
          <a:p>
            <a:r>
              <a:rPr lang="en-US" dirty="0"/>
              <a:t>Sunt </a:t>
            </a:r>
            <a:r>
              <a:rPr lang="en-US" dirty="0" err="1"/>
              <a:t>asemanatoare</a:t>
            </a:r>
            <a:r>
              <a:rPr lang="en-US" dirty="0"/>
              <a:t> cu </a:t>
            </a:r>
            <a:r>
              <a:rPr lang="en-US" dirty="0" err="1"/>
              <a:t>listele</a:t>
            </a:r>
            <a:r>
              <a:rPr lang="en-US" dirty="0"/>
              <a:t> 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al </a:t>
            </a:r>
            <a:r>
              <a:rPr lang="en-US" dirty="0" err="1"/>
              <a:t>functionalitatii</a:t>
            </a:r>
            <a:r>
              <a:rPr lang="en-US" dirty="0"/>
              <a:t>, </a:t>
            </a:r>
            <a:r>
              <a:rPr lang="en-US" dirty="0" err="1"/>
              <a:t>diferenta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ca </a:t>
            </a:r>
            <a:r>
              <a:rPr lang="en-US" dirty="0" err="1"/>
              <a:t>tuplurile</a:t>
            </a:r>
            <a:r>
              <a:rPr lang="en-US" dirty="0"/>
              <a:t>, </a:t>
            </a:r>
            <a:r>
              <a:rPr lang="en-US" dirty="0" err="1"/>
              <a:t>odata</a:t>
            </a:r>
            <a:r>
              <a:rPr lang="en-US" dirty="0"/>
              <a:t> create, nu </a:t>
            </a:r>
            <a:r>
              <a:rPr lang="en-US" dirty="0" err="1"/>
              <a:t>mai</a:t>
            </a:r>
            <a:r>
              <a:rPr lang="en-US" dirty="0"/>
              <a:t> pot fi </a:t>
            </a:r>
            <a:r>
              <a:rPr lang="en-US" dirty="0" err="1"/>
              <a:t>modificate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2652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DD6F-81BC-4B5D-B1FF-6038054B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Initializarea</a:t>
            </a:r>
            <a:r>
              <a:rPr lang="en-US" dirty="0"/>
              <a:t> </a:t>
            </a:r>
            <a:r>
              <a:rPr lang="en-US" dirty="0" err="1"/>
              <a:t>tuplurilor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F43EB-F481-42D0-99DE-5154E308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Tuplurile</a:t>
            </a:r>
            <a:r>
              <a:rPr lang="en-US" dirty="0"/>
              <a:t> pot fi </a:t>
            </a:r>
            <a:r>
              <a:rPr lang="en-US" dirty="0" err="1"/>
              <a:t>initializate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moduri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perechi</a:t>
            </a:r>
            <a:r>
              <a:rPr lang="en-US" dirty="0"/>
              <a:t> de </a:t>
            </a:r>
            <a:r>
              <a:rPr lang="en-US" dirty="0" err="1"/>
              <a:t>paranteze</a:t>
            </a:r>
            <a:r>
              <a:rPr lang="en-US" dirty="0"/>
              <a:t> </a:t>
            </a:r>
            <a:r>
              <a:rPr lang="en-US" dirty="0" err="1"/>
              <a:t>rotunde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un </a:t>
            </a:r>
            <a:r>
              <a:rPr lang="en-US" dirty="0" err="1"/>
              <a:t>tuplu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virgule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tuplurile</a:t>
            </a:r>
            <a:r>
              <a:rPr lang="en-US" dirty="0"/>
              <a:t> cu un </a:t>
            </a:r>
            <a:r>
              <a:rPr lang="en-US" dirty="0" err="1"/>
              <a:t>singur</a:t>
            </a:r>
            <a:r>
              <a:rPr lang="en-US" dirty="0"/>
              <a:t> element.</a:t>
            </a:r>
          </a:p>
          <a:p>
            <a:pPr lvl="1"/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tuple() care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primi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iterabil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87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6409-A3C6-4831-A4D1-7BE9FF96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</a:t>
            </a:r>
            <a:r>
              <a:rPr lang="en-US" dirty="0" err="1"/>
              <a:t>tuplurilor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DF2BB-229E-498B-98E9-3315258AA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Avand</a:t>
            </a:r>
            <a:r>
              <a:rPr lang="en-US" dirty="0"/>
              <a:t> in </a:t>
            </a:r>
            <a:r>
              <a:rPr lang="en-US" dirty="0" err="1"/>
              <a:t>vedere</a:t>
            </a:r>
            <a:r>
              <a:rPr lang="en-US" dirty="0"/>
              <a:t> ca </a:t>
            </a:r>
            <a:r>
              <a:rPr lang="en-US" dirty="0" err="1"/>
              <a:t>tuplurile</a:t>
            </a:r>
            <a:r>
              <a:rPr lang="en-US" dirty="0"/>
              <a:t> sunt </a:t>
            </a:r>
            <a:r>
              <a:rPr lang="en-US" dirty="0" err="1"/>
              <a:t>imutabile</a:t>
            </a:r>
            <a:r>
              <a:rPr lang="en-US" dirty="0"/>
              <a:t>, </a:t>
            </a:r>
            <a:r>
              <a:rPr lang="en-US" dirty="0" err="1"/>
              <a:t>acestea</a:t>
            </a:r>
            <a:r>
              <a:rPr lang="en-US" dirty="0"/>
              <a:t> nu au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implementate</a:t>
            </a:r>
            <a:r>
              <a:rPr lang="en-US" dirty="0"/>
              <a:t>, in afara de </a:t>
            </a:r>
            <a:r>
              <a:rPr lang="en-US" dirty="0" err="1"/>
              <a:t>functiile</a:t>
            </a:r>
            <a:r>
              <a:rPr lang="en-US" dirty="0"/>
              <a:t> </a:t>
            </a:r>
            <a:r>
              <a:rPr lang="en-US" dirty="0" err="1"/>
              <a:t>comune</a:t>
            </a:r>
            <a:r>
              <a:rPr lang="en-US" dirty="0"/>
              <a:t> </a:t>
            </a:r>
            <a:r>
              <a:rPr lang="en-US" dirty="0" err="1"/>
              <a:t>secventelor</a:t>
            </a:r>
            <a:r>
              <a:rPr lang="en-US" dirty="0"/>
              <a:t> (index, count).</a:t>
            </a:r>
          </a:p>
          <a:p>
            <a:r>
              <a:rPr lang="en-US" dirty="0"/>
              <a:t>Pe </a:t>
            </a:r>
            <a:r>
              <a:rPr lang="en-US" dirty="0" err="1"/>
              <a:t>langa</a:t>
            </a:r>
            <a:r>
              <a:rPr lang="en-US" dirty="0"/>
              <a:t> </a:t>
            </a:r>
            <a:r>
              <a:rPr lang="en-US" dirty="0" err="1"/>
              <a:t>functiile</a:t>
            </a:r>
            <a:r>
              <a:rPr lang="en-US" dirty="0"/>
              <a:t> </a:t>
            </a:r>
            <a:r>
              <a:rPr lang="en-US" dirty="0" err="1"/>
              <a:t>comune</a:t>
            </a:r>
            <a:r>
              <a:rPr lang="en-US" dirty="0"/>
              <a:t> </a:t>
            </a:r>
            <a:r>
              <a:rPr lang="en-US" dirty="0" err="1"/>
              <a:t>secventelor</a:t>
            </a:r>
            <a:r>
              <a:rPr lang="en-US" dirty="0"/>
              <a:t>,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operatiile</a:t>
            </a:r>
            <a:r>
              <a:rPr lang="en-US" dirty="0"/>
              <a:t> (</a:t>
            </a:r>
            <a:r>
              <a:rPr lang="en-US" dirty="0" err="1"/>
              <a:t>concatenare</a:t>
            </a:r>
            <a:r>
              <a:rPr lang="en-US" dirty="0"/>
              <a:t>, </a:t>
            </a:r>
            <a:r>
              <a:rPr lang="en-US" dirty="0" err="1"/>
              <a:t>repetare</a:t>
            </a:r>
            <a:r>
              <a:rPr lang="en-US" dirty="0"/>
              <a:t>, slicing, membership, max, min,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7292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44DC-999C-4A50-95D9-FA1C5FE5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6A6FE-8FD2-4368-9D4B-50DFCF559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Este o </a:t>
            </a:r>
            <a:r>
              <a:rPr lang="en-US" dirty="0" err="1"/>
              <a:t>secventa</a:t>
            </a:r>
            <a:r>
              <a:rPr lang="en-US" dirty="0"/>
              <a:t> </a:t>
            </a:r>
            <a:r>
              <a:rPr lang="en-US" dirty="0" err="1"/>
              <a:t>imutabila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.</a:t>
            </a:r>
          </a:p>
          <a:p>
            <a:r>
              <a:rPr lang="en-US" dirty="0"/>
              <a:t>Este des </a:t>
            </a:r>
            <a:r>
              <a:rPr lang="en-US" dirty="0" err="1"/>
              <a:t>folosita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parcurgea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bucle</a:t>
            </a: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de N </a:t>
            </a:r>
            <a:r>
              <a:rPr lang="en-US" dirty="0" err="1"/>
              <a:t>ori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lungimea</a:t>
            </a:r>
            <a:r>
              <a:rPr lang="en-US" dirty="0"/>
              <a:t> </a:t>
            </a:r>
            <a:r>
              <a:rPr lang="en-US" dirty="0" err="1"/>
              <a:t>obiectului</a:t>
            </a:r>
            <a:r>
              <a:rPr lang="en-US" dirty="0"/>
              <a:t> de tip range.</a:t>
            </a:r>
          </a:p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o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un </a:t>
            </a:r>
            <a:r>
              <a:rPr lang="en-US" dirty="0" err="1"/>
              <a:t>tuplu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4149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EA86-FDDA-405D-807B-83CB326F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Initializarea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5EC3E-3425-49A3-8495-2ABC4B2BC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obiect</a:t>
            </a:r>
            <a:r>
              <a:rPr lang="en-US" dirty="0"/>
              <a:t> de tip range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initializat</a:t>
            </a:r>
            <a:r>
              <a:rPr lang="en-US" dirty="0"/>
              <a:t> cu 1, 2 </a:t>
            </a:r>
            <a:r>
              <a:rPr lang="en-US" dirty="0" err="1"/>
              <a:t>sau</a:t>
            </a:r>
            <a:r>
              <a:rPr lang="en-US" dirty="0"/>
              <a:t> 3 </a:t>
            </a:r>
            <a:r>
              <a:rPr lang="en-US" dirty="0" err="1"/>
              <a:t>argumente</a:t>
            </a:r>
            <a:r>
              <a:rPr lang="en-US" dirty="0"/>
              <a:t> de tip integer.</a:t>
            </a:r>
          </a:p>
          <a:p>
            <a:r>
              <a:rPr lang="en-US" dirty="0" err="1"/>
              <a:t>Cei</a:t>
            </a:r>
            <a:r>
              <a:rPr lang="en-US" dirty="0"/>
              <a:t> 3 </a:t>
            </a:r>
            <a:r>
              <a:rPr lang="en-US" dirty="0" err="1"/>
              <a:t>parametri</a:t>
            </a:r>
            <a:r>
              <a:rPr lang="en-US" dirty="0"/>
              <a:t> sunt: start, stop, step.</a:t>
            </a:r>
          </a:p>
          <a:p>
            <a:pPr lvl="1"/>
            <a:r>
              <a:rPr lang="en-US" dirty="0"/>
              <a:t>Cand </a:t>
            </a:r>
            <a:r>
              <a:rPr lang="en-US" dirty="0" err="1"/>
              <a:t>folosim</a:t>
            </a:r>
            <a:r>
              <a:rPr lang="en-US" dirty="0"/>
              <a:t> un </a:t>
            </a:r>
            <a:r>
              <a:rPr lang="en-US" dirty="0" err="1"/>
              <a:t>singur</a:t>
            </a:r>
            <a:r>
              <a:rPr lang="en-US" dirty="0"/>
              <a:t> argument, </a:t>
            </a:r>
            <a:r>
              <a:rPr lang="en-US" dirty="0" err="1"/>
              <a:t>specificam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</a:t>
            </a:r>
            <a:r>
              <a:rPr lang="en-US" dirty="0" err="1"/>
              <a:t>exclusiv</a:t>
            </a:r>
            <a:r>
              <a:rPr lang="en-US" dirty="0"/>
              <a:t> </a:t>
            </a:r>
            <a:r>
              <a:rPr lang="en-US" b="1" dirty="0"/>
              <a:t>(stop) </a:t>
            </a:r>
            <a:r>
              <a:rPr lang="en-US" dirty="0" err="1"/>
              <a:t>pana</a:t>
            </a:r>
            <a:r>
              <a:rPr lang="en-US" dirty="0"/>
              <a:t> la care se </a:t>
            </a:r>
            <a:r>
              <a:rPr lang="en-US" dirty="0" err="1"/>
              <a:t>va</a:t>
            </a:r>
            <a:r>
              <a:rPr lang="en-US" dirty="0"/>
              <a:t> genera </a:t>
            </a:r>
            <a:r>
              <a:rPr lang="en-US" dirty="0" err="1"/>
              <a:t>secventa</a:t>
            </a:r>
            <a:r>
              <a:rPr lang="en-US" dirty="0"/>
              <a:t>. </a:t>
            </a:r>
            <a:r>
              <a:rPr lang="en-US" dirty="0" err="1"/>
              <a:t>Argumentele</a:t>
            </a:r>
            <a:r>
              <a:rPr lang="en-US" dirty="0"/>
              <a:t> start </a:t>
            </a:r>
            <a:r>
              <a:rPr lang="en-US" dirty="0" err="1"/>
              <a:t>si</a:t>
            </a:r>
            <a:r>
              <a:rPr lang="en-US" dirty="0"/>
              <a:t> step </a:t>
            </a:r>
            <a:r>
              <a:rPr lang="en-US" dirty="0" err="1"/>
              <a:t>vor</a:t>
            </a:r>
            <a:r>
              <a:rPr lang="en-US" dirty="0"/>
              <a:t> fi implicit 0 </a:t>
            </a:r>
            <a:r>
              <a:rPr lang="en-US" dirty="0" err="1"/>
              <a:t>si</a:t>
            </a:r>
            <a:r>
              <a:rPr lang="en-US" dirty="0"/>
              <a:t> 1.</a:t>
            </a:r>
          </a:p>
          <a:p>
            <a:pPr lvl="1"/>
            <a:r>
              <a:rPr lang="en-US" dirty="0"/>
              <a:t>Cand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argumente</a:t>
            </a:r>
            <a:r>
              <a:rPr lang="en-US" dirty="0"/>
              <a:t>, </a:t>
            </a:r>
            <a:r>
              <a:rPr lang="en-US" dirty="0" err="1"/>
              <a:t>specificam</a:t>
            </a:r>
            <a:r>
              <a:rPr lang="en-US" dirty="0"/>
              <a:t> </a:t>
            </a:r>
            <a:r>
              <a:rPr lang="en-US" dirty="0" err="1"/>
              <a:t>intervalul</a:t>
            </a:r>
            <a:r>
              <a:rPr lang="en-US" dirty="0"/>
              <a:t> de la care se </a:t>
            </a:r>
            <a:r>
              <a:rPr lang="en-US" dirty="0" err="1"/>
              <a:t>va</a:t>
            </a:r>
            <a:r>
              <a:rPr lang="en-US" dirty="0"/>
              <a:t> genera </a:t>
            </a:r>
            <a:r>
              <a:rPr lang="en-US" dirty="0" err="1"/>
              <a:t>secventa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. </a:t>
            </a:r>
            <a:r>
              <a:rPr lang="en-US" dirty="0" err="1"/>
              <a:t>Argumentul</a:t>
            </a:r>
            <a:r>
              <a:rPr lang="en-US" dirty="0"/>
              <a:t> step </a:t>
            </a:r>
            <a:r>
              <a:rPr lang="en-US" dirty="0" err="1"/>
              <a:t>va</a:t>
            </a:r>
            <a:r>
              <a:rPr lang="en-US" dirty="0"/>
              <a:t> fi implicit 1.</a:t>
            </a:r>
          </a:p>
        </p:txBody>
      </p:sp>
    </p:spTree>
    <p:extLst>
      <p:ext uri="{BB962C8B-B14F-4D97-AF65-F5344CB8AC3E}">
        <p14:creationId xmlns:p14="http://schemas.microsoft.com/office/powerpoint/2010/main" val="231314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0935-1182-A069-8336-2B6593F9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Tipuri</a:t>
            </a:r>
            <a:r>
              <a:rPr lang="en-US" dirty="0"/>
              <a:t> de date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F0069-74EE-5223-5A20-EB2BEF643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Numeric: int, float, complex</a:t>
            </a:r>
          </a:p>
          <a:p>
            <a:r>
              <a:rPr lang="en-US" dirty="0"/>
              <a:t>Boolean</a:t>
            </a:r>
          </a:p>
          <a:p>
            <a:r>
              <a:rPr lang="en-US" dirty="0" err="1"/>
              <a:t>Secvente</a:t>
            </a:r>
            <a:r>
              <a:rPr lang="en-US" dirty="0"/>
              <a:t>: list, tuple, range, str, bytes, </a:t>
            </a:r>
            <a:r>
              <a:rPr lang="en-US" dirty="0" err="1"/>
              <a:t>bytesarray</a:t>
            </a:r>
            <a:endParaRPr lang="en-US" dirty="0"/>
          </a:p>
          <a:p>
            <a:r>
              <a:rPr lang="en-US" dirty="0" err="1"/>
              <a:t>Seturi</a:t>
            </a:r>
            <a:endParaRPr lang="en-US" dirty="0"/>
          </a:p>
          <a:p>
            <a:r>
              <a:rPr lang="en-US" dirty="0" err="1"/>
              <a:t>Dictionare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73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1654-C74B-4016-9E46-2AF805D1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functii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1AB3-D2C6-4B31-AFB7-CBDD34B10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Implementeaza</a:t>
            </a:r>
            <a:r>
              <a:rPr lang="en-US" dirty="0"/>
              <a:t> o </a:t>
            </a:r>
            <a:r>
              <a:rPr lang="en-US" dirty="0" err="1"/>
              <a:t>parte</a:t>
            </a:r>
            <a:r>
              <a:rPr lang="en-US" dirty="0"/>
              <a:t> din </a:t>
            </a:r>
            <a:r>
              <a:rPr lang="en-US" dirty="0" err="1"/>
              <a:t>operatiile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functiile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</a:t>
            </a:r>
            <a:r>
              <a:rPr lang="en-US" dirty="0" err="1"/>
              <a:t>secventelor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Membership</a:t>
            </a:r>
          </a:p>
          <a:p>
            <a:pPr lvl="1"/>
            <a:r>
              <a:rPr lang="en-US" dirty="0"/>
              <a:t>Slicing</a:t>
            </a:r>
          </a:p>
          <a:p>
            <a:pPr lvl="1"/>
            <a:r>
              <a:rPr lang="en-US" dirty="0"/>
              <a:t>Index</a:t>
            </a:r>
          </a:p>
          <a:p>
            <a:pPr lvl="1"/>
            <a:r>
              <a:rPr lang="en-US" dirty="0"/>
              <a:t>Count</a:t>
            </a:r>
          </a:p>
          <a:p>
            <a:pPr lvl="1"/>
            <a:r>
              <a:rPr lang="en-US" dirty="0"/>
              <a:t>Len</a:t>
            </a:r>
          </a:p>
        </p:txBody>
      </p:sp>
    </p:spTree>
    <p:extLst>
      <p:ext uri="{BB962C8B-B14F-4D97-AF65-F5344CB8AC3E}">
        <p14:creationId xmlns:p14="http://schemas.microsoft.com/office/powerpoint/2010/main" val="1197799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4D51-9AA5-481D-B66C-BF64A598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Seturi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AF01-45EB-4F56-A104-57E00EDDA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Colectii</a:t>
            </a:r>
            <a:r>
              <a:rPr lang="en-US" dirty="0"/>
              <a:t> </a:t>
            </a:r>
            <a:r>
              <a:rPr lang="en-US" dirty="0" err="1"/>
              <a:t>neordonate</a:t>
            </a:r>
            <a:r>
              <a:rPr lang="en-US" dirty="0"/>
              <a:t>, </a:t>
            </a:r>
            <a:r>
              <a:rPr lang="en-US" dirty="0" err="1"/>
              <a:t>neomogene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mutabile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b="1" dirty="0" err="1"/>
              <a:t>unice</a:t>
            </a:r>
            <a:r>
              <a:rPr lang="en-US" b="1" dirty="0"/>
              <a:t> </a:t>
            </a:r>
            <a:r>
              <a:rPr lang="en-US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imutabile</a:t>
            </a:r>
            <a:r>
              <a:rPr lang="en-US" b="1" dirty="0"/>
              <a:t>.</a:t>
            </a:r>
            <a:endParaRPr lang="en-US" dirty="0"/>
          </a:p>
          <a:p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neordonate</a:t>
            </a:r>
            <a:r>
              <a:rPr lang="en-US" dirty="0"/>
              <a:t>, nu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accesa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setului</a:t>
            </a:r>
            <a:r>
              <a:rPr lang="en-US" dirty="0"/>
              <a:t> cu </a:t>
            </a:r>
            <a:r>
              <a:rPr lang="en-US" dirty="0" err="1"/>
              <a:t>indecsi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nici</a:t>
            </a:r>
            <a:r>
              <a:rPr lang="en-US" dirty="0"/>
              <a:t> nu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sterge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indexului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114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AC6C-6E84-4E24-BC17-F4D0D328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Initializarea</a:t>
            </a:r>
            <a:r>
              <a:rPr lang="en-US" dirty="0"/>
              <a:t> </a:t>
            </a:r>
            <a:r>
              <a:rPr lang="en-US" dirty="0" err="1"/>
              <a:t>setului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A007B-987E-4957-BE21-920F1F882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Seturile</a:t>
            </a:r>
            <a:r>
              <a:rPr lang="en-US" dirty="0"/>
              <a:t> se </a:t>
            </a:r>
            <a:r>
              <a:rPr lang="en-US" dirty="0" err="1"/>
              <a:t>recunosc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accolade.</a:t>
            </a:r>
          </a:p>
          <a:p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</a:t>
            </a:r>
            <a:r>
              <a:rPr lang="en-US" dirty="0" err="1"/>
              <a:t>alte</a:t>
            </a:r>
            <a:r>
              <a:rPr lang="en-US" dirty="0"/>
              <a:t> structure de date, </a:t>
            </a:r>
            <a:r>
              <a:rPr lang="en-US" dirty="0" err="1"/>
              <a:t>seturile</a:t>
            </a:r>
            <a:r>
              <a:rPr lang="en-US" dirty="0"/>
              <a:t> nu pot fi </a:t>
            </a:r>
            <a:r>
              <a:rPr lang="en-US" dirty="0" err="1"/>
              <a:t>initializate</a:t>
            </a:r>
            <a:r>
              <a:rPr lang="en-US" dirty="0"/>
              <a:t> cu o </a:t>
            </a:r>
            <a:r>
              <a:rPr lang="en-US" dirty="0" err="1"/>
              <a:t>pereche</a:t>
            </a:r>
            <a:r>
              <a:rPr lang="en-US" dirty="0"/>
              <a:t> de accolade </a:t>
            </a:r>
            <a:r>
              <a:rPr lang="en-US" dirty="0" err="1"/>
              <a:t>goale</a:t>
            </a:r>
            <a:r>
              <a:rPr lang="en-US" dirty="0"/>
              <a:t>. </a:t>
            </a:r>
            <a:r>
              <a:rPr lang="en-US" dirty="0" err="1"/>
              <a:t>Perechile</a:t>
            </a:r>
            <a:r>
              <a:rPr lang="en-US" dirty="0"/>
              <a:t> de accolade </a:t>
            </a:r>
            <a:r>
              <a:rPr lang="en-US" dirty="0" err="1"/>
              <a:t>ce</a:t>
            </a:r>
            <a:r>
              <a:rPr lang="en-US" dirty="0"/>
              <a:t> nu </a:t>
            </a:r>
            <a:r>
              <a:rPr lang="en-US" dirty="0" err="1"/>
              <a:t>contin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interpretate ca </a:t>
            </a:r>
            <a:r>
              <a:rPr lang="en-US" dirty="0" err="1"/>
              <a:t>dictionare</a:t>
            </a:r>
            <a:r>
              <a:rPr lang="en-US" dirty="0"/>
              <a:t>.</a:t>
            </a:r>
          </a:p>
          <a:p>
            <a:r>
              <a:rPr lang="en-US" dirty="0" err="1"/>
              <a:t>Seturile</a:t>
            </a:r>
            <a:r>
              <a:rPr lang="en-US" dirty="0"/>
              <a:t> se </a:t>
            </a:r>
            <a:r>
              <a:rPr lang="en-US" dirty="0" err="1"/>
              <a:t>initializeaza</a:t>
            </a:r>
            <a:r>
              <a:rPr lang="en-US" dirty="0"/>
              <a:t> in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moduri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acoladelor</a:t>
            </a:r>
            <a:r>
              <a:rPr lang="en-US" dirty="0"/>
              <a:t> cu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elemente</a:t>
            </a:r>
            <a:endParaRPr lang="en-US" dirty="0"/>
          </a:p>
          <a:p>
            <a:pPr lvl="1"/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constructorului</a:t>
            </a:r>
            <a:r>
              <a:rPr lang="en-US" dirty="0"/>
              <a:t> set(),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, optional,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iterabil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Prin</a:t>
            </a:r>
            <a:r>
              <a:rPr lang="en-US" dirty="0"/>
              <a:t> set comprehension.</a:t>
            </a:r>
          </a:p>
        </p:txBody>
      </p:sp>
    </p:spTree>
    <p:extLst>
      <p:ext uri="{BB962C8B-B14F-4D97-AF65-F5344CB8AC3E}">
        <p14:creationId xmlns:p14="http://schemas.microsoft.com/office/powerpoint/2010/main" val="3603485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38AB-701C-4DBE-8676-3B739181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Operatii</a:t>
            </a:r>
            <a:r>
              <a:rPr lang="en-US" dirty="0"/>
              <a:t> de </a:t>
            </a:r>
            <a:r>
              <a:rPr lang="en-US" dirty="0" err="1"/>
              <a:t>modificare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D2103-9FC3-4F89-A5DA-7976FF85C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functii</a:t>
            </a:r>
            <a:r>
              <a:rPr lang="en-US" dirty="0"/>
              <a:t> de </a:t>
            </a:r>
            <a:r>
              <a:rPr lang="en-US" dirty="0" err="1"/>
              <a:t>modificare</a:t>
            </a:r>
            <a:r>
              <a:rPr lang="en-US" dirty="0"/>
              <a:t> a </a:t>
            </a:r>
            <a:r>
              <a:rPr lang="en-US" dirty="0" err="1"/>
              <a:t>setului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add(element) </a:t>
            </a:r>
            <a:r>
              <a:rPr lang="en-US" dirty="0"/>
              <a:t>–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elementul</a:t>
            </a:r>
            <a:r>
              <a:rPr lang="en-US" dirty="0"/>
              <a:t> in set</a:t>
            </a:r>
          </a:p>
          <a:p>
            <a:pPr lvl="1"/>
            <a:r>
              <a:rPr lang="en-US" b="1" dirty="0"/>
              <a:t>remove(element) </a:t>
            </a:r>
            <a:r>
              <a:rPr lang="en-US" dirty="0"/>
              <a:t>– </a:t>
            </a:r>
            <a:r>
              <a:rPr lang="en-US" dirty="0" err="1"/>
              <a:t>sterge</a:t>
            </a:r>
            <a:r>
              <a:rPr lang="en-US" dirty="0"/>
              <a:t> </a:t>
            </a:r>
            <a:r>
              <a:rPr lang="en-US" dirty="0" err="1"/>
              <a:t>elementul</a:t>
            </a:r>
            <a:r>
              <a:rPr lang="en-US" dirty="0"/>
              <a:t> din set. </a:t>
            </a:r>
            <a:r>
              <a:rPr lang="en-US" dirty="0" err="1"/>
              <a:t>Arunca</a:t>
            </a:r>
            <a:r>
              <a:rPr lang="en-US" dirty="0"/>
              <a:t> o </a:t>
            </a:r>
            <a:r>
              <a:rPr lang="en-US" dirty="0" err="1"/>
              <a:t>eroare</a:t>
            </a:r>
            <a:r>
              <a:rPr lang="en-US" dirty="0"/>
              <a:t> de tip </a:t>
            </a:r>
            <a:r>
              <a:rPr lang="en-US" dirty="0" err="1"/>
              <a:t>KeyError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elemental nu se </a:t>
            </a:r>
            <a:r>
              <a:rPr lang="en-US" dirty="0" err="1"/>
              <a:t>afla</a:t>
            </a:r>
            <a:r>
              <a:rPr lang="en-US" dirty="0"/>
              <a:t> in set</a:t>
            </a:r>
          </a:p>
          <a:p>
            <a:pPr lvl="1"/>
            <a:r>
              <a:rPr lang="en-US" b="1" dirty="0"/>
              <a:t>discard(element) </a:t>
            </a:r>
            <a:r>
              <a:rPr lang="en-US" dirty="0"/>
              <a:t>– </a:t>
            </a:r>
            <a:r>
              <a:rPr lang="en-US" dirty="0" err="1"/>
              <a:t>sterge</a:t>
            </a:r>
            <a:r>
              <a:rPr lang="en-US" dirty="0"/>
              <a:t> </a:t>
            </a:r>
            <a:r>
              <a:rPr lang="en-US" dirty="0" err="1"/>
              <a:t>elementul</a:t>
            </a:r>
            <a:r>
              <a:rPr lang="en-US" dirty="0"/>
              <a:t> din set </a:t>
            </a:r>
            <a:r>
              <a:rPr lang="en-US" dirty="0" err="1"/>
              <a:t>fara</a:t>
            </a:r>
            <a:r>
              <a:rPr lang="en-US" dirty="0"/>
              <a:t> a </a:t>
            </a:r>
            <a:r>
              <a:rPr lang="en-US" dirty="0" err="1"/>
              <a:t>arunca</a:t>
            </a:r>
            <a:r>
              <a:rPr lang="en-US" dirty="0"/>
              <a:t> </a:t>
            </a:r>
            <a:r>
              <a:rPr lang="en-US" dirty="0" err="1"/>
              <a:t>eroare</a:t>
            </a:r>
            <a:endParaRPr lang="en-US" dirty="0"/>
          </a:p>
          <a:p>
            <a:pPr lvl="1"/>
            <a:r>
              <a:rPr lang="en-US" b="1" dirty="0"/>
              <a:t>pop() </a:t>
            </a:r>
            <a:r>
              <a:rPr lang="en-US" dirty="0"/>
              <a:t>– </a:t>
            </a:r>
            <a:r>
              <a:rPr lang="en-US" dirty="0" err="1"/>
              <a:t>sterge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intoarce</a:t>
            </a:r>
            <a:r>
              <a:rPr lang="en-US" dirty="0"/>
              <a:t> un element </a:t>
            </a:r>
            <a:r>
              <a:rPr lang="en-US" dirty="0" err="1"/>
              <a:t>arbitrar</a:t>
            </a:r>
            <a:endParaRPr lang="en-US" dirty="0"/>
          </a:p>
          <a:p>
            <a:pPr lvl="1"/>
            <a:r>
              <a:rPr lang="en-US" b="1" dirty="0"/>
              <a:t>clear() </a:t>
            </a:r>
            <a:r>
              <a:rPr lang="en-US" dirty="0"/>
              <a:t>– </a:t>
            </a:r>
            <a:r>
              <a:rPr lang="en-US" dirty="0" err="1"/>
              <a:t>sterge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din set</a:t>
            </a:r>
          </a:p>
          <a:p>
            <a:pPr lvl="1"/>
            <a:r>
              <a:rPr lang="en-US" b="1" dirty="0"/>
              <a:t>update(</a:t>
            </a:r>
            <a:r>
              <a:rPr lang="en-US" b="1" dirty="0" err="1"/>
              <a:t>iterabil</a:t>
            </a:r>
            <a:r>
              <a:rPr lang="en-US" b="1" dirty="0"/>
              <a:t>) </a:t>
            </a:r>
            <a:r>
              <a:rPr lang="en-US" dirty="0"/>
              <a:t>– </a:t>
            </a:r>
            <a:r>
              <a:rPr lang="en-US" dirty="0" err="1"/>
              <a:t>actualizeaza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setului</a:t>
            </a:r>
            <a:r>
              <a:rPr lang="en-US" dirty="0"/>
              <a:t> cu </a:t>
            </a:r>
            <a:r>
              <a:rPr lang="en-US" dirty="0" err="1"/>
              <a:t>cele</a:t>
            </a:r>
            <a:r>
              <a:rPr lang="en-US" dirty="0"/>
              <a:t> ale </a:t>
            </a:r>
            <a:r>
              <a:rPr lang="en-US" dirty="0" err="1"/>
              <a:t>iterabilului</a:t>
            </a:r>
            <a:r>
              <a:rPr lang="en-US" dirty="0"/>
              <a:t>, </a:t>
            </a:r>
            <a:r>
              <a:rPr lang="en-US" dirty="0" err="1"/>
              <a:t>pastrand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unice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04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58A3-7652-45E0-BFC5-858E12AC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Operatii</a:t>
            </a:r>
            <a:r>
              <a:rPr lang="en-US" dirty="0"/>
              <a:t> cu </a:t>
            </a:r>
            <a:r>
              <a:rPr lang="en-US" dirty="0" err="1"/>
              <a:t>multimi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A70C-3174-4F92-9C04-E4A299BFE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Seturile</a:t>
            </a:r>
            <a:r>
              <a:rPr lang="en-US" dirty="0"/>
              <a:t> </a:t>
            </a:r>
            <a:r>
              <a:rPr lang="en-US" dirty="0" err="1"/>
              <a:t>suporta</a:t>
            </a:r>
            <a:r>
              <a:rPr lang="en-US" dirty="0"/>
              <a:t> </a:t>
            </a:r>
            <a:r>
              <a:rPr lang="en-US" dirty="0" err="1"/>
              <a:t>operatii</a:t>
            </a:r>
            <a:r>
              <a:rPr lang="en-US" dirty="0"/>
              <a:t> </a:t>
            </a:r>
            <a:r>
              <a:rPr lang="en-US" dirty="0" err="1"/>
              <a:t>matematice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Reuniune</a:t>
            </a:r>
            <a:r>
              <a:rPr lang="en-US" dirty="0"/>
              <a:t>: union() </a:t>
            </a:r>
            <a:r>
              <a:rPr lang="en-US" dirty="0" err="1"/>
              <a:t>sau</a:t>
            </a:r>
            <a:r>
              <a:rPr lang="en-US" dirty="0"/>
              <a:t> |</a:t>
            </a:r>
          </a:p>
          <a:p>
            <a:pPr lvl="1"/>
            <a:r>
              <a:rPr lang="en-US" dirty="0" err="1"/>
              <a:t>Intersectie</a:t>
            </a:r>
            <a:r>
              <a:rPr lang="en-US" dirty="0"/>
              <a:t>: intersection() </a:t>
            </a:r>
            <a:r>
              <a:rPr lang="en-US" dirty="0" err="1"/>
              <a:t>sau</a:t>
            </a:r>
            <a:r>
              <a:rPr lang="en-US" dirty="0"/>
              <a:t> &amp;</a:t>
            </a:r>
          </a:p>
          <a:p>
            <a:pPr lvl="1"/>
            <a:r>
              <a:rPr lang="en-US" dirty="0" err="1"/>
              <a:t>Diferenta</a:t>
            </a:r>
            <a:r>
              <a:rPr lang="en-US" dirty="0"/>
              <a:t>: difference() </a:t>
            </a:r>
            <a:r>
              <a:rPr lang="en-US" dirty="0" err="1"/>
              <a:t>sau</a:t>
            </a:r>
            <a:r>
              <a:rPr lang="en-US" dirty="0"/>
              <a:t> -</a:t>
            </a:r>
          </a:p>
          <a:p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returneaza</a:t>
            </a:r>
            <a:r>
              <a:rPr lang="en-US" dirty="0"/>
              <a:t> </a:t>
            </a:r>
            <a:r>
              <a:rPr lang="en-US" dirty="0" err="1"/>
              <a:t>seturile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operatiilor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! </a:t>
            </a:r>
            <a:r>
              <a:rPr lang="en-US" dirty="0" err="1"/>
              <a:t>Suporta</a:t>
            </a:r>
            <a:r>
              <a:rPr lang="en-US" dirty="0"/>
              <a:t> </a:t>
            </a:r>
            <a:r>
              <a:rPr lang="en-US" dirty="0" err="1"/>
              <a:t>operatia</a:t>
            </a:r>
            <a:r>
              <a:rPr lang="en-US" dirty="0"/>
              <a:t> de membership (in, not in)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11523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0BB3-A26D-42DA-84F2-7E871D86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Dictionarele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2145-917E-4F13-AE17-C0E24E229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Sunt </a:t>
            </a:r>
            <a:r>
              <a:rPr lang="en-US" dirty="0" err="1"/>
              <a:t>colectii</a:t>
            </a:r>
            <a:r>
              <a:rPr lang="en-US" dirty="0"/>
              <a:t> de </a:t>
            </a:r>
            <a:r>
              <a:rPr lang="en-US" dirty="0" err="1"/>
              <a:t>perechi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.</a:t>
            </a:r>
          </a:p>
          <a:p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dictionar</a:t>
            </a:r>
            <a:r>
              <a:rPr lang="en-US" dirty="0"/>
              <a:t>, </a:t>
            </a:r>
            <a:r>
              <a:rPr lang="en-US" dirty="0" err="1"/>
              <a:t>cheile</a:t>
            </a:r>
            <a:r>
              <a:rPr lang="en-US" dirty="0"/>
              <a:t> sunt </a:t>
            </a:r>
            <a:r>
              <a:rPr lang="en-US" dirty="0" err="1"/>
              <a:t>unice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imutabile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pot fi duplicate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6526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C7F4-8CF1-492B-8FBC-E49C539F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Initializarea</a:t>
            </a:r>
            <a:r>
              <a:rPr lang="en-US" dirty="0"/>
              <a:t> </a:t>
            </a:r>
            <a:r>
              <a:rPr lang="en-US" dirty="0" err="1"/>
              <a:t>dictionarului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B7522-CD11-45F6-918A-6764C803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Acesta</a:t>
            </a:r>
            <a:r>
              <a:rPr lang="en-US" sz="3200" dirty="0"/>
              <a:t> </a:t>
            </a:r>
            <a:r>
              <a:rPr lang="en-US" sz="3200" dirty="0" err="1"/>
              <a:t>poate</a:t>
            </a:r>
            <a:r>
              <a:rPr lang="en-US" sz="3200" dirty="0"/>
              <a:t> fi </a:t>
            </a:r>
            <a:r>
              <a:rPr lang="en-US" sz="3200" dirty="0" err="1"/>
              <a:t>construit</a:t>
            </a:r>
            <a:r>
              <a:rPr lang="en-US" sz="3200" dirty="0"/>
              <a:t> in </a:t>
            </a:r>
            <a:r>
              <a:rPr lang="en-US" sz="3200" dirty="0" err="1"/>
              <a:t>mai</a:t>
            </a:r>
            <a:r>
              <a:rPr lang="en-US" sz="3200" dirty="0"/>
              <a:t> </a:t>
            </a:r>
            <a:r>
              <a:rPr lang="en-US" sz="3200" dirty="0" err="1"/>
              <a:t>multe</a:t>
            </a:r>
            <a:r>
              <a:rPr lang="en-US" sz="3200" dirty="0"/>
              <a:t> </a:t>
            </a:r>
            <a:r>
              <a:rPr lang="en-US" sz="3200" dirty="0" err="1"/>
              <a:t>moduri</a:t>
            </a:r>
            <a:r>
              <a:rPr lang="en-US" sz="3200" dirty="0"/>
              <a:t>:</a:t>
            </a:r>
          </a:p>
          <a:p>
            <a:pPr lvl="1"/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alaturarea</a:t>
            </a:r>
            <a:r>
              <a:rPr lang="en-US" sz="2800" dirty="0"/>
              <a:t> </a:t>
            </a:r>
            <a:r>
              <a:rPr lang="en-US" sz="2800" dirty="0" err="1"/>
              <a:t>unor</a:t>
            </a:r>
            <a:r>
              <a:rPr lang="en-US" sz="2800" dirty="0"/>
              <a:t> </a:t>
            </a:r>
            <a:r>
              <a:rPr lang="en-US" sz="2800" dirty="0" err="1"/>
              <a:t>elemente</a:t>
            </a:r>
            <a:r>
              <a:rPr lang="en-US" sz="2800" dirty="0"/>
              <a:t> </a:t>
            </a:r>
            <a:r>
              <a:rPr lang="en-US" sz="2800" dirty="0" err="1"/>
              <a:t>cheie:valoare</a:t>
            </a:r>
            <a:r>
              <a:rPr lang="en-US" sz="2800" dirty="0"/>
              <a:t> </a:t>
            </a:r>
            <a:r>
              <a:rPr lang="en-US" sz="2800" dirty="0" err="1"/>
              <a:t>intre</a:t>
            </a:r>
            <a:r>
              <a:rPr lang="en-US" sz="2800" dirty="0"/>
              <a:t> </a:t>
            </a:r>
            <a:r>
              <a:rPr lang="en-US" sz="2800" dirty="0" err="1"/>
              <a:t>acolade</a:t>
            </a:r>
            <a:r>
              <a:rPr lang="en-US" sz="2800" dirty="0"/>
              <a:t>. </a:t>
            </a:r>
          </a:p>
          <a:p>
            <a:pPr marL="914400" lvl="2" indent="0">
              <a:buNone/>
            </a:pPr>
            <a:r>
              <a:rPr lang="en-US" sz="2400" dirty="0"/>
              <a:t>! </a:t>
            </a:r>
            <a:r>
              <a:rPr lang="en-US" sz="2400" dirty="0" err="1"/>
              <a:t>Acoladele</a:t>
            </a:r>
            <a:r>
              <a:rPr lang="en-US" sz="2400" dirty="0"/>
              <a:t> </a:t>
            </a:r>
            <a:r>
              <a:rPr lang="en-US" sz="2400" dirty="0" err="1"/>
              <a:t>fara</a:t>
            </a:r>
            <a:r>
              <a:rPr lang="en-US" sz="2400" dirty="0"/>
              <a:t> </a:t>
            </a:r>
            <a:r>
              <a:rPr lang="en-US" sz="2400" dirty="0" err="1"/>
              <a:t>elemente</a:t>
            </a:r>
            <a:r>
              <a:rPr lang="en-US" sz="2400" dirty="0"/>
              <a:t> </a:t>
            </a:r>
            <a:r>
              <a:rPr lang="en-US" sz="2400" dirty="0" err="1"/>
              <a:t>vor</a:t>
            </a:r>
            <a:r>
              <a:rPr lang="en-US" sz="2400" dirty="0"/>
              <a:t> fi </a:t>
            </a:r>
            <a:r>
              <a:rPr lang="en-US" sz="2400" dirty="0" err="1"/>
              <a:t>tratate</a:t>
            </a:r>
            <a:r>
              <a:rPr lang="en-US" sz="2400" dirty="0"/>
              <a:t> ca un </a:t>
            </a:r>
            <a:r>
              <a:rPr lang="en-US" sz="2400" dirty="0" err="1"/>
              <a:t>dictionar</a:t>
            </a:r>
            <a:r>
              <a:rPr lang="en-US" sz="2400" dirty="0"/>
              <a:t> </a:t>
            </a:r>
            <a:r>
              <a:rPr lang="en-US" sz="2400" dirty="0" err="1"/>
              <a:t>gol</a:t>
            </a:r>
            <a:endParaRPr lang="en-US" sz="2400" dirty="0"/>
          </a:p>
          <a:p>
            <a:pPr lvl="1"/>
            <a:r>
              <a:rPr lang="en-US" sz="2800" dirty="0" err="1"/>
              <a:t>Folosind</a:t>
            </a:r>
            <a:r>
              <a:rPr lang="en-US" sz="2800" dirty="0"/>
              <a:t> </a:t>
            </a:r>
            <a:r>
              <a:rPr lang="en-US" sz="2800" dirty="0" err="1"/>
              <a:t>constructorul</a:t>
            </a:r>
            <a:r>
              <a:rPr lang="en-US" sz="2800" dirty="0"/>
              <a:t> </a:t>
            </a:r>
            <a:r>
              <a:rPr lang="en-US" sz="2800" dirty="0" err="1"/>
              <a:t>dict</a:t>
            </a:r>
            <a:r>
              <a:rPr lang="en-US" sz="2800" dirty="0"/>
              <a:t>()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poate</a:t>
            </a:r>
            <a:r>
              <a:rPr lang="en-US" sz="2800" dirty="0"/>
              <a:t> </a:t>
            </a:r>
            <a:r>
              <a:rPr lang="en-US" sz="2800" dirty="0" err="1"/>
              <a:t>primi</a:t>
            </a:r>
            <a:r>
              <a:rPr lang="en-US" sz="2800" dirty="0"/>
              <a:t>, optional, un </a:t>
            </a:r>
            <a:r>
              <a:rPr lang="en-US" sz="2800" dirty="0" err="1"/>
              <a:t>iterabil</a:t>
            </a:r>
            <a:r>
              <a:rPr lang="en-US" sz="2800" dirty="0"/>
              <a:t>, mapping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argumente</a:t>
            </a:r>
            <a:r>
              <a:rPr lang="en-US" sz="2800" dirty="0"/>
              <a:t> keyword.</a:t>
            </a:r>
          </a:p>
          <a:p>
            <a:pPr lvl="1"/>
            <a:r>
              <a:rPr lang="en-US" sz="2800" dirty="0"/>
              <a:t>Print </a:t>
            </a:r>
            <a:r>
              <a:rPr lang="en-US" sz="2800" dirty="0" err="1"/>
              <a:t>dict</a:t>
            </a:r>
            <a:r>
              <a:rPr lang="en-US" sz="2800" dirty="0"/>
              <a:t> comprehension</a:t>
            </a:r>
          </a:p>
        </p:txBody>
      </p:sp>
    </p:spTree>
    <p:extLst>
      <p:ext uri="{BB962C8B-B14F-4D97-AF65-F5344CB8AC3E}">
        <p14:creationId xmlns:p14="http://schemas.microsoft.com/office/powerpoint/2010/main" val="3748943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2405-C7DE-48B7-B9E4-0B02091E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Accesarea</a:t>
            </a:r>
            <a:r>
              <a:rPr lang="en-US" dirty="0"/>
              <a:t> </a:t>
            </a:r>
            <a:r>
              <a:rPr lang="en-US" dirty="0" err="1"/>
              <a:t>elementelor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43609-6199-4CE4-AF88-9924A5CA0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accesa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asociata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Accesare</a:t>
            </a:r>
            <a:r>
              <a:rPr lang="en-US" dirty="0"/>
              <a:t> </a:t>
            </a:r>
            <a:r>
              <a:rPr lang="en-US" dirty="0" err="1"/>
              <a:t>directa</a:t>
            </a:r>
            <a:r>
              <a:rPr lang="en-US" dirty="0"/>
              <a:t>, ca 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secventelor</a:t>
            </a:r>
            <a:r>
              <a:rPr lang="en-US" dirty="0"/>
              <a:t>, </a:t>
            </a:r>
            <a:r>
              <a:rPr lang="en-US" dirty="0" err="1"/>
              <a:t>insa</a:t>
            </a:r>
            <a:r>
              <a:rPr lang="en-US" dirty="0"/>
              <a:t> in loc de </a:t>
            </a:r>
            <a:r>
              <a:rPr lang="en-US" dirty="0" err="1"/>
              <a:t>indecsi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get(key, default=None)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primeste</a:t>
            </a:r>
            <a:r>
              <a:rPr lang="en-US" dirty="0"/>
              <a:t> ca argument </a:t>
            </a:r>
            <a:r>
              <a:rPr lang="en-US" dirty="0" err="1"/>
              <a:t>valaorea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! </a:t>
            </a:r>
            <a:r>
              <a:rPr lang="en-US" dirty="0" err="1"/>
              <a:t>Diferenta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accesari</a:t>
            </a:r>
            <a:r>
              <a:rPr lang="en-US" dirty="0"/>
              <a:t>, o face ca </a:t>
            </a:r>
            <a:r>
              <a:rPr lang="en-US" dirty="0" err="1"/>
              <a:t>metoda</a:t>
            </a:r>
            <a:r>
              <a:rPr lang="en-US" dirty="0"/>
              <a:t> get() nu </a:t>
            </a:r>
            <a:r>
              <a:rPr lang="en-US" dirty="0" err="1"/>
              <a:t>arunca</a:t>
            </a:r>
            <a:r>
              <a:rPr lang="en-US" dirty="0"/>
              <a:t> o </a:t>
            </a:r>
            <a:r>
              <a:rPr lang="en-US" dirty="0" err="1"/>
              <a:t>eroare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US" dirty="0"/>
              <a:t> in care </a:t>
            </a:r>
            <a:r>
              <a:rPr lang="en-US" dirty="0" err="1"/>
              <a:t>cheia</a:t>
            </a:r>
            <a:r>
              <a:rPr lang="en-US" dirty="0"/>
              <a:t> nu </a:t>
            </a:r>
            <a:r>
              <a:rPr lang="en-US" dirty="0" err="1"/>
              <a:t>exista</a:t>
            </a:r>
            <a:r>
              <a:rPr lang="en-US" dirty="0"/>
              <a:t> in </a:t>
            </a:r>
            <a:r>
              <a:rPr lang="en-US" dirty="0" err="1"/>
              <a:t>dictionar</a:t>
            </a:r>
            <a:r>
              <a:rPr lang="en-US" dirty="0"/>
              <a:t>, ci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intoarce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argumentului</a:t>
            </a:r>
            <a:r>
              <a:rPr lang="en-US" dirty="0"/>
              <a:t> default.</a:t>
            </a:r>
          </a:p>
        </p:txBody>
      </p:sp>
    </p:spTree>
    <p:extLst>
      <p:ext uri="{BB962C8B-B14F-4D97-AF65-F5344CB8AC3E}">
        <p14:creationId xmlns:p14="http://schemas.microsoft.com/office/powerpoint/2010/main" val="3158475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B8EC-96A0-4270-81D5-6AE7B91A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Adaugarea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actualizarea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in </a:t>
            </a:r>
            <a:r>
              <a:rPr lang="en-US" dirty="0" err="1"/>
              <a:t>dictionar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CDDB-12EE-4C2F-81E7-4EAEDC989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comune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care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actualiza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in </a:t>
            </a:r>
            <a:r>
              <a:rPr lang="en-US" dirty="0" err="1"/>
              <a:t>dictionar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dictionar</a:t>
            </a:r>
            <a:r>
              <a:rPr lang="en-US" b="1" dirty="0"/>
              <a:t>[</a:t>
            </a:r>
            <a:r>
              <a:rPr lang="en-US" b="1" dirty="0" err="1"/>
              <a:t>cheie</a:t>
            </a:r>
            <a:r>
              <a:rPr lang="en-US" b="1" dirty="0"/>
              <a:t>] </a:t>
            </a:r>
            <a:r>
              <a:rPr lang="en-US" dirty="0"/>
              <a:t>–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chei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adauga</a:t>
            </a:r>
            <a:r>
              <a:rPr lang="en-US" dirty="0"/>
              <a:t> o </a:t>
            </a:r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pereche</a:t>
            </a:r>
            <a:r>
              <a:rPr lang="en-US" dirty="0"/>
              <a:t> </a:t>
            </a:r>
            <a:r>
              <a:rPr lang="en-US" dirty="0" err="1"/>
              <a:t>cheie-valoare</a:t>
            </a:r>
            <a:r>
              <a:rPr lang="en-US" dirty="0"/>
              <a:t> in </a:t>
            </a:r>
            <a:r>
              <a:rPr lang="en-US" dirty="0" err="1"/>
              <a:t>dictionar</a:t>
            </a:r>
            <a:endParaRPr lang="en-US" dirty="0"/>
          </a:p>
          <a:p>
            <a:pPr lvl="1"/>
            <a:r>
              <a:rPr lang="en-US" b="1" dirty="0" err="1"/>
              <a:t>dictionar.update</a:t>
            </a:r>
            <a:r>
              <a:rPr lang="en-US" b="1" dirty="0"/>
              <a:t>(d) </a:t>
            </a:r>
            <a:r>
              <a:rPr lang="en-US" dirty="0"/>
              <a:t>–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actualiza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associate </a:t>
            </a:r>
            <a:r>
              <a:rPr lang="en-US" dirty="0" err="1"/>
              <a:t>cheilor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in </a:t>
            </a:r>
            <a:r>
              <a:rPr lang="en-US" dirty="0" err="1"/>
              <a:t>dictionar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perechile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nu </a:t>
            </a:r>
            <a:r>
              <a:rPr lang="en-US" dirty="0" err="1"/>
              <a:t>exista</a:t>
            </a:r>
            <a:endParaRPr lang="en-US" dirty="0"/>
          </a:p>
          <a:p>
            <a:pPr lvl="1"/>
            <a:r>
              <a:rPr lang="en-US" b="1" dirty="0" err="1"/>
              <a:t>dictionar</a:t>
            </a:r>
            <a:r>
              <a:rPr lang="en-US" b="1" dirty="0"/>
              <a:t> | </a:t>
            </a:r>
            <a:r>
              <a:rPr lang="en-US" b="1" dirty="0" err="1"/>
              <a:t>alt_dictionar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(din Python 3.9)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3124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9F0D-8578-4773-9DBE-E858DF9D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Stergerea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dictionar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18801-D1D5-4C8F-AD6E-312E01269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care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sterge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dictionar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del d[</a:t>
            </a:r>
            <a:r>
              <a:rPr lang="en-US" dirty="0" err="1"/>
              <a:t>cheie</a:t>
            </a:r>
            <a:r>
              <a:rPr lang="en-US" dirty="0"/>
              <a:t>] -  </a:t>
            </a:r>
            <a:r>
              <a:rPr lang="en-US" dirty="0" err="1"/>
              <a:t>sterge</a:t>
            </a:r>
            <a:r>
              <a:rPr lang="en-US" dirty="0"/>
              <a:t> </a:t>
            </a:r>
            <a:r>
              <a:rPr lang="en-US" dirty="0" err="1"/>
              <a:t>cheia</a:t>
            </a:r>
            <a:r>
              <a:rPr lang="en-US" dirty="0"/>
              <a:t> din </a:t>
            </a:r>
            <a:r>
              <a:rPr lang="en-US" dirty="0" err="1"/>
              <a:t>dictionarul</a:t>
            </a:r>
            <a:r>
              <a:rPr lang="en-US" dirty="0"/>
              <a:t> d. (</a:t>
            </a:r>
            <a:r>
              <a:rPr lang="en-US" dirty="0" err="1"/>
              <a:t>arunca</a:t>
            </a:r>
            <a:r>
              <a:rPr lang="en-US" dirty="0"/>
              <a:t> o </a:t>
            </a:r>
            <a:r>
              <a:rPr lang="en-US" dirty="0" err="1"/>
              <a:t>exceptie</a:t>
            </a:r>
            <a:r>
              <a:rPr lang="en-US" dirty="0"/>
              <a:t> </a:t>
            </a:r>
            <a:r>
              <a:rPr lang="en-US" dirty="0" err="1"/>
              <a:t>KeyError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cheia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in </a:t>
            </a:r>
            <a:r>
              <a:rPr lang="en-US" dirty="0" err="1"/>
              <a:t>dictionar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d.pop</a:t>
            </a:r>
            <a:r>
              <a:rPr lang="en-US" dirty="0"/>
              <a:t>(key[,default]) – </a:t>
            </a:r>
            <a:r>
              <a:rPr lang="en-US" dirty="0" err="1"/>
              <a:t>sterge</a:t>
            </a:r>
            <a:r>
              <a:rPr lang="en-US" dirty="0"/>
              <a:t> </a:t>
            </a:r>
            <a:r>
              <a:rPr lang="en-US" dirty="0" err="1"/>
              <a:t>cheia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intoarce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corespunzatoare</a:t>
            </a:r>
            <a:r>
              <a:rPr lang="en-US" dirty="0"/>
              <a:t> </a:t>
            </a:r>
            <a:r>
              <a:rPr lang="en-US" dirty="0" err="1"/>
              <a:t>cheii</a:t>
            </a:r>
            <a:r>
              <a:rPr lang="en-US" dirty="0"/>
              <a:t>. Daca </a:t>
            </a:r>
            <a:r>
              <a:rPr lang="en-US" dirty="0" err="1"/>
              <a:t>cheia</a:t>
            </a:r>
            <a:r>
              <a:rPr lang="en-US" dirty="0"/>
              <a:t> nu </a:t>
            </a:r>
            <a:r>
              <a:rPr lang="en-US" dirty="0" err="1"/>
              <a:t>esta</a:t>
            </a:r>
            <a:r>
              <a:rPr lang="en-US" dirty="0"/>
              <a:t> in </a:t>
            </a:r>
            <a:r>
              <a:rPr lang="en-US" dirty="0" err="1"/>
              <a:t>dictionar</a:t>
            </a:r>
            <a:r>
              <a:rPr lang="en-US" dirty="0"/>
              <a:t>, </a:t>
            </a:r>
            <a:r>
              <a:rPr lang="en-US" dirty="0" err="1"/>
              <a:t>intoarce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argumentului</a:t>
            </a:r>
            <a:r>
              <a:rPr lang="en-US" dirty="0"/>
              <a:t> default,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setat</a:t>
            </a:r>
            <a:r>
              <a:rPr lang="en-US" dirty="0"/>
              <a:t>, </a:t>
            </a:r>
            <a:r>
              <a:rPr lang="en-US" dirty="0" err="1"/>
              <a:t>daca</a:t>
            </a:r>
            <a:r>
              <a:rPr lang="en-US" dirty="0"/>
              <a:t> nu </a:t>
            </a:r>
            <a:r>
              <a:rPr lang="en-US" dirty="0" err="1"/>
              <a:t>arunca</a:t>
            </a:r>
            <a:r>
              <a:rPr lang="en-US" dirty="0"/>
              <a:t> o </a:t>
            </a:r>
            <a:r>
              <a:rPr lang="en-US" dirty="0" err="1"/>
              <a:t>eroare</a:t>
            </a:r>
            <a:r>
              <a:rPr lang="en-US" dirty="0"/>
              <a:t> </a:t>
            </a:r>
            <a:r>
              <a:rPr lang="en-US" dirty="0" err="1"/>
              <a:t>KeyError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d.popitem</a:t>
            </a:r>
            <a:r>
              <a:rPr lang="en-US" dirty="0"/>
              <a:t>() – </a:t>
            </a:r>
            <a:r>
              <a:rPr lang="en-US" dirty="0" err="1"/>
              <a:t>sterge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intoarce</a:t>
            </a:r>
            <a:r>
              <a:rPr lang="en-US" dirty="0"/>
              <a:t> un </a:t>
            </a:r>
            <a:r>
              <a:rPr lang="en-US" dirty="0" err="1"/>
              <a:t>tuplu</a:t>
            </a:r>
            <a:r>
              <a:rPr lang="en-US" dirty="0"/>
              <a:t> (</a:t>
            </a:r>
            <a:r>
              <a:rPr lang="en-US" dirty="0" err="1"/>
              <a:t>cheie,valoare</a:t>
            </a:r>
            <a:r>
              <a:rPr lang="en-US" dirty="0"/>
              <a:t>). Din Python 3.7, ultima </a:t>
            </a:r>
            <a:r>
              <a:rPr lang="en-US" dirty="0" err="1"/>
              <a:t>pereche</a:t>
            </a:r>
            <a:r>
              <a:rPr lang="en-US" dirty="0"/>
              <a:t> </a:t>
            </a:r>
            <a:r>
              <a:rPr lang="en-US" dirty="0" err="1"/>
              <a:t>cheie-valoare</a:t>
            </a:r>
            <a:r>
              <a:rPr lang="en-US" dirty="0"/>
              <a:t> </a:t>
            </a:r>
            <a:r>
              <a:rPr lang="en-US" dirty="0" err="1"/>
              <a:t>adaugata</a:t>
            </a:r>
            <a:r>
              <a:rPr lang="en-US" dirty="0"/>
              <a:t> in </a:t>
            </a:r>
            <a:r>
              <a:rPr lang="en-US" dirty="0" err="1"/>
              <a:t>dictionar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returnata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d.clear</a:t>
            </a:r>
            <a:r>
              <a:rPr lang="en-US" dirty="0"/>
              <a:t>() – </a:t>
            </a:r>
            <a:r>
              <a:rPr lang="en-US" dirty="0" err="1"/>
              <a:t>sterge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din </a:t>
            </a:r>
            <a:r>
              <a:rPr lang="en-US" dirty="0" err="1"/>
              <a:t>dictionar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3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A4F7-0106-3296-D3FA-C45C52C3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Secventa</a:t>
            </a:r>
            <a:r>
              <a:rPr lang="en-US" dirty="0"/>
              <a:t> (Python sequence)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B68F5-A7BE-CFAB-F119-E9734EA95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Este o </a:t>
            </a:r>
            <a:r>
              <a:rPr lang="en-US" dirty="0" err="1"/>
              <a:t>colectie</a:t>
            </a:r>
            <a:r>
              <a:rPr lang="en-US" dirty="0"/>
              <a:t> </a:t>
            </a:r>
            <a:r>
              <a:rPr lang="en-US" dirty="0" err="1"/>
              <a:t>ordonata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.</a:t>
            </a:r>
          </a:p>
          <a:p>
            <a:r>
              <a:rPr lang="en-US" dirty="0" err="1"/>
              <a:t>Pastreaza</a:t>
            </a:r>
            <a:r>
              <a:rPr lang="en-US" dirty="0"/>
              <a:t> </a:t>
            </a:r>
            <a:r>
              <a:rPr lang="en-US" dirty="0" err="1"/>
              <a:t>ordinea</a:t>
            </a:r>
            <a:r>
              <a:rPr lang="en-US" dirty="0"/>
              <a:t> in care </a:t>
            </a:r>
            <a:r>
              <a:rPr lang="en-US" dirty="0" err="1"/>
              <a:t>elementele</a:t>
            </a:r>
            <a:r>
              <a:rPr lang="en-US" dirty="0"/>
              <a:t> sunt </a:t>
            </a:r>
            <a:r>
              <a:rPr lang="en-US" dirty="0" err="1"/>
              <a:t>adaugate</a:t>
            </a:r>
            <a:r>
              <a:rPr lang="en-US" dirty="0"/>
              <a:t>.</a:t>
            </a:r>
          </a:p>
          <a:p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accesa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secvente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indecsi</a:t>
            </a:r>
            <a:r>
              <a:rPr lang="en-US" dirty="0"/>
              <a:t>.</a:t>
            </a:r>
          </a:p>
          <a:p>
            <a:r>
              <a:rPr lang="en-US" dirty="0" err="1"/>
              <a:t>Secventele</a:t>
            </a:r>
            <a:r>
              <a:rPr lang="en-US" dirty="0"/>
              <a:t> pot fi </a:t>
            </a:r>
            <a:r>
              <a:rPr lang="en-US" dirty="0" err="1"/>
              <a:t>mutabile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imutabile</a:t>
            </a:r>
            <a:r>
              <a:rPr lang="en-US" dirty="0"/>
              <a:t>.</a:t>
            </a:r>
          </a:p>
          <a:p>
            <a:r>
              <a:rPr lang="en-US" dirty="0" err="1"/>
              <a:t>Omogene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neomegene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1913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840E-918D-41BC-8173-E4FC962A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Parcurgerea</a:t>
            </a:r>
            <a:r>
              <a:rPr lang="en-US" dirty="0"/>
              <a:t> </a:t>
            </a:r>
            <a:r>
              <a:rPr lang="en-US" dirty="0" err="1"/>
              <a:t>elementelor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9178-C81B-4D29-960C-4B1FC6FDA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structura</a:t>
            </a:r>
            <a:r>
              <a:rPr lang="en-US" dirty="0"/>
              <a:t> de control for </a:t>
            </a:r>
            <a:r>
              <a:rPr lang="en-US" dirty="0" err="1"/>
              <a:t>si</a:t>
            </a:r>
            <a:r>
              <a:rPr lang="en-US" dirty="0"/>
              <a:t> un </a:t>
            </a:r>
            <a:r>
              <a:rPr lang="en-US" dirty="0" err="1"/>
              <a:t>dictionar</a:t>
            </a:r>
            <a:r>
              <a:rPr lang="en-US" dirty="0"/>
              <a:t>,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parcurge</a:t>
            </a:r>
            <a:r>
              <a:rPr lang="en-US" dirty="0"/>
              <a:t> </a:t>
            </a:r>
            <a:r>
              <a:rPr lang="en-US" dirty="0" err="1"/>
              <a:t>cheile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!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list() cu un </a:t>
            </a:r>
            <a:r>
              <a:rPr lang="en-US" dirty="0" err="1"/>
              <a:t>dictionar</a:t>
            </a:r>
            <a:r>
              <a:rPr lang="en-US" dirty="0"/>
              <a:t>,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obtine</a:t>
            </a:r>
            <a:r>
              <a:rPr lang="en-US" dirty="0"/>
              <a:t> o </a:t>
            </a:r>
            <a:r>
              <a:rPr lang="en-US" dirty="0" err="1"/>
              <a:t>lista</a:t>
            </a:r>
            <a:r>
              <a:rPr lang="en-US" dirty="0"/>
              <a:t> cu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cheile</a:t>
            </a:r>
            <a:r>
              <a:rPr lang="en-US" dirty="0"/>
              <a:t> </a:t>
            </a:r>
            <a:r>
              <a:rPr lang="en-US" dirty="0" err="1"/>
              <a:t>dictionarului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60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702C-19E2-42A2-9C7A-E393FABD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</a:t>
            </a:r>
            <a:r>
              <a:rPr lang="en-US" dirty="0" err="1"/>
              <a:t>dictionarului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90D2F-4D68-4A5A-B593-D123371A7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items() </a:t>
            </a:r>
            <a:r>
              <a:rPr lang="en-US" dirty="0"/>
              <a:t>– </a:t>
            </a:r>
            <a:r>
              <a:rPr lang="en-US" dirty="0" err="1"/>
              <a:t>intoarce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de tip view. Cand </a:t>
            </a:r>
            <a:r>
              <a:rPr lang="en-US" dirty="0" err="1"/>
              <a:t>iteram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 items(),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itera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-o </a:t>
            </a:r>
            <a:r>
              <a:rPr lang="en-US" dirty="0" err="1"/>
              <a:t>secventa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continue </a:t>
            </a:r>
            <a:r>
              <a:rPr lang="en-US" dirty="0" err="1"/>
              <a:t>perechi</a:t>
            </a:r>
            <a:r>
              <a:rPr lang="en-US" dirty="0"/>
              <a:t> (</a:t>
            </a:r>
            <a:r>
              <a:rPr lang="en-US" dirty="0" err="1"/>
              <a:t>cheie</a:t>
            </a:r>
            <a:r>
              <a:rPr lang="en-US" dirty="0"/>
              <a:t>, </a:t>
            </a:r>
            <a:r>
              <a:rPr lang="en-US" dirty="0" err="1"/>
              <a:t>valoare</a:t>
            </a:r>
            <a:r>
              <a:rPr lang="en-US" dirty="0"/>
              <a:t>)</a:t>
            </a:r>
          </a:p>
          <a:p>
            <a:r>
              <a:rPr lang="en-US" b="1" dirty="0"/>
              <a:t>keys() </a:t>
            </a:r>
            <a:r>
              <a:rPr lang="en-US" dirty="0"/>
              <a:t>– </a:t>
            </a:r>
            <a:r>
              <a:rPr lang="en-US" dirty="0" err="1"/>
              <a:t>intoarce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de tip view. Cand </a:t>
            </a:r>
            <a:r>
              <a:rPr lang="en-US" dirty="0" err="1"/>
              <a:t>iteram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 keys(),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parcurge</a:t>
            </a:r>
            <a:r>
              <a:rPr lang="en-US" dirty="0"/>
              <a:t> </a:t>
            </a:r>
            <a:r>
              <a:rPr lang="en-US" dirty="0" err="1"/>
              <a:t>cheile</a:t>
            </a:r>
            <a:r>
              <a:rPr lang="en-US" dirty="0"/>
              <a:t> </a:t>
            </a:r>
            <a:r>
              <a:rPr lang="en-US" dirty="0" err="1"/>
              <a:t>dictionarului</a:t>
            </a:r>
            <a:r>
              <a:rPr lang="en-US" dirty="0"/>
              <a:t>.</a:t>
            </a:r>
          </a:p>
          <a:p>
            <a:r>
              <a:rPr lang="en-US" b="1" dirty="0"/>
              <a:t>values() </a:t>
            </a:r>
            <a:r>
              <a:rPr lang="en-US" dirty="0"/>
              <a:t>– </a:t>
            </a:r>
            <a:r>
              <a:rPr lang="en-US" dirty="0" err="1"/>
              <a:t>intoarce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de tip view. Cand </a:t>
            </a:r>
            <a:r>
              <a:rPr lang="en-US" dirty="0" err="1"/>
              <a:t>iteram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 values(),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parcurge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corespunzatoare</a:t>
            </a:r>
            <a:r>
              <a:rPr lang="en-US" dirty="0"/>
              <a:t> </a:t>
            </a:r>
            <a:r>
              <a:rPr lang="en-US" dirty="0" err="1"/>
              <a:t>cheilor</a:t>
            </a:r>
            <a:r>
              <a:rPr lang="en-US" dirty="0"/>
              <a:t> din </a:t>
            </a:r>
            <a:r>
              <a:rPr lang="en-US" dirty="0" err="1"/>
              <a:t>dictionar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178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1460-9429-4FBD-968F-009F0E50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 </a:t>
            </a:r>
            <a:r>
              <a:rPr lang="en-US" dirty="0" err="1"/>
              <a:t>metode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2D7D6-1A90-4895-BCBC-07E2ACDBD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Membership</a:t>
            </a:r>
          </a:p>
          <a:p>
            <a:r>
              <a:rPr lang="en-US" dirty="0"/>
              <a:t>Len</a:t>
            </a:r>
          </a:p>
        </p:txBody>
      </p:sp>
    </p:spTree>
    <p:extLst>
      <p:ext uri="{BB962C8B-B14F-4D97-AF65-F5344CB8AC3E}">
        <p14:creationId xmlns:p14="http://schemas.microsoft.com/office/powerpoint/2010/main" val="76012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67AB-2C76-17E6-C37B-E8FD8319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functii</a:t>
            </a:r>
            <a:r>
              <a:rPr lang="en-US" dirty="0"/>
              <a:t> ale </a:t>
            </a:r>
            <a:r>
              <a:rPr lang="en-US" dirty="0" err="1"/>
              <a:t>secventelor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BF66-BD84-FC99-8D3A-0360CE83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Secventele</a:t>
            </a:r>
            <a:r>
              <a:rPr lang="en-US" dirty="0"/>
              <a:t> </a:t>
            </a:r>
            <a:r>
              <a:rPr lang="en-US" dirty="0" err="1"/>
              <a:t>suporta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operatii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Concatenare</a:t>
            </a:r>
            <a:endParaRPr lang="en-US" dirty="0"/>
          </a:p>
          <a:p>
            <a:pPr lvl="1"/>
            <a:r>
              <a:rPr lang="en-US" dirty="0" err="1"/>
              <a:t>Repetare</a:t>
            </a:r>
            <a:endParaRPr lang="en-US" dirty="0"/>
          </a:p>
          <a:p>
            <a:pPr lvl="1"/>
            <a:r>
              <a:rPr lang="en-US" dirty="0" err="1"/>
              <a:t>Apartenenta</a:t>
            </a:r>
            <a:r>
              <a:rPr lang="en-US" dirty="0"/>
              <a:t> (membership)</a:t>
            </a:r>
          </a:p>
          <a:p>
            <a:pPr lvl="1"/>
            <a:r>
              <a:rPr lang="en-US" dirty="0"/>
              <a:t>Slicing</a:t>
            </a:r>
          </a:p>
          <a:p>
            <a:r>
              <a:rPr lang="en-US" dirty="0"/>
              <a:t>Si </a:t>
            </a:r>
            <a:r>
              <a:rPr lang="en-US" dirty="0" err="1"/>
              <a:t>functii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Min</a:t>
            </a:r>
          </a:p>
          <a:p>
            <a:pPr lvl="1"/>
            <a:r>
              <a:rPr lang="en-US" dirty="0"/>
              <a:t>Max</a:t>
            </a:r>
          </a:p>
          <a:p>
            <a:pPr lvl="1"/>
            <a:r>
              <a:rPr lang="en-US" dirty="0"/>
              <a:t>Index</a:t>
            </a:r>
          </a:p>
          <a:p>
            <a:pPr lvl="1"/>
            <a:r>
              <a:rPr lang="en-US" dirty="0"/>
              <a:t>Count</a:t>
            </a:r>
          </a:p>
          <a:p>
            <a:pPr lvl="1"/>
            <a:r>
              <a:rPr lang="en-US" dirty="0"/>
              <a:t>Len</a:t>
            </a:r>
          </a:p>
        </p:txBody>
      </p:sp>
    </p:spTree>
    <p:extLst>
      <p:ext uri="{BB962C8B-B14F-4D97-AF65-F5344CB8AC3E}">
        <p14:creationId xmlns:p14="http://schemas.microsoft.com/office/powerpoint/2010/main" val="362777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789A-C402-43AE-1F7F-2AD0066F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Siruri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r>
              <a:rPr lang="en-US" dirty="0"/>
              <a:t> (</a:t>
            </a:r>
            <a:r>
              <a:rPr lang="en-US" dirty="0" err="1"/>
              <a:t>stringuri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CE4C-10CE-04DB-4CB5-4CD908F8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Stringurile</a:t>
            </a:r>
            <a:r>
              <a:rPr lang="en-US" dirty="0"/>
              <a:t> sunt </a:t>
            </a:r>
            <a:r>
              <a:rPr lang="en-US" dirty="0" err="1"/>
              <a:t>secvente</a:t>
            </a:r>
            <a:r>
              <a:rPr lang="en-US" dirty="0"/>
              <a:t> de date </a:t>
            </a:r>
            <a:r>
              <a:rPr lang="en-US" dirty="0" err="1"/>
              <a:t>imutabile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contin</a:t>
            </a:r>
            <a:r>
              <a:rPr lang="en-US" dirty="0"/>
              <a:t> </a:t>
            </a:r>
            <a:r>
              <a:rPr lang="en-US" dirty="0" err="1"/>
              <a:t>grupuri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r>
              <a:rPr lang="en-US" dirty="0"/>
              <a:t>.</a:t>
            </a:r>
          </a:p>
          <a:p>
            <a:r>
              <a:rPr lang="en-US" dirty="0" err="1"/>
              <a:t>Acestea</a:t>
            </a:r>
            <a:r>
              <a:rPr lang="en-US" dirty="0"/>
              <a:t> pot fi </a:t>
            </a:r>
            <a:r>
              <a:rPr lang="en-US" dirty="0" err="1"/>
              <a:t>reprezentate</a:t>
            </a:r>
            <a:r>
              <a:rPr lang="en-US" dirty="0"/>
              <a:t> in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moduri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Ghilimele</a:t>
            </a:r>
            <a:r>
              <a:rPr lang="en-US" dirty="0"/>
              <a:t> simple: ‘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stringul</a:t>
            </a:r>
            <a:r>
              <a:rPr lang="en-US" dirty="0"/>
              <a:t>’</a:t>
            </a:r>
          </a:p>
          <a:p>
            <a:pPr lvl="1"/>
            <a:r>
              <a:rPr lang="en-US" dirty="0" err="1"/>
              <a:t>Ghilimele</a:t>
            </a:r>
            <a:r>
              <a:rPr lang="en-US" dirty="0"/>
              <a:t> </a:t>
            </a:r>
            <a:r>
              <a:rPr lang="en-US" dirty="0" err="1"/>
              <a:t>duble</a:t>
            </a:r>
            <a:r>
              <a:rPr lang="en-US" dirty="0"/>
              <a:t>: “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stringul</a:t>
            </a:r>
            <a:r>
              <a:rPr lang="en-US" dirty="0"/>
              <a:t> cu </a:t>
            </a:r>
            <a:r>
              <a:rPr lang="en-US" dirty="0" err="1"/>
              <a:t>ghilimele</a:t>
            </a:r>
            <a:r>
              <a:rPr lang="en-US" dirty="0"/>
              <a:t> </a:t>
            </a:r>
            <a:r>
              <a:rPr lang="en-US" dirty="0" err="1"/>
              <a:t>duble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Ghilimele</a:t>
            </a:r>
            <a:r>
              <a:rPr lang="en-US" dirty="0"/>
              <a:t> triple: ‘’’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stringul</a:t>
            </a:r>
            <a:r>
              <a:rPr lang="en-US" dirty="0"/>
              <a:t> cu </a:t>
            </a:r>
            <a:r>
              <a:rPr lang="en-US" dirty="0" err="1"/>
              <a:t>ghilimele</a:t>
            </a:r>
            <a:r>
              <a:rPr lang="en-US" dirty="0"/>
              <a:t> triple’’’ (</a:t>
            </a:r>
            <a:r>
              <a:rPr lang="en-US" dirty="0" err="1"/>
              <a:t>stringurile</a:t>
            </a:r>
            <a:r>
              <a:rPr lang="en-US" dirty="0"/>
              <a:t> cu </a:t>
            </a:r>
            <a:r>
              <a:rPr lang="en-US" dirty="0" err="1"/>
              <a:t>ghilimele</a:t>
            </a:r>
            <a:r>
              <a:rPr lang="en-US" dirty="0"/>
              <a:t> triple se pot </a:t>
            </a:r>
            <a:r>
              <a:rPr lang="en-US" dirty="0" err="1"/>
              <a:t>intinde</a:t>
            </a:r>
            <a:r>
              <a:rPr lang="en-US" dirty="0"/>
              <a:t> pe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linii</a:t>
            </a:r>
            <a:r>
              <a:rPr lang="en-US" dirty="0"/>
              <a:t>)</a:t>
            </a:r>
          </a:p>
          <a:p>
            <a:r>
              <a:rPr lang="en-US" dirty="0"/>
              <a:t>Pot fi </a:t>
            </a:r>
            <a:r>
              <a:rPr lang="en-US" dirty="0" err="1"/>
              <a:t>initializate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constructorul</a:t>
            </a:r>
            <a:r>
              <a:rPr lang="en-US" dirty="0"/>
              <a:t> str()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6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93F3-8DBE-C1A4-2D18-FF196986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D88E1-B9AE-5297-2C6E-95133668D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Slicing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operatia</a:t>
            </a:r>
            <a:r>
              <a:rPr lang="en-US" dirty="0"/>
              <a:t> de </a:t>
            </a:r>
            <a:r>
              <a:rPr lang="en-US" dirty="0" err="1"/>
              <a:t>extragere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parti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secventa</a:t>
            </a:r>
            <a:r>
              <a:rPr lang="en-US" dirty="0"/>
              <a:t>.</a:t>
            </a:r>
          </a:p>
          <a:p>
            <a:r>
              <a:rPr lang="en-US" dirty="0" err="1"/>
              <a:t>Operatia</a:t>
            </a:r>
            <a:r>
              <a:rPr lang="en-US" dirty="0"/>
              <a:t> de slicing </a:t>
            </a:r>
            <a:r>
              <a:rPr lang="en-US" dirty="0" err="1"/>
              <a:t>este</a:t>
            </a:r>
            <a:r>
              <a:rPr lang="en-US" dirty="0"/>
              <a:t> “handled graceful” </a:t>
            </a:r>
            <a:r>
              <a:rPr lang="en-US" dirty="0" err="1"/>
              <a:t>daca</a:t>
            </a:r>
            <a:r>
              <a:rPr lang="en-US" dirty="0"/>
              <a:t> index-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mare (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intoarca</a:t>
            </a:r>
            <a:r>
              <a:rPr lang="en-US" dirty="0"/>
              <a:t> un string </a:t>
            </a:r>
            <a:r>
              <a:rPr lang="en-US" dirty="0" err="1"/>
              <a:t>gol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0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8CE3-2A28-0281-B55F-9470E8A8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Lungimea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EC39-57FE-F94B-74B8-2D893ADC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lungimea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secvente</a:t>
            </a:r>
            <a:r>
              <a:rPr lang="en-US" dirty="0"/>
              <a:t> de date cu </a:t>
            </a:r>
            <a:r>
              <a:rPr lang="en-US" dirty="0" err="1"/>
              <a:t>len</a:t>
            </a:r>
            <a:r>
              <a:rPr lang="en-US" dirty="0"/>
              <a:t>() </a:t>
            </a:r>
            <a:r>
              <a:rPr lang="en-US" dirty="0" err="1"/>
              <a:t>sau</a:t>
            </a:r>
            <a:r>
              <a:rPr lang="en-US" dirty="0"/>
              <a:t> s.__</a:t>
            </a:r>
            <a:r>
              <a:rPr lang="en-US" dirty="0" err="1"/>
              <a:t>len</a:t>
            </a:r>
            <a:r>
              <a:rPr lang="en-US" dirty="0"/>
              <a:t>__()</a:t>
            </a:r>
          </a:p>
          <a:p>
            <a:r>
              <a:rPr lang="en-US" dirty="0" err="1"/>
              <a:t>Ultimul</a:t>
            </a:r>
            <a:r>
              <a:rPr lang="en-US" dirty="0"/>
              <a:t> element </a:t>
            </a:r>
            <a:r>
              <a:rPr lang="en-US" dirty="0" err="1"/>
              <a:t>dintr</a:t>
            </a:r>
            <a:r>
              <a:rPr lang="en-US" dirty="0"/>
              <a:t>-un sir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functiei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: s[</a:t>
            </a:r>
            <a:r>
              <a:rPr lang="en-US" dirty="0" err="1"/>
              <a:t>len</a:t>
            </a:r>
            <a:r>
              <a:rPr lang="en-US" dirty="0"/>
              <a:t>(s)-1]</a:t>
            </a:r>
          </a:p>
        </p:txBody>
      </p:sp>
    </p:spTree>
    <p:extLst>
      <p:ext uri="{BB962C8B-B14F-4D97-AF65-F5344CB8AC3E}">
        <p14:creationId xmlns:p14="http://schemas.microsoft.com/office/powerpoint/2010/main" val="46693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862F-7BB0-A6A0-CA34-A7E47A4F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Concatenarea</a:t>
            </a:r>
            <a:r>
              <a:rPr lang="en-US" dirty="0"/>
              <a:t> </a:t>
            </a:r>
            <a:r>
              <a:rPr lang="en-US" dirty="0" err="1"/>
              <a:t>stringurilor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B840-4D50-3D4E-28DB-4A7AF6DEF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Concatenarea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alaturare</a:t>
            </a:r>
            <a:r>
              <a:rPr lang="en-US" dirty="0"/>
              <a:t> a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secvente</a:t>
            </a:r>
            <a:r>
              <a:rPr lang="en-US" dirty="0"/>
              <a:t>.</a:t>
            </a:r>
          </a:p>
          <a:p>
            <a:r>
              <a:rPr lang="en-US" dirty="0" err="1"/>
              <a:t>Concatenarea</a:t>
            </a:r>
            <a:r>
              <a:rPr lang="en-US" dirty="0"/>
              <a:t> </a:t>
            </a:r>
            <a:r>
              <a:rPr lang="en-US" dirty="0" err="1"/>
              <a:t>secventelor</a:t>
            </a:r>
            <a:r>
              <a:rPr lang="en-US" dirty="0"/>
              <a:t> </a:t>
            </a:r>
            <a:r>
              <a:rPr lang="en-US" dirty="0" err="1"/>
              <a:t>imutabile</a:t>
            </a:r>
            <a:r>
              <a:rPr lang="en-US" dirty="0"/>
              <a:t> </a:t>
            </a:r>
            <a:r>
              <a:rPr lang="en-US" dirty="0" err="1"/>
              <a:t>rezulta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.</a:t>
            </a:r>
          </a:p>
          <a:p>
            <a:r>
              <a:rPr lang="en-US" dirty="0" err="1"/>
              <a:t>Concatenarea</a:t>
            </a:r>
            <a:r>
              <a:rPr lang="en-US" dirty="0"/>
              <a:t> se face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operatorului</a:t>
            </a:r>
            <a:r>
              <a:rPr lang="en-US" dirty="0"/>
              <a:t> de </a:t>
            </a:r>
            <a:r>
              <a:rPr lang="en-US" dirty="0" err="1"/>
              <a:t>adunare</a:t>
            </a:r>
            <a:r>
              <a:rPr lang="en-US" dirty="0"/>
              <a:t> (“+”)</a:t>
            </a:r>
          </a:p>
          <a:p>
            <a:r>
              <a:rPr lang="en-US" dirty="0"/>
              <a:t>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stringurilor</a:t>
            </a:r>
            <a:r>
              <a:rPr lang="en-US" dirty="0"/>
              <a:t>, se </a:t>
            </a:r>
            <a:r>
              <a:rPr lang="en-US" dirty="0" err="1"/>
              <a:t>poate</a:t>
            </a:r>
            <a:r>
              <a:rPr lang="en-US" dirty="0"/>
              <a:t> face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operatorul</a:t>
            </a:r>
            <a:r>
              <a:rPr lang="en-US" dirty="0"/>
              <a:t> de </a:t>
            </a:r>
            <a:r>
              <a:rPr lang="en-US" dirty="0" err="1"/>
              <a:t>adunare</a:t>
            </a:r>
            <a:r>
              <a:rPr lang="en-US" dirty="0"/>
              <a:t>, </a:t>
            </a:r>
            <a:r>
              <a:rPr lang="en-US" dirty="0" err="1"/>
              <a:t>alaturand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stringuri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singura</a:t>
            </a:r>
            <a:r>
              <a:rPr lang="en-US" dirty="0"/>
              <a:t> </a:t>
            </a:r>
            <a:r>
              <a:rPr lang="en-US" dirty="0" err="1"/>
              <a:t>expresie</a:t>
            </a:r>
            <a:r>
              <a:rPr lang="en-US" dirty="0"/>
              <a:t>:</a:t>
            </a:r>
          </a:p>
          <a:p>
            <a:r>
              <a:rPr lang="en-US" dirty="0" err="1"/>
              <a:t>Deoarece</a:t>
            </a:r>
            <a:r>
              <a:rPr lang="en-US" dirty="0"/>
              <a:t> Python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limbaj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strong typed, nu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concatena</a:t>
            </a:r>
            <a:r>
              <a:rPr lang="en-US" dirty="0"/>
              <a:t> un string cu un alt tip de date</a:t>
            </a:r>
          </a:p>
        </p:txBody>
      </p:sp>
    </p:spTree>
    <p:extLst>
      <p:ext uri="{BB962C8B-B14F-4D97-AF65-F5344CB8AC3E}">
        <p14:creationId xmlns:p14="http://schemas.microsoft.com/office/powerpoint/2010/main" val="164927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2428</Words>
  <Application>Microsoft Office PowerPoint</Application>
  <PresentationFormat>Widescreen</PresentationFormat>
  <Paragraphs>229</Paragraphs>
  <Slides>42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Advanced built-in types</vt:lpstr>
      <vt:lpstr>Structura cursului</vt:lpstr>
      <vt:lpstr>Tipuri de date in Python</vt:lpstr>
      <vt:lpstr>Secventa (Python sequence)</vt:lpstr>
      <vt:lpstr>Operatii si functii ale secventelor</vt:lpstr>
      <vt:lpstr>Siruri de caractere (stringuri)</vt:lpstr>
      <vt:lpstr>String slicing</vt:lpstr>
      <vt:lpstr>Lungimea unui sir</vt:lpstr>
      <vt:lpstr>Concatenarea stringurilor</vt:lpstr>
      <vt:lpstr>Repetarea stringurilor</vt:lpstr>
      <vt:lpstr>Operatia de apartenenta (membership)</vt:lpstr>
      <vt:lpstr>Compararea stringurilor</vt:lpstr>
      <vt:lpstr>Parcurgerea unui sir de caractere</vt:lpstr>
      <vt:lpstr>Functii specifice secventelor</vt:lpstr>
      <vt:lpstr>Metode specifice stringurilor (1)</vt:lpstr>
      <vt:lpstr>Metode specifice stringurilor(2)</vt:lpstr>
      <vt:lpstr>Lista</vt:lpstr>
      <vt:lpstr>Initializarea listelor</vt:lpstr>
      <vt:lpstr>Accesarea elementelor listei</vt:lpstr>
      <vt:lpstr>Modificarea elementelor listei</vt:lpstr>
      <vt:lpstr>Actualizarea elementelor listei</vt:lpstr>
      <vt:lpstr>Adaugarea unor noi elemente</vt:lpstr>
      <vt:lpstr>Stergerea elementelor listei</vt:lpstr>
      <vt:lpstr>Alte metode</vt:lpstr>
      <vt:lpstr>Tupluri</vt:lpstr>
      <vt:lpstr>Initializarea tuplurilor</vt:lpstr>
      <vt:lpstr>Metode specifice tuplurilor</vt:lpstr>
      <vt:lpstr>Range</vt:lpstr>
      <vt:lpstr>Initializarea unui obiect range</vt:lpstr>
      <vt:lpstr>Operatii si functii</vt:lpstr>
      <vt:lpstr>Seturi</vt:lpstr>
      <vt:lpstr>Initializarea setului</vt:lpstr>
      <vt:lpstr>Operatii de modificare</vt:lpstr>
      <vt:lpstr>Operatii cu multimi</vt:lpstr>
      <vt:lpstr>Dictionarele </vt:lpstr>
      <vt:lpstr>Initializarea dictionarului</vt:lpstr>
      <vt:lpstr>Accesarea elementelor</vt:lpstr>
      <vt:lpstr>Adaugarea sau actualizarea elementelor in dictionar</vt:lpstr>
      <vt:lpstr>Stergerea elementelor unui dictionar</vt:lpstr>
      <vt:lpstr>Parcurgerea elementelor</vt:lpstr>
      <vt:lpstr>Metode specifice dictionarului</vt:lpstr>
      <vt:lpstr>Alte metode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built-in types</dc:title>
  <dc:creator>Ion Riza</dc:creator>
  <cp:lastModifiedBy>Ion Riza</cp:lastModifiedBy>
  <cp:revision>14</cp:revision>
  <dcterms:created xsi:type="dcterms:W3CDTF">2022-10-10T03:44:40Z</dcterms:created>
  <dcterms:modified xsi:type="dcterms:W3CDTF">2022-10-11T22:21:29Z</dcterms:modified>
</cp:coreProperties>
</file>