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6" r:id="rId11"/>
  </p:sldIdLst>
  <p:sldSz cx="14630400" cy="8229600"/>
  <p:notesSz cx="8229600" cy="14630400"/>
  <p:embeddedFontLst>
    <p:embeddedFont>
      <p:font typeface="Roboto" panose="02000000000000000000" pitchFamily="2" charset="0"/>
      <p:regular r:id="rId13"/>
      <p:bold r:id="rId14"/>
    </p:embeddedFont>
    <p:embeddedFont>
      <p:font typeface="Roboto Slab" pitchFamily="2" charset="0"/>
      <p:regular r:id="rId15"/>
      <p:bold r:id="rId16"/>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A3B040-440E-49F3-BEEA-0C30085A58C3}" v="8" dt="2024-12-23T13:44:39.2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4" d="100"/>
          <a:sy n="54" d="100"/>
        </p:scale>
        <p:origin x="71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mane Habib Barack cisse" userId="2c1672e4-0de0-44a4-a191-da4a3b4c6525" providerId="ADAL" clId="{B9A3B040-440E-49F3-BEEA-0C30085A58C3}"/>
    <pc:docChg chg="undo custSel addSld delSld modSld sldOrd">
      <pc:chgData name="Elimane Habib Barack cisse" userId="2c1672e4-0de0-44a4-a191-da4a3b4c6525" providerId="ADAL" clId="{B9A3B040-440E-49F3-BEEA-0C30085A58C3}" dt="2024-12-23T13:48:23.157" v="118" actId="255"/>
      <pc:docMkLst>
        <pc:docMk/>
      </pc:docMkLst>
      <pc:sldChg chg="addSp modSp mod">
        <pc:chgData name="Elimane Habib Barack cisse" userId="2c1672e4-0de0-44a4-a191-da4a3b4c6525" providerId="ADAL" clId="{B9A3B040-440E-49F3-BEEA-0C30085A58C3}" dt="2024-12-23T13:39:42.417" v="66" actId="34135"/>
        <pc:sldMkLst>
          <pc:docMk/>
          <pc:sldMk cId="0" sldId="256"/>
        </pc:sldMkLst>
        <pc:picChg chg="add mod">
          <ac:chgData name="Elimane Habib Barack cisse" userId="2c1672e4-0de0-44a4-a191-da4a3b4c6525" providerId="ADAL" clId="{B9A3B040-440E-49F3-BEEA-0C30085A58C3}" dt="2024-12-23T13:39:42.417" v="66" actId="34135"/>
          <ac:picMkLst>
            <pc:docMk/>
            <pc:sldMk cId="0" sldId="256"/>
            <ac:picMk id="15" creationId="{B0B3AD3D-0F68-278A-6F3E-6746C3F8D820}"/>
          </ac:picMkLst>
        </pc:picChg>
      </pc:sldChg>
      <pc:sldChg chg="addSp modSp mod">
        <pc:chgData name="Elimane Habib Barack cisse" userId="2c1672e4-0de0-44a4-a191-da4a3b4c6525" providerId="ADAL" clId="{B9A3B040-440E-49F3-BEEA-0C30085A58C3}" dt="2024-12-23T09:30:07.136" v="23" actId="34135"/>
        <pc:sldMkLst>
          <pc:docMk/>
          <pc:sldMk cId="0" sldId="257"/>
        </pc:sldMkLst>
        <pc:picChg chg="add mod">
          <ac:chgData name="Elimane Habib Barack cisse" userId="2c1672e4-0de0-44a4-a191-da4a3b4c6525" providerId="ADAL" clId="{B9A3B040-440E-49F3-BEEA-0C30085A58C3}" dt="2024-12-23T09:30:07.136" v="23" actId="34135"/>
          <ac:picMkLst>
            <pc:docMk/>
            <pc:sldMk cId="0" sldId="257"/>
            <ac:picMk id="11" creationId="{E3DAAB08-FD45-2117-C8A6-72FD3DF2EE0C}"/>
          </ac:picMkLst>
        </pc:picChg>
      </pc:sldChg>
      <pc:sldChg chg="addSp delSp modSp mod">
        <pc:chgData name="Elimane Habib Barack cisse" userId="2c1672e4-0de0-44a4-a191-da4a3b4c6525" providerId="ADAL" clId="{B9A3B040-440E-49F3-BEEA-0C30085A58C3}" dt="2024-12-23T13:47:06.583" v="110" actId="255"/>
        <pc:sldMkLst>
          <pc:docMk/>
          <pc:sldMk cId="0" sldId="258"/>
        </pc:sldMkLst>
        <pc:spChg chg="mod">
          <ac:chgData name="Elimane Habib Barack cisse" userId="2c1672e4-0de0-44a4-a191-da4a3b4c6525" providerId="ADAL" clId="{B9A3B040-440E-49F3-BEEA-0C30085A58C3}" dt="2024-12-23T13:47:06.583" v="110" actId="255"/>
          <ac:spMkLst>
            <pc:docMk/>
            <pc:sldMk cId="0" sldId="258"/>
            <ac:spMk id="4" creationId="{00000000-0000-0000-0000-000000000000}"/>
          </ac:spMkLst>
        </pc:spChg>
        <pc:spChg chg="del">
          <ac:chgData name="Elimane Habib Barack cisse" userId="2c1672e4-0de0-44a4-a191-da4a3b4c6525" providerId="ADAL" clId="{B9A3B040-440E-49F3-BEEA-0C30085A58C3}" dt="2024-12-23T09:30:43.362" v="35" actId="478"/>
          <ac:spMkLst>
            <pc:docMk/>
            <pc:sldMk cId="0" sldId="258"/>
            <ac:spMk id="5" creationId="{00000000-0000-0000-0000-000000000000}"/>
          </ac:spMkLst>
        </pc:spChg>
        <pc:spChg chg="add mod">
          <ac:chgData name="Elimane Habib Barack cisse" userId="2c1672e4-0de0-44a4-a191-da4a3b4c6525" providerId="ADAL" clId="{B9A3B040-440E-49F3-BEEA-0C30085A58C3}" dt="2024-12-23T13:40:22.143" v="69" actId="207"/>
          <ac:spMkLst>
            <pc:docMk/>
            <pc:sldMk cId="0" sldId="258"/>
            <ac:spMk id="5" creationId="{39A8C3D0-FAB7-047B-F695-03927956FB5F}"/>
          </ac:spMkLst>
        </pc:spChg>
        <pc:spChg chg="del mod">
          <ac:chgData name="Elimane Habib Barack cisse" userId="2c1672e4-0de0-44a4-a191-da4a3b4c6525" providerId="ADAL" clId="{B9A3B040-440E-49F3-BEEA-0C30085A58C3}" dt="2024-12-23T09:30:38.151" v="33" actId="478"/>
          <ac:spMkLst>
            <pc:docMk/>
            <pc:sldMk cId="0" sldId="258"/>
            <ac:spMk id="7" creationId="{00000000-0000-0000-0000-000000000000}"/>
          </ac:spMkLst>
        </pc:spChg>
        <pc:picChg chg="del">
          <ac:chgData name="Elimane Habib Barack cisse" userId="2c1672e4-0de0-44a4-a191-da4a3b4c6525" providerId="ADAL" clId="{B9A3B040-440E-49F3-BEEA-0C30085A58C3}" dt="2024-12-23T09:30:40.353" v="34" actId="478"/>
          <ac:picMkLst>
            <pc:docMk/>
            <pc:sldMk cId="0" sldId="258"/>
            <ac:picMk id="6" creationId="{00000000-0000-0000-0000-000000000000}"/>
          </ac:picMkLst>
        </pc:picChg>
      </pc:sldChg>
      <pc:sldChg chg="addSp modSp mod">
        <pc:chgData name="Elimane Habib Barack cisse" userId="2c1672e4-0de0-44a4-a191-da4a3b4c6525" providerId="ADAL" clId="{B9A3B040-440E-49F3-BEEA-0C30085A58C3}" dt="2024-12-23T13:40:39.351" v="72" actId="207"/>
        <pc:sldMkLst>
          <pc:docMk/>
          <pc:sldMk cId="0" sldId="259"/>
        </pc:sldMkLst>
        <pc:spChg chg="mod">
          <ac:chgData name="Elimane Habib Barack cisse" userId="2c1672e4-0de0-44a4-a191-da4a3b4c6525" providerId="ADAL" clId="{B9A3B040-440E-49F3-BEEA-0C30085A58C3}" dt="2024-12-22T23:03:50.478" v="6" actId="1076"/>
          <ac:spMkLst>
            <pc:docMk/>
            <pc:sldMk cId="0" sldId="259"/>
            <ac:spMk id="3" creationId="{00000000-0000-0000-0000-000000000000}"/>
          </ac:spMkLst>
        </pc:spChg>
        <pc:spChg chg="mod">
          <ac:chgData name="Elimane Habib Barack cisse" userId="2c1672e4-0de0-44a4-a191-da4a3b4c6525" providerId="ADAL" clId="{B9A3B040-440E-49F3-BEEA-0C30085A58C3}" dt="2024-12-22T23:03:46.245" v="5" actId="14100"/>
          <ac:spMkLst>
            <pc:docMk/>
            <pc:sldMk cId="0" sldId="259"/>
            <ac:spMk id="4" creationId="{00000000-0000-0000-0000-000000000000}"/>
          </ac:spMkLst>
        </pc:spChg>
        <pc:spChg chg="mod">
          <ac:chgData name="Elimane Habib Barack cisse" userId="2c1672e4-0de0-44a4-a191-da4a3b4c6525" providerId="ADAL" clId="{B9A3B040-440E-49F3-BEEA-0C30085A58C3}" dt="2024-12-22T23:03:59.774" v="7" actId="14100"/>
          <ac:spMkLst>
            <pc:docMk/>
            <pc:sldMk cId="0" sldId="259"/>
            <ac:spMk id="7" creationId="{00000000-0000-0000-0000-000000000000}"/>
          </ac:spMkLst>
        </pc:spChg>
        <pc:spChg chg="add mod">
          <ac:chgData name="Elimane Habib Barack cisse" userId="2c1672e4-0de0-44a4-a191-da4a3b4c6525" providerId="ADAL" clId="{B9A3B040-440E-49F3-BEEA-0C30085A58C3}" dt="2024-12-23T13:40:39.351" v="72" actId="207"/>
          <ac:spMkLst>
            <pc:docMk/>
            <pc:sldMk cId="0" sldId="259"/>
            <ac:spMk id="13" creationId="{C0A2CAA2-6329-617D-949B-B7591E3B1F4D}"/>
          </ac:spMkLst>
        </pc:spChg>
        <pc:picChg chg="add mod">
          <ac:chgData name="Elimane Habib Barack cisse" userId="2c1672e4-0de0-44a4-a191-da4a3b4c6525" providerId="ADAL" clId="{B9A3B040-440E-49F3-BEEA-0C30085A58C3}" dt="2024-12-23T09:31:06.715" v="40" actId="34135"/>
          <ac:picMkLst>
            <pc:docMk/>
            <pc:sldMk cId="0" sldId="259"/>
            <ac:picMk id="14" creationId="{953ABC1F-7DAF-164F-2495-463812B26671}"/>
          </ac:picMkLst>
        </pc:picChg>
      </pc:sldChg>
      <pc:sldChg chg="addSp modSp mod">
        <pc:chgData name="Elimane Habib Barack cisse" userId="2c1672e4-0de0-44a4-a191-da4a3b4c6525" providerId="ADAL" clId="{B9A3B040-440E-49F3-BEEA-0C30085A58C3}" dt="2024-12-23T13:46:50.918" v="109" actId="255"/>
        <pc:sldMkLst>
          <pc:docMk/>
          <pc:sldMk cId="0" sldId="260"/>
        </pc:sldMkLst>
        <pc:spChg chg="mod">
          <ac:chgData name="Elimane Habib Barack cisse" userId="2c1672e4-0de0-44a4-a191-da4a3b4c6525" providerId="ADAL" clId="{B9A3B040-440E-49F3-BEEA-0C30085A58C3}" dt="2024-12-23T13:45:21.974" v="95" actId="255"/>
          <ac:spMkLst>
            <pc:docMk/>
            <pc:sldMk cId="0" sldId="260"/>
            <ac:spMk id="8" creationId="{00000000-0000-0000-0000-000000000000}"/>
          </ac:spMkLst>
        </pc:spChg>
        <pc:spChg chg="mod">
          <ac:chgData name="Elimane Habib Barack cisse" userId="2c1672e4-0de0-44a4-a191-da4a3b4c6525" providerId="ADAL" clId="{B9A3B040-440E-49F3-BEEA-0C30085A58C3}" dt="2024-12-23T13:45:09.954" v="94" actId="255"/>
          <ac:spMkLst>
            <pc:docMk/>
            <pc:sldMk cId="0" sldId="260"/>
            <ac:spMk id="13" creationId="{00000000-0000-0000-0000-000000000000}"/>
          </ac:spMkLst>
        </pc:spChg>
        <pc:spChg chg="mod">
          <ac:chgData name="Elimane Habib Barack cisse" userId="2c1672e4-0de0-44a4-a191-da4a3b4c6525" providerId="ADAL" clId="{B9A3B040-440E-49F3-BEEA-0C30085A58C3}" dt="2024-12-23T13:45:28.892" v="96" actId="255"/>
          <ac:spMkLst>
            <pc:docMk/>
            <pc:sldMk cId="0" sldId="260"/>
            <ac:spMk id="18" creationId="{00000000-0000-0000-0000-000000000000}"/>
          </ac:spMkLst>
        </pc:spChg>
        <pc:spChg chg="mod">
          <ac:chgData name="Elimane Habib Barack cisse" userId="2c1672e4-0de0-44a4-a191-da4a3b4c6525" providerId="ADAL" clId="{B9A3B040-440E-49F3-BEEA-0C30085A58C3}" dt="2024-12-23T13:46:20.199" v="104"/>
          <ac:spMkLst>
            <pc:docMk/>
            <pc:sldMk cId="0" sldId="260"/>
            <ac:spMk id="23" creationId="{00000000-0000-0000-0000-000000000000}"/>
          </ac:spMkLst>
        </pc:spChg>
        <pc:spChg chg="mod">
          <ac:chgData name="Elimane Habib Barack cisse" userId="2c1672e4-0de0-44a4-a191-da4a3b4c6525" providerId="ADAL" clId="{B9A3B040-440E-49F3-BEEA-0C30085A58C3}" dt="2024-12-23T13:46:50.918" v="109" actId="255"/>
          <ac:spMkLst>
            <pc:docMk/>
            <pc:sldMk cId="0" sldId="260"/>
            <ac:spMk id="28" creationId="{00000000-0000-0000-0000-000000000000}"/>
          </ac:spMkLst>
        </pc:spChg>
        <pc:spChg chg="add mod">
          <ac:chgData name="Elimane Habib Barack cisse" userId="2c1672e4-0de0-44a4-a191-da4a3b4c6525" providerId="ADAL" clId="{B9A3B040-440E-49F3-BEEA-0C30085A58C3}" dt="2024-12-23T13:41:00.205" v="76" actId="207"/>
          <ac:spMkLst>
            <pc:docMk/>
            <pc:sldMk cId="0" sldId="260"/>
            <ac:spMk id="29" creationId="{043F1494-AECA-5B41-20B4-4BE5A189A094}"/>
          </ac:spMkLst>
        </pc:spChg>
        <pc:picChg chg="add mod">
          <ac:chgData name="Elimane Habib Barack cisse" userId="2c1672e4-0de0-44a4-a191-da4a3b4c6525" providerId="ADAL" clId="{B9A3B040-440E-49F3-BEEA-0C30085A58C3}" dt="2024-12-23T09:31:33.848" v="46" actId="34135"/>
          <ac:picMkLst>
            <pc:docMk/>
            <pc:sldMk cId="0" sldId="260"/>
            <ac:picMk id="30" creationId="{549B7C1D-D887-40B5-6BAC-506C571DB4B3}"/>
          </ac:picMkLst>
        </pc:picChg>
      </pc:sldChg>
      <pc:sldChg chg="addSp modSp mod">
        <pc:chgData name="Elimane Habib Barack cisse" userId="2c1672e4-0de0-44a4-a191-da4a3b4c6525" providerId="ADAL" clId="{B9A3B040-440E-49F3-BEEA-0C30085A58C3}" dt="2024-12-23T13:41:17.519" v="79" actId="207"/>
        <pc:sldMkLst>
          <pc:docMk/>
          <pc:sldMk cId="0" sldId="261"/>
        </pc:sldMkLst>
        <pc:spChg chg="add mod">
          <ac:chgData name="Elimane Habib Barack cisse" userId="2c1672e4-0de0-44a4-a191-da4a3b4c6525" providerId="ADAL" clId="{B9A3B040-440E-49F3-BEEA-0C30085A58C3}" dt="2024-12-23T13:41:17.519" v="79" actId="207"/>
          <ac:spMkLst>
            <pc:docMk/>
            <pc:sldMk cId="0" sldId="261"/>
            <ac:spMk id="9" creationId="{2C22ECA4-48CF-D95A-F8AC-079F01892EC1}"/>
          </ac:spMkLst>
        </pc:spChg>
        <pc:picChg chg="add mod">
          <ac:chgData name="Elimane Habib Barack cisse" userId="2c1672e4-0de0-44a4-a191-da4a3b4c6525" providerId="ADAL" clId="{B9A3B040-440E-49F3-BEEA-0C30085A58C3}" dt="2024-12-23T09:31:57.593" v="51" actId="34135"/>
          <ac:picMkLst>
            <pc:docMk/>
            <pc:sldMk cId="0" sldId="261"/>
            <ac:picMk id="10" creationId="{CE2D6644-874C-4869-FD29-C4C2CE2D2763}"/>
          </ac:picMkLst>
        </pc:picChg>
      </pc:sldChg>
      <pc:sldChg chg="addSp modSp mod">
        <pc:chgData name="Elimane Habib Barack cisse" userId="2c1672e4-0de0-44a4-a191-da4a3b4c6525" providerId="ADAL" clId="{B9A3B040-440E-49F3-BEEA-0C30085A58C3}" dt="2024-12-23T13:41:35.133" v="82" actId="207"/>
        <pc:sldMkLst>
          <pc:docMk/>
          <pc:sldMk cId="0" sldId="262"/>
        </pc:sldMkLst>
        <pc:spChg chg="add mod">
          <ac:chgData name="Elimane Habib Barack cisse" userId="2c1672e4-0de0-44a4-a191-da4a3b4c6525" providerId="ADAL" clId="{B9A3B040-440E-49F3-BEEA-0C30085A58C3}" dt="2024-12-23T13:41:35.133" v="82" actId="207"/>
          <ac:spMkLst>
            <pc:docMk/>
            <pc:sldMk cId="0" sldId="262"/>
            <ac:spMk id="23" creationId="{65F8DA0B-3D3E-D59B-8CA5-1EA568D9C577}"/>
          </ac:spMkLst>
        </pc:spChg>
        <pc:picChg chg="add mod">
          <ac:chgData name="Elimane Habib Barack cisse" userId="2c1672e4-0de0-44a4-a191-da4a3b4c6525" providerId="ADAL" clId="{B9A3B040-440E-49F3-BEEA-0C30085A58C3}" dt="2024-12-23T09:33:02.570" v="57" actId="34135"/>
          <ac:picMkLst>
            <pc:docMk/>
            <pc:sldMk cId="0" sldId="262"/>
            <ac:picMk id="24" creationId="{CF43E9CA-A25E-CB8E-CC56-234B2872E85C}"/>
          </ac:picMkLst>
        </pc:picChg>
      </pc:sldChg>
      <pc:sldChg chg="addSp modSp mod">
        <pc:chgData name="Elimane Habib Barack cisse" userId="2c1672e4-0de0-44a4-a191-da4a3b4c6525" providerId="ADAL" clId="{B9A3B040-440E-49F3-BEEA-0C30085A58C3}" dt="2024-12-23T13:48:05.170" v="117" actId="14100"/>
        <pc:sldMkLst>
          <pc:docMk/>
          <pc:sldMk cId="0" sldId="263"/>
        </pc:sldMkLst>
        <pc:spChg chg="mod">
          <ac:chgData name="Elimane Habib Barack cisse" userId="2c1672e4-0de0-44a4-a191-da4a3b4c6525" providerId="ADAL" clId="{B9A3B040-440E-49F3-BEEA-0C30085A58C3}" dt="2024-12-23T13:47:24.234" v="111" actId="255"/>
          <ac:spMkLst>
            <pc:docMk/>
            <pc:sldMk cId="0" sldId="263"/>
            <ac:spMk id="6" creationId="{00000000-0000-0000-0000-000000000000}"/>
          </ac:spMkLst>
        </pc:spChg>
        <pc:spChg chg="mod">
          <ac:chgData name="Elimane Habib Barack cisse" userId="2c1672e4-0de0-44a4-a191-da4a3b4c6525" providerId="ADAL" clId="{B9A3B040-440E-49F3-BEEA-0C30085A58C3}" dt="2024-12-23T13:47:33.224" v="112" actId="255"/>
          <ac:spMkLst>
            <pc:docMk/>
            <pc:sldMk cId="0" sldId="263"/>
            <ac:spMk id="9" creationId="{00000000-0000-0000-0000-000000000000}"/>
          </ac:spMkLst>
        </pc:spChg>
        <pc:spChg chg="mod">
          <ac:chgData name="Elimane Habib Barack cisse" userId="2c1672e4-0de0-44a4-a191-da4a3b4c6525" providerId="ADAL" clId="{B9A3B040-440E-49F3-BEEA-0C30085A58C3}" dt="2024-12-23T13:48:05.170" v="117" actId="14100"/>
          <ac:spMkLst>
            <pc:docMk/>
            <pc:sldMk cId="0" sldId="263"/>
            <ac:spMk id="12" creationId="{00000000-0000-0000-0000-000000000000}"/>
          </ac:spMkLst>
        </pc:spChg>
        <pc:spChg chg="add mod">
          <ac:chgData name="Elimane Habib Barack cisse" userId="2c1672e4-0de0-44a4-a191-da4a3b4c6525" providerId="ADAL" clId="{B9A3B040-440E-49F3-BEEA-0C30085A58C3}" dt="2024-12-23T13:41:59.248" v="86" actId="207"/>
          <ac:spMkLst>
            <pc:docMk/>
            <pc:sldMk cId="0" sldId="263"/>
            <ac:spMk id="13" creationId="{BD130EFF-535E-7FB0-709F-60735ACDEA44}"/>
          </ac:spMkLst>
        </pc:spChg>
        <pc:picChg chg="add mod">
          <ac:chgData name="Elimane Habib Barack cisse" userId="2c1672e4-0de0-44a4-a191-da4a3b4c6525" providerId="ADAL" clId="{B9A3B040-440E-49F3-BEEA-0C30085A58C3}" dt="2024-12-23T09:33:25.831" v="63" actId="34135"/>
          <ac:picMkLst>
            <pc:docMk/>
            <pc:sldMk cId="0" sldId="263"/>
            <ac:picMk id="14" creationId="{72E0CD08-36F1-707E-5713-697922FA0E35}"/>
          </ac:picMkLst>
        </pc:picChg>
      </pc:sldChg>
      <pc:sldChg chg="addSp modSp mod">
        <pc:chgData name="Elimane Habib Barack cisse" userId="2c1672e4-0de0-44a4-a191-da4a3b4c6525" providerId="ADAL" clId="{B9A3B040-440E-49F3-BEEA-0C30085A58C3}" dt="2024-12-23T13:48:23.157" v="118" actId="255"/>
        <pc:sldMkLst>
          <pc:docMk/>
          <pc:sldMk cId="0" sldId="264"/>
        </pc:sldMkLst>
        <pc:spChg chg="mod">
          <ac:chgData name="Elimane Habib Barack cisse" userId="2c1672e4-0de0-44a4-a191-da4a3b4c6525" providerId="ADAL" clId="{B9A3B040-440E-49F3-BEEA-0C30085A58C3}" dt="2024-12-23T13:48:23.157" v="118" actId="255"/>
          <ac:spMkLst>
            <pc:docMk/>
            <pc:sldMk cId="0" sldId="264"/>
            <ac:spMk id="4" creationId="{00000000-0000-0000-0000-000000000000}"/>
          </ac:spMkLst>
        </pc:spChg>
        <pc:spChg chg="add mod">
          <ac:chgData name="Elimane Habib Barack cisse" userId="2c1672e4-0de0-44a4-a191-da4a3b4c6525" providerId="ADAL" clId="{B9A3B040-440E-49F3-BEEA-0C30085A58C3}" dt="2024-12-23T13:44:09.660" v="90" actId="207"/>
          <ac:spMkLst>
            <pc:docMk/>
            <pc:sldMk cId="0" sldId="264"/>
            <ac:spMk id="5" creationId="{13842CA6-C278-DDD1-7A18-E62648B5CD14}"/>
          </ac:spMkLst>
        </pc:spChg>
      </pc:sldChg>
      <pc:sldChg chg="new del ord">
        <pc:chgData name="Elimane Habib Barack cisse" userId="2c1672e4-0de0-44a4-a191-da4a3b4c6525" providerId="ADAL" clId="{B9A3B040-440E-49F3-BEEA-0C30085A58C3}" dt="2024-12-23T13:44:43.416" v="92" actId="47"/>
        <pc:sldMkLst>
          <pc:docMk/>
          <pc:sldMk cId="635585459" sldId="265"/>
        </pc:sldMkLst>
      </pc:sldChg>
      <pc:sldChg chg="add">
        <pc:chgData name="Elimane Habib Barack cisse" userId="2c1672e4-0de0-44a4-a191-da4a3b4c6525" providerId="ADAL" clId="{B9A3B040-440E-49F3-BEEA-0C30085A58C3}" dt="2024-12-23T13:44:39.272" v="91"/>
        <pc:sldMkLst>
          <pc:docMk/>
          <pc:sldMk cId="603034957"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8432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61D646-C2E6-D91E-6ECF-9180C7810B0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D05BCC9-2E43-9208-139F-1DAA79D7564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31456B8-0883-11F7-63CA-5A77965E723C}"/>
              </a:ext>
            </a:extLst>
          </p:cNvPr>
          <p:cNvSpPr>
            <a:spLocks noGrp="1"/>
          </p:cNvSpPr>
          <p:nvPr>
            <p:ph type="dt" sz="half" idx="10"/>
          </p:nvPr>
        </p:nvSpPr>
        <p:spPr/>
        <p:txBody>
          <a:bodyPr/>
          <a:lstStyle/>
          <a:p>
            <a:fld id="{C5A5B35F-3F87-4D9E-BEE7-BEEACE3DAE2B}" type="datetimeFigureOut">
              <a:rPr lang="fr-FR" smtClean="0"/>
              <a:t>23/12/2024</a:t>
            </a:fld>
            <a:endParaRPr lang="fr-FR"/>
          </a:p>
        </p:txBody>
      </p:sp>
      <p:sp>
        <p:nvSpPr>
          <p:cNvPr id="5" name="Espace réservé du pied de page 4">
            <a:extLst>
              <a:ext uri="{FF2B5EF4-FFF2-40B4-BE49-F238E27FC236}">
                <a16:creationId xmlns:a16="http://schemas.microsoft.com/office/drawing/2014/main" id="{01105255-D305-799F-AA98-6429B7A4F5A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E5443C7-CE76-673F-490F-C6E7DB1D809D}"/>
              </a:ext>
            </a:extLst>
          </p:cNvPr>
          <p:cNvSpPr>
            <a:spLocks noGrp="1"/>
          </p:cNvSpPr>
          <p:nvPr>
            <p:ph type="sldNum" sz="quarter" idx="12"/>
          </p:nvPr>
        </p:nvSpPr>
        <p:spPr/>
        <p:txBody>
          <a:bodyPr/>
          <a:lstStyle/>
          <a:p>
            <a:fld id="{80B979BD-E4B7-4986-8F16-2B7370E4D16B}" type="slidenum">
              <a:rPr lang="fr-FR" smtClean="0"/>
              <a:t>‹N°›</a:t>
            </a:fld>
            <a:endParaRPr lang="fr-FR"/>
          </a:p>
        </p:txBody>
      </p:sp>
    </p:spTree>
    <p:extLst>
      <p:ext uri="{BB962C8B-B14F-4D97-AF65-F5344CB8AC3E}">
        <p14:creationId xmlns:p14="http://schemas.microsoft.com/office/powerpoint/2010/main" val="3224957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1073706"/>
            <a:ext cx="9810512" cy="708779"/>
          </a:xfrm>
          <a:prstGeom prst="rect">
            <a:avLst/>
          </a:prstGeom>
          <a:noFill/>
          <a:ln/>
        </p:spPr>
        <p:txBody>
          <a:bodyPr wrap="none" lIns="0" tIns="0" rIns="0" bIns="0" rtlCol="0" anchor="t"/>
          <a:lstStyle/>
          <a:p>
            <a:pPr marL="0" indent="0">
              <a:lnSpc>
                <a:spcPts val="5550"/>
              </a:lnSpc>
              <a:buNone/>
            </a:pPr>
            <a:r>
              <a:rPr lang="en-US" sz="4450" dirty="0">
                <a:solidFill>
                  <a:srgbClr val="76B9FF"/>
                </a:solidFill>
                <a:latin typeface="Roboto Slab" pitchFamily="34" charset="0"/>
                <a:ea typeface="Roboto Slab" pitchFamily="34" charset="-122"/>
                <a:cs typeface="Roboto Slab" pitchFamily="34" charset="-120"/>
              </a:rPr>
              <a:t>Conception d'une Architecture Cloud</a:t>
            </a:r>
            <a:endParaRPr lang="en-US" sz="4450" dirty="0"/>
          </a:p>
        </p:txBody>
      </p:sp>
      <p:pic>
        <p:nvPicPr>
          <p:cNvPr id="3" name="Image 0" descr="preencoded.png"/>
          <p:cNvPicPr>
            <a:picLocks noChangeAspect="1"/>
          </p:cNvPicPr>
          <p:nvPr/>
        </p:nvPicPr>
        <p:blipFill>
          <a:blip r:embed="rId3"/>
          <a:stretch>
            <a:fillRect/>
          </a:stretch>
        </p:blipFill>
        <p:spPr>
          <a:xfrm>
            <a:off x="793790" y="2236113"/>
            <a:ext cx="4120753" cy="2546747"/>
          </a:xfrm>
          <a:prstGeom prst="rect">
            <a:avLst/>
          </a:prstGeom>
        </p:spPr>
      </p:pic>
      <p:sp>
        <p:nvSpPr>
          <p:cNvPr id="4" name="Text 1"/>
          <p:cNvSpPr/>
          <p:nvPr/>
        </p:nvSpPr>
        <p:spPr>
          <a:xfrm>
            <a:off x="793790" y="506634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Architecture Globale</a:t>
            </a:r>
            <a:endParaRPr lang="en-US" sz="2200" dirty="0"/>
          </a:p>
        </p:txBody>
      </p:sp>
      <p:sp>
        <p:nvSpPr>
          <p:cNvPr id="5" name="Text 2"/>
          <p:cNvSpPr/>
          <p:nvPr/>
        </p:nvSpPr>
        <p:spPr>
          <a:xfrm>
            <a:off x="793790" y="5556766"/>
            <a:ext cx="4120753"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Vue d'ensemble du système cloud.</a:t>
            </a:r>
            <a:endParaRPr lang="en-US" sz="1750" dirty="0"/>
          </a:p>
        </p:txBody>
      </p:sp>
      <p:pic>
        <p:nvPicPr>
          <p:cNvPr id="6" name="Image 1" descr="preencoded.png"/>
          <p:cNvPicPr>
            <a:picLocks noChangeAspect="1"/>
          </p:cNvPicPr>
          <p:nvPr/>
        </p:nvPicPr>
        <p:blipFill>
          <a:blip r:embed="rId4"/>
          <a:stretch>
            <a:fillRect/>
          </a:stretch>
        </p:blipFill>
        <p:spPr>
          <a:xfrm>
            <a:off x="5254704" y="2236113"/>
            <a:ext cx="4120872" cy="2546866"/>
          </a:xfrm>
          <a:prstGeom prst="rect">
            <a:avLst/>
          </a:prstGeom>
        </p:spPr>
      </p:pic>
      <p:sp>
        <p:nvSpPr>
          <p:cNvPr id="7" name="Text 3"/>
          <p:cNvSpPr/>
          <p:nvPr/>
        </p:nvSpPr>
        <p:spPr>
          <a:xfrm>
            <a:off x="5254704" y="506646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Services Cloud</a:t>
            </a:r>
            <a:endParaRPr lang="en-US" sz="2200" dirty="0"/>
          </a:p>
        </p:txBody>
      </p:sp>
      <p:sp>
        <p:nvSpPr>
          <p:cNvPr id="8" name="Text 4"/>
          <p:cNvSpPr/>
          <p:nvPr/>
        </p:nvSpPr>
        <p:spPr>
          <a:xfrm>
            <a:off x="5254704" y="5556885"/>
            <a:ext cx="4120872"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IaaS, PaaS, et SaaS.</a:t>
            </a:r>
            <a:endParaRPr lang="en-US" sz="1750" dirty="0"/>
          </a:p>
        </p:txBody>
      </p:sp>
      <p:pic>
        <p:nvPicPr>
          <p:cNvPr id="9" name="Image 2" descr="preencoded.png"/>
          <p:cNvPicPr>
            <a:picLocks noChangeAspect="1"/>
          </p:cNvPicPr>
          <p:nvPr/>
        </p:nvPicPr>
        <p:blipFill>
          <a:blip r:embed="rId5"/>
          <a:stretch>
            <a:fillRect/>
          </a:stretch>
        </p:blipFill>
        <p:spPr>
          <a:xfrm>
            <a:off x="9715738" y="2236113"/>
            <a:ext cx="4120753" cy="2546747"/>
          </a:xfrm>
          <a:prstGeom prst="rect">
            <a:avLst/>
          </a:prstGeom>
        </p:spPr>
      </p:pic>
      <p:sp>
        <p:nvSpPr>
          <p:cNvPr id="10" name="Text 5"/>
          <p:cNvSpPr/>
          <p:nvPr/>
        </p:nvSpPr>
        <p:spPr>
          <a:xfrm>
            <a:off x="9715738" y="5066348"/>
            <a:ext cx="3693914"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Sécurité et Flux de Données</a:t>
            </a:r>
            <a:endParaRPr lang="en-US" sz="2200" dirty="0"/>
          </a:p>
        </p:txBody>
      </p:sp>
      <p:sp>
        <p:nvSpPr>
          <p:cNvPr id="11" name="Text 6"/>
          <p:cNvSpPr/>
          <p:nvPr/>
        </p:nvSpPr>
        <p:spPr>
          <a:xfrm>
            <a:off x="9715738" y="5556766"/>
            <a:ext cx="4120753"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Sécurité et gestion des données.</a:t>
            </a:r>
            <a:endParaRPr lang="en-US" sz="1750" dirty="0"/>
          </a:p>
        </p:txBody>
      </p:sp>
      <p:sp>
        <p:nvSpPr>
          <p:cNvPr id="12" name="Text 7"/>
          <p:cNvSpPr/>
          <p:nvPr/>
        </p:nvSpPr>
        <p:spPr>
          <a:xfrm>
            <a:off x="793790" y="6174938"/>
            <a:ext cx="13042821" cy="362903"/>
          </a:xfrm>
          <a:prstGeom prst="rect">
            <a:avLst/>
          </a:prstGeom>
          <a:noFill/>
          <a:ln/>
        </p:spPr>
        <p:txBody>
          <a:bodyPr wrap="non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Présenté par Cissé Elimane</a:t>
            </a:r>
            <a:endParaRPr lang="en-US" sz="1750" dirty="0"/>
          </a:p>
        </p:txBody>
      </p:sp>
      <p:sp>
        <p:nvSpPr>
          <p:cNvPr id="13" name="Text 8"/>
          <p:cNvSpPr/>
          <p:nvPr/>
        </p:nvSpPr>
        <p:spPr>
          <a:xfrm>
            <a:off x="793790" y="6792992"/>
            <a:ext cx="13042821" cy="362903"/>
          </a:xfrm>
          <a:prstGeom prst="rect">
            <a:avLst/>
          </a:prstGeom>
          <a:noFill/>
          <a:ln/>
        </p:spPr>
        <p:txBody>
          <a:bodyPr wrap="non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Encadré par Dr Mohamed Amine Talhaoui</a:t>
            </a:r>
            <a:endParaRPr lang="en-US" sz="1750" dirty="0"/>
          </a:p>
        </p:txBody>
      </p:sp>
      <p:pic>
        <p:nvPicPr>
          <p:cNvPr id="15" name="Image 14">
            <a:extLst>
              <a:ext uri="{FF2B5EF4-FFF2-40B4-BE49-F238E27FC236}">
                <a16:creationId xmlns:a16="http://schemas.microsoft.com/office/drawing/2014/main" id="{B0B3AD3D-0F68-278A-6F3E-6746C3F8D820}"/>
              </a:ext>
            </a:extLst>
          </p:cNvPr>
          <p:cNvPicPr>
            <a:picLocks noGrp="1" noRot="1" noChangeAspect="1" noMove="1" noResize="1" noEditPoints="1" noAdjustHandles="1" noChangeArrowheads="1" noChangeShapeType="1" noCrop="1"/>
          </p:cNvPicPr>
          <p:nvPr/>
        </p:nvPicPr>
        <p:blipFill>
          <a:blip r:embed="rId6"/>
          <a:stretch>
            <a:fillRect/>
          </a:stretch>
        </p:blipFill>
        <p:spPr>
          <a:xfrm>
            <a:off x="12884727" y="7557566"/>
            <a:ext cx="1745673" cy="67203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t par terre">
            <a:extLst>
              <a:ext uri="{FF2B5EF4-FFF2-40B4-BE49-F238E27FC236}">
                <a16:creationId xmlns:a16="http://schemas.microsoft.com/office/drawing/2014/main" id="{4D88864E-9D59-CAA5-250D-42B7EC5908B5}"/>
              </a:ext>
            </a:extLst>
          </p:cNvPr>
          <p:cNvPicPr>
            <a:picLocks noChangeAspect="1"/>
          </p:cNvPicPr>
          <p:nvPr/>
        </p:nvPicPr>
        <p:blipFill>
          <a:blip r:embed="rId2"/>
          <a:srcRect t="431" b="14663"/>
          <a:stretch/>
        </p:blipFill>
        <p:spPr>
          <a:xfrm>
            <a:off x="-3656" y="12"/>
            <a:ext cx="14630399" cy="8229588"/>
          </a:xfrm>
          <a:prstGeom prst="rect">
            <a:avLst/>
          </a:prstGeom>
        </p:spPr>
      </p:pic>
      <p:sp>
        <p:nvSpPr>
          <p:cNvPr id="2" name="Titre 1">
            <a:extLst>
              <a:ext uri="{FF2B5EF4-FFF2-40B4-BE49-F238E27FC236}">
                <a16:creationId xmlns:a16="http://schemas.microsoft.com/office/drawing/2014/main" id="{0CC2DF15-710C-4A4A-CAC5-5D9C286D5AB1}"/>
              </a:ext>
            </a:extLst>
          </p:cNvPr>
          <p:cNvSpPr>
            <a:spLocks noGrp="1"/>
          </p:cNvSpPr>
          <p:nvPr>
            <p:ph type="title"/>
          </p:nvPr>
        </p:nvSpPr>
        <p:spPr>
          <a:xfrm>
            <a:off x="1316736" y="390660"/>
            <a:ext cx="12070080" cy="4289734"/>
          </a:xfrm>
          <a:effectLst>
            <a:outerShdw blurRad="50800" dist="38100" dir="2700000" algn="tl" rotWithShape="0">
              <a:prstClr val="black">
                <a:alpha val="40000"/>
              </a:prstClr>
            </a:outerShdw>
          </a:effectLst>
        </p:spPr>
        <p:txBody>
          <a:bodyPr vert="horz" lIns="109728" tIns="54864" rIns="109728" bIns="54864" rtlCol="0" anchor="b">
            <a:normAutofit/>
          </a:bodyPr>
          <a:lstStyle/>
          <a:p>
            <a:pPr algn="ctr"/>
            <a:r>
              <a:rPr lang="en-US" sz="6240">
                <a:solidFill>
                  <a:srgbClr val="FFFFFF"/>
                </a:solidFill>
              </a:rPr>
              <a:t>Merci pour votre attention</a:t>
            </a:r>
          </a:p>
        </p:txBody>
      </p:sp>
    </p:spTree>
    <p:extLst>
      <p:ext uri="{BB962C8B-B14F-4D97-AF65-F5344CB8AC3E}">
        <p14:creationId xmlns:p14="http://schemas.microsoft.com/office/powerpoint/2010/main" val="60303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497925"/>
            <a:ext cx="5670590" cy="708779"/>
          </a:xfrm>
          <a:prstGeom prst="rect">
            <a:avLst/>
          </a:prstGeom>
          <a:noFill/>
          <a:ln/>
        </p:spPr>
        <p:txBody>
          <a:bodyPr wrap="none" lIns="0" tIns="0" rIns="0" bIns="0" rtlCol="0" anchor="t"/>
          <a:lstStyle/>
          <a:p>
            <a:pPr marL="0" indent="0">
              <a:lnSpc>
                <a:spcPts val="5550"/>
              </a:lnSpc>
              <a:buNone/>
            </a:pPr>
            <a:r>
              <a:rPr lang="en-US" sz="4450" dirty="0">
                <a:solidFill>
                  <a:srgbClr val="76B9FF"/>
                </a:solidFill>
                <a:latin typeface="Roboto Slab" pitchFamily="34" charset="0"/>
                <a:ea typeface="Roboto Slab" pitchFamily="34" charset="-122"/>
                <a:cs typeface="Roboto Slab" pitchFamily="34" charset="-120"/>
              </a:rPr>
              <a:t>Plan</a:t>
            </a:r>
            <a:endParaRPr lang="en-US" sz="4450" dirty="0"/>
          </a:p>
        </p:txBody>
      </p:sp>
      <p:sp>
        <p:nvSpPr>
          <p:cNvPr id="3" name="Text 1"/>
          <p:cNvSpPr/>
          <p:nvPr/>
        </p:nvSpPr>
        <p:spPr>
          <a:xfrm>
            <a:off x="793790" y="2660332"/>
            <a:ext cx="13042821" cy="362903"/>
          </a:xfrm>
          <a:prstGeom prst="rect">
            <a:avLst/>
          </a:prstGeom>
          <a:noFill/>
          <a:ln/>
        </p:spPr>
        <p:txBody>
          <a:bodyPr wrap="non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Conception d'une architecture modernes avec Cloud computing</a:t>
            </a:r>
            <a:endParaRPr lang="en-US" sz="1750" dirty="0"/>
          </a:p>
        </p:txBody>
      </p:sp>
      <p:sp>
        <p:nvSpPr>
          <p:cNvPr id="4" name="Text 2"/>
          <p:cNvSpPr/>
          <p:nvPr/>
        </p:nvSpPr>
        <p:spPr>
          <a:xfrm>
            <a:off x="793790" y="3278386"/>
            <a:ext cx="13042821" cy="362903"/>
          </a:xfrm>
          <a:prstGeom prst="rect">
            <a:avLst/>
          </a:prstGeom>
          <a:noFill/>
          <a:ln/>
        </p:spPr>
        <p:txBody>
          <a:bodyPr wrap="non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Architecture proposée</a:t>
            </a:r>
            <a:endParaRPr lang="en-US" sz="1750" dirty="0"/>
          </a:p>
        </p:txBody>
      </p:sp>
      <p:sp>
        <p:nvSpPr>
          <p:cNvPr id="5" name="Text 3"/>
          <p:cNvSpPr/>
          <p:nvPr/>
        </p:nvSpPr>
        <p:spPr>
          <a:xfrm>
            <a:off x="793790" y="3896439"/>
            <a:ext cx="13042821" cy="362903"/>
          </a:xfrm>
          <a:prstGeom prst="rect">
            <a:avLst/>
          </a:prstGeom>
          <a:noFill/>
          <a:ln/>
        </p:spPr>
        <p:txBody>
          <a:bodyPr wrap="non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Technologies Cloud utilisées</a:t>
            </a:r>
            <a:endParaRPr lang="en-US" sz="1750" dirty="0"/>
          </a:p>
        </p:txBody>
      </p:sp>
      <p:sp>
        <p:nvSpPr>
          <p:cNvPr id="6" name="Text 4"/>
          <p:cNvSpPr/>
          <p:nvPr/>
        </p:nvSpPr>
        <p:spPr>
          <a:xfrm>
            <a:off x="793790" y="4514493"/>
            <a:ext cx="13042821" cy="362903"/>
          </a:xfrm>
          <a:prstGeom prst="rect">
            <a:avLst/>
          </a:prstGeom>
          <a:noFill/>
          <a:ln/>
        </p:spPr>
        <p:txBody>
          <a:bodyPr wrap="non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Résultats attendus</a:t>
            </a:r>
            <a:endParaRPr lang="en-US" sz="1750" dirty="0"/>
          </a:p>
        </p:txBody>
      </p:sp>
      <p:sp>
        <p:nvSpPr>
          <p:cNvPr id="7" name="Text 5"/>
          <p:cNvSpPr/>
          <p:nvPr/>
        </p:nvSpPr>
        <p:spPr>
          <a:xfrm>
            <a:off x="793790" y="5132546"/>
            <a:ext cx="13042821" cy="362903"/>
          </a:xfrm>
          <a:prstGeom prst="rect">
            <a:avLst/>
          </a:prstGeom>
          <a:noFill/>
          <a:ln/>
        </p:spPr>
        <p:txBody>
          <a:bodyPr wrap="non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Plateformes utilisées</a:t>
            </a:r>
            <a:endParaRPr lang="en-US" sz="1750" dirty="0"/>
          </a:p>
        </p:txBody>
      </p:sp>
      <p:sp>
        <p:nvSpPr>
          <p:cNvPr id="8" name="Text 6"/>
          <p:cNvSpPr/>
          <p:nvPr/>
        </p:nvSpPr>
        <p:spPr>
          <a:xfrm>
            <a:off x="793790" y="5750600"/>
            <a:ext cx="13042821" cy="362903"/>
          </a:xfrm>
          <a:prstGeom prst="rect">
            <a:avLst/>
          </a:prstGeom>
          <a:noFill/>
          <a:ln/>
        </p:spPr>
        <p:txBody>
          <a:bodyPr wrap="non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Conclusion</a:t>
            </a:r>
            <a:endParaRPr lang="en-US" sz="1750" dirty="0"/>
          </a:p>
        </p:txBody>
      </p:sp>
      <p:sp>
        <p:nvSpPr>
          <p:cNvPr id="9" name="Text 7"/>
          <p:cNvSpPr/>
          <p:nvPr/>
        </p:nvSpPr>
        <p:spPr>
          <a:xfrm>
            <a:off x="793790" y="6368653"/>
            <a:ext cx="13042821" cy="362903"/>
          </a:xfrm>
          <a:prstGeom prst="rect">
            <a:avLst/>
          </a:prstGeom>
          <a:noFill/>
          <a:ln/>
        </p:spPr>
        <p:txBody>
          <a:bodyPr wrap="none" lIns="0" tIns="0" rIns="0" bIns="0" rtlCol="0" anchor="t"/>
          <a:lstStyle/>
          <a:p>
            <a:pPr marL="0" indent="0">
              <a:lnSpc>
                <a:spcPts val="2850"/>
              </a:lnSpc>
              <a:buNone/>
            </a:pPr>
            <a:endParaRPr lang="en-US" sz="1750" dirty="0"/>
          </a:p>
        </p:txBody>
      </p:sp>
      <p:pic>
        <p:nvPicPr>
          <p:cNvPr id="11" name="Image 10">
            <a:extLst>
              <a:ext uri="{FF2B5EF4-FFF2-40B4-BE49-F238E27FC236}">
                <a16:creationId xmlns:a16="http://schemas.microsoft.com/office/drawing/2014/main" id="{E3DAAB08-FD45-2117-C8A6-72FD3DF2EE0C}"/>
              </a:ext>
            </a:extLst>
          </p:cNvPr>
          <p:cNvPicPr>
            <a:picLocks noGrp="1" noRot="1" noChangeAspect="1" noMove="1" noResize="1" noEditPoints="1" noAdjustHandles="1" noChangeArrowheads="1" noChangeShapeType="1" noCrop="1"/>
          </p:cNvPicPr>
          <p:nvPr/>
        </p:nvPicPr>
        <p:blipFill>
          <a:blip r:embed="rId3"/>
          <a:stretch>
            <a:fillRect/>
          </a:stretch>
        </p:blipFill>
        <p:spPr>
          <a:xfrm>
            <a:off x="12872853" y="7747571"/>
            <a:ext cx="1757548" cy="48202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1267"/>
          </a:xfrm>
          <a:prstGeom prst="rect">
            <a:avLst/>
          </a:prstGeom>
        </p:spPr>
      </p:pic>
      <p:sp>
        <p:nvSpPr>
          <p:cNvPr id="3" name="Text 0"/>
          <p:cNvSpPr/>
          <p:nvPr/>
        </p:nvSpPr>
        <p:spPr>
          <a:xfrm>
            <a:off x="761405" y="598289"/>
            <a:ext cx="7621191" cy="4691063"/>
          </a:xfrm>
          <a:prstGeom prst="rect">
            <a:avLst/>
          </a:prstGeom>
          <a:noFill/>
          <a:ln/>
        </p:spPr>
        <p:txBody>
          <a:bodyPr wrap="square" lIns="0" tIns="0" rIns="0" bIns="0" rtlCol="0" anchor="t"/>
          <a:lstStyle/>
          <a:p>
            <a:pPr marL="0" indent="0">
              <a:lnSpc>
                <a:spcPts val="7350"/>
              </a:lnSpc>
              <a:buNone/>
            </a:pPr>
            <a:r>
              <a:rPr lang="en-US" sz="5900" dirty="0">
                <a:solidFill>
                  <a:srgbClr val="76B9FF"/>
                </a:solidFill>
                <a:latin typeface="Roboto Slab" pitchFamily="34" charset="0"/>
                <a:ea typeface="Roboto Slab" pitchFamily="34" charset="-122"/>
                <a:cs typeface="Roboto Slab" pitchFamily="34" charset="-120"/>
              </a:rPr>
              <a:t>Conception d'une Architecture de Données Modernes avec Cloud Computing</a:t>
            </a:r>
            <a:endParaRPr lang="en-US" sz="5900" dirty="0"/>
          </a:p>
        </p:txBody>
      </p:sp>
      <p:sp>
        <p:nvSpPr>
          <p:cNvPr id="4" name="Text 1"/>
          <p:cNvSpPr/>
          <p:nvPr/>
        </p:nvSpPr>
        <p:spPr>
          <a:xfrm>
            <a:off x="761405" y="5615583"/>
            <a:ext cx="7621191" cy="1392079"/>
          </a:xfrm>
          <a:prstGeom prst="rect">
            <a:avLst/>
          </a:prstGeom>
          <a:noFill/>
          <a:ln/>
        </p:spPr>
        <p:txBody>
          <a:bodyPr wrap="square" lIns="0" tIns="0" rIns="0" bIns="0" rtlCol="0" anchor="t"/>
          <a:lstStyle/>
          <a:p>
            <a:pPr marL="0" indent="0">
              <a:lnSpc>
                <a:spcPts val="2700"/>
              </a:lnSpc>
              <a:buNone/>
            </a:pPr>
            <a:r>
              <a:rPr lang="en-US" dirty="0">
                <a:solidFill>
                  <a:srgbClr val="D6E5EF"/>
                </a:solidFill>
                <a:latin typeface="Roboto" pitchFamily="34" charset="0"/>
                <a:ea typeface="Roboto" pitchFamily="34" charset="-122"/>
                <a:cs typeface="Roboto" pitchFamily="34" charset="-120"/>
              </a:rPr>
              <a:t>L'essor des technologies IoT et la croissance exponentielle des données nécessitent des architectures de données modernes et évolutives. Le cloud computing offre une solution idéale pour gérer, analyser et exploiter efficacement ces données en temps réel.</a:t>
            </a:r>
            <a:endParaRPr lang="en-US" dirty="0"/>
          </a:p>
        </p:txBody>
      </p:sp>
      <p:sp>
        <p:nvSpPr>
          <p:cNvPr id="5" name="ZoneTexte 4">
            <a:extLst>
              <a:ext uri="{FF2B5EF4-FFF2-40B4-BE49-F238E27FC236}">
                <a16:creationId xmlns:a16="http://schemas.microsoft.com/office/drawing/2014/main" id="{39A8C3D0-FAB7-047B-F695-03927956FB5F}"/>
              </a:ext>
            </a:extLst>
          </p:cNvPr>
          <p:cNvSpPr txBox="1"/>
          <p:nvPr/>
        </p:nvSpPr>
        <p:spPr>
          <a:xfrm>
            <a:off x="13906005" y="7730836"/>
            <a:ext cx="546265" cy="369332"/>
          </a:xfrm>
          <a:prstGeom prst="rect">
            <a:avLst/>
          </a:prstGeom>
          <a:noFill/>
        </p:spPr>
        <p:txBody>
          <a:bodyPr wrap="square" rtlCol="0">
            <a:spAutoFit/>
          </a:bodyPr>
          <a:lstStyle/>
          <a:p>
            <a:r>
              <a:rPr lang="fr-FR" dirty="0">
                <a:solidFill>
                  <a:schemeClr val="bg1"/>
                </a:solidFill>
              </a:rPr>
              <a:t>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11610" y="650434"/>
            <a:ext cx="7693581" cy="1294924"/>
          </a:xfrm>
          <a:prstGeom prst="rect">
            <a:avLst/>
          </a:prstGeom>
          <a:noFill/>
          <a:ln/>
        </p:spPr>
        <p:txBody>
          <a:bodyPr wrap="square" lIns="0" tIns="0" rIns="0" bIns="0" rtlCol="0" anchor="t"/>
          <a:lstStyle/>
          <a:p>
            <a:pPr marL="0" indent="0">
              <a:lnSpc>
                <a:spcPts val="5050"/>
              </a:lnSpc>
              <a:buNone/>
            </a:pPr>
            <a:r>
              <a:rPr lang="en-US" sz="4050" dirty="0">
                <a:solidFill>
                  <a:srgbClr val="76B9FF"/>
                </a:solidFill>
                <a:latin typeface="Roboto Slab" pitchFamily="34" charset="0"/>
                <a:ea typeface="Roboto Slab" pitchFamily="34" charset="-122"/>
                <a:cs typeface="Roboto Slab" pitchFamily="34" charset="-120"/>
              </a:rPr>
              <a:t>Atelier : Analyse en Temps Réel des Données de Capteurs IoT</a:t>
            </a:r>
            <a:endParaRPr lang="en-US" sz="4050" dirty="0"/>
          </a:p>
        </p:txBody>
      </p:sp>
      <p:sp>
        <p:nvSpPr>
          <p:cNvPr id="4" name="Shape 1"/>
          <p:cNvSpPr/>
          <p:nvPr/>
        </p:nvSpPr>
        <p:spPr>
          <a:xfrm>
            <a:off x="6211610" y="2667358"/>
            <a:ext cx="3743206" cy="3058240"/>
          </a:xfrm>
          <a:prstGeom prst="roundRect">
            <a:avLst>
              <a:gd name="adj" fmla="val 977"/>
            </a:avLst>
          </a:prstGeom>
          <a:solidFill>
            <a:srgbClr val="3F4652"/>
          </a:solidFill>
          <a:ln/>
        </p:spPr>
        <p:txBody>
          <a:bodyPr/>
          <a:lstStyle/>
          <a:p>
            <a:endParaRPr lang="fr-FR"/>
          </a:p>
        </p:txBody>
      </p:sp>
      <p:sp>
        <p:nvSpPr>
          <p:cNvPr id="5" name="Text 2"/>
          <p:cNvSpPr/>
          <p:nvPr/>
        </p:nvSpPr>
        <p:spPr>
          <a:xfrm>
            <a:off x="6418778" y="2667357"/>
            <a:ext cx="2590086" cy="323612"/>
          </a:xfrm>
          <a:prstGeom prst="rect">
            <a:avLst/>
          </a:prstGeom>
          <a:noFill/>
          <a:ln/>
        </p:spPr>
        <p:txBody>
          <a:bodyPr wrap="none" lIns="0" tIns="0" rIns="0" bIns="0" rtlCol="0" anchor="t"/>
          <a:lstStyle/>
          <a:p>
            <a:pPr marL="0" indent="0">
              <a:lnSpc>
                <a:spcPts val="2500"/>
              </a:lnSpc>
              <a:buNone/>
            </a:pPr>
            <a:r>
              <a:rPr lang="en-US" sz="2000" dirty="0">
                <a:solidFill>
                  <a:srgbClr val="D6E5EF"/>
                </a:solidFill>
                <a:latin typeface="Roboto Slab" pitchFamily="34" charset="0"/>
                <a:ea typeface="Roboto Slab" pitchFamily="34" charset="-122"/>
                <a:cs typeface="Roboto Slab" pitchFamily="34" charset="-120"/>
              </a:rPr>
              <a:t>Objectif Principal</a:t>
            </a:r>
            <a:endParaRPr lang="en-US" sz="2000" dirty="0"/>
          </a:p>
        </p:txBody>
      </p:sp>
      <p:sp>
        <p:nvSpPr>
          <p:cNvPr id="6" name="Text 3"/>
          <p:cNvSpPr/>
          <p:nvPr/>
        </p:nvSpPr>
        <p:spPr>
          <a:xfrm>
            <a:off x="6418778" y="3115270"/>
            <a:ext cx="3328868" cy="1988820"/>
          </a:xfrm>
          <a:prstGeom prst="rect">
            <a:avLst/>
          </a:prstGeom>
          <a:noFill/>
          <a:ln/>
        </p:spPr>
        <p:txBody>
          <a:bodyPr wrap="square" lIns="0" tIns="0" rIns="0" bIns="0" rtlCol="0" anchor="t"/>
          <a:lstStyle/>
          <a:p>
            <a:pPr marL="0" indent="0">
              <a:lnSpc>
                <a:spcPts val="2600"/>
              </a:lnSpc>
              <a:buNone/>
            </a:pPr>
            <a:r>
              <a:rPr lang="en-US" sz="1600" dirty="0">
                <a:solidFill>
                  <a:srgbClr val="D6E5EF"/>
                </a:solidFill>
                <a:latin typeface="Roboto" pitchFamily="34" charset="0"/>
                <a:ea typeface="Roboto" pitchFamily="34" charset="-122"/>
                <a:cs typeface="Roboto" pitchFamily="34" charset="-120"/>
              </a:rPr>
              <a:t>Développer une architecture complète pour un cas d'usage spécifique, intégrant la collecte, le traitement, le stockage, l'analyse et la visualisation des données IoT en temps réel.</a:t>
            </a:r>
            <a:endParaRPr lang="en-US" sz="1600" dirty="0"/>
          </a:p>
        </p:txBody>
      </p:sp>
      <p:sp>
        <p:nvSpPr>
          <p:cNvPr id="7" name="Shape 4"/>
          <p:cNvSpPr/>
          <p:nvPr/>
        </p:nvSpPr>
        <p:spPr>
          <a:xfrm>
            <a:off x="10161984" y="2667357"/>
            <a:ext cx="3743206" cy="2975372"/>
          </a:xfrm>
          <a:prstGeom prst="roundRect">
            <a:avLst>
              <a:gd name="adj" fmla="val 977"/>
            </a:avLst>
          </a:prstGeom>
          <a:solidFill>
            <a:srgbClr val="3F4652"/>
          </a:solidFill>
          <a:ln/>
        </p:spPr>
        <p:txBody>
          <a:bodyPr/>
          <a:lstStyle/>
          <a:p>
            <a:endParaRPr lang="fr-FR"/>
          </a:p>
        </p:txBody>
      </p:sp>
      <p:sp>
        <p:nvSpPr>
          <p:cNvPr id="8" name="Text 5"/>
          <p:cNvSpPr/>
          <p:nvPr/>
        </p:nvSpPr>
        <p:spPr>
          <a:xfrm>
            <a:off x="10369153" y="2667357"/>
            <a:ext cx="2590086" cy="323612"/>
          </a:xfrm>
          <a:prstGeom prst="rect">
            <a:avLst/>
          </a:prstGeom>
          <a:noFill/>
          <a:ln/>
        </p:spPr>
        <p:txBody>
          <a:bodyPr wrap="none" lIns="0" tIns="0" rIns="0" bIns="0" rtlCol="0" anchor="t"/>
          <a:lstStyle/>
          <a:p>
            <a:pPr marL="0" indent="0">
              <a:lnSpc>
                <a:spcPts val="2500"/>
              </a:lnSpc>
              <a:buNone/>
            </a:pPr>
            <a:r>
              <a:rPr lang="en-US" sz="2000" dirty="0">
                <a:solidFill>
                  <a:srgbClr val="D6E5EF"/>
                </a:solidFill>
                <a:latin typeface="Roboto Slab" pitchFamily="34" charset="0"/>
                <a:ea typeface="Roboto Slab" pitchFamily="34" charset="-122"/>
                <a:cs typeface="Roboto Slab" pitchFamily="34" charset="-120"/>
              </a:rPr>
              <a:t>Cas d'Utilisation</a:t>
            </a:r>
            <a:endParaRPr lang="en-US" sz="2000" dirty="0"/>
          </a:p>
        </p:txBody>
      </p:sp>
      <p:sp>
        <p:nvSpPr>
          <p:cNvPr id="9" name="Text 6"/>
          <p:cNvSpPr/>
          <p:nvPr/>
        </p:nvSpPr>
        <p:spPr>
          <a:xfrm>
            <a:off x="10369153" y="3115270"/>
            <a:ext cx="3328868" cy="2320290"/>
          </a:xfrm>
          <a:prstGeom prst="rect">
            <a:avLst/>
          </a:prstGeom>
          <a:noFill/>
          <a:ln/>
        </p:spPr>
        <p:txBody>
          <a:bodyPr wrap="square" lIns="0" tIns="0" rIns="0" bIns="0" rtlCol="0" anchor="t"/>
          <a:lstStyle/>
          <a:p>
            <a:pPr marL="0" indent="0">
              <a:lnSpc>
                <a:spcPts val="2600"/>
              </a:lnSpc>
              <a:buNone/>
            </a:pPr>
            <a:r>
              <a:rPr lang="en-US" sz="1600" dirty="0">
                <a:solidFill>
                  <a:srgbClr val="D6E5EF"/>
                </a:solidFill>
                <a:latin typeface="Roboto" pitchFamily="34" charset="0"/>
                <a:ea typeface="Roboto" pitchFamily="34" charset="-122"/>
                <a:cs typeface="Roboto" pitchFamily="34" charset="-120"/>
              </a:rPr>
              <a:t>Surveillance et analyse des données provenant de capteurs IoT dans un environnement industriel, permettant la détection d'anomalies, la prédiction des pannes et l'optimisation des processus.</a:t>
            </a:r>
            <a:endParaRPr lang="en-US" sz="1600" dirty="0"/>
          </a:p>
        </p:txBody>
      </p:sp>
      <p:sp>
        <p:nvSpPr>
          <p:cNvPr id="10" name="Shape 7"/>
          <p:cNvSpPr/>
          <p:nvPr/>
        </p:nvSpPr>
        <p:spPr>
          <a:xfrm>
            <a:off x="6211610" y="5849898"/>
            <a:ext cx="7693581" cy="1525191"/>
          </a:xfrm>
          <a:prstGeom prst="roundRect">
            <a:avLst>
              <a:gd name="adj" fmla="val 2038"/>
            </a:avLst>
          </a:prstGeom>
          <a:solidFill>
            <a:srgbClr val="3F4652"/>
          </a:solidFill>
          <a:ln/>
        </p:spPr>
        <p:txBody>
          <a:bodyPr/>
          <a:lstStyle/>
          <a:p>
            <a:endParaRPr lang="fr-FR"/>
          </a:p>
        </p:txBody>
      </p:sp>
      <p:sp>
        <p:nvSpPr>
          <p:cNvPr id="11" name="Text 8"/>
          <p:cNvSpPr/>
          <p:nvPr/>
        </p:nvSpPr>
        <p:spPr>
          <a:xfrm>
            <a:off x="6418778" y="6057067"/>
            <a:ext cx="2590086" cy="323612"/>
          </a:xfrm>
          <a:prstGeom prst="rect">
            <a:avLst/>
          </a:prstGeom>
          <a:noFill/>
          <a:ln/>
        </p:spPr>
        <p:txBody>
          <a:bodyPr wrap="none" lIns="0" tIns="0" rIns="0" bIns="0" rtlCol="0" anchor="t"/>
          <a:lstStyle/>
          <a:p>
            <a:pPr marL="0" indent="0">
              <a:lnSpc>
                <a:spcPts val="2500"/>
              </a:lnSpc>
              <a:buNone/>
            </a:pPr>
            <a:r>
              <a:rPr lang="en-US" sz="2000" dirty="0">
                <a:solidFill>
                  <a:srgbClr val="D6E5EF"/>
                </a:solidFill>
                <a:latin typeface="Roboto Slab" pitchFamily="34" charset="0"/>
                <a:ea typeface="Roboto Slab" pitchFamily="34" charset="-122"/>
                <a:cs typeface="Roboto Slab" pitchFamily="34" charset="-120"/>
              </a:rPr>
              <a:t>Avantages</a:t>
            </a:r>
            <a:endParaRPr lang="en-US" sz="2000" dirty="0"/>
          </a:p>
        </p:txBody>
      </p:sp>
      <p:sp>
        <p:nvSpPr>
          <p:cNvPr id="12" name="Text 9"/>
          <p:cNvSpPr/>
          <p:nvPr/>
        </p:nvSpPr>
        <p:spPr>
          <a:xfrm>
            <a:off x="6418778" y="6504980"/>
            <a:ext cx="7279243" cy="662940"/>
          </a:xfrm>
          <a:prstGeom prst="rect">
            <a:avLst/>
          </a:prstGeom>
          <a:noFill/>
          <a:ln/>
        </p:spPr>
        <p:txBody>
          <a:bodyPr wrap="square" lIns="0" tIns="0" rIns="0" bIns="0" rtlCol="0" anchor="t"/>
          <a:lstStyle/>
          <a:p>
            <a:pPr marL="0" indent="0">
              <a:lnSpc>
                <a:spcPts val="2600"/>
              </a:lnSpc>
              <a:buNone/>
            </a:pPr>
            <a:r>
              <a:rPr lang="en-US" sz="1600" dirty="0">
                <a:solidFill>
                  <a:srgbClr val="D6E5EF"/>
                </a:solidFill>
                <a:latin typeface="Roboto" pitchFamily="34" charset="0"/>
                <a:ea typeface="Roboto" pitchFamily="34" charset="-122"/>
                <a:cs typeface="Roboto" pitchFamily="34" charset="-120"/>
              </a:rPr>
              <a:t>Amélioration de l'efficacité opérationnelle, réduction des coûts de maintenance, prise de décision plus éclairée et optimisation de la production.</a:t>
            </a:r>
            <a:endParaRPr lang="en-US" sz="1600" dirty="0"/>
          </a:p>
        </p:txBody>
      </p:sp>
      <p:pic>
        <p:nvPicPr>
          <p:cNvPr id="14" name="Image 13">
            <a:extLst>
              <a:ext uri="{FF2B5EF4-FFF2-40B4-BE49-F238E27FC236}">
                <a16:creationId xmlns:a16="http://schemas.microsoft.com/office/drawing/2014/main" id="{953ABC1F-7DAF-164F-2495-463812B26671}"/>
              </a:ext>
            </a:extLst>
          </p:cNvPr>
          <p:cNvPicPr>
            <a:picLocks noGrp="1" noRot="1" noChangeAspect="1" noMove="1" noResize="1" noEditPoints="1" noAdjustHandles="1" noChangeArrowheads="1" noChangeShapeType="1" noCrop="1"/>
          </p:cNvPicPr>
          <p:nvPr/>
        </p:nvPicPr>
        <p:blipFill>
          <a:blip r:embed="rId4"/>
          <a:stretch>
            <a:fillRect/>
          </a:stretch>
        </p:blipFill>
        <p:spPr>
          <a:xfrm>
            <a:off x="12887987" y="7613029"/>
            <a:ext cx="1742413" cy="616571"/>
          </a:xfrm>
          <a:prstGeom prst="rect">
            <a:avLst/>
          </a:prstGeom>
        </p:spPr>
      </p:pic>
      <p:sp>
        <p:nvSpPr>
          <p:cNvPr id="13" name="ZoneTexte 12">
            <a:extLst>
              <a:ext uri="{FF2B5EF4-FFF2-40B4-BE49-F238E27FC236}">
                <a16:creationId xmlns:a16="http://schemas.microsoft.com/office/drawing/2014/main" id="{C0A2CAA2-6329-617D-949B-B7591E3B1F4D}"/>
              </a:ext>
            </a:extLst>
          </p:cNvPr>
          <p:cNvSpPr txBox="1"/>
          <p:nvPr/>
        </p:nvSpPr>
        <p:spPr>
          <a:xfrm>
            <a:off x="13573496" y="7613029"/>
            <a:ext cx="938151" cy="369332"/>
          </a:xfrm>
          <a:prstGeom prst="rect">
            <a:avLst/>
          </a:prstGeom>
          <a:noFill/>
        </p:spPr>
        <p:txBody>
          <a:bodyPr wrap="square" rtlCol="0">
            <a:spAutoFit/>
          </a:bodyPr>
          <a:lstStyle/>
          <a:p>
            <a:r>
              <a:rPr lang="fr-FR" dirty="0">
                <a:solidFill>
                  <a:schemeClr val="bg1"/>
                </a:solidFill>
              </a:rPr>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560070" y="695563"/>
            <a:ext cx="4188262" cy="500182"/>
          </a:xfrm>
          <a:prstGeom prst="rect">
            <a:avLst/>
          </a:prstGeom>
          <a:noFill/>
          <a:ln/>
        </p:spPr>
        <p:txBody>
          <a:bodyPr wrap="none" lIns="0" tIns="0" rIns="0" bIns="0" rtlCol="0" anchor="t"/>
          <a:lstStyle/>
          <a:p>
            <a:pPr marL="0" indent="0">
              <a:lnSpc>
                <a:spcPts val="3900"/>
              </a:lnSpc>
              <a:buNone/>
            </a:pPr>
            <a:r>
              <a:rPr lang="en-US" sz="3150" dirty="0">
                <a:solidFill>
                  <a:srgbClr val="76B9FF"/>
                </a:solidFill>
                <a:latin typeface="Roboto Slab" pitchFamily="34" charset="0"/>
                <a:ea typeface="Roboto Slab" pitchFamily="34" charset="-122"/>
                <a:cs typeface="Roboto Slab" pitchFamily="34" charset="-120"/>
              </a:rPr>
              <a:t>Architecture Proposée</a:t>
            </a:r>
            <a:endParaRPr lang="en-US" sz="3150" dirty="0"/>
          </a:p>
        </p:txBody>
      </p:sp>
      <p:sp>
        <p:nvSpPr>
          <p:cNvPr id="3" name="Shape 1"/>
          <p:cNvSpPr/>
          <p:nvPr/>
        </p:nvSpPr>
        <p:spPr>
          <a:xfrm>
            <a:off x="788670" y="1515785"/>
            <a:ext cx="22860" cy="6018133"/>
          </a:xfrm>
          <a:prstGeom prst="roundRect">
            <a:avLst>
              <a:gd name="adj" fmla="val 105021"/>
            </a:avLst>
          </a:prstGeom>
          <a:solidFill>
            <a:srgbClr val="585F6B"/>
          </a:solidFill>
          <a:ln/>
        </p:spPr>
        <p:txBody>
          <a:bodyPr/>
          <a:lstStyle/>
          <a:p>
            <a:endParaRPr lang="fr-FR"/>
          </a:p>
        </p:txBody>
      </p:sp>
      <p:sp>
        <p:nvSpPr>
          <p:cNvPr id="4" name="Shape 2"/>
          <p:cNvSpPr/>
          <p:nvPr/>
        </p:nvSpPr>
        <p:spPr>
          <a:xfrm>
            <a:off x="957263" y="1864400"/>
            <a:ext cx="560070" cy="22860"/>
          </a:xfrm>
          <a:prstGeom prst="roundRect">
            <a:avLst>
              <a:gd name="adj" fmla="val 105021"/>
            </a:avLst>
          </a:prstGeom>
          <a:solidFill>
            <a:srgbClr val="585F6B"/>
          </a:solidFill>
          <a:ln/>
        </p:spPr>
        <p:txBody>
          <a:bodyPr/>
          <a:lstStyle/>
          <a:p>
            <a:endParaRPr lang="fr-FR"/>
          </a:p>
        </p:txBody>
      </p:sp>
      <p:sp>
        <p:nvSpPr>
          <p:cNvPr id="5" name="Shape 3"/>
          <p:cNvSpPr/>
          <p:nvPr/>
        </p:nvSpPr>
        <p:spPr>
          <a:xfrm>
            <a:off x="620078" y="1695807"/>
            <a:ext cx="360045" cy="360045"/>
          </a:xfrm>
          <a:prstGeom prst="roundRect">
            <a:avLst>
              <a:gd name="adj" fmla="val 6668"/>
            </a:avLst>
          </a:prstGeom>
          <a:solidFill>
            <a:srgbClr val="3F4652"/>
          </a:solidFill>
          <a:ln/>
        </p:spPr>
        <p:txBody>
          <a:bodyPr/>
          <a:lstStyle/>
          <a:p>
            <a:endParaRPr lang="fr-FR"/>
          </a:p>
        </p:txBody>
      </p:sp>
      <p:sp>
        <p:nvSpPr>
          <p:cNvPr id="6" name="Text 4"/>
          <p:cNvSpPr/>
          <p:nvPr/>
        </p:nvSpPr>
        <p:spPr>
          <a:xfrm>
            <a:off x="750570" y="1755815"/>
            <a:ext cx="98941" cy="240030"/>
          </a:xfrm>
          <a:prstGeom prst="rect">
            <a:avLst/>
          </a:prstGeom>
          <a:noFill/>
          <a:ln/>
        </p:spPr>
        <p:txBody>
          <a:bodyPr wrap="none" lIns="0" tIns="0" rIns="0" bIns="0" rtlCol="0" anchor="t"/>
          <a:lstStyle/>
          <a:p>
            <a:pPr marL="0" indent="0" algn="ctr">
              <a:lnSpc>
                <a:spcPts val="1850"/>
              </a:lnSpc>
              <a:buNone/>
            </a:pPr>
            <a:r>
              <a:rPr lang="en-US" sz="1850" dirty="0">
                <a:solidFill>
                  <a:srgbClr val="D6E5EF"/>
                </a:solidFill>
                <a:latin typeface="Roboto Slab" pitchFamily="34" charset="0"/>
                <a:ea typeface="Roboto Slab" pitchFamily="34" charset="-122"/>
                <a:cs typeface="Roboto Slab" pitchFamily="34" charset="-120"/>
              </a:rPr>
              <a:t>1</a:t>
            </a:r>
            <a:endParaRPr lang="en-US" sz="1850" dirty="0"/>
          </a:p>
        </p:txBody>
      </p:sp>
      <p:sp>
        <p:nvSpPr>
          <p:cNvPr id="7" name="Text 5"/>
          <p:cNvSpPr/>
          <p:nvPr/>
        </p:nvSpPr>
        <p:spPr>
          <a:xfrm>
            <a:off x="1680329" y="1675805"/>
            <a:ext cx="2333982" cy="250031"/>
          </a:xfrm>
          <a:prstGeom prst="rect">
            <a:avLst/>
          </a:prstGeom>
          <a:noFill/>
          <a:ln/>
        </p:spPr>
        <p:txBody>
          <a:bodyPr wrap="none" lIns="0" tIns="0" rIns="0" bIns="0" rtlCol="0" anchor="t"/>
          <a:lstStyle/>
          <a:p>
            <a:pPr marL="0" indent="0" algn="l">
              <a:lnSpc>
                <a:spcPts val="1950"/>
              </a:lnSpc>
              <a:buNone/>
            </a:pPr>
            <a:r>
              <a:rPr lang="en-US" sz="1550" dirty="0">
                <a:solidFill>
                  <a:srgbClr val="D6E5EF"/>
                </a:solidFill>
                <a:latin typeface="Roboto Slab" pitchFamily="34" charset="0"/>
                <a:ea typeface="Roboto Slab" pitchFamily="34" charset="-122"/>
                <a:cs typeface="Roboto Slab" pitchFamily="34" charset="-120"/>
              </a:rPr>
              <a:t>Collecte et Transmission</a:t>
            </a:r>
            <a:endParaRPr lang="en-US" sz="1550" dirty="0"/>
          </a:p>
        </p:txBody>
      </p:sp>
      <p:sp>
        <p:nvSpPr>
          <p:cNvPr id="8" name="Text 6"/>
          <p:cNvSpPr/>
          <p:nvPr/>
        </p:nvSpPr>
        <p:spPr>
          <a:xfrm>
            <a:off x="1680329" y="2021800"/>
            <a:ext cx="12390001" cy="511969"/>
          </a:xfrm>
          <a:prstGeom prst="rect">
            <a:avLst/>
          </a:prstGeom>
          <a:noFill/>
          <a:ln/>
        </p:spPr>
        <p:txBody>
          <a:bodyPr wrap="square" lIns="0" tIns="0" rIns="0" bIns="0" rtlCol="0" anchor="t"/>
          <a:lstStyle/>
          <a:p>
            <a:pPr marL="0" indent="0" algn="l">
              <a:lnSpc>
                <a:spcPts val="2000"/>
              </a:lnSpc>
              <a:buNone/>
            </a:pPr>
            <a:r>
              <a:rPr lang="en-US" dirty="0">
                <a:solidFill>
                  <a:srgbClr val="D6E5EF"/>
                </a:solidFill>
                <a:latin typeface="Roboto" pitchFamily="34" charset="0"/>
                <a:ea typeface="Roboto" pitchFamily="34" charset="-122"/>
                <a:cs typeface="Roboto" pitchFamily="34" charset="-120"/>
              </a:rPr>
              <a:t>Les données des capteurs IoT sont collectées en temps réel et transmises au cloud via des protocoles tels que MQTT ou AMQP. Google Pub/Sub ou AWS Kinesis sont utilisés pour la diffusion et la gestion des messages.</a:t>
            </a:r>
            <a:endParaRPr lang="en-US" dirty="0"/>
          </a:p>
        </p:txBody>
      </p:sp>
      <p:sp>
        <p:nvSpPr>
          <p:cNvPr id="9" name="Shape 7"/>
          <p:cNvSpPr/>
          <p:nvPr/>
        </p:nvSpPr>
        <p:spPr>
          <a:xfrm>
            <a:off x="957263" y="3202424"/>
            <a:ext cx="560070" cy="22860"/>
          </a:xfrm>
          <a:prstGeom prst="roundRect">
            <a:avLst>
              <a:gd name="adj" fmla="val 105021"/>
            </a:avLst>
          </a:prstGeom>
          <a:solidFill>
            <a:srgbClr val="585F6B"/>
          </a:solidFill>
          <a:ln/>
        </p:spPr>
        <p:txBody>
          <a:bodyPr/>
          <a:lstStyle/>
          <a:p>
            <a:endParaRPr lang="fr-FR"/>
          </a:p>
        </p:txBody>
      </p:sp>
      <p:sp>
        <p:nvSpPr>
          <p:cNvPr id="10" name="Shape 8"/>
          <p:cNvSpPr/>
          <p:nvPr/>
        </p:nvSpPr>
        <p:spPr>
          <a:xfrm>
            <a:off x="620078" y="3033832"/>
            <a:ext cx="360045" cy="360045"/>
          </a:xfrm>
          <a:prstGeom prst="roundRect">
            <a:avLst>
              <a:gd name="adj" fmla="val 6668"/>
            </a:avLst>
          </a:prstGeom>
          <a:solidFill>
            <a:srgbClr val="3F4652"/>
          </a:solidFill>
          <a:ln/>
        </p:spPr>
        <p:txBody>
          <a:bodyPr/>
          <a:lstStyle/>
          <a:p>
            <a:endParaRPr lang="fr-FR"/>
          </a:p>
        </p:txBody>
      </p:sp>
      <p:sp>
        <p:nvSpPr>
          <p:cNvPr id="11" name="Text 9"/>
          <p:cNvSpPr/>
          <p:nvPr/>
        </p:nvSpPr>
        <p:spPr>
          <a:xfrm>
            <a:off x="733782" y="3093839"/>
            <a:ext cx="132636" cy="240030"/>
          </a:xfrm>
          <a:prstGeom prst="rect">
            <a:avLst/>
          </a:prstGeom>
          <a:noFill/>
          <a:ln/>
        </p:spPr>
        <p:txBody>
          <a:bodyPr wrap="none" lIns="0" tIns="0" rIns="0" bIns="0" rtlCol="0" anchor="t"/>
          <a:lstStyle/>
          <a:p>
            <a:pPr marL="0" indent="0" algn="ctr">
              <a:lnSpc>
                <a:spcPts val="1850"/>
              </a:lnSpc>
              <a:buNone/>
            </a:pPr>
            <a:r>
              <a:rPr lang="en-US" sz="1850" dirty="0">
                <a:solidFill>
                  <a:srgbClr val="D6E5EF"/>
                </a:solidFill>
                <a:latin typeface="Roboto Slab" pitchFamily="34" charset="0"/>
                <a:ea typeface="Roboto Slab" pitchFamily="34" charset="-122"/>
                <a:cs typeface="Roboto Slab" pitchFamily="34" charset="-120"/>
              </a:rPr>
              <a:t>2</a:t>
            </a:r>
            <a:endParaRPr lang="en-US" sz="1850" dirty="0"/>
          </a:p>
        </p:txBody>
      </p:sp>
      <p:sp>
        <p:nvSpPr>
          <p:cNvPr id="12" name="Text 10"/>
          <p:cNvSpPr/>
          <p:nvPr/>
        </p:nvSpPr>
        <p:spPr>
          <a:xfrm>
            <a:off x="1680329" y="3013829"/>
            <a:ext cx="2090142" cy="250031"/>
          </a:xfrm>
          <a:prstGeom prst="rect">
            <a:avLst/>
          </a:prstGeom>
          <a:noFill/>
          <a:ln/>
        </p:spPr>
        <p:txBody>
          <a:bodyPr wrap="none" lIns="0" tIns="0" rIns="0" bIns="0" rtlCol="0" anchor="t"/>
          <a:lstStyle/>
          <a:p>
            <a:pPr marL="0" indent="0" algn="l">
              <a:lnSpc>
                <a:spcPts val="1950"/>
              </a:lnSpc>
              <a:buNone/>
            </a:pPr>
            <a:r>
              <a:rPr lang="en-US" sz="1550" dirty="0">
                <a:solidFill>
                  <a:srgbClr val="D6E5EF"/>
                </a:solidFill>
                <a:latin typeface="Roboto Slab" pitchFamily="34" charset="0"/>
                <a:ea typeface="Roboto Slab" pitchFamily="34" charset="-122"/>
                <a:cs typeface="Roboto Slab" pitchFamily="34" charset="-120"/>
              </a:rPr>
              <a:t>Stockage des Données</a:t>
            </a:r>
            <a:endParaRPr lang="en-US" sz="1550" dirty="0"/>
          </a:p>
        </p:txBody>
      </p:sp>
      <p:sp>
        <p:nvSpPr>
          <p:cNvPr id="13" name="Text 11"/>
          <p:cNvSpPr/>
          <p:nvPr/>
        </p:nvSpPr>
        <p:spPr>
          <a:xfrm>
            <a:off x="1680329" y="3359825"/>
            <a:ext cx="12390001" cy="511969"/>
          </a:xfrm>
          <a:prstGeom prst="rect">
            <a:avLst/>
          </a:prstGeom>
          <a:noFill/>
          <a:ln/>
        </p:spPr>
        <p:txBody>
          <a:bodyPr wrap="square" lIns="0" tIns="0" rIns="0" bIns="0" rtlCol="0" anchor="t"/>
          <a:lstStyle/>
          <a:p>
            <a:pPr marL="0" indent="0" algn="l">
              <a:lnSpc>
                <a:spcPts val="2000"/>
              </a:lnSpc>
              <a:buNone/>
            </a:pPr>
            <a:r>
              <a:rPr lang="en-US" dirty="0">
                <a:solidFill>
                  <a:srgbClr val="D6E5EF"/>
                </a:solidFill>
                <a:latin typeface="Roboto" pitchFamily="34" charset="0"/>
                <a:ea typeface="Roboto" pitchFamily="34" charset="-122"/>
                <a:cs typeface="Roboto" pitchFamily="34" charset="-120"/>
              </a:rPr>
              <a:t>Les données brutes sont stockées dans un Data Lake, comme Google Cloud Storage, pour l'analyse historique. Firestore est utilisé pour les données structurées et les métadonnées.</a:t>
            </a:r>
            <a:endParaRPr lang="en-US" dirty="0"/>
          </a:p>
        </p:txBody>
      </p:sp>
      <p:sp>
        <p:nvSpPr>
          <p:cNvPr id="14" name="Shape 12"/>
          <p:cNvSpPr/>
          <p:nvPr/>
        </p:nvSpPr>
        <p:spPr>
          <a:xfrm>
            <a:off x="957263" y="4540448"/>
            <a:ext cx="560070" cy="22860"/>
          </a:xfrm>
          <a:prstGeom prst="roundRect">
            <a:avLst>
              <a:gd name="adj" fmla="val 105021"/>
            </a:avLst>
          </a:prstGeom>
          <a:solidFill>
            <a:srgbClr val="585F6B"/>
          </a:solidFill>
          <a:ln/>
        </p:spPr>
        <p:txBody>
          <a:bodyPr/>
          <a:lstStyle/>
          <a:p>
            <a:endParaRPr lang="fr-FR"/>
          </a:p>
        </p:txBody>
      </p:sp>
      <p:sp>
        <p:nvSpPr>
          <p:cNvPr id="15" name="Shape 13"/>
          <p:cNvSpPr/>
          <p:nvPr/>
        </p:nvSpPr>
        <p:spPr>
          <a:xfrm>
            <a:off x="620078" y="4371856"/>
            <a:ext cx="360045" cy="360045"/>
          </a:xfrm>
          <a:prstGeom prst="roundRect">
            <a:avLst>
              <a:gd name="adj" fmla="val 6668"/>
            </a:avLst>
          </a:prstGeom>
          <a:solidFill>
            <a:srgbClr val="3F4652"/>
          </a:solidFill>
          <a:ln/>
        </p:spPr>
        <p:txBody>
          <a:bodyPr/>
          <a:lstStyle/>
          <a:p>
            <a:endParaRPr lang="fr-FR"/>
          </a:p>
        </p:txBody>
      </p:sp>
      <p:sp>
        <p:nvSpPr>
          <p:cNvPr id="16" name="Text 14"/>
          <p:cNvSpPr/>
          <p:nvPr/>
        </p:nvSpPr>
        <p:spPr>
          <a:xfrm>
            <a:off x="735211" y="4431863"/>
            <a:ext cx="129659" cy="240030"/>
          </a:xfrm>
          <a:prstGeom prst="rect">
            <a:avLst/>
          </a:prstGeom>
          <a:noFill/>
          <a:ln/>
        </p:spPr>
        <p:txBody>
          <a:bodyPr wrap="none" lIns="0" tIns="0" rIns="0" bIns="0" rtlCol="0" anchor="t"/>
          <a:lstStyle/>
          <a:p>
            <a:pPr marL="0" indent="0" algn="ctr">
              <a:lnSpc>
                <a:spcPts val="1850"/>
              </a:lnSpc>
              <a:buNone/>
            </a:pPr>
            <a:r>
              <a:rPr lang="en-US" sz="1850" dirty="0">
                <a:solidFill>
                  <a:srgbClr val="D6E5EF"/>
                </a:solidFill>
                <a:latin typeface="Roboto Slab" pitchFamily="34" charset="0"/>
                <a:ea typeface="Roboto Slab" pitchFamily="34" charset="-122"/>
                <a:cs typeface="Roboto Slab" pitchFamily="34" charset="-120"/>
              </a:rPr>
              <a:t>3</a:t>
            </a:r>
            <a:endParaRPr lang="en-US" sz="1850" dirty="0"/>
          </a:p>
        </p:txBody>
      </p:sp>
      <p:sp>
        <p:nvSpPr>
          <p:cNvPr id="17" name="Text 15"/>
          <p:cNvSpPr/>
          <p:nvPr/>
        </p:nvSpPr>
        <p:spPr>
          <a:xfrm>
            <a:off x="1680329" y="4351853"/>
            <a:ext cx="2486501" cy="250031"/>
          </a:xfrm>
          <a:prstGeom prst="rect">
            <a:avLst/>
          </a:prstGeom>
          <a:noFill/>
          <a:ln/>
        </p:spPr>
        <p:txBody>
          <a:bodyPr wrap="none" lIns="0" tIns="0" rIns="0" bIns="0" rtlCol="0" anchor="t"/>
          <a:lstStyle/>
          <a:p>
            <a:pPr marL="0" indent="0" algn="l">
              <a:lnSpc>
                <a:spcPts val="1950"/>
              </a:lnSpc>
              <a:buNone/>
            </a:pPr>
            <a:r>
              <a:rPr lang="en-US" sz="1550" dirty="0">
                <a:solidFill>
                  <a:srgbClr val="D6E5EF"/>
                </a:solidFill>
                <a:latin typeface="Roboto Slab" pitchFamily="34" charset="0"/>
                <a:ea typeface="Roboto Slab" pitchFamily="34" charset="-122"/>
                <a:cs typeface="Roboto Slab" pitchFamily="34" charset="-120"/>
              </a:rPr>
              <a:t>Traitement en Temps Réel</a:t>
            </a:r>
            <a:endParaRPr lang="en-US" sz="1550" dirty="0"/>
          </a:p>
        </p:txBody>
      </p:sp>
      <p:sp>
        <p:nvSpPr>
          <p:cNvPr id="18" name="Text 16"/>
          <p:cNvSpPr/>
          <p:nvPr/>
        </p:nvSpPr>
        <p:spPr>
          <a:xfrm>
            <a:off x="1680329" y="4697849"/>
            <a:ext cx="12390001" cy="511969"/>
          </a:xfrm>
          <a:prstGeom prst="rect">
            <a:avLst/>
          </a:prstGeom>
          <a:noFill/>
          <a:ln/>
        </p:spPr>
        <p:txBody>
          <a:bodyPr wrap="square" lIns="0" tIns="0" rIns="0" bIns="0" rtlCol="0" anchor="t"/>
          <a:lstStyle/>
          <a:p>
            <a:pPr marL="0" indent="0" algn="l">
              <a:lnSpc>
                <a:spcPts val="2000"/>
              </a:lnSpc>
              <a:buNone/>
            </a:pPr>
            <a:r>
              <a:rPr lang="en-US" dirty="0">
                <a:solidFill>
                  <a:srgbClr val="D6E5EF"/>
                </a:solidFill>
                <a:latin typeface="Roboto" pitchFamily="34" charset="0"/>
                <a:ea typeface="Roboto" pitchFamily="34" charset="-122"/>
                <a:cs typeface="Roboto" pitchFamily="34" charset="-120"/>
              </a:rPr>
              <a:t>Les données sont traitées en temps réel par des systèmes de traitement de flux comme Google Dataflow ou Apache Spark Streaming, permettant la détection d'anomalies et l'analyse en temps réel.</a:t>
            </a:r>
            <a:endParaRPr lang="en-US" dirty="0"/>
          </a:p>
        </p:txBody>
      </p:sp>
      <p:sp>
        <p:nvSpPr>
          <p:cNvPr id="19" name="Shape 17"/>
          <p:cNvSpPr/>
          <p:nvPr/>
        </p:nvSpPr>
        <p:spPr>
          <a:xfrm>
            <a:off x="957263" y="5878473"/>
            <a:ext cx="560070" cy="22860"/>
          </a:xfrm>
          <a:prstGeom prst="roundRect">
            <a:avLst>
              <a:gd name="adj" fmla="val 105021"/>
            </a:avLst>
          </a:prstGeom>
          <a:solidFill>
            <a:srgbClr val="585F6B"/>
          </a:solidFill>
          <a:ln/>
        </p:spPr>
        <p:txBody>
          <a:bodyPr/>
          <a:lstStyle/>
          <a:p>
            <a:endParaRPr lang="fr-FR"/>
          </a:p>
        </p:txBody>
      </p:sp>
      <p:sp>
        <p:nvSpPr>
          <p:cNvPr id="20" name="Shape 18"/>
          <p:cNvSpPr/>
          <p:nvPr/>
        </p:nvSpPr>
        <p:spPr>
          <a:xfrm>
            <a:off x="620078" y="5709880"/>
            <a:ext cx="360045" cy="360045"/>
          </a:xfrm>
          <a:prstGeom prst="roundRect">
            <a:avLst>
              <a:gd name="adj" fmla="val 6668"/>
            </a:avLst>
          </a:prstGeom>
          <a:solidFill>
            <a:srgbClr val="3F4652"/>
          </a:solidFill>
          <a:ln/>
        </p:spPr>
        <p:txBody>
          <a:bodyPr/>
          <a:lstStyle/>
          <a:p>
            <a:endParaRPr lang="fr-FR"/>
          </a:p>
        </p:txBody>
      </p:sp>
      <p:sp>
        <p:nvSpPr>
          <p:cNvPr id="21" name="Text 19"/>
          <p:cNvSpPr/>
          <p:nvPr/>
        </p:nvSpPr>
        <p:spPr>
          <a:xfrm>
            <a:off x="730448" y="5769888"/>
            <a:ext cx="139184" cy="240030"/>
          </a:xfrm>
          <a:prstGeom prst="rect">
            <a:avLst/>
          </a:prstGeom>
          <a:noFill/>
          <a:ln/>
        </p:spPr>
        <p:txBody>
          <a:bodyPr wrap="none" lIns="0" tIns="0" rIns="0" bIns="0" rtlCol="0" anchor="t"/>
          <a:lstStyle/>
          <a:p>
            <a:pPr marL="0" indent="0" algn="ctr">
              <a:lnSpc>
                <a:spcPts val="1850"/>
              </a:lnSpc>
              <a:buNone/>
            </a:pPr>
            <a:r>
              <a:rPr lang="en-US" sz="1850" dirty="0">
                <a:solidFill>
                  <a:srgbClr val="D6E5EF"/>
                </a:solidFill>
                <a:latin typeface="Roboto Slab" pitchFamily="34" charset="0"/>
                <a:ea typeface="Roboto Slab" pitchFamily="34" charset="-122"/>
                <a:cs typeface="Roboto Slab" pitchFamily="34" charset="-120"/>
              </a:rPr>
              <a:t>4</a:t>
            </a:r>
            <a:endParaRPr lang="en-US" sz="1850" dirty="0"/>
          </a:p>
        </p:txBody>
      </p:sp>
      <p:sp>
        <p:nvSpPr>
          <p:cNvPr id="22" name="Text 20"/>
          <p:cNvSpPr/>
          <p:nvPr/>
        </p:nvSpPr>
        <p:spPr>
          <a:xfrm>
            <a:off x="1680329" y="5689878"/>
            <a:ext cx="2302907" cy="250031"/>
          </a:xfrm>
          <a:prstGeom prst="rect">
            <a:avLst/>
          </a:prstGeom>
          <a:noFill/>
          <a:ln/>
        </p:spPr>
        <p:txBody>
          <a:bodyPr wrap="none" lIns="0" tIns="0" rIns="0" bIns="0" rtlCol="0" anchor="t"/>
          <a:lstStyle/>
          <a:p>
            <a:pPr marL="0" indent="0" algn="l">
              <a:lnSpc>
                <a:spcPts val="1950"/>
              </a:lnSpc>
              <a:buNone/>
            </a:pPr>
            <a:r>
              <a:rPr lang="en-US" sz="1550" dirty="0">
                <a:solidFill>
                  <a:srgbClr val="D6E5EF"/>
                </a:solidFill>
                <a:latin typeface="Roboto Slab" pitchFamily="34" charset="0"/>
                <a:ea typeface="Roboto Slab" pitchFamily="34" charset="-122"/>
                <a:cs typeface="Roboto Slab" pitchFamily="34" charset="-120"/>
              </a:rPr>
              <a:t>Analyse et Visualisation</a:t>
            </a:r>
            <a:endParaRPr lang="en-US" sz="1550" dirty="0"/>
          </a:p>
        </p:txBody>
      </p:sp>
      <p:sp>
        <p:nvSpPr>
          <p:cNvPr id="23" name="Text 21"/>
          <p:cNvSpPr/>
          <p:nvPr/>
        </p:nvSpPr>
        <p:spPr>
          <a:xfrm>
            <a:off x="1254747" y="6085523"/>
            <a:ext cx="11801579" cy="227171"/>
          </a:xfrm>
          <a:prstGeom prst="rect">
            <a:avLst/>
          </a:prstGeom>
          <a:noFill/>
          <a:ln/>
        </p:spPr>
        <p:txBody>
          <a:bodyPr wrap="none" lIns="0" tIns="0" rIns="0" bIns="0" rtlCol="0" anchor="t"/>
          <a:lstStyle/>
          <a:p>
            <a:pPr marL="0" indent="0" algn="l">
              <a:lnSpc>
                <a:spcPts val="2000"/>
              </a:lnSpc>
              <a:buNone/>
            </a:pPr>
            <a:r>
              <a:rPr lang="en-US" dirty="0">
                <a:solidFill>
                  <a:srgbClr val="D6E5EF"/>
                </a:solidFill>
                <a:latin typeface="Roboto" pitchFamily="34" charset="0"/>
                <a:ea typeface="Roboto" pitchFamily="34" charset="-122"/>
                <a:cs typeface="Roboto" pitchFamily="34" charset="-120"/>
              </a:rPr>
              <a:t>Les résultats de l'analyse sont visualisés via des dashboards interactifs, tels que Google Data Studio</a:t>
            </a:r>
          </a:p>
          <a:p>
            <a:pPr marL="0" indent="0" algn="l">
              <a:lnSpc>
                <a:spcPts val="2000"/>
              </a:lnSpc>
              <a:buNone/>
            </a:pPr>
            <a:r>
              <a:rPr lang="en-US" dirty="0">
                <a:solidFill>
                  <a:srgbClr val="D6E5EF"/>
                </a:solidFill>
                <a:latin typeface="Roboto" pitchFamily="34" charset="0"/>
                <a:ea typeface="Roboto" pitchFamily="34" charset="-122"/>
                <a:cs typeface="Roboto" pitchFamily="34" charset="-120"/>
              </a:rPr>
              <a:t>, </a:t>
            </a:r>
            <a:r>
              <a:rPr lang="en-US" dirty="0" err="1">
                <a:solidFill>
                  <a:srgbClr val="D6E5EF"/>
                </a:solidFill>
                <a:latin typeface="Roboto" pitchFamily="34" charset="0"/>
                <a:ea typeface="Roboto" pitchFamily="34" charset="-122"/>
                <a:cs typeface="Roboto" pitchFamily="34" charset="-120"/>
              </a:rPr>
              <a:t>offrant</a:t>
            </a:r>
            <a:r>
              <a:rPr lang="en-US" dirty="0">
                <a:solidFill>
                  <a:srgbClr val="D6E5EF"/>
                </a:solidFill>
                <a:latin typeface="Roboto" pitchFamily="34" charset="0"/>
                <a:ea typeface="Roboto" pitchFamily="34" charset="-122"/>
                <a:cs typeface="Roboto" pitchFamily="34" charset="-120"/>
              </a:rPr>
              <a:t> </a:t>
            </a:r>
            <a:r>
              <a:rPr lang="en-US" dirty="0" err="1">
                <a:solidFill>
                  <a:srgbClr val="D6E5EF"/>
                </a:solidFill>
                <a:latin typeface="Roboto" pitchFamily="34" charset="0"/>
                <a:ea typeface="Roboto" pitchFamily="34" charset="-122"/>
                <a:cs typeface="Roboto" pitchFamily="34" charset="-120"/>
              </a:rPr>
              <a:t>une</a:t>
            </a:r>
            <a:r>
              <a:rPr lang="en-US" dirty="0">
                <a:solidFill>
                  <a:srgbClr val="D6E5EF"/>
                </a:solidFill>
                <a:latin typeface="Roboto" pitchFamily="34" charset="0"/>
                <a:ea typeface="Roboto" pitchFamily="34" charset="-122"/>
                <a:cs typeface="Roboto" pitchFamily="34" charset="-120"/>
              </a:rPr>
              <a:t> </a:t>
            </a:r>
            <a:r>
              <a:rPr lang="en-US" dirty="0" err="1">
                <a:solidFill>
                  <a:srgbClr val="D6E5EF"/>
                </a:solidFill>
                <a:latin typeface="Roboto" pitchFamily="34" charset="0"/>
                <a:ea typeface="Roboto" pitchFamily="34" charset="-122"/>
                <a:cs typeface="Roboto" pitchFamily="34" charset="-120"/>
              </a:rPr>
              <a:t>vue</a:t>
            </a:r>
            <a:r>
              <a:rPr lang="en-US" dirty="0">
                <a:solidFill>
                  <a:srgbClr val="D6E5EF"/>
                </a:solidFill>
                <a:latin typeface="Roboto" pitchFamily="34" charset="0"/>
                <a:ea typeface="Roboto" pitchFamily="34" charset="-122"/>
                <a:cs typeface="Roboto" pitchFamily="34" charset="-120"/>
              </a:rPr>
              <a:t> </a:t>
            </a:r>
            <a:r>
              <a:rPr lang="en-US" dirty="0" err="1">
                <a:solidFill>
                  <a:srgbClr val="D6E5EF"/>
                </a:solidFill>
                <a:latin typeface="Roboto" pitchFamily="34" charset="0"/>
                <a:ea typeface="Roboto" pitchFamily="34" charset="-122"/>
                <a:cs typeface="Roboto" pitchFamily="34" charset="-120"/>
              </a:rPr>
              <a:t>claire</a:t>
            </a:r>
            <a:r>
              <a:rPr lang="en-US" dirty="0">
                <a:solidFill>
                  <a:srgbClr val="D6E5EF"/>
                </a:solidFill>
                <a:latin typeface="Roboto" pitchFamily="34" charset="0"/>
                <a:ea typeface="Roboto" pitchFamily="34" charset="-122"/>
                <a:cs typeface="Roboto" pitchFamily="34" charset="-120"/>
              </a:rPr>
              <a:t> des données et des tendances </a:t>
            </a:r>
            <a:r>
              <a:rPr lang="en-US" dirty="0" err="1">
                <a:solidFill>
                  <a:srgbClr val="D6E5EF"/>
                </a:solidFill>
                <a:latin typeface="Roboto" pitchFamily="34" charset="0"/>
                <a:ea typeface="Roboto" pitchFamily="34" charset="-122"/>
                <a:cs typeface="Roboto" pitchFamily="34" charset="-120"/>
              </a:rPr>
              <a:t>en</a:t>
            </a:r>
            <a:r>
              <a:rPr lang="en-US" dirty="0">
                <a:solidFill>
                  <a:srgbClr val="D6E5EF"/>
                </a:solidFill>
                <a:latin typeface="Roboto" pitchFamily="34" charset="0"/>
                <a:ea typeface="Roboto" pitchFamily="34" charset="-122"/>
                <a:cs typeface="Roboto" pitchFamily="34" charset="-120"/>
              </a:rPr>
              <a:t> temps </a:t>
            </a:r>
            <a:r>
              <a:rPr lang="en-US" dirty="0" err="1">
                <a:solidFill>
                  <a:srgbClr val="D6E5EF"/>
                </a:solidFill>
                <a:latin typeface="Roboto" pitchFamily="34" charset="0"/>
                <a:ea typeface="Roboto" pitchFamily="34" charset="-122"/>
                <a:cs typeface="Roboto" pitchFamily="34" charset="-120"/>
              </a:rPr>
              <a:t>réel</a:t>
            </a:r>
            <a:r>
              <a:rPr lang="en-US" dirty="0">
                <a:solidFill>
                  <a:srgbClr val="D6E5EF"/>
                </a:solidFill>
                <a:latin typeface="Roboto" pitchFamily="34" charset="0"/>
                <a:ea typeface="Roboto" pitchFamily="34" charset="-122"/>
                <a:cs typeface="Roboto" pitchFamily="34" charset="-120"/>
              </a:rPr>
              <a:t>.</a:t>
            </a:r>
            <a:endParaRPr lang="en-US" dirty="0"/>
          </a:p>
        </p:txBody>
      </p:sp>
      <p:sp>
        <p:nvSpPr>
          <p:cNvPr id="24" name="Shape 22"/>
          <p:cNvSpPr/>
          <p:nvPr/>
        </p:nvSpPr>
        <p:spPr>
          <a:xfrm>
            <a:off x="957263" y="6960513"/>
            <a:ext cx="560070" cy="22860"/>
          </a:xfrm>
          <a:prstGeom prst="roundRect">
            <a:avLst>
              <a:gd name="adj" fmla="val 105021"/>
            </a:avLst>
          </a:prstGeom>
          <a:solidFill>
            <a:srgbClr val="585F6B"/>
          </a:solidFill>
          <a:ln/>
        </p:spPr>
        <p:txBody>
          <a:bodyPr/>
          <a:lstStyle/>
          <a:p>
            <a:endParaRPr lang="fr-FR"/>
          </a:p>
        </p:txBody>
      </p:sp>
      <p:sp>
        <p:nvSpPr>
          <p:cNvPr id="25" name="Shape 23"/>
          <p:cNvSpPr/>
          <p:nvPr/>
        </p:nvSpPr>
        <p:spPr>
          <a:xfrm>
            <a:off x="620078" y="6791920"/>
            <a:ext cx="360045" cy="360045"/>
          </a:xfrm>
          <a:prstGeom prst="roundRect">
            <a:avLst>
              <a:gd name="adj" fmla="val 6668"/>
            </a:avLst>
          </a:prstGeom>
          <a:solidFill>
            <a:srgbClr val="3F4652"/>
          </a:solidFill>
          <a:ln/>
        </p:spPr>
        <p:txBody>
          <a:bodyPr/>
          <a:lstStyle/>
          <a:p>
            <a:endParaRPr lang="fr-FR"/>
          </a:p>
        </p:txBody>
      </p:sp>
      <p:sp>
        <p:nvSpPr>
          <p:cNvPr id="26" name="Text 24"/>
          <p:cNvSpPr/>
          <p:nvPr/>
        </p:nvSpPr>
        <p:spPr>
          <a:xfrm>
            <a:off x="736640" y="6851928"/>
            <a:ext cx="126802" cy="240030"/>
          </a:xfrm>
          <a:prstGeom prst="rect">
            <a:avLst/>
          </a:prstGeom>
          <a:noFill/>
          <a:ln/>
        </p:spPr>
        <p:txBody>
          <a:bodyPr wrap="none" lIns="0" tIns="0" rIns="0" bIns="0" rtlCol="0" anchor="t"/>
          <a:lstStyle/>
          <a:p>
            <a:pPr marL="0" indent="0" algn="ctr">
              <a:lnSpc>
                <a:spcPts val="1850"/>
              </a:lnSpc>
              <a:buNone/>
            </a:pPr>
            <a:r>
              <a:rPr lang="en-US" sz="1850" dirty="0">
                <a:solidFill>
                  <a:srgbClr val="D6E5EF"/>
                </a:solidFill>
                <a:latin typeface="Roboto Slab" pitchFamily="34" charset="0"/>
                <a:ea typeface="Roboto Slab" pitchFamily="34" charset="-122"/>
                <a:cs typeface="Roboto Slab" pitchFamily="34" charset="-120"/>
              </a:rPr>
              <a:t>5</a:t>
            </a:r>
            <a:endParaRPr lang="en-US" sz="1850" dirty="0"/>
          </a:p>
        </p:txBody>
      </p:sp>
      <p:sp>
        <p:nvSpPr>
          <p:cNvPr id="27" name="Text 25"/>
          <p:cNvSpPr/>
          <p:nvPr/>
        </p:nvSpPr>
        <p:spPr>
          <a:xfrm>
            <a:off x="1680329" y="6771918"/>
            <a:ext cx="2000607" cy="250031"/>
          </a:xfrm>
          <a:prstGeom prst="rect">
            <a:avLst/>
          </a:prstGeom>
          <a:noFill/>
          <a:ln/>
        </p:spPr>
        <p:txBody>
          <a:bodyPr wrap="none" lIns="0" tIns="0" rIns="0" bIns="0" rtlCol="0" anchor="t"/>
          <a:lstStyle/>
          <a:p>
            <a:pPr marL="0" indent="0" algn="l">
              <a:lnSpc>
                <a:spcPts val="1950"/>
              </a:lnSpc>
              <a:buNone/>
            </a:pPr>
            <a:r>
              <a:rPr lang="en-US" sz="1550" dirty="0">
                <a:solidFill>
                  <a:srgbClr val="D6E5EF"/>
                </a:solidFill>
                <a:latin typeface="Roboto Slab" pitchFamily="34" charset="0"/>
                <a:ea typeface="Roboto Slab" pitchFamily="34" charset="-122"/>
                <a:cs typeface="Roboto Slab" pitchFamily="34" charset="-120"/>
              </a:rPr>
              <a:t>Sécurité</a:t>
            </a:r>
            <a:endParaRPr lang="en-US" sz="1550" dirty="0"/>
          </a:p>
        </p:txBody>
      </p:sp>
      <p:sp>
        <p:nvSpPr>
          <p:cNvPr id="28" name="Text 26"/>
          <p:cNvSpPr/>
          <p:nvPr/>
        </p:nvSpPr>
        <p:spPr>
          <a:xfrm>
            <a:off x="1680329" y="7117913"/>
            <a:ext cx="12390001" cy="255984"/>
          </a:xfrm>
          <a:prstGeom prst="rect">
            <a:avLst/>
          </a:prstGeom>
          <a:noFill/>
          <a:ln/>
        </p:spPr>
        <p:txBody>
          <a:bodyPr wrap="none" lIns="0" tIns="0" rIns="0" bIns="0" rtlCol="0" anchor="t"/>
          <a:lstStyle/>
          <a:p>
            <a:pPr marL="0" indent="0" algn="l">
              <a:lnSpc>
                <a:spcPts val="2000"/>
              </a:lnSpc>
              <a:buNone/>
            </a:pPr>
            <a:r>
              <a:rPr lang="en-US" dirty="0">
                <a:solidFill>
                  <a:srgbClr val="D6E5EF"/>
                </a:solidFill>
                <a:latin typeface="Roboto" pitchFamily="34" charset="0"/>
                <a:ea typeface="Roboto" pitchFamily="34" charset="-122"/>
                <a:cs typeface="Roboto" pitchFamily="34" charset="-120"/>
              </a:rPr>
              <a:t>Des mesures de sécurité robustes sont mises en place pour protéger les données, incluant le chiffrement TLS/AES-256, </a:t>
            </a:r>
          </a:p>
          <a:p>
            <a:pPr marL="0" indent="0" algn="l">
              <a:lnSpc>
                <a:spcPts val="2000"/>
              </a:lnSpc>
              <a:buNone/>
            </a:pPr>
            <a:r>
              <a:rPr lang="en-US" dirty="0" err="1">
                <a:solidFill>
                  <a:srgbClr val="D6E5EF"/>
                </a:solidFill>
                <a:latin typeface="Roboto" pitchFamily="34" charset="0"/>
                <a:ea typeface="Roboto" pitchFamily="34" charset="-122"/>
                <a:cs typeface="Roboto" pitchFamily="34" charset="-120"/>
              </a:rPr>
              <a:t>l'authentification</a:t>
            </a:r>
            <a:r>
              <a:rPr lang="en-US" dirty="0">
                <a:solidFill>
                  <a:srgbClr val="D6E5EF"/>
                </a:solidFill>
                <a:latin typeface="Roboto" pitchFamily="34" charset="0"/>
                <a:ea typeface="Roboto" pitchFamily="34" charset="-122"/>
                <a:cs typeface="Roboto" pitchFamily="34" charset="-120"/>
              </a:rPr>
              <a:t> et la gestion des </a:t>
            </a:r>
            <a:r>
              <a:rPr lang="en-US" dirty="0" err="1">
                <a:solidFill>
                  <a:srgbClr val="D6E5EF"/>
                </a:solidFill>
                <a:latin typeface="Roboto" pitchFamily="34" charset="0"/>
                <a:ea typeface="Roboto" pitchFamily="34" charset="-122"/>
                <a:cs typeface="Roboto" pitchFamily="34" charset="-120"/>
              </a:rPr>
              <a:t>accès</a:t>
            </a:r>
            <a:r>
              <a:rPr lang="en-US" dirty="0">
                <a:solidFill>
                  <a:srgbClr val="D6E5EF"/>
                </a:solidFill>
                <a:latin typeface="Roboto" pitchFamily="34" charset="0"/>
                <a:ea typeface="Roboto" pitchFamily="34" charset="-122"/>
                <a:cs typeface="Roboto" pitchFamily="34" charset="-120"/>
              </a:rPr>
              <a:t> via IAM.</a:t>
            </a:r>
            <a:endParaRPr lang="en-US" dirty="0"/>
          </a:p>
        </p:txBody>
      </p:sp>
      <p:pic>
        <p:nvPicPr>
          <p:cNvPr id="30" name="Image 29">
            <a:extLst>
              <a:ext uri="{FF2B5EF4-FFF2-40B4-BE49-F238E27FC236}">
                <a16:creationId xmlns:a16="http://schemas.microsoft.com/office/drawing/2014/main" id="{549B7C1D-D887-40B5-6BAC-506C571DB4B3}"/>
              </a:ext>
            </a:extLst>
          </p:cNvPr>
          <p:cNvPicPr>
            <a:picLocks noGrp="1" noRot="1" noChangeAspect="1" noMove="1" noResize="1" noEditPoints="1" noAdjustHandles="1" noChangeArrowheads="1" noChangeShapeType="1" noCrop="1"/>
          </p:cNvPicPr>
          <p:nvPr/>
        </p:nvPicPr>
        <p:blipFill>
          <a:blip r:embed="rId3"/>
          <a:stretch>
            <a:fillRect/>
          </a:stretch>
        </p:blipFill>
        <p:spPr>
          <a:xfrm>
            <a:off x="12854694" y="7605583"/>
            <a:ext cx="1775706" cy="623394"/>
          </a:xfrm>
          <a:prstGeom prst="rect">
            <a:avLst/>
          </a:prstGeom>
        </p:spPr>
      </p:pic>
      <p:sp>
        <p:nvSpPr>
          <p:cNvPr id="29" name="ZoneTexte 28">
            <a:extLst>
              <a:ext uri="{FF2B5EF4-FFF2-40B4-BE49-F238E27FC236}">
                <a16:creationId xmlns:a16="http://schemas.microsoft.com/office/drawing/2014/main" id="{043F1494-AECA-5B41-20B4-4BE5A189A094}"/>
              </a:ext>
            </a:extLst>
          </p:cNvPr>
          <p:cNvSpPr txBox="1"/>
          <p:nvPr/>
        </p:nvSpPr>
        <p:spPr>
          <a:xfrm>
            <a:off x="13644748" y="7605583"/>
            <a:ext cx="843148" cy="369332"/>
          </a:xfrm>
          <a:prstGeom prst="rect">
            <a:avLst/>
          </a:prstGeom>
          <a:noFill/>
        </p:spPr>
        <p:txBody>
          <a:bodyPr wrap="square" rtlCol="0">
            <a:spAutoFit/>
          </a:bodyPr>
          <a:lstStyle/>
          <a:p>
            <a:r>
              <a:rPr lang="fr-FR" dirty="0">
                <a:solidFill>
                  <a:schemeClr val="bg1"/>
                </a:solidFill>
              </a:rPr>
              <a:t>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995607"/>
            <a:ext cx="7704653" cy="708779"/>
          </a:xfrm>
          <a:prstGeom prst="rect">
            <a:avLst/>
          </a:prstGeom>
          <a:noFill/>
          <a:ln/>
        </p:spPr>
        <p:txBody>
          <a:bodyPr wrap="none" lIns="0" tIns="0" rIns="0" bIns="0" rtlCol="0" anchor="t"/>
          <a:lstStyle/>
          <a:p>
            <a:pPr marL="0" indent="0">
              <a:lnSpc>
                <a:spcPts val="5550"/>
              </a:lnSpc>
              <a:buNone/>
            </a:pPr>
            <a:r>
              <a:rPr lang="en-US" sz="4450" dirty="0">
                <a:solidFill>
                  <a:srgbClr val="76B9FF"/>
                </a:solidFill>
                <a:latin typeface="Roboto Slab" pitchFamily="34" charset="0"/>
                <a:ea typeface="Roboto Slab" pitchFamily="34" charset="-122"/>
                <a:cs typeface="Roboto Slab" pitchFamily="34" charset="-120"/>
              </a:rPr>
              <a:t>Technologies Cloud Utilisées</a:t>
            </a:r>
            <a:endParaRPr lang="en-US" sz="4450" dirty="0"/>
          </a:p>
        </p:txBody>
      </p:sp>
      <p:sp>
        <p:nvSpPr>
          <p:cNvPr id="3" name="Text 1"/>
          <p:cNvSpPr/>
          <p:nvPr/>
        </p:nvSpPr>
        <p:spPr>
          <a:xfrm>
            <a:off x="793790" y="327136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76B9FF"/>
                </a:solidFill>
                <a:latin typeface="Roboto Slab" pitchFamily="34" charset="0"/>
                <a:ea typeface="Roboto Slab" pitchFamily="34" charset="-122"/>
                <a:cs typeface="Roboto Slab" pitchFamily="34" charset="-120"/>
              </a:rPr>
              <a:t>Streaming</a:t>
            </a:r>
            <a:endParaRPr lang="en-US" sz="2200" dirty="0"/>
          </a:p>
        </p:txBody>
      </p:sp>
      <p:sp>
        <p:nvSpPr>
          <p:cNvPr id="4" name="Text 2"/>
          <p:cNvSpPr/>
          <p:nvPr/>
        </p:nvSpPr>
        <p:spPr>
          <a:xfrm>
            <a:off x="793790" y="3852505"/>
            <a:ext cx="3978116" cy="1088708"/>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Google Cloud Pub/Sub ou AWS Kinesis pour le streaming en temps réel des données de capteurs.</a:t>
            </a:r>
            <a:endParaRPr lang="en-US" sz="1750" dirty="0"/>
          </a:p>
        </p:txBody>
      </p:sp>
      <p:sp>
        <p:nvSpPr>
          <p:cNvPr id="5" name="Text 3"/>
          <p:cNvSpPr/>
          <p:nvPr/>
        </p:nvSpPr>
        <p:spPr>
          <a:xfrm>
            <a:off x="5332928" y="327136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76B9FF"/>
                </a:solidFill>
                <a:latin typeface="Roboto Slab" pitchFamily="34" charset="0"/>
                <a:ea typeface="Roboto Slab" pitchFamily="34" charset="-122"/>
                <a:cs typeface="Roboto Slab" pitchFamily="34" charset="-120"/>
              </a:rPr>
              <a:t>Stockage</a:t>
            </a:r>
            <a:endParaRPr lang="en-US" sz="2200" dirty="0"/>
          </a:p>
        </p:txBody>
      </p:sp>
      <p:sp>
        <p:nvSpPr>
          <p:cNvPr id="6" name="Text 4"/>
          <p:cNvSpPr/>
          <p:nvPr/>
        </p:nvSpPr>
        <p:spPr>
          <a:xfrm>
            <a:off x="5332928" y="3852505"/>
            <a:ext cx="3978116" cy="1814513"/>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Google Cloud Storage / AWS S3 pour le stockage brut des données. Google BigQuery / Amazon Redshift pour l'analyse historique et l'entreposage des données.</a:t>
            </a:r>
            <a:endParaRPr lang="en-US" sz="1750" dirty="0"/>
          </a:p>
        </p:txBody>
      </p:sp>
      <p:sp>
        <p:nvSpPr>
          <p:cNvPr id="7" name="Text 5"/>
          <p:cNvSpPr/>
          <p:nvPr/>
        </p:nvSpPr>
        <p:spPr>
          <a:xfrm>
            <a:off x="9872067" y="3271361"/>
            <a:ext cx="3262432" cy="354330"/>
          </a:xfrm>
          <a:prstGeom prst="rect">
            <a:avLst/>
          </a:prstGeom>
          <a:noFill/>
          <a:ln/>
        </p:spPr>
        <p:txBody>
          <a:bodyPr wrap="none" lIns="0" tIns="0" rIns="0" bIns="0" rtlCol="0" anchor="t"/>
          <a:lstStyle/>
          <a:p>
            <a:pPr marL="0" indent="0">
              <a:lnSpc>
                <a:spcPts val="2750"/>
              </a:lnSpc>
              <a:buNone/>
            </a:pPr>
            <a:r>
              <a:rPr lang="en-US" sz="2200" dirty="0">
                <a:solidFill>
                  <a:srgbClr val="76B9FF"/>
                </a:solidFill>
                <a:latin typeface="Roboto Slab" pitchFamily="34" charset="0"/>
                <a:ea typeface="Roboto Slab" pitchFamily="34" charset="-122"/>
                <a:cs typeface="Roboto Slab" pitchFamily="34" charset="-120"/>
              </a:rPr>
              <a:t>Analyse et Visualisation</a:t>
            </a:r>
            <a:endParaRPr lang="en-US" sz="2200" dirty="0"/>
          </a:p>
        </p:txBody>
      </p:sp>
      <p:sp>
        <p:nvSpPr>
          <p:cNvPr id="8" name="Text 6"/>
          <p:cNvSpPr/>
          <p:nvPr/>
        </p:nvSpPr>
        <p:spPr>
          <a:xfrm>
            <a:off x="9872067" y="3852505"/>
            <a:ext cx="3978116" cy="2177415"/>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Google Data Studio / Tableau pour la création de dashboards interactifs et la visualisation des données. Google AI Platform / AWS SageMaker pour l'analyse prédictive et l'apprentissage automatique.</a:t>
            </a:r>
            <a:endParaRPr lang="en-US" sz="1750" dirty="0"/>
          </a:p>
        </p:txBody>
      </p:sp>
      <p:pic>
        <p:nvPicPr>
          <p:cNvPr id="10" name="Image 9">
            <a:extLst>
              <a:ext uri="{FF2B5EF4-FFF2-40B4-BE49-F238E27FC236}">
                <a16:creationId xmlns:a16="http://schemas.microsoft.com/office/drawing/2014/main" id="{CE2D6644-874C-4869-FD29-C4C2CE2D2763}"/>
              </a:ext>
            </a:extLst>
          </p:cNvPr>
          <p:cNvPicPr>
            <a:picLocks noGrp="1" noRot="1" noChangeAspect="1" noMove="1" noResize="1" noEditPoints="1" noAdjustHandles="1" noChangeArrowheads="1" noChangeShapeType="1" noCrop="1"/>
          </p:cNvPicPr>
          <p:nvPr/>
        </p:nvPicPr>
        <p:blipFill>
          <a:blip r:embed="rId3"/>
          <a:stretch>
            <a:fillRect/>
          </a:stretch>
        </p:blipFill>
        <p:spPr>
          <a:xfrm>
            <a:off x="12855084" y="7700071"/>
            <a:ext cx="1775316" cy="529530"/>
          </a:xfrm>
          <a:prstGeom prst="rect">
            <a:avLst/>
          </a:prstGeom>
        </p:spPr>
      </p:pic>
      <p:sp>
        <p:nvSpPr>
          <p:cNvPr id="9" name="ZoneTexte 8">
            <a:extLst>
              <a:ext uri="{FF2B5EF4-FFF2-40B4-BE49-F238E27FC236}">
                <a16:creationId xmlns:a16="http://schemas.microsoft.com/office/drawing/2014/main" id="{2C22ECA4-48CF-D95A-F8AC-079F01892EC1}"/>
              </a:ext>
            </a:extLst>
          </p:cNvPr>
          <p:cNvSpPr txBox="1"/>
          <p:nvPr/>
        </p:nvSpPr>
        <p:spPr>
          <a:xfrm>
            <a:off x="13716000" y="7790213"/>
            <a:ext cx="558140" cy="369332"/>
          </a:xfrm>
          <a:prstGeom prst="rect">
            <a:avLst/>
          </a:prstGeom>
          <a:noFill/>
        </p:spPr>
        <p:txBody>
          <a:bodyPr wrap="square" rtlCol="0">
            <a:spAutoFit/>
          </a:bodyPr>
          <a:lstStyle/>
          <a:p>
            <a:r>
              <a:rPr lang="fr-FR" dirty="0">
                <a:solidFill>
                  <a:schemeClr val="bg1"/>
                </a:solidFill>
              </a:rPr>
              <a:t>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223010"/>
            <a:ext cx="5670590" cy="708779"/>
          </a:xfrm>
          <a:prstGeom prst="rect">
            <a:avLst/>
          </a:prstGeom>
          <a:noFill/>
          <a:ln/>
        </p:spPr>
        <p:txBody>
          <a:bodyPr wrap="none" lIns="0" tIns="0" rIns="0" bIns="0" rtlCol="0" anchor="t"/>
          <a:lstStyle/>
          <a:p>
            <a:pPr marL="0" indent="0">
              <a:lnSpc>
                <a:spcPts val="5550"/>
              </a:lnSpc>
              <a:buNone/>
            </a:pPr>
            <a:r>
              <a:rPr lang="en-US" sz="4450" dirty="0">
                <a:solidFill>
                  <a:srgbClr val="76B9FF"/>
                </a:solidFill>
                <a:latin typeface="Roboto Slab" pitchFamily="34" charset="0"/>
                <a:ea typeface="Roboto Slab" pitchFamily="34" charset="-122"/>
                <a:cs typeface="Roboto Slab" pitchFamily="34" charset="-120"/>
              </a:rPr>
              <a:t>Résultats Attendus</a:t>
            </a:r>
            <a:endParaRPr lang="en-US" sz="4450" dirty="0"/>
          </a:p>
        </p:txBody>
      </p:sp>
      <p:sp>
        <p:nvSpPr>
          <p:cNvPr id="3" name="Shape 1"/>
          <p:cNvSpPr/>
          <p:nvPr/>
        </p:nvSpPr>
        <p:spPr>
          <a:xfrm>
            <a:off x="793790" y="2640568"/>
            <a:ext cx="510302" cy="510302"/>
          </a:xfrm>
          <a:prstGeom prst="roundRect">
            <a:avLst>
              <a:gd name="adj" fmla="val 6667"/>
            </a:avLst>
          </a:prstGeom>
          <a:solidFill>
            <a:srgbClr val="3F4652"/>
          </a:solidFill>
          <a:ln/>
        </p:spPr>
        <p:txBody>
          <a:bodyPr/>
          <a:lstStyle/>
          <a:p>
            <a:endParaRPr lang="fr-FR"/>
          </a:p>
        </p:txBody>
      </p:sp>
      <p:sp>
        <p:nvSpPr>
          <p:cNvPr id="4" name="Text 2"/>
          <p:cNvSpPr/>
          <p:nvPr/>
        </p:nvSpPr>
        <p:spPr>
          <a:xfrm>
            <a:off x="978813" y="2725579"/>
            <a:ext cx="140256" cy="340281"/>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Roboto Slab" pitchFamily="34" charset="0"/>
                <a:ea typeface="Roboto Slab" pitchFamily="34" charset="-122"/>
                <a:cs typeface="Roboto Slab" pitchFamily="34" charset="-120"/>
              </a:rPr>
              <a:t>1</a:t>
            </a:r>
            <a:endParaRPr lang="en-US" sz="2650" dirty="0"/>
          </a:p>
        </p:txBody>
      </p:sp>
      <p:sp>
        <p:nvSpPr>
          <p:cNvPr id="5" name="Text 3"/>
          <p:cNvSpPr/>
          <p:nvPr/>
        </p:nvSpPr>
        <p:spPr>
          <a:xfrm>
            <a:off x="1530906" y="264056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D6E5EF"/>
                </a:solidFill>
                <a:latin typeface="Roboto Slab" pitchFamily="34" charset="0"/>
                <a:ea typeface="Roboto Slab" pitchFamily="34" charset="-122"/>
                <a:cs typeface="Roboto Slab" pitchFamily="34" charset="-120"/>
              </a:rPr>
              <a:t>Collecte Efficiente</a:t>
            </a:r>
            <a:endParaRPr lang="en-US" sz="2200" dirty="0"/>
          </a:p>
        </p:txBody>
      </p:sp>
      <p:sp>
        <p:nvSpPr>
          <p:cNvPr id="6" name="Text 4"/>
          <p:cNvSpPr/>
          <p:nvPr/>
        </p:nvSpPr>
        <p:spPr>
          <a:xfrm>
            <a:off x="1530906" y="3130987"/>
            <a:ext cx="3459242" cy="1451610"/>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Collecte et transmission en temps réel des données de capteurs IoT, garantissant la disponibilité et la qualité des données.</a:t>
            </a:r>
            <a:endParaRPr lang="en-US" sz="1750" dirty="0"/>
          </a:p>
        </p:txBody>
      </p:sp>
      <p:sp>
        <p:nvSpPr>
          <p:cNvPr id="7" name="Shape 5"/>
          <p:cNvSpPr/>
          <p:nvPr/>
        </p:nvSpPr>
        <p:spPr>
          <a:xfrm>
            <a:off x="5216962" y="2640568"/>
            <a:ext cx="510302" cy="510302"/>
          </a:xfrm>
          <a:prstGeom prst="roundRect">
            <a:avLst>
              <a:gd name="adj" fmla="val 6667"/>
            </a:avLst>
          </a:prstGeom>
          <a:solidFill>
            <a:srgbClr val="3F4652"/>
          </a:solidFill>
          <a:ln/>
        </p:spPr>
        <p:txBody>
          <a:bodyPr/>
          <a:lstStyle/>
          <a:p>
            <a:endParaRPr lang="fr-FR"/>
          </a:p>
        </p:txBody>
      </p:sp>
      <p:sp>
        <p:nvSpPr>
          <p:cNvPr id="8" name="Text 6"/>
          <p:cNvSpPr/>
          <p:nvPr/>
        </p:nvSpPr>
        <p:spPr>
          <a:xfrm>
            <a:off x="5378172" y="2725579"/>
            <a:ext cx="187881" cy="340281"/>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Roboto Slab" pitchFamily="34" charset="0"/>
                <a:ea typeface="Roboto Slab" pitchFamily="34" charset="-122"/>
                <a:cs typeface="Roboto Slab" pitchFamily="34" charset="-120"/>
              </a:rPr>
              <a:t>2</a:t>
            </a:r>
            <a:endParaRPr lang="en-US" sz="2650" dirty="0"/>
          </a:p>
        </p:txBody>
      </p:sp>
      <p:sp>
        <p:nvSpPr>
          <p:cNvPr id="9" name="Text 7"/>
          <p:cNvSpPr/>
          <p:nvPr/>
        </p:nvSpPr>
        <p:spPr>
          <a:xfrm>
            <a:off x="5954078" y="2640568"/>
            <a:ext cx="3001447" cy="354330"/>
          </a:xfrm>
          <a:prstGeom prst="rect">
            <a:avLst/>
          </a:prstGeom>
          <a:noFill/>
          <a:ln/>
        </p:spPr>
        <p:txBody>
          <a:bodyPr wrap="none" lIns="0" tIns="0" rIns="0" bIns="0" rtlCol="0" anchor="t"/>
          <a:lstStyle/>
          <a:p>
            <a:pPr marL="0" indent="0">
              <a:lnSpc>
                <a:spcPts val="2750"/>
              </a:lnSpc>
              <a:buNone/>
            </a:pPr>
            <a:r>
              <a:rPr lang="en-US" sz="2200" dirty="0">
                <a:solidFill>
                  <a:srgbClr val="D6E5EF"/>
                </a:solidFill>
                <a:latin typeface="Roboto Slab" pitchFamily="34" charset="0"/>
                <a:ea typeface="Roboto Slab" pitchFamily="34" charset="-122"/>
                <a:cs typeface="Roboto Slab" pitchFamily="34" charset="-120"/>
              </a:rPr>
              <a:t>Détection d'Anomalies</a:t>
            </a:r>
            <a:endParaRPr lang="en-US" sz="2200" dirty="0"/>
          </a:p>
        </p:txBody>
      </p:sp>
      <p:sp>
        <p:nvSpPr>
          <p:cNvPr id="10" name="Text 8"/>
          <p:cNvSpPr/>
          <p:nvPr/>
        </p:nvSpPr>
        <p:spPr>
          <a:xfrm>
            <a:off x="5954078" y="3130987"/>
            <a:ext cx="3459242" cy="1814513"/>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Détection proactive des anomalies et des événements inattendus en temps réel, permettant une intervention rapide et efficace.</a:t>
            </a:r>
            <a:endParaRPr lang="en-US" sz="1750" dirty="0"/>
          </a:p>
        </p:txBody>
      </p:sp>
      <p:sp>
        <p:nvSpPr>
          <p:cNvPr id="11" name="Shape 9"/>
          <p:cNvSpPr/>
          <p:nvPr/>
        </p:nvSpPr>
        <p:spPr>
          <a:xfrm>
            <a:off x="9640133" y="2640568"/>
            <a:ext cx="510302" cy="510302"/>
          </a:xfrm>
          <a:prstGeom prst="roundRect">
            <a:avLst>
              <a:gd name="adj" fmla="val 6667"/>
            </a:avLst>
          </a:prstGeom>
          <a:solidFill>
            <a:srgbClr val="3F4652"/>
          </a:solidFill>
          <a:ln/>
        </p:spPr>
        <p:txBody>
          <a:bodyPr/>
          <a:lstStyle/>
          <a:p>
            <a:endParaRPr lang="fr-FR"/>
          </a:p>
        </p:txBody>
      </p:sp>
      <p:sp>
        <p:nvSpPr>
          <p:cNvPr id="12" name="Text 10"/>
          <p:cNvSpPr/>
          <p:nvPr/>
        </p:nvSpPr>
        <p:spPr>
          <a:xfrm>
            <a:off x="9803368" y="2725579"/>
            <a:ext cx="183713" cy="340281"/>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Roboto Slab" pitchFamily="34" charset="0"/>
                <a:ea typeface="Roboto Slab" pitchFamily="34" charset="-122"/>
                <a:cs typeface="Roboto Slab" pitchFamily="34" charset="-120"/>
              </a:rPr>
              <a:t>3</a:t>
            </a:r>
            <a:endParaRPr lang="en-US" sz="2650" dirty="0"/>
          </a:p>
        </p:txBody>
      </p:sp>
      <p:sp>
        <p:nvSpPr>
          <p:cNvPr id="13" name="Text 11"/>
          <p:cNvSpPr/>
          <p:nvPr/>
        </p:nvSpPr>
        <p:spPr>
          <a:xfrm>
            <a:off x="10377249" y="2640568"/>
            <a:ext cx="3294221" cy="354330"/>
          </a:xfrm>
          <a:prstGeom prst="rect">
            <a:avLst/>
          </a:prstGeom>
          <a:noFill/>
          <a:ln/>
        </p:spPr>
        <p:txBody>
          <a:bodyPr wrap="none" lIns="0" tIns="0" rIns="0" bIns="0" rtlCol="0" anchor="t"/>
          <a:lstStyle/>
          <a:p>
            <a:pPr marL="0" indent="0">
              <a:lnSpc>
                <a:spcPts val="2750"/>
              </a:lnSpc>
              <a:buNone/>
            </a:pPr>
            <a:r>
              <a:rPr lang="en-US" sz="2200" dirty="0">
                <a:solidFill>
                  <a:srgbClr val="D6E5EF"/>
                </a:solidFill>
                <a:latin typeface="Roboto Slab" pitchFamily="34" charset="0"/>
                <a:ea typeface="Roboto Slab" pitchFamily="34" charset="-122"/>
                <a:cs typeface="Roboto Slab" pitchFamily="34" charset="-120"/>
              </a:rPr>
              <a:t>Visualisation Interactive</a:t>
            </a:r>
            <a:endParaRPr lang="en-US" sz="2200" dirty="0"/>
          </a:p>
        </p:txBody>
      </p:sp>
      <p:sp>
        <p:nvSpPr>
          <p:cNvPr id="14" name="Text 12"/>
          <p:cNvSpPr/>
          <p:nvPr/>
        </p:nvSpPr>
        <p:spPr>
          <a:xfrm>
            <a:off x="10377249" y="3130987"/>
            <a:ext cx="3459242" cy="1814513"/>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Visualisation interactive des données en temps réel, permettant une compréhension intuitive des tendances et des performances du système.</a:t>
            </a:r>
            <a:endParaRPr lang="en-US" sz="1750" dirty="0"/>
          </a:p>
        </p:txBody>
      </p:sp>
      <p:sp>
        <p:nvSpPr>
          <p:cNvPr id="15" name="Shape 13"/>
          <p:cNvSpPr/>
          <p:nvPr/>
        </p:nvSpPr>
        <p:spPr>
          <a:xfrm>
            <a:off x="793790" y="5427464"/>
            <a:ext cx="510302" cy="510302"/>
          </a:xfrm>
          <a:prstGeom prst="roundRect">
            <a:avLst>
              <a:gd name="adj" fmla="val 6667"/>
            </a:avLst>
          </a:prstGeom>
          <a:solidFill>
            <a:srgbClr val="3F4652"/>
          </a:solidFill>
          <a:ln/>
        </p:spPr>
        <p:txBody>
          <a:bodyPr/>
          <a:lstStyle/>
          <a:p>
            <a:endParaRPr lang="fr-FR"/>
          </a:p>
        </p:txBody>
      </p:sp>
      <p:sp>
        <p:nvSpPr>
          <p:cNvPr id="16" name="Text 14"/>
          <p:cNvSpPr/>
          <p:nvPr/>
        </p:nvSpPr>
        <p:spPr>
          <a:xfrm>
            <a:off x="950357" y="5512475"/>
            <a:ext cx="197168" cy="340281"/>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Roboto Slab" pitchFamily="34" charset="0"/>
                <a:ea typeface="Roboto Slab" pitchFamily="34" charset="-122"/>
                <a:cs typeface="Roboto Slab" pitchFamily="34" charset="-120"/>
              </a:rPr>
              <a:t>4</a:t>
            </a:r>
            <a:endParaRPr lang="en-US" sz="2650" dirty="0"/>
          </a:p>
        </p:txBody>
      </p:sp>
      <p:sp>
        <p:nvSpPr>
          <p:cNvPr id="17" name="Text 15"/>
          <p:cNvSpPr/>
          <p:nvPr/>
        </p:nvSpPr>
        <p:spPr>
          <a:xfrm>
            <a:off x="1530906" y="5427464"/>
            <a:ext cx="2976086" cy="354330"/>
          </a:xfrm>
          <a:prstGeom prst="rect">
            <a:avLst/>
          </a:prstGeom>
          <a:noFill/>
          <a:ln/>
        </p:spPr>
        <p:txBody>
          <a:bodyPr wrap="none" lIns="0" tIns="0" rIns="0" bIns="0" rtlCol="0" anchor="t"/>
          <a:lstStyle/>
          <a:p>
            <a:pPr marL="0" indent="0">
              <a:lnSpc>
                <a:spcPts val="2750"/>
              </a:lnSpc>
              <a:buNone/>
            </a:pPr>
            <a:r>
              <a:rPr lang="en-US" sz="2200" dirty="0">
                <a:solidFill>
                  <a:srgbClr val="D6E5EF"/>
                </a:solidFill>
                <a:latin typeface="Roboto Slab" pitchFamily="34" charset="0"/>
                <a:ea typeface="Roboto Slab" pitchFamily="34" charset="-122"/>
                <a:cs typeface="Roboto Slab" pitchFamily="34" charset="-120"/>
              </a:rPr>
              <a:t>Prédiction des Pannes</a:t>
            </a:r>
            <a:endParaRPr lang="en-US" sz="2200" dirty="0"/>
          </a:p>
        </p:txBody>
      </p:sp>
      <p:sp>
        <p:nvSpPr>
          <p:cNvPr id="18" name="Text 16"/>
          <p:cNvSpPr/>
          <p:nvPr/>
        </p:nvSpPr>
        <p:spPr>
          <a:xfrm>
            <a:off x="1530906" y="5917883"/>
            <a:ext cx="5670947" cy="1088708"/>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Prédiction des pannes potentielles et des besoins de maintenance, permettant une maintenance préventive et la réduction des temps d'arrêt.</a:t>
            </a:r>
            <a:endParaRPr lang="en-US" sz="1750" dirty="0"/>
          </a:p>
        </p:txBody>
      </p:sp>
      <p:sp>
        <p:nvSpPr>
          <p:cNvPr id="19" name="Shape 17"/>
          <p:cNvSpPr/>
          <p:nvPr/>
        </p:nvSpPr>
        <p:spPr>
          <a:xfrm>
            <a:off x="7428667" y="5427464"/>
            <a:ext cx="510302" cy="510302"/>
          </a:xfrm>
          <a:prstGeom prst="roundRect">
            <a:avLst>
              <a:gd name="adj" fmla="val 6667"/>
            </a:avLst>
          </a:prstGeom>
          <a:solidFill>
            <a:srgbClr val="3F4652"/>
          </a:solidFill>
          <a:ln/>
        </p:spPr>
        <p:txBody>
          <a:bodyPr/>
          <a:lstStyle/>
          <a:p>
            <a:endParaRPr lang="fr-FR"/>
          </a:p>
        </p:txBody>
      </p:sp>
      <p:sp>
        <p:nvSpPr>
          <p:cNvPr id="20" name="Text 18"/>
          <p:cNvSpPr/>
          <p:nvPr/>
        </p:nvSpPr>
        <p:spPr>
          <a:xfrm>
            <a:off x="7593925" y="5512475"/>
            <a:ext cx="179665" cy="340281"/>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Roboto Slab" pitchFamily="34" charset="0"/>
                <a:ea typeface="Roboto Slab" pitchFamily="34" charset="-122"/>
                <a:cs typeface="Roboto Slab" pitchFamily="34" charset="-120"/>
              </a:rPr>
              <a:t>5</a:t>
            </a:r>
            <a:endParaRPr lang="en-US" sz="2650" dirty="0"/>
          </a:p>
        </p:txBody>
      </p:sp>
      <p:sp>
        <p:nvSpPr>
          <p:cNvPr id="21" name="Text 19"/>
          <p:cNvSpPr/>
          <p:nvPr/>
        </p:nvSpPr>
        <p:spPr>
          <a:xfrm>
            <a:off x="8165783" y="54274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D6E5EF"/>
                </a:solidFill>
                <a:latin typeface="Roboto Slab" pitchFamily="34" charset="0"/>
                <a:ea typeface="Roboto Slab" pitchFamily="34" charset="-122"/>
                <a:cs typeface="Roboto Slab" pitchFamily="34" charset="-120"/>
              </a:rPr>
              <a:t>Sécurité Renforcée</a:t>
            </a:r>
            <a:endParaRPr lang="en-US" sz="2200" dirty="0"/>
          </a:p>
        </p:txBody>
      </p:sp>
      <p:sp>
        <p:nvSpPr>
          <p:cNvPr id="22" name="Text 20"/>
          <p:cNvSpPr/>
          <p:nvPr/>
        </p:nvSpPr>
        <p:spPr>
          <a:xfrm>
            <a:off x="8165783" y="5917883"/>
            <a:ext cx="5670947" cy="1088708"/>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Sécurité renforcée des données et des systèmes, incluant le chiffrement, l'authentification et la gestion des accès, garantissant la conformité réglementaire.</a:t>
            </a:r>
            <a:endParaRPr lang="en-US" sz="1750" dirty="0"/>
          </a:p>
        </p:txBody>
      </p:sp>
      <p:pic>
        <p:nvPicPr>
          <p:cNvPr id="24" name="Image 23">
            <a:extLst>
              <a:ext uri="{FF2B5EF4-FFF2-40B4-BE49-F238E27FC236}">
                <a16:creationId xmlns:a16="http://schemas.microsoft.com/office/drawing/2014/main" id="{CF43E9CA-A25E-CB8E-CC56-234B2872E85C}"/>
              </a:ext>
            </a:extLst>
          </p:cNvPr>
          <p:cNvPicPr>
            <a:picLocks noGrp="1" noRot="1" noChangeAspect="1" noMove="1" noResize="1" noEditPoints="1" noAdjustHandles="1" noChangeArrowheads="1" noChangeShapeType="1" noCrop="1"/>
          </p:cNvPicPr>
          <p:nvPr/>
        </p:nvPicPr>
        <p:blipFill>
          <a:blip r:embed="rId3"/>
          <a:stretch>
            <a:fillRect/>
          </a:stretch>
        </p:blipFill>
        <p:spPr>
          <a:xfrm>
            <a:off x="12759691" y="7640694"/>
            <a:ext cx="1870709" cy="588906"/>
          </a:xfrm>
          <a:prstGeom prst="rect">
            <a:avLst/>
          </a:prstGeom>
        </p:spPr>
      </p:pic>
      <p:sp>
        <p:nvSpPr>
          <p:cNvPr id="23" name="ZoneTexte 22">
            <a:extLst>
              <a:ext uri="{FF2B5EF4-FFF2-40B4-BE49-F238E27FC236}">
                <a16:creationId xmlns:a16="http://schemas.microsoft.com/office/drawing/2014/main" id="{65F8DA0B-3D3E-D59B-8CA5-1EA568D9C577}"/>
              </a:ext>
            </a:extLst>
          </p:cNvPr>
          <p:cNvSpPr txBox="1"/>
          <p:nvPr/>
        </p:nvSpPr>
        <p:spPr>
          <a:xfrm>
            <a:off x="13836730" y="7813964"/>
            <a:ext cx="603665" cy="369332"/>
          </a:xfrm>
          <a:prstGeom prst="rect">
            <a:avLst/>
          </a:prstGeom>
          <a:noFill/>
        </p:spPr>
        <p:txBody>
          <a:bodyPr wrap="square" rtlCol="0">
            <a:spAutoFit/>
          </a:bodyPr>
          <a:lstStyle/>
          <a:p>
            <a:r>
              <a:rPr lang="fr-FR" dirty="0">
                <a:solidFill>
                  <a:schemeClr val="bg1"/>
                </a:solidFill>
              </a:rPr>
              <a:t>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205514"/>
          </a:xfrm>
          <a:prstGeom prst="rect">
            <a:avLst/>
          </a:prstGeom>
        </p:spPr>
      </p:pic>
      <p:sp>
        <p:nvSpPr>
          <p:cNvPr id="3" name="Text 0"/>
          <p:cNvSpPr/>
          <p:nvPr/>
        </p:nvSpPr>
        <p:spPr>
          <a:xfrm>
            <a:off x="617458" y="2692360"/>
            <a:ext cx="4411028" cy="551378"/>
          </a:xfrm>
          <a:prstGeom prst="rect">
            <a:avLst/>
          </a:prstGeom>
          <a:noFill/>
          <a:ln/>
        </p:spPr>
        <p:txBody>
          <a:bodyPr wrap="none" lIns="0" tIns="0" rIns="0" bIns="0" rtlCol="0" anchor="t"/>
          <a:lstStyle/>
          <a:p>
            <a:pPr marL="0" indent="0">
              <a:lnSpc>
                <a:spcPts val="4300"/>
              </a:lnSpc>
              <a:buNone/>
            </a:pPr>
            <a:r>
              <a:rPr lang="en-US" sz="3450" dirty="0">
                <a:solidFill>
                  <a:srgbClr val="76B9FF"/>
                </a:solidFill>
                <a:latin typeface="Roboto Slab" pitchFamily="34" charset="0"/>
                <a:ea typeface="Roboto Slab" pitchFamily="34" charset="-122"/>
                <a:cs typeface="Roboto Slab" pitchFamily="34" charset="-120"/>
              </a:rPr>
              <a:t>Plateformes utilisées</a:t>
            </a:r>
            <a:endParaRPr lang="en-US" sz="3450" dirty="0"/>
          </a:p>
        </p:txBody>
      </p:sp>
      <p:pic>
        <p:nvPicPr>
          <p:cNvPr id="4" name="Image 1" descr="preencoded.png"/>
          <p:cNvPicPr>
            <a:picLocks noChangeAspect="1"/>
          </p:cNvPicPr>
          <p:nvPr/>
        </p:nvPicPr>
        <p:blipFill>
          <a:blip r:embed="rId4"/>
          <a:stretch>
            <a:fillRect/>
          </a:stretch>
        </p:blipFill>
        <p:spPr>
          <a:xfrm>
            <a:off x="617458" y="3508296"/>
            <a:ext cx="882134" cy="1411486"/>
          </a:xfrm>
          <a:prstGeom prst="rect">
            <a:avLst/>
          </a:prstGeom>
        </p:spPr>
      </p:pic>
      <p:sp>
        <p:nvSpPr>
          <p:cNvPr id="5" name="Text 1"/>
          <p:cNvSpPr/>
          <p:nvPr/>
        </p:nvSpPr>
        <p:spPr>
          <a:xfrm>
            <a:off x="1764149" y="3684627"/>
            <a:ext cx="2320647" cy="275630"/>
          </a:xfrm>
          <a:prstGeom prst="rect">
            <a:avLst/>
          </a:prstGeom>
          <a:noFill/>
          <a:ln/>
        </p:spPr>
        <p:txBody>
          <a:bodyPr wrap="none" lIns="0" tIns="0" rIns="0" bIns="0" rtlCol="0" anchor="t"/>
          <a:lstStyle/>
          <a:p>
            <a:pPr marL="0" indent="0" algn="l">
              <a:lnSpc>
                <a:spcPts val="2150"/>
              </a:lnSpc>
              <a:buNone/>
            </a:pPr>
            <a:r>
              <a:rPr lang="en-US" sz="1700" dirty="0">
                <a:solidFill>
                  <a:srgbClr val="D6E5EF"/>
                </a:solidFill>
                <a:latin typeface="Roboto Slab" pitchFamily="34" charset="0"/>
                <a:ea typeface="Roboto Slab" pitchFamily="34" charset="-122"/>
                <a:cs typeface="Roboto Slab" pitchFamily="34" charset="-120"/>
              </a:rPr>
              <a:t>Google Cloud Platform</a:t>
            </a:r>
            <a:endParaRPr lang="en-US" sz="1700" dirty="0"/>
          </a:p>
        </p:txBody>
      </p:sp>
      <p:sp>
        <p:nvSpPr>
          <p:cNvPr id="6" name="Text 2"/>
          <p:cNvSpPr/>
          <p:nvPr/>
        </p:nvSpPr>
        <p:spPr>
          <a:xfrm>
            <a:off x="1764149" y="4066103"/>
            <a:ext cx="12248793" cy="282297"/>
          </a:xfrm>
          <a:prstGeom prst="rect">
            <a:avLst/>
          </a:prstGeom>
          <a:noFill/>
          <a:ln/>
        </p:spPr>
        <p:txBody>
          <a:bodyPr wrap="none" lIns="0" tIns="0" rIns="0" bIns="0" rtlCol="0" anchor="t"/>
          <a:lstStyle/>
          <a:p>
            <a:pPr marL="0" indent="0" algn="l">
              <a:lnSpc>
                <a:spcPts val="2200"/>
              </a:lnSpc>
              <a:buNone/>
            </a:pPr>
            <a:r>
              <a:rPr lang="en-US" dirty="0">
                <a:solidFill>
                  <a:srgbClr val="D6E5EF"/>
                </a:solidFill>
                <a:latin typeface="Roboto" pitchFamily="34" charset="0"/>
                <a:ea typeface="Roboto" pitchFamily="34" charset="-122"/>
                <a:cs typeface="Roboto" pitchFamily="34" charset="-120"/>
              </a:rPr>
              <a:t>Fournit des services de cloud computing tels que le stockage, le traitement des données et l'analyse</a:t>
            </a:r>
            <a:r>
              <a:rPr lang="en-US" sz="1350" dirty="0">
                <a:solidFill>
                  <a:srgbClr val="D6E5EF"/>
                </a:solidFill>
                <a:latin typeface="Roboto" pitchFamily="34" charset="0"/>
                <a:ea typeface="Roboto" pitchFamily="34" charset="-122"/>
                <a:cs typeface="Roboto" pitchFamily="34" charset="-120"/>
              </a:rPr>
              <a:t>.</a:t>
            </a:r>
            <a:endParaRPr lang="en-US" sz="1350" dirty="0"/>
          </a:p>
        </p:txBody>
      </p:sp>
      <p:pic>
        <p:nvPicPr>
          <p:cNvPr id="7" name="Image 2" descr="preencoded.png"/>
          <p:cNvPicPr>
            <a:picLocks noChangeAspect="1"/>
          </p:cNvPicPr>
          <p:nvPr/>
        </p:nvPicPr>
        <p:blipFill>
          <a:blip r:embed="rId5"/>
          <a:stretch>
            <a:fillRect/>
          </a:stretch>
        </p:blipFill>
        <p:spPr>
          <a:xfrm>
            <a:off x="617458" y="4919782"/>
            <a:ext cx="882134" cy="1411486"/>
          </a:xfrm>
          <a:prstGeom prst="rect">
            <a:avLst/>
          </a:prstGeom>
        </p:spPr>
      </p:pic>
      <p:sp>
        <p:nvSpPr>
          <p:cNvPr id="8" name="Text 3"/>
          <p:cNvSpPr/>
          <p:nvPr/>
        </p:nvSpPr>
        <p:spPr>
          <a:xfrm>
            <a:off x="1764149" y="5096113"/>
            <a:ext cx="2205514" cy="275630"/>
          </a:xfrm>
          <a:prstGeom prst="rect">
            <a:avLst/>
          </a:prstGeom>
          <a:noFill/>
          <a:ln/>
        </p:spPr>
        <p:txBody>
          <a:bodyPr wrap="none" lIns="0" tIns="0" rIns="0" bIns="0" rtlCol="0" anchor="t"/>
          <a:lstStyle/>
          <a:p>
            <a:pPr marL="0" indent="0" algn="l">
              <a:lnSpc>
                <a:spcPts val="2150"/>
              </a:lnSpc>
              <a:buNone/>
            </a:pPr>
            <a:r>
              <a:rPr lang="en-US" sz="1700" dirty="0">
                <a:solidFill>
                  <a:srgbClr val="D6E5EF"/>
                </a:solidFill>
                <a:latin typeface="Roboto Slab" pitchFamily="34" charset="0"/>
                <a:ea typeface="Roboto Slab" pitchFamily="34" charset="-122"/>
                <a:cs typeface="Roboto Slab" pitchFamily="34" charset="-120"/>
              </a:rPr>
              <a:t>Looker</a:t>
            </a:r>
            <a:endParaRPr lang="en-US" sz="1700" dirty="0"/>
          </a:p>
        </p:txBody>
      </p:sp>
      <p:sp>
        <p:nvSpPr>
          <p:cNvPr id="9" name="Text 4"/>
          <p:cNvSpPr/>
          <p:nvPr/>
        </p:nvSpPr>
        <p:spPr>
          <a:xfrm>
            <a:off x="1764149" y="5477589"/>
            <a:ext cx="12248793" cy="564594"/>
          </a:xfrm>
          <a:prstGeom prst="rect">
            <a:avLst/>
          </a:prstGeom>
          <a:noFill/>
          <a:ln/>
        </p:spPr>
        <p:txBody>
          <a:bodyPr wrap="square" lIns="0" tIns="0" rIns="0" bIns="0" rtlCol="0" anchor="t"/>
          <a:lstStyle/>
          <a:p>
            <a:pPr marL="0" indent="0" algn="l">
              <a:lnSpc>
                <a:spcPts val="2200"/>
              </a:lnSpc>
              <a:buNone/>
            </a:pPr>
            <a:r>
              <a:rPr lang="en-US" dirty="0">
                <a:solidFill>
                  <a:srgbClr val="D6E5EF"/>
                </a:solidFill>
                <a:latin typeface="Roboto" pitchFamily="34" charset="0"/>
                <a:ea typeface="Roboto" pitchFamily="34" charset="-122"/>
                <a:cs typeface="Roboto" pitchFamily="34" charset="-120"/>
              </a:rPr>
              <a:t>Une plateforme d'analyse de données qui permet de visualiser, d'explorer et de partager des insights à partir de Google Cloud et d'autres sources de données</a:t>
            </a:r>
            <a:r>
              <a:rPr lang="en-US" sz="1350" dirty="0">
                <a:solidFill>
                  <a:srgbClr val="D6E5EF"/>
                </a:solidFill>
                <a:latin typeface="Roboto" pitchFamily="34" charset="0"/>
                <a:ea typeface="Roboto" pitchFamily="34" charset="-122"/>
                <a:cs typeface="Roboto" pitchFamily="34" charset="-120"/>
              </a:rPr>
              <a:t>.</a:t>
            </a:r>
            <a:endParaRPr lang="en-US" sz="1350" dirty="0"/>
          </a:p>
        </p:txBody>
      </p:sp>
      <p:pic>
        <p:nvPicPr>
          <p:cNvPr id="10" name="Image 3" descr="preencoded.png"/>
          <p:cNvPicPr>
            <a:picLocks noChangeAspect="1"/>
          </p:cNvPicPr>
          <p:nvPr/>
        </p:nvPicPr>
        <p:blipFill>
          <a:blip r:embed="rId6"/>
          <a:stretch>
            <a:fillRect/>
          </a:stretch>
        </p:blipFill>
        <p:spPr>
          <a:xfrm>
            <a:off x="617458" y="6331268"/>
            <a:ext cx="882134" cy="1411486"/>
          </a:xfrm>
          <a:prstGeom prst="rect">
            <a:avLst/>
          </a:prstGeom>
        </p:spPr>
      </p:pic>
      <p:sp>
        <p:nvSpPr>
          <p:cNvPr id="11" name="Text 5"/>
          <p:cNvSpPr/>
          <p:nvPr/>
        </p:nvSpPr>
        <p:spPr>
          <a:xfrm>
            <a:off x="1764149" y="6507599"/>
            <a:ext cx="2205514" cy="275630"/>
          </a:xfrm>
          <a:prstGeom prst="rect">
            <a:avLst/>
          </a:prstGeom>
          <a:noFill/>
          <a:ln/>
        </p:spPr>
        <p:txBody>
          <a:bodyPr wrap="none" lIns="0" tIns="0" rIns="0" bIns="0" rtlCol="0" anchor="t"/>
          <a:lstStyle/>
          <a:p>
            <a:pPr marL="0" indent="0" algn="l">
              <a:lnSpc>
                <a:spcPts val="2150"/>
              </a:lnSpc>
              <a:buNone/>
            </a:pPr>
            <a:r>
              <a:rPr lang="en-US" sz="1700" dirty="0">
                <a:solidFill>
                  <a:srgbClr val="D6E5EF"/>
                </a:solidFill>
                <a:latin typeface="Roboto Slab" pitchFamily="34" charset="0"/>
                <a:ea typeface="Roboto Slab" pitchFamily="34" charset="-122"/>
                <a:cs typeface="Roboto Slab" pitchFamily="34" charset="-120"/>
              </a:rPr>
              <a:t>Intégration</a:t>
            </a:r>
            <a:endParaRPr lang="en-US" sz="1700" dirty="0"/>
          </a:p>
        </p:txBody>
      </p:sp>
      <p:sp>
        <p:nvSpPr>
          <p:cNvPr id="12" name="Text 6"/>
          <p:cNvSpPr/>
          <p:nvPr/>
        </p:nvSpPr>
        <p:spPr>
          <a:xfrm>
            <a:off x="1764149" y="6783229"/>
            <a:ext cx="12379363" cy="388143"/>
          </a:xfrm>
          <a:prstGeom prst="rect">
            <a:avLst/>
          </a:prstGeom>
          <a:noFill/>
          <a:ln/>
        </p:spPr>
        <p:txBody>
          <a:bodyPr wrap="none" lIns="0" tIns="0" rIns="0" bIns="0" rtlCol="0" anchor="t"/>
          <a:lstStyle/>
          <a:p>
            <a:pPr marL="0" indent="0" algn="l">
              <a:lnSpc>
                <a:spcPts val="2200"/>
              </a:lnSpc>
              <a:buNone/>
            </a:pPr>
            <a:r>
              <a:rPr lang="en-US" dirty="0">
                <a:solidFill>
                  <a:srgbClr val="D6E5EF"/>
                </a:solidFill>
                <a:latin typeface="Roboto" pitchFamily="34" charset="0"/>
                <a:ea typeface="Roboto" pitchFamily="34" charset="-122"/>
                <a:cs typeface="Roboto" pitchFamily="34" charset="-120"/>
              </a:rPr>
              <a:t>L'intégration de Google Cloud et de Looker offre un flux de données fluide et efficace, permettant une analyse </a:t>
            </a:r>
            <a:r>
              <a:rPr lang="en-US" dirty="0" err="1">
                <a:solidFill>
                  <a:srgbClr val="D6E5EF"/>
                </a:solidFill>
                <a:latin typeface="Roboto" pitchFamily="34" charset="0"/>
                <a:ea typeface="Roboto" pitchFamily="34" charset="-122"/>
                <a:cs typeface="Roboto" pitchFamily="34" charset="-120"/>
              </a:rPr>
              <a:t>approfondie</a:t>
            </a:r>
            <a:endParaRPr lang="en-US" dirty="0">
              <a:solidFill>
                <a:srgbClr val="D6E5EF"/>
              </a:solidFill>
              <a:latin typeface="Roboto" pitchFamily="34" charset="0"/>
              <a:ea typeface="Roboto" pitchFamily="34" charset="-122"/>
              <a:cs typeface="Roboto" pitchFamily="34" charset="-120"/>
            </a:endParaRPr>
          </a:p>
          <a:p>
            <a:pPr marL="0" indent="0" algn="l">
              <a:lnSpc>
                <a:spcPts val="2200"/>
              </a:lnSpc>
              <a:buNone/>
            </a:pPr>
            <a:r>
              <a:rPr lang="en-US" dirty="0">
                <a:solidFill>
                  <a:srgbClr val="D6E5EF"/>
                </a:solidFill>
                <a:latin typeface="Roboto" pitchFamily="34" charset="0"/>
                <a:ea typeface="Roboto" pitchFamily="34" charset="-122"/>
                <a:cs typeface="Roboto" pitchFamily="34" charset="-120"/>
              </a:rPr>
              <a:t>et </a:t>
            </a:r>
            <a:r>
              <a:rPr lang="en-US" dirty="0" err="1">
                <a:solidFill>
                  <a:srgbClr val="D6E5EF"/>
                </a:solidFill>
                <a:latin typeface="Roboto" pitchFamily="34" charset="0"/>
                <a:ea typeface="Roboto" pitchFamily="34" charset="-122"/>
                <a:cs typeface="Roboto" pitchFamily="34" charset="-120"/>
              </a:rPr>
              <a:t>une</a:t>
            </a:r>
            <a:r>
              <a:rPr lang="en-US" dirty="0">
                <a:solidFill>
                  <a:srgbClr val="D6E5EF"/>
                </a:solidFill>
                <a:latin typeface="Roboto" pitchFamily="34" charset="0"/>
                <a:ea typeface="Roboto" pitchFamily="34" charset="-122"/>
                <a:cs typeface="Roboto" pitchFamily="34" charset="-120"/>
              </a:rPr>
              <a:t> </a:t>
            </a:r>
            <a:r>
              <a:rPr lang="en-US" dirty="0" err="1">
                <a:solidFill>
                  <a:srgbClr val="D6E5EF"/>
                </a:solidFill>
                <a:latin typeface="Roboto" pitchFamily="34" charset="0"/>
                <a:ea typeface="Roboto" pitchFamily="34" charset="-122"/>
                <a:cs typeface="Roboto" pitchFamily="34" charset="-120"/>
              </a:rPr>
              <a:t>prise</a:t>
            </a:r>
            <a:r>
              <a:rPr lang="en-US" dirty="0">
                <a:solidFill>
                  <a:srgbClr val="D6E5EF"/>
                </a:solidFill>
                <a:latin typeface="Roboto" pitchFamily="34" charset="0"/>
                <a:ea typeface="Roboto" pitchFamily="34" charset="-122"/>
                <a:cs typeface="Roboto" pitchFamily="34" charset="-120"/>
              </a:rPr>
              <a:t> de </a:t>
            </a:r>
            <a:r>
              <a:rPr lang="en-US" dirty="0" err="1">
                <a:solidFill>
                  <a:srgbClr val="D6E5EF"/>
                </a:solidFill>
                <a:latin typeface="Roboto" pitchFamily="34" charset="0"/>
                <a:ea typeface="Roboto" pitchFamily="34" charset="-122"/>
                <a:cs typeface="Roboto" pitchFamily="34" charset="-120"/>
              </a:rPr>
              <a:t>décision</a:t>
            </a:r>
            <a:r>
              <a:rPr lang="en-US" dirty="0">
                <a:solidFill>
                  <a:srgbClr val="D6E5EF"/>
                </a:solidFill>
                <a:latin typeface="Roboto" pitchFamily="34" charset="0"/>
                <a:ea typeface="Roboto" pitchFamily="34" charset="-122"/>
                <a:cs typeface="Roboto" pitchFamily="34" charset="-120"/>
              </a:rPr>
              <a:t> </a:t>
            </a:r>
            <a:r>
              <a:rPr lang="en-US" dirty="0" err="1">
                <a:solidFill>
                  <a:srgbClr val="D6E5EF"/>
                </a:solidFill>
                <a:latin typeface="Roboto" pitchFamily="34" charset="0"/>
                <a:ea typeface="Roboto" pitchFamily="34" charset="-122"/>
                <a:cs typeface="Roboto" pitchFamily="34" charset="-120"/>
              </a:rPr>
              <a:t>éclairée</a:t>
            </a:r>
            <a:r>
              <a:rPr lang="en-US" dirty="0">
                <a:solidFill>
                  <a:srgbClr val="D6E5EF"/>
                </a:solidFill>
                <a:latin typeface="Roboto" pitchFamily="34" charset="0"/>
                <a:ea typeface="Roboto" pitchFamily="34" charset="-122"/>
                <a:cs typeface="Roboto" pitchFamily="34" charset="-120"/>
              </a:rPr>
              <a:t>.</a:t>
            </a:r>
            <a:endParaRPr lang="en-US" dirty="0"/>
          </a:p>
        </p:txBody>
      </p:sp>
      <p:pic>
        <p:nvPicPr>
          <p:cNvPr id="14" name="Image 13">
            <a:extLst>
              <a:ext uri="{FF2B5EF4-FFF2-40B4-BE49-F238E27FC236}">
                <a16:creationId xmlns:a16="http://schemas.microsoft.com/office/drawing/2014/main" id="{72E0CD08-36F1-707E-5713-697922FA0E35}"/>
              </a:ext>
            </a:extLst>
          </p:cNvPr>
          <p:cNvPicPr>
            <a:picLocks noGrp="1" noRot="1" noChangeAspect="1" noMove="1" noResize="1" noEditPoints="1" noAdjustHandles="1" noChangeArrowheads="1" noChangeShapeType="1" noCrop="1"/>
          </p:cNvPicPr>
          <p:nvPr/>
        </p:nvPicPr>
        <p:blipFill>
          <a:blip r:embed="rId7"/>
          <a:stretch>
            <a:fillRect/>
          </a:stretch>
        </p:blipFill>
        <p:spPr>
          <a:xfrm>
            <a:off x="12819068" y="7742754"/>
            <a:ext cx="1811332" cy="486846"/>
          </a:xfrm>
          <a:prstGeom prst="rect">
            <a:avLst/>
          </a:prstGeom>
        </p:spPr>
      </p:pic>
      <p:sp>
        <p:nvSpPr>
          <p:cNvPr id="13" name="ZoneTexte 12">
            <a:extLst>
              <a:ext uri="{FF2B5EF4-FFF2-40B4-BE49-F238E27FC236}">
                <a16:creationId xmlns:a16="http://schemas.microsoft.com/office/drawing/2014/main" id="{BD130EFF-535E-7FB0-709F-60735ACDEA44}"/>
              </a:ext>
            </a:extLst>
          </p:cNvPr>
          <p:cNvSpPr txBox="1"/>
          <p:nvPr/>
        </p:nvSpPr>
        <p:spPr>
          <a:xfrm>
            <a:off x="13751625" y="7742754"/>
            <a:ext cx="795647" cy="369332"/>
          </a:xfrm>
          <a:prstGeom prst="rect">
            <a:avLst/>
          </a:prstGeom>
          <a:noFill/>
        </p:spPr>
        <p:txBody>
          <a:bodyPr wrap="square" rtlCol="0">
            <a:spAutoFit/>
          </a:bodyPr>
          <a:lstStyle/>
          <a:p>
            <a:r>
              <a:rPr lang="fr-FR" dirty="0">
                <a:solidFill>
                  <a:schemeClr val="bg1"/>
                </a:solidFill>
              </a:rPr>
              <a:t>6</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683073"/>
            <a:ext cx="5670590" cy="708779"/>
          </a:xfrm>
          <a:prstGeom prst="rect">
            <a:avLst/>
          </a:prstGeom>
          <a:noFill/>
          <a:ln/>
        </p:spPr>
        <p:txBody>
          <a:bodyPr wrap="none" lIns="0" tIns="0" rIns="0" bIns="0" rtlCol="0" anchor="t"/>
          <a:lstStyle/>
          <a:p>
            <a:pPr marL="0" indent="0">
              <a:lnSpc>
                <a:spcPts val="5550"/>
              </a:lnSpc>
              <a:buNone/>
            </a:pPr>
            <a:r>
              <a:rPr lang="en-US" sz="4450" dirty="0">
                <a:solidFill>
                  <a:srgbClr val="76B9FF"/>
                </a:solidFill>
                <a:latin typeface="Roboto Slab" pitchFamily="34" charset="0"/>
                <a:ea typeface="Roboto Slab" pitchFamily="34" charset="-122"/>
                <a:cs typeface="Roboto Slab" pitchFamily="34" charset="-120"/>
              </a:rPr>
              <a:t>Conclusion</a:t>
            </a:r>
            <a:endParaRPr lang="en-US" sz="4450" dirty="0"/>
          </a:p>
        </p:txBody>
      </p:sp>
      <p:sp>
        <p:nvSpPr>
          <p:cNvPr id="4" name="Text 1"/>
          <p:cNvSpPr/>
          <p:nvPr/>
        </p:nvSpPr>
        <p:spPr>
          <a:xfrm>
            <a:off x="793790" y="3732014"/>
            <a:ext cx="7556421" cy="1814513"/>
          </a:xfrm>
          <a:prstGeom prst="rect">
            <a:avLst/>
          </a:prstGeom>
          <a:noFill/>
          <a:ln/>
        </p:spPr>
        <p:txBody>
          <a:bodyPr wrap="square" lIns="0" tIns="0" rIns="0" bIns="0" rtlCol="0" anchor="t"/>
          <a:lstStyle/>
          <a:p>
            <a:pPr marL="0" indent="0">
              <a:lnSpc>
                <a:spcPts val="2850"/>
              </a:lnSpc>
              <a:buNone/>
            </a:pPr>
            <a:r>
              <a:rPr lang="en-US" sz="2000" dirty="0">
                <a:solidFill>
                  <a:srgbClr val="D6E5EF"/>
                </a:solidFill>
                <a:latin typeface="Roboto" pitchFamily="34" charset="0"/>
                <a:ea typeface="Roboto" pitchFamily="34" charset="-122"/>
                <a:cs typeface="Roboto" pitchFamily="34" charset="-120"/>
              </a:rPr>
              <a:t>L'architecture conçue pour l'analyse en temps réel des données IoT permet une surveillance proactive, une détection rapide des anomalies, une prédiction des pannes et une prise de décision éclairée. En tirant parti des technologies cloud modernes, cette architecture garantit évolutivité, sécurité et performance, offrant un avantage concurrentiel significatif.</a:t>
            </a:r>
            <a:endParaRPr lang="en-US" sz="2000" dirty="0"/>
          </a:p>
        </p:txBody>
      </p:sp>
      <p:sp>
        <p:nvSpPr>
          <p:cNvPr id="5" name="ZoneTexte 4">
            <a:extLst>
              <a:ext uri="{FF2B5EF4-FFF2-40B4-BE49-F238E27FC236}">
                <a16:creationId xmlns:a16="http://schemas.microsoft.com/office/drawing/2014/main" id="{13842CA6-C278-DDD1-7A18-E62648B5CD14}"/>
              </a:ext>
            </a:extLst>
          </p:cNvPr>
          <p:cNvSpPr txBox="1"/>
          <p:nvPr/>
        </p:nvSpPr>
        <p:spPr>
          <a:xfrm>
            <a:off x="13870378" y="7671460"/>
            <a:ext cx="760021" cy="369332"/>
          </a:xfrm>
          <a:prstGeom prst="rect">
            <a:avLst/>
          </a:prstGeom>
          <a:noFill/>
        </p:spPr>
        <p:txBody>
          <a:bodyPr wrap="square" rtlCol="0">
            <a:spAutoFit/>
          </a:bodyPr>
          <a:lstStyle/>
          <a:p>
            <a:r>
              <a:rPr lang="fr-FR" dirty="0">
                <a:solidFill>
                  <a:schemeClr val="bg1"/>
                </a:solidFill>
              </a:rPr>
              <a:t>6</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TotalTime>
  <Words>750</Words>
  <Application>Microsoft Office PowerPoint</Application>
  <PresentationFormat>Personnalisé</PresentationFormat>
  <Paragraphs>93</Paragraphs>
  <Slides>10</Slides>
  <Notes>9</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Roboto Slab</vt:lpstr>
      <vt:lpstr>Arial</vt:lpstr>
      <vt:lpstr>Roboto</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Merci pour votre attention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Elimane Habib Barack cisse</cp:lastModifiedBy>
  <cp:revision>1</cp:revision>
  <dcterms:created xsi:type="dcterms:W3CDTF">2024-11-29T08:47:25Z</dcterms:created>
  <dcterms:modified xsi:type="dcterms:W3CDTF">2024-12-23T13:48:32Z</dcterms:modified>
</cp:coreProperties>
</file>