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erriweather" panose="00000500000000000000" pitchFamily="2" charset="0"/>
      <p:regular r:id="rId13"/>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8E862-B5A0-4695-9237-C6C3BF99904D}" v="10" dt="2024-12-13T09:56:16.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3557" autoAdjust="0"/>
  </p:normalViewPr>
  <p:slideViewPr>
    <p:cSldViewPr snapToGrid="0" snapToObjects="1">
      <p:cViewPr>
        <p:scale>
          <a:sx n="60" d="100"/>
          <a:sy n="60" d="100"/>
        </p:scale>
        <p:origin x="428"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mane Habib Barack cisse" userId="2c1672e4-0de0-44a4-a191-da4a3b4c6525" providerId="ADAL" clId="{ACE8E862-B5A0-4695-9237-C6C3BF99904D}"/>
    <pc:docChg chg="undo custSel modSld">
      <pc:chgData name="Elimane Habib Barack cisse" userId="2c1672e4-0de0-44a4-a191-da4a3b4c6525" providerId="ADAL" clId="{ACE8E862-B5A0-4695-9237-C6C3BF99904D}" dt="2024-12-13T10:01:50.770" v="125" actId="34135"/>
      <pc:docMkLst>
        <pc:docMk/>
      </pc:docMkLst>
      <pc:sldChg chg="addSp modSp mod">
        <pc:chgData name="Elimane Habib Barack cisse" userId="2c1672e4-0de0-44a4-a191-da4a3b4c6525" providerId="ADAL" clId="{ACE8E862-B5A0-4695-9237-C6C3BF99904D}" dt="2024-12-13T10:00:30.826" v="115" actId="34135"/>
        <pc:sldMkLst>
          <pc:docMk/>
          <pc:sldMk cId="0" sldId="256"/>
        </pc:sldMkLst>
        <pc:picChg chg="add mod">
          <ac:chgData name="Elimane Habib Barack cisse" userId="2c1672e4-0de0-44a4-a191-da4a3b4c6525" providerId="ADAL" clId="{ACE8E862-B5A0-4695-9237-C6C3BF99904D}" dt="2024-12-13T10:00:30.826" v="115" actId="34135"/>
          <ac:picMkLst>
            <pc:docMk/>
            <pc:sldMk cId="0" sldId="256"/>
            <ac:picMk id="7" creationId="{C1E5CBE6-EBB2-5B4F-15CF-1536AF685A65}"/>
          </ac:picMkLst>
        </pc:picChg>
      </pc:sldChg>
      <pc:sldChg chg="addSp delSp modSp mod">
        <pc:chgData name="Elimane Habib Barack cisse" userId="2c1672e4-0de0-44a4-a191-da4a3b4c6525" providerId="ADAL" clId="{ACE8E862-B5A0-4695-9237-C6C3BF99904D}" dt="2024-12-13T10:01:50.770" v="125" actId="34135"/>
        <pc:sldMkLst>
          <pc:docMk/>
          <pc:sldMk cId="0" sldId="257"/>
        </pc:sldMkLst>
        <pc:picChg chg="add del mod">
          <ac:chgData name="Elimane Habib Barack cisse" userId="2c1672e4-0de0-44a4-a191-da4a3b4c6525" providerId="ADAL" clId="{ACE8E862-B5A0-4695-9237-C6C3BF99904D}" dt="2024-12-13T10:01:20.909" v="119" actId="478"/>
          <ac:picMkLst>
            <pc:docMk/>
            <pc:sldMk cId="0" sldId="257"/>
            <ac:picMk id="13" creationId="{82AC588F-292C-C712-42C0-09B7EA87EC61}"/>
          </ac:picMkLst>
        </pc:picChg>
        <pc:picChg chg="add mod">
          <ac:chgData name="Elimane Habib Barack cisse" userId="2c1672e4-0de0-44a4-a191-da4a3b4c6525" providerId="ADAL" clId="{ACE8E862-B5A0-4695-9237-C6C3BF99904D}" dt="2024-12-13T10:01:50.770" v="125" actId="34135"/>
          <ac:picMkLst>
            <pc:docMk/>
            <pc:sldMk cId="0" sldId="257"/>
            <ac:picMk id="15" creationId="{C71132E3-55F0-C609-D041-1198FB6E6426}"/>
          </ac:picMkLst>
        </pc:picChg>
      </pc:sldChg>
      <pc:sldChg chg="addSp modSp mod">
        <pc:chgData name="Elimane Habib Barack cisse" userId="2c1672e4-0de0-44a4-a191-da4a3b4c6525" providerId="ADAL" clId="{ACE8E862-B5A0-4695-9237-C6C3BF99904D}" dt="2024-12-13T09:51:57.689" v="39" actId="34135"/>
        <pc:sldMkLst>
          <pc:docMk/>
          <pc:sldMk cId="0" sldId="258"/>
        </pc:sldMkLst>
        <pc:spChg chg="add mod">
          <ac:chgData name="Elimane Habib Barack cisse" userId="2c1672e4-0de0-44a4-a191-da4a3b4c6525" providerId="ADAL" clId="{ACE8E862-B5A0-4695-9237-C6C3BF99904D}" dt="2024-12-13T09:47:40.540" v="6" actId="14100"/>
          <ac:spMkLst>
            <pc:docMk/>
            <pc:sldMk cId="0" sldId="258"/>
            <ac:spMk id="7" creationId="{F2DB6A4D-34EA-26A2-E775-37C8294398DC}"/>
          </ac:spMkLst>
        </pc:spChg>
        <pc:spChg chg="add mod">
          <ac:chgData name="Elimane Habib Barack cisse" userId="2c1672e4-0de0-44a4-a191-da4a3b4c6525" providerId="ADAL" clId="{ACE8E862-B5A0-4695-9237-C6C3BF99904D}" dt="2024-12-13T09:48:15.529" v="11" actId="207"/>
          <ac:spMkLst>
            <pc:docMk/>
            <pc:sldMk cId="0" sldId="258"/>
            <ac:spMk id="8" creationId="{94826956-2E54-D672-50A6-4C4D23F76B63}"/>
          </ac:spMkLst>
        </pc:spChg>
        <pc:picChg chg="add mod">
          <ac:chgData name="Elimane Habib Barack cisse" userId="2c1672e4-0de0-44a4-a191-da4a3b4c6525" providerId="ADAL" clId="{ACE8E862-B5A0-4695-9237-C6C3BF99904D}" dt="2024-12-13T09:51:57.689" v="39" actId="34135"/>
          <ac:picMkLst>
            <pc:docMk/>
            <pc:sldMk cId="0" sldId="258"/>
            <ac:picMk id="10" creationId="{02A367AA-9E3A-9726-B3FF-8ED6A3B3827F}"/>
          </ac:picMkLst>
        </pc:picChg>
      </pc:sldChg>
      <pc:sldChg chg="addSp modSp mod">
        <pc:chgData name="Elimane Habib Barack cisse" userId="2c1672e4-0de0-44a4-a191-da4a3b4c6525" providerId="ADAL" clId="{ACE8E862-B5A0-4695-9237-C6C3BF99904D}" dt="2024-12-13T09:51:50.948" v="38" actId="34135"/>
        <pc:sldMkLst>
          <pc:docMk/>
          <pc:sldMk cId="0" sldId="259"/>
        </pc:sldMkLst>
        <pc:spChg chg="add mod">
          <ac:chgData name="Elimane Habib Barack cisse" userId="2c1672e4-0de0-44a4-a191-da4a3b4c6525" providerId="ADAL" clId="{ACE8E862-B5A0-4695-9237-C6C3BF99904D}" dt="2024-12-13T09:48:33.191" v="14" actId="207"/>
          <ac:spMkLst>
            <pc:docMk/>
            <pc:sldMk cId="0" sldId="259"/>
            <ac:spMk id="10" creationId="{A595154C-2042-EF31-BDBB-9334A14B57EE}"/>
          </ac:spMkLst>
        </pc:spChg>
        <pc:picChg chg="add mod">
          <ac:chgData name="Elimane Habib Barack cisse" userId="2c1672e4-0de0-44a4-a191-da4a3b4c6525" providerId="ADAL" clId="{ACE8E862-B5A0-4695-9237-C6C3BF99904D}" dt="2024-12-13T09:51:50.948" v="38" actId="34135"/>
          <ac:picMkLst>
            <pc:docMk/>
            <pc:sldMk cId="0" sldId="259"/>
            <ac:picMk id="12" creationId="{06CED74D-B3AD-B082-CBCA-2301FF685115}"/>
          </ac:picMkLst>
        </pc:picChg>
      </pc:sldChg>
      <pc:sldChg chg="addSp delSp modSp mod">
        <pc:chgData name="Elimane Habib Barack cisse" userId="2c1672e4-0de0-44a4-a191-da4a3b4c6525" providerId="ADAL" clId="{ACE8E862-B5A0-4695-9237-C6C3BF99904D}" dt="2024-12-13T09:52:41.034" v="47" actId="207"/>
        <pc:sldMkLst>
          <pc:docMk/>
          <pc:sldMk cId="0" sldId="260"/>
        </pc:sldMkLst>
        <pc:spChg chg="add mod">
          <ac:chgData name="Elimane Habib Barack cisse" userId="2c1672e4-0de0-44a4-a191-da4a3b4c6525" providerId="ADAL" clId="{ACE8E862-B5A0-4695-9237-C6C3BF99904D}" dt="2024-12-13T09:48:54.523" v="16" actId="20577"/>
          <ac:spMkLst>
            <pc:docMk/>
            <pc:sldMk cId="0" sldId="260"/>
            <ac:spMk id="13" creationId="{E034B377-1444-7361-3A23-7CE5913828A8}"/>
          </ac:spMkLst>
        </pc:spChg>
        <pc:spChg chg="add del mod">
          <ac:chgData name="Elimane Habib Barack cisse" userId="2c1672e4-0de0-44a4-a191-da4a3b4c6525" providerId="ADAL" clId="{ACE8E862-B5A0-4695-9237-C6C3BF99904D}" dt="2024-12-13T09:52:23.508" v="43"/>
          <ac:spMkLst>
            <pc:docMk/>
            <pc:sldMk cId="0" sldId="260"/>
            <ac:spMk id="16" creationId="{61A9A97B-DB28-7068-322E-2A12447B0EA0}"/>
          </ac:spMkLst>
        </pc:spChg>
        <pc:spChg chg="add mod">
          <ac:chgData name="Elimane Habib Barack cisse" userId="2c1672e4-0de0-44a4-a191-da4a3b4c6525" providerId="ADAL" clId="{ACE8E862-B5A0-4695-9237-C6C3BF99904D}" dt="2024-12-13T09:52:41.034" v="47" actId="207"/>
          <ac:spMkLst>
            <pc:docMk/>
            <pc:sldMk cId="0" sldId="260"/>
            <ac:spMk id="17" creationId="{FE66FE82-23B0-0656-C59B-FAA25D991522}"/>
          </ac:spMkLst>
        </pc:spChg>
        <pc:picChg chg="add mod">
          <ac:chgData name="Elimane Habib Barack cisse" userId="2c1672e4-0de0-44a4-a191-da4a3b4c6525" providerId="ADAL" clId="{ACE8E862-B5A0-4695-9237-C6C3BF99904D}" dt="2024-12-13T09:50:03.462" v="24" actId="34135"/>
          <ac:picMkLst>
            <pc:docMk/>
            <pc:sldMk cId="0" sldId="260"/>
            <ac:picMk id="15" creationId="{62AAC3B0-445F-8705-ED68-038C3EF10453}"/>
          </ac:picMkLst>
        </pc:picChg>
      </pc:sldChg>
      <pc:sldChg chg="addSp modSp mod">
        <pc:chgData name="Elimane Habib Barack cisse" userId="2c1672e4-0de0-44a4-a191-da4a3b4c6525" providerId="ADAL" clId="{ACE8E862-B5A0-4695-9237-C6C3BF99904D}" dt="2024-12-13T09:53:58.336" v="59" actId="207"/>
        <pc:sldMkLst>
          <pc:docMk/>
          <pc:sldMk cId="0" sldId="261"/>
        </pc:sldMkLst>
        <pc:spChg chg="add mod">
          <ac:chgData name="Elimane Habib Barack cisse" userId="2c1672e4-0de0-44a4-a191-da4a3b4c6525" providerId="ADAL" clId="{ACE8E862-B5A0-4695-9237-C6C3BF99904D}" dt="2024-12-13T09:53:58.336" v="59" actId="207"/>
          <ac:spMkLst>
            <pc:docMk/>
            <pc:sldMk cId="0" sldId="261"/>
            <ac:spMk id="33" creationId="{E4B66B65-A450-3848-0A0D-4FA44B8B617C}"/>
          </ac:spMkLst>
        </pc:spChg>
        <pc:picChg chg="add">
          <ac:chgData name="Elimane Habib Barack cisse" userId="2c1672e4-0de0-44a4-a191-da4a3b4c6525" providerId="ADAL" clId="{ACE8E862-B5A0-4695-9237-C6C3BF99904D}" dt="2024-12-13T09:52:47.990" v="48" actId="22"/>
          <ac:picMkLst>
            <pc:docMk/>
            <pc:sldMk cId="0" sldId="261"/>
            <ac:picMk id="30" creationId="{3EE291E5-AB1A-D4BC-96BF-BD736DF2C063}"/>
          </ac:picMkLst>
        </pc:picChg>
        <pc:picChg chg="add mod">
          <ac:chgData name="Elimane Habib Barack cisse" userId="2c1672e4-0de0-44a4-a191-da4a3b4c6525" providerId="ADAL" clId="{ACE8E862-B5A0-4695-9237-C6C3BF99904D}" dt="2024-12-13T09:53:42.557" v="55" actId="34135"/>
          <ac:picMkLst>
            <pc:docMk/>
            <pc:sldMk cId="0" sldId="261"/>
            <ac:picMk id="32" creationId="{AEA3A1CD-5174-B154-C382-57AAC30777AB}"/>
          </ac:picMkLst>
        </pc:picChg>
      </pc:sldChg>
      <pc:sldChg chg="addSp delSp modSp mod">
        <pc:chgData name="Elimane Habib Barack cisse" userId="2c1672e4-0de0-44a4-a191-da4a3b4c6525" providerId="ADAL" clId="{ACE8E862-B5A0-4695-9237-C6C3BF99904D}" dt="2024-12-13T09:57:33.446" v="93" actId="478"/>
        <pc:sldMkLst>
          <pc:docMk/>
          <pc:sldMk cId="0" sldId="262"/>
        </pc:sldMkLst>
        <pc:spChg chg="del">
          <ac:chgData name="Elimane Habib Barack cisse" userId="2c1672e4-0de0-44a4-a191-da4a3b4c6525" providerId="ADAL" clId="{ACE8E862-B5A0-4695-9237-C6C3BF99904D}" dt="2024-12-13T09:57:23.007" v="92" actId="478"/>
          <ac:spMkLst>
            <pc:docMk/>
            <pc:sldMk cId="0" sldId="262"/>
            <ac:spMk id="6" creationId="{00000000-0000-0000-0000-000000000000}"/>
          </ac:spMkLst>
        </pc:spChg>
        <pc:spChg chg="del">
          <ac:chgData name="Elimane Habib Barack cisse" userId="2c1672e4-0de0-44a4-a191-da4a3b4c6525" providerId="ADAL" clId="{ACE8E862-B5A0-4695-9237-C6C3BF99904D}" dt="2024-12-13T09:57:33.446" v="93" actId="478"/>
          <ac:spMkLst>
            <pc:docMk/>
            <pc:sldMk cId="0" sldId="262"/>
            <ac:spMk id="9" creationId="{00000000-0000-0000-0000-000000000000}"/>
          </ac:spMkLst>
        </pc:spChg>
        <pc:spChg chg="add mod">
          <ac:chgData name="Elimane Habib Barack cisse" userId="2c1672e4-0de0-44a4-a191-da4a3b4c6525" providerId="ADAL" clId="{ACE8E862-B5A0-4695-9237-C6C3BF99904D}" dt="2024-12-13T09:55:23.956" v="75" actId="20577"/>
          <ac:spMkLst>
            <pc:docMk/>
            <pc:sldMk cId="0" sldId="262"/>
            <ac:spMk id="12" creationId="{367E71F0-AAA1-66F9-7923-AB5DA9DF7950}"/>
          </ac:spMkLst>
        </pc:spChg>
        <pc:picChg chg="add mod">
          <ac:chgData name="Elimane Habib Barack cisse" userId="2c1672e4-0de0-44a4-a191-da4a3b4c6525" providerId="ADAL" clId="{ACE8E862-B5A0-4695-9237-C6C3BF99904D}" dt="2024-12-13T09:55:03.394" v="70" actId="34135"/>
          <ac:picMkLst>
            <pc:docMk/>
            <pc:sldMk cId="0" sldId="262"/>
            <ac:picMk id="11" creationId="{5A8DDCE9-B762-C3BD-635B-B0985C0A488B}"/>
          </ac:picMkLst>
        </pc:picChg>
      </pc:sldChg>
      <pc:sldChg chg="addSp modSp mod">
        <pc:chgData name="Elimane Habib Barack cisse" userId="2c1672e4-0de0-44a4-a191-da4a3b4c6525" providerId="ADAL" clId="{ACE8E862-B5A0-4695-9237-C6C3BF99904D}" dt="2024-12-13T09:56:43.639" v="91" actId="20577"/>
        <pc:sldMkLst>
          <pc:docMk/>
          <pc:sldMk cId="0" sldId="263"/>
        </pc:sldMkLst>
        <pc:spChg chg="add mod">
          <ac:chgData name="Elimane Habib Barack cisse" userId="2c1672e4-0de0-44a4-a191-da4a3b4c6525" providerId="ADAL" clId="{ACE8E862-B5A0-4695-9237-C6C3BF99904D}" dt="2024-12-13T09:56:43.639" v="91" actId="20577"/>
          <ac:spMkLst>
            <pc:docMk/>
            <pc:sldMk cId="0" sldId="263"/>
            <ac:spMk id="12" creationId="{24881C5B-C9F6-64D9-3E63-B482722DFE2F}"/>
          </ac:spMkLst>
        </pc:spChg>
        <pc:picChg chg="add mod">
          <ac:chgData name="Elimane Habib Barack cisse" userId="2c1672e4-0de0-44a4-a191-da4a3b4c6525" providerId="ADAL" clId="{ACE8E862-B5A0-4695-9237-C6C3BF99904D}" dt="2024-12-13T09:55:51.168" v="81" actId="34135"/>
          <ac:picMkLst>
            <pc:docMk/>
            <pc:sldMk cId="0" sldId="263"/>
            <ac:picMk id="11" creationId="{A6FC8520-43AB-D964-F21A-23673A098AA9}"/>
          </ac:picMkLst>
        </pc:picChg>
      </pc:sldChg>
      <pc:sldChg chg="addSp modSp mod">
        <pc:chgData name="Elimane Habib Barack cisse" userId="2c1672e4-0de0-44a4-a191-da4a3b4c6525" providerId="ADAL" clId="{ACE8E862-B5A0-4695-9237-C6C3BF99904D}" dt="2024-12-13T09:58:47.670" v="98" actId="34135"/>
        <pc:sldMkLst>
          <pc:docMk/>
          <pc:sldMk cId="0" sldId="264"/>
        </pc:sldMkLst>
        <pc:picChg chg="add mod">
          <ac:chgData name="Elimane Habib Barack cisse" userId="2c1672e4-0de0-44a4-a191-da4a3b4c6525" providerId="ADAL" clId="{ACE8E862-B5A0-4695-9237-C6C3BF99904D}" dt="2024-12-13T09:58:47.670" v="98" actId="34135"/>
          <ac:picMkLst>
            <pc:docMk/>
            <pc:sldMk cId="0" sldId="264"/>
            <ac:picMk id="5" creationId="{399CC47E-2D92-F343-E8A2-CCF71A248BE7}"/>
          </ac:picMkLst>
        </pc:picChg>
      </pc:sldChg>
      <pc:sldChg chg="addSp modSp mod">
        <pc:chgData name="Elimane Habib Barack cisse" userId="2c1672e4-0de0-44a4-a191-da4a3b4c6525" providerId="ADAL" clId="{ACE8E862-B5A0-4695-9237-C6C3BF99904D}" dt="2024-12-13T09:59:45.902" v="106" actId="34135"/>
        <pc:sldMkLst>
          <pc:docMk/>
          <pc:sldMk cId="0" sldId="265"/>
        </pc:sldMkLst>
        <pc:picChg chg="add mod">
          <ac:chgData name="Elimane Habib Barack cisse" userId="2c1672e4-0de0-44a4-a191-da4a3b4c6525" providerId="ADAL" clId="{ACE8E862-B5A0-4695-9237-C6C3BF99904D}" dt="2024-12-13T09:59:45.902" v="106" actId="34135"/>
          <ac:picMkLst>
            <pc:docMk/>
            <pc:sldMk cId="0" sldId="265"/>
            <ac:picMk id="6" creationId="{3D8609C2-5719-3249-59B4-2EC6A29895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33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2624733"/>
            <a:ext cx="7416403" cy="1542574"/>
          </a:xfrm>
          <a:prstGeom prst="rect">
            <a:avLst/>
          </a:prstGeom>
          <a:noFill/>
          <a:ln/>
        </p:spPr>
        <p:txBody>
          <a:bodyPr wrap="squar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Gestion des données IoT : SQL vs NoSQL</a:t>
            </a:r>
            <a:endParaRPr lang="en-US" sz="4850" dirty="0"/>
          </a:p>
        </p:txBody>
      </p:sp>
      <p:sp>
        <p:nvSpPr>
          <p:cNvPr id="4" name="Text 1"/>
          <p:cNvSpPr/>
          <p:nvPr/>
        </p:nvSpPr>
        <p:spPr>
          <a:xfrm>
            <a:off x="6350198" y="4537472"/>
            <a:ext cx="7416403" cy="394811"/>
          </a:xfrm>
          <a:prstGeom prst="rect">
            <a:avLst/>
          </a:prstGeom>
          <a:noFill/>
          <a:ln/>
        </p:spPr>
        <p:txBody>
          <a:bodyPr wrap="none" lIns="0" tIns="0" rIns="0" bIns="0" rtlCol="0" anchor="t"/>
          <a:lstStyle/>
          <a:p>
            <a:pPr marL="0" indent="0">
              <a:lnSpc>
                <a:spcPts val="3100"/>
              </a:lnSpc>
              <a:buNone/>
            </a:pPr>
            <a:r>
              <a:rPr lang="en-US" sz="1900" dirty="0">
                <a:solidFill>
                  <a:srgbClr val="E2E6E9"/>
                </a:solidFill>
                <a:latin typeface="Merriweather" pitchFamily="34" charset="0"/>
                <a:ea typeface="Merriweather" pitchFamily="34" charset="-122"/>
                <a:cs typeface="Merriweather" pitchFamily="34" charset="-120"/>
              </a:rPr>
              <a:t>Présenté par Cissé Elimane</a:t>
            </a:r>
            <a:endParaRPr lang="en-US" sz="1900" dirty="0"/>
          </a:p>
        </p:txBody>
      </p:sp>
      <p:sp>
        <p:nvSpPr>
          <p:cNvPr id="5" name="Text 2"/>
          <p:cNvSpPr/>
          <p:nvPr/>
        </p:nvSpPr>
        <p:spPr>
          <a:xfrm>
            <a:off x="6350198" y="5209937"/>
            <a:ext cx="7416403" cy="394811"/>
          </a:xfrm>
          <a:prstGeom prst="rect">
            <a:avLst/>
          </a:prstGeom>
          <a:noFill/>
          <a:ln/>
        </p:spPr>
        <p:txBody>
          <a:bodyPr wrap="none" lIns="0" tIns="0" rIns="0" bIns="0" rtlCol="0" anchor="t"/>
          <a:lstStyle/>
          <a:p>
            <a:pPr marL="0" indent="0">
              <a:lnSpc>
                <a:spcPts val="3100"/>
              </a:lnSpc>
              <a:buNone/>
            </a:pPr>
            <a:r>
              <a:rPr lang="en-US" sz="1900" dirty="0">
                <a:solidFill>
                  <a:srgbClr val="E2E6E9"/>
                </a:solidFill>
                <a:latin typeface="Merriweather" pitchFamily="34" charset="0"/>
                <a:ea typeface="Merriweather" pitchFamily="34" charset="-122"/>
                <a:cs typeface="Merriweather" pitchFamily="34" charset="-120"/>
              </a:rPr>
              <a:t>Encadré par Dr. Mohamed Amine Talhaoui</a:t>
            </a:r>
            <a:endParaRPr lang="en-US" sz="1900" dirty="0"/>
          </a:p>
        </p:txBody>
      </p:sp>
      <p:pic>
        <p:nvPicPr>
          <p:cNvPr id="7" name="Image 6">
            <a:extLst>
              <a:ext uri="{FF2B5EF4-FFF2-40B4-BE49-F238E27FC236}">
                <a16:creationId xmlns:a16="http://schemas.microsoft.com/office/drawing/2014/main" id="{C1E5CBE6-EBB2-5B4F-15CF-1536AF685A65}"/>
              </a:ext>
            </a:extLst>
          </p:cNvPr>
          <p:cNvPicPr>
            <a:picLocks noGrp="1" noRot="1" noChangeAspect="1" noMove="1" noResize="1" noEditPoints="1" noAdjustHandles="1" noChangeArrowheads="1" noChangeShapeType="1" noCrop="1"/>
          </p:cNvPicPr>
          <p:nvPr/>
        </p:nvPicPr>
        <p:blipFill>
          <a:blip r:embed="rId4"/>
          <a:stretch>
            <a:fillRect/>
          </a:stretch>
        </p:blipFill>
        <p:spPr>
          <a:xfrm>
            <a:off x="12649106" y="7716128"/>
            <a:ext cx="1981293" cy="5134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3346609"/>
            <a:ext cx="6170771" cy="771287"/>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Discutons !</a:t>
            </a:r>
            <a:endParaRPr lang="en-US" sz="4850" dirty="0"/>
          </a:p>
        </p:txBody>
      </p:sp>
      <p:sp>
        <p:nvSpPr>
          <p:cNvPr id="4" name="Text 1"/>
          <p:cNvSpPr/>
          <p:nvPr/>
        </p:nvSpPr>
        <p:spPr>
          <a:xfrm>
            <a:off x="863798" y="4488061"/>
            <a:ext cx="7416403" cy="394811"/>
          </a:xfrm>
          <a:prstGeom prst="rect">
            <a:avLst/>
          </a:prstGeom>
          <a:noFill/>
          <a:ln/>
        </p:spPr>
        <p:txBody>
          <a:bodyPr wrap="none" lIns="0" tIns="0" rIns="0" bIns="0" rtlCol="0" anchor="t"/>
          <a:lstStyle/>
          <a:p>
            <a:pPr marL="0" indent="0">
              <a:lnSpc>
                <a:spcPts val="3100"/>
              </a:lnSpc>
              <a:buNone/>
            </a:pPr>
            <a:endParaRPr lang="en-US" sz="1900" dirty="0"/>
          </a:p>
        </p:txBody>
      </p:sp>
      <p:pic>
        <p:nvPicPr>
          <p:cNvPr id="6" name="Image 5">
            <a:extLst>
              <a:ext uri="{FF2B5EF4-FFF2-40B4-BE49-F238E27FC236}">
                <a16:creationId xmlns:a16="http://schemas.microsoft.com/office/drawing/2014/main" id="{3D8609C2-5719-3249-59B4-2EC6A2989564}"/>
              </a:ext>
            </a:extLst>
          </p:cNvPr>
          <p:cNvPicPr>
            <a:picLocks noGrp="1" noRot="1" noChangeAspect="1" noMove="1" noResize="1" noEditPoints="1" noAdjustHandles="1" noChangeArrowheads="1" noChangeShapeType="1" noCrop="1"/>
          </p:cNvPicPr>
          <p:nvPr/>
        </p:nvPicPr>
        <p:blipFill>
          <a:blip r:embed="rId4"/>
          <a:stretch>
            <a:fillRect/>
          </a:stretch>
        </p:blipFill>
        <p:spPr>
          <a:xfrm>
            <a:off x="12946819" y="7760138"/>
            <a:ext cx="1587888" cy="4694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46653" y="665202"/>
            <a:ext cx="6047542" cy="755809"/>
          </a:xfrm>
          <a:prstGeom prst="rect">
            <a:avLst/>
          </a:prstGeom>
          <a:noFill/>
          <a:ln/>
        </p:spPr>
        <p:txBody>
          <a:bodyPr wrap="none" lIns="0" tIns="0" rIns="0" bIns="0" rtlCol="0" anchor="t"/>
          <a:lstStyle/>
          <a:p>
            <a:pPr marL="0" indent="0">
              <a:lnSpc>
                <a:spcPts val="5950"/>
              </a:lnSpc>
              <a:buNone/>
            </a:pPr>
            <a:r>
              <a:rPr lang="en-US" sz="4750" dirty="0">
                <a:solidFill>
                  <a:srgbClr val="F5F0F0"/>
                </a:solidFill>
                <a:latin typeface="Merriweather" pitchFamily="34" charset="0"/>
                <a:ea typeface="Merriweather" pitchFamily="34" charset="-122"/>
                <a:cs typeface="Merriweather" pitchFamily="34" charset="-120"/>
              </a:rPr>
              <a:t>Plan</a:t>
            </a:r>
            <a:endParaRPr lang="en-US" sz="4750" dirty="0"/>
          </a:p>
        </p:txBody>
      </p:sp>
      <p:sp>
        <p:nvSpPr>
          <p:cNvPr id="3" name="Text 1"/>
          <p:cNvSpPr/>
          <p:nvPr/>
        </p:nvSpPr>
        <p:spPr>
          <a:xfrm>
            <a:off x="846653" y="1904762"/>
            <a:ext cx="12937093" cy="387072"/>
          </a:xfrm>
          <a:prstGeom prst="rect">
            <a:avLst/>
          </a:prstGeom>
          <a:noFill/>
          <a:ln/>
        </p:spPr>
        <p:txBody>
          <a:bodyPr wrap="none" lIns="0" tIns="0" rIns="0" bIns="0" rtlCol="0" anchor="t"/>
          <a:lstStyle/>
          <a:p>
            <a:pPr marL="0" indent="0">
              <a:lnSpc>
                <a:spcPts val="3000"/>
              </a:lnSpc>
              <a:buNone/>
            </a:pPr>
            <a:r>
              <a:rPr lang="en-US" sz="1900" dirty="0">
                <a:solidFill>
                  <a:srgbClr val="E2E6E9"/>
                </a:solidFill>
                <a:latin typeface="Merriweather" pitchFamily="34" charset="0"/>
                <a:ea typeface="Merriweather" pitchFamily="34" charset="-122"/>
                <a:cs typeface="Merriweather" pitchFamily="34" charset="-120"/>
              </a:rPr>
              <a:t>Aperçu des données et bases de données IoT</a:t>
            </a:r>
            <a:endParaRPr lang="en-US" sz="1900" dirty="0"/>
          </a:p>
        </p:txBody>
      </p:sp>
      <p:sp>
        <p:nvSpPr>
          <p:cNvPr id="4" name="Text 2"/>
          <p:cNvSpPr/>
          <p:nvPr/>
        </p:nvSpPr>
        <p:spPr>
          <a:xfrm>
            <a:off x="846653" y="2563892"/>
            <a:ext cx="12937093" cy="387072"/>
          </a:xfrm>
          <a:prstGeom prst="rect">
            <a:avLst/>
          </a:prstGeom>
          <a:noFill/>
          <a:ln/>
        </p:spPr>
        <p:txBody>
          <a:bodyPr wrap="none" lIns="0" tIns="0" rIns="0" bIns="0" rtlCol="0" anchor="t"/>
          <a:lstStyle/>
          <a:p>
            <a:pPr marL="0" indent="0">
              <a:lnSpc>
                <a:spcPts val="3000"/>
              </a:lnSpc>
              <a:buNone/>
            </a:pPr>
            <a:r>
              <a:rPr lang="en-US" sz="1900" dirty="0">
                <a:solidFill>
                  <a:srgbClr val="E2E6E9"/>
                </a:solidFill>
                <a:latin typeface="Merriweather" pitchFamily="34" charset="0"/>
                <a:ea typeface="Merriweather" pitchFamily="34" charset="-122"/>
                <a:cs typeface="Merriweather" pitchFamily="34" charset="-120"/>
              </a:rPr>
              <a:t>Gestion des données structurées avec SQL</a:t>
            </a:r>
            <a:endParaRPr lang="en-US" sz="1900" dirty="0"/>
          </a:p>
        </p:txBody>
      </p:sp>
      <p:sp>
        <p:nvSpPr>
          <p:cNvPr id="5" name="Text 3"/>
          <p:cNvSpPr/>
          <p:nvPr/>
        </p:nvSpPr>
        <p:spPr>
          <a:xfrm>
            <a:off x="846653" y="3223022"/>
            <a:ext cx="12937093" cy="387072"/>
          </a:xfrm>
          <a:prstGeom prst="rect">
            <a:avLst/>
          </a:prstGeom>
          <a:noFill/>
          <a:ln/>
        </p:spPr>
        <p:txBody>
          <a:bodyPr wrap="none" lIns="0" tIns="0" rIns="0" bIns="0" rtlCol="0" anchor="t"/>
          <a:lstStyle/>
          <a:p>
            <a:pPr marL="0" indent="0">
              <a:lnSpc>
                <a:spcPts val="3000"/>
              </a:lnSpc>
              <a:buNone/>
            </a:pPr>
            <a:r>
              <a:rPr lang="en-US" sz="1900" dirty="0">
                <a:solidFill>
                  <a:srgbClr val="E2E6E9"/>
                </a:solidFill>
                <a:latin typeface="Merriweather" pitchFamily="34" charset="0"/>
                <a:ea typeface="Merriweather" pitchFamily="34" charset="-122"/>
                <a:cs typeface="Merriweather" pitchFamily="34" charset="-120"/>
              </a:rPr>
              <a:t>Gestion flexible des données avec NoSQL</a:t>
            </a:r>
            <a:endParaRPr lang="en-US" sz="1900" dirty="0"/>
          </a:p>
        </p:txBody>
      </p:sp>
      <p:sp>
        <p:nvSpPr>
          <p:cNvPr id="6" name="Text 4"/>
          <p:cNvSpPr/>
          <p:nvPr/>
        </p:nvSpPr>
        <p:spPr>
          <a:xfrm>
            <a:off x="846653" y="3882152"/>
            <a:ext cx="12937093" cy="387072"/>
          </a:xfrm>
          <a:prstGeom prst="rect">
            <a:avLst/>
          </a:prstGeom>
          <a:noFill/>
          <a:ln/>
        </p:spPr>
        <p:txBody>
          <a:bodyPr wrap="none" lIns="0" tIns="0" rIns="0" bIns="0" rtlCol="0" anchor="t"/>
          <a:lstStyle/>
          <a:p>
            <a:pPr marL="0" indent="0">
              <a:lnSpc>
                <a:spcPts val="3000"/>
              </a:lnSpc>
              <a:buNone/>
            </a:pPr>
            <a:r>
              <a:rPr lang="en-US" sz="1900" dirty="0">
                <a:solidFill>
                  <a:srgbClr val="E2E6E9"/>
                </a:solidFill>
                <a:latin typeface="Merriweather" pitchFamily="34" charset="0"/>
                <a:ea typeface="Merriweather" pitchFamily="34" charset="-122"/>
                <a:cs typeface="Merriweather" pitchFamily="34" charset="-120"/>
              </a:rPr>
              <a:t>SQL vs NoSQL : Différences clés</a:t>
            </a:r>
            <a:endParaRPr lang="en-US" sz="1900" dirty="0"/>
          </a:p>
        </p:txBody>
      </p:sp>
      <p:sp>
        <p:nvSpPr>
          <p:cNvPr id="7" name="Text 5"/>
          <p:cNvSpPr/>
          <p:nvPr/>
        </p:nvSpPr>
        <p:spPr>
          <a:xfrm>
            <a:off x="846653" y="4541282"/>
            <a:ext cx="12937093" cy="387072"/>
          </a:xfrm>
          <a:prstGeom prst="rect">
            <a:avLst/>
          </a:prstGeom>
          <a:noFill/>
          <a:ln/>
        </p:spPr>
        <p:txBody>
          <a:bodyPr wrap="none" lIns="0" tIns="0" rIns="0" bIns="0" rtlCol="0" anchor="t"/>
          <a:lstStyle/>
          <a:p>
            <a:pPr marL="0" indent="0">
              <a:lnSpc>
                <a:spcPts val="3000"/>
              </a:lnSpc>
              <a:buNone/>
            </a:pPr>
            <a:r>
              <a:rPr lang="en-US" sz="1900" dirty="0">
                <a:solidFill>
                  <a:srgbClr val="E2E6E9"/>
                </a:solidFill>
                <a:latin typeface="Merriweather" pitchFamily="34" charset="0"/>
                <a:ea typeface="Merriweather" pitchFamily="34" charset="-122"/>
                <a:cs typeface="Merriweather" pitchFamily="34" charset="-120"/>
              </a:rPr>
              <a:t>Cas d'utilisation dans l'IoT</a:t>
            </a:r>
            <a:endParaRPr lang="en-US" sz="1900" dirty="0"/>
          </a:p>
        </p:txBody>
      </p:sp>
      <p:sp>
        <p:nvSpPr>
          <p:cNvPr id="8" name="Text 6"/>
          <p:cNvSpPr/>
          <p:nvPr/>
        </p:nvSpPr>
        <p:spPr>
          <a:xfrm>
            <a:off x="846653" y="5200412"/>
            <a:ext cx="12937093" cy="387072"/>
          </a:xfrm>
          <a:prstGeom prst="rect">
            <a:avLst/>
          </a:prstGeom>
          <a:noFill/>
          <a:ln/>
        </p:spPr>
        <p:txBody>
          <a:bodyPr wrap="none" lIns="0" tIns="0" rIns="0" bIns="0" rtlCol="0" anchor="t"/>
          <a:lstStyle/>
          <a:p>
            <a:pPr marL="0" indent="0">
              <a:lnSpc>
                <a:spcPts val="3000"/>
              </a:lnSpc>
              <a:buNone/>
            </a:pPr>
            <a:r>
              <a:rPr lang="en-US" sz="1900" dirty="0">
                <a:solidFill>
                  <a:srgbClr val="E2E6E9"/>
                </a:solidFill>
                <a:latin typeface="Merriweather" pitchFamily="34" charset="0"/>
                <a:ea typeface="Merriweather" pitchFamily="34" charset="-122"/>
                <a:cs typeface="Merriweather" pitchFamily="34" charset="-120"/>
              </a:rPr>
              <a:t>Points clés à retenir</a:t>
            </a:r>
            <a:endParaRPr lang="en-US" sz="1900" dirty="0"/>
          </a:p>
        </p:txBody>
      </p:sp>
      <p:sp>
        <p:nvSpPr>
          <p:cNvPr id="9" name="Text 7"/>
          <p:cNvSpPr/>
          <p:nvPr/>
        </p:nvSpPr>
        <p:spPr>
          <a:xfrm>
            <a:off x="846653" y="5859542"/>
            <a:ext cx="12937093" cy="387072"/>
          </a:xfrm>
          <a:prstGeom prst="rect">
            <a:avLst/>
          </a:prstGeom>
          <a:noFill/>
          <a:ln/>
        </p:spPr>
        <p:txBody>
          <a:bodyPr wrap="none" lIns="0" tIns="0" rIns="0" bIns="0" rtlCol="0" anchor="t"/>
          <a:lstStyle/>
          <a:p>
            <a:pPr marL="0" indent="0">
              <a:lnSpc>
                <a:spcPts val="3000"/>
              </a:lnSpc>
              <a:buNone/>
            </a:pPr>
            <a:endParaRPr lang="en-US" sz="1900" dirty="0"/>
          </a:p>
        </p:txBody>
      </p:sp>
      <p:sp>
        <p:nvSpPr>
          <p:cNvPr id="10" name="Text 8"/>
          <p:cNvSpPr/>
          <p:nvPr/>
        </p:nvSpPr>
        <p:spPr>
          <a:xfrm>
            <a:off x="846653" y="6518672"/>
            <a:ext cx="12937093" cy="387072"/>
          </a:xfrm>
          <a:prstGeom prst="rect">
            <a:avLst/>
          </a:prstGeom>
          <a:noFill/>
          <a:ln/>
        </p:spPr>
        <p:txBody>
          <a:bodyPr wrap="none" lIns="0" tIns="0" rIns="0" bIns="0" rtlCol="0" anchor="t"/>
          <a:lstStyle/>
          <a:p>
            <a:pPr marL="0" indent="0">
              <a:lnSpc>
                <a:spcPts val="3000"/>
              </a:lnSpc>
              <a:buNone/>
            </a:pPr>
            <a:endParaRPr lang="en-US" sz="1900" dirty="0"/>
          </a:p>
        </p:txBody>
      </p:sp>
      <p:sp>
        <p:nvSpPr>
          <p:cNvPr id="11" name="Text 9"/>
          <p:cNvSpPr/>
          <p:nvPr/>
        </p:nvSpPr>
        <p:spPr>
          <a:xfrm>
            <a:off x="846653" y="7177802"/>
            <a:ext cx="12937093" cy="387072"/>
          </a:xfrm>
          <a:prstGeom prst="rect">
            <a:avLst/>
          </a:prstGeom>
          <a:noFill/>
          <a:ln/>
        </p:spPr>
        <p:txBody>
          <a:bodyPr wrap="none" lIns="0" tIns="0" rIns="0" bIns="0" rtlCol="0" anchor="t"/>
          <a:lstStyle/>
          <a:p>
            <a:pPr marL="0" indent="0">
              <a:lnSpc>
                <a:spcPts val="3000"/>
              </a:lnSpc>
              <a:buNone/>
            </a:pPr>
            <a:endParaRPr lang="en-US" sz="1900" dirty="0"/>
          </a:p>
        </p:txBody>
      </p:sp>
      <p:pic>
        <p:nvPicPr>
          <p:cNvPr id="15" name="Image 14">
            <a:extLst>
              <a:ext uri="{FF2B5EF4-FFF2-40B4-BE49-F238E27FC236}">
                <a16:creationId xmlns:a16="http://schemas.microsoft.com/office/drawing/2014/main" id="{C71132E3-55F0-C609-D041-1198FB6E6426}"/>
              </a:ext>
            </a:extLst>
          </p:cNvPr>
          <p:cNvPicPr>
            <a:picLocks noGrp="1" noRot="1" noChangeAspect="1" noMove="1" noResize="1" noEditPoints="1" noAdjustHandles="1" noChangeArrowheads="1" noChangeShapeType="1" noCrop="1"/>
          </p:cNvPicPr>
          <p:nvPr/>
        </p:nvPicPr>
        <p:blipFill>
          <a:blip r:embed="rId3"/>
          <a:stretch>
            <a:fillRect/>
          </a:stretch>
        </p:blipFill>
        <p:spPr>
          <a:xfrm>
            <a:off x="12776698" y="7621020"/>
            <a:ext cx="1853702" cy="6085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3798" y="1620798"/>
            <a:ext cx="12902803" cy="1542574"/>
          </a:xfrm>
          <a:prstGeom prst="rect">
            <a:avLst/>
          </a:prstGeom>
          <a:noFill/>
          <a:ln/>
        </p:spPr>
        <p:txBody>
          <a:bodyPr wrap="squar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Aperçu des données et bases de données IoT</a:t>
            </a:r>
            <a:endParaRPr lang="en-US" sz="4850" dirty="0"/>
          </a:p>
        </p:txBody>
      </p:sp>
      <p:sp>
        <p:nvSpPr>
          <p:cNvPr id="3" name="Text 1"/>
          <p:cNvSpPr/>
          <p:nvPr/>
        </p:nvSpPr>
        <p:spPr>
          <a:xfrm>
            <a:off x="863798" y="3780353"/>
            <a:ext cx="3085386" cy="385524"/>
          </a:xfrm>
          <a:prstGeom prst="rect">
            <a:avLst/>
          </a:prstGeom>
          <a:noFill/>
          <a:ln/>
        </p:spPr>
        <p:txBody>
          <a:bodyPr wrap="none" lIns="0" tIns="0" rIns="0" bIns="0" rtlCol="0" anchor="t"/>
          <a:lstStyle/>
          <a:p>
            <a:pPr marL="0" indent="0">
              <a:lnSpc>
                <a:spcPts val="3000"/>
              </a:lnSpc>
              <a:buNone/>
            </a:pPr>
            <a:r>
              <a:rPr lang="en-US" sz="2400" dirty="0">
                <a:solidFill>
                  <a:srgbClr val="F5F0F0"/>
                </a:solidFill>
                <a:latin typeface="Merriweather" pitchFamily="34" charset="0"/>
                <a:ea typeface="Merriweather" pitchFamily="34" charset="-122"/>
                <a:cs typeface="Merriweather" pitchFamily="34" charset="-120"/>
              </a:rPr>
              <a:t>Données IoT</a:t>
            </a:r>
            <a:endParaRPr lang="en-US" sz="2400" dirty="0"/>
          </a:p>
        </p:txBody>
      </p:sp>
      <p:sp>
        <p:nvSpPr>
          <p:cNvPr id="4" name="Text 2"/>
          <p:cNvSpPr/>
          <p:nvPr/>
        </p:nvSpPr>
        <p:spPr>
          <a:xfrm>
            <a:off x="863798" y="4412694"/>
            <a:ext cx="6150293" cy="1974056"/>
          </a:xfrm>
          <a:prstGeom prst="rect">
            <a:avLst/>
          </a:prstGeom>
          <a:noFill/>
          <a:ln/>
        </p:spPr>
        <p:txBody>
          <a:bodyPr wrap="square" lIns="0" tIns="0" rIns="0" bIns="0" rtlCol="0" anchor="t"/>
          <a:lstStyle/>
          <a:p>
            <a:pPr marL="0" indent="0">
              <a:lnSpc>
                <a:spcPts val="3100"/>
              </a:lnSpc>
              <a:buNone/>
            </a:pPr>
            <a:r>
              <a:rPr lang="en-US" sz="1900" dirty="0">
                <a:solidFill>
                  <a:srgbClr val="E2E6E9"/>
                </a:solidFill>
                <a:latin typeface="Merriweather" pitchFamily="34" charset="0"/>
                <a:ea typeface="Merriweather" pitchFamily="34" charset="-122"/>
                <a:cs typeface="Merriweather" pitchFamily="34" charset="-120"/>
              </a:rPr>
              <a:t>Les appareils IoT génèrent de vastes quantités de données, à la fois structurées et non structurées, telles que les lectures de capteurs, les informations de localisation, les données de flux et les enregistrements d'événements.</a:t>
            </a:r>
            <a:endParaRPr lang="en-US" sz="1900" dirty="0"/>
          </a:p>
        </p:txBody>
      </p:sp>
      <p:sp>
        <p:nvSpPr>
          <p:cNvPr id="5" name="Text 3"/>
          <p:cNvSpPr/>
          <p:nvPr/>
        </p:nvSpPr>
        <p:spPr>
          <a:xfrm>
            <a:off x="7623929" y="3780353"/>
            <a:ext cx="3085386" cy="385524"/>
          </a:xfrm>
          <a:prstGeom prst="rect">
            <a:avLst/>
          </a:prstGeom>
          <a:noFill/>
          <a:ln/>
        </p:spPr>
        <p:txBody>
          <a:bodyPr wrap="none" lIns="0" tIns="0" rIns="0" bIns="0" rtlCol="0" anchor="t"/>
          <a:lstStyle/>
          <a:p>
            <a:pPr marL="0" indent="0">
              <a:lnSpc>
                <a:spcPts val="3000"/>
              </a:lnSpc>
              <a:buNone/>
            </a:pPr>
            <a:r>
              <a:rPr lang="en-US" sz="2400" dirty="0">
                <a:solidFill>
                  <a:srgbClr val="F5F0F0"/>
                </a:solidFill>
                <a:latin typeface="Merriweather" pitchFamily="34" charset="0"/>
                <a:ea typeface="Merriweather" pitchFamily="34" charset="-122"/>
                <a:cs typeface="Merriweather" pitchFamily="34" charset="-120"/>
              </a:rPr>
              <a:t>Bases de données</a:t>
            </a:r>
            <a:endParaRPr lang="en-US" sz="2400" dirty="0"/>
          </a:p>
        </p:txBody>
      </p:sp>
      <p:sp>
        <p:nvSpPr>
          <p:cNvPr id="6" name="Text 4"/>
          <p:cNvSpPr/>
          <p:nvPr/>
        </p:nvSpPr>
        <p:spPr>
          <a:xfrm>
            <a:off x="7623929" y="4412694"/>
            <a:ext cx="6150293" cy="1579245"/>
          </a:xfrm>
          <a:prstGeom prst="rect">
            <a:avLst/>
          </a:prstGeom>
          <a:noFill/>
          <a:ln/>
        </p:spPr>
        <p:txBody>
          <a:bodyPr wrap="square" lIns="0" tIns="0" rIns="0" bIns="0" rtlCol="0" anchor="t"/>
          <a:lstStyle/>
          <a:p>
            <a:pPr marL="0" indent="0">
              <a:lnSpc>
                <a:spcPts val="3100"/>
              </a:lnSpc>
              <a:buNone/>
            </a:pPr>
            <a:r>
              <a:rPr lang="en-US" sz="1900" dirty="0">
                <a:solidFill>
                  <a:srgbClr val="E2E6E9"/>
                </a:solidFill>
                <a:latin typeface="Merriweather" pitchFamily="34" charset="0"/>
                <a:ea typeface="Merriweather" pitchFamily="34" charset="-122"/>
                <a:cs typeface="Merriweather" pitchFamily="34" charset="-120"/>
              </a:rPr>
              <a:t>L'efficacité du stockage, du traitement et des requêtes de ces données est essentielle. Les bases de données sont généralement classées en deux catégories principales : SQL et NoSQL.</a:t>
            </a:r>
            <a:endParaRPr lang="en-US" sz="1900" dirty="0"/>
          </a:p>
        </p:txBody>
      </p:sp>
      <p:sp>
        <p:nvSpPr>
          <p:cNvPr id="8" name="ZoneTexte 7">
            <a:extLst>
              <a:ext uri="{FF2B5EF4-FFF2-40B4-BE49-F238E27FC236}">
                <a16:creationId xmlns:a16="http://schemas.microsoft.com/office/drawing/2014/main" id="{94826956-2E54-D672-50A6-4C4D23F76B63}"/>
              </a:ext>
            </a:extLst>
          </p:cNvPr>
          <p:cNvSpPr txBox="1"/>
          <p:nvPr/>
        </p:nvSpPr>
        <p:spPr>
          <a:xfrm>
            <a:off x="12979729" y="7332415"/>
            <a:ext cx="786871" cy="369332"/>
          </a:xfrm>
          <a:prstGeom prst="rect">
            <a:avLst/>
          </a:prstGeom>
          <a:noFill/>
        </p:spPr>
        <p:txBody>
          <a:bodyPr wrap="square" rtlCol="0">
            <a:spAutoFit/>
          </a:bodyPr>
          <a:lstStyle/>
          <a:p>
            <a:r>
              <a:rPr lang="fr-FR" dirty="0">
                <a:solidFill>
                  <a:schemeClr val="bg1"/>
                </a:solidFill>
              </a:rPr>
              <a:t>1</a:t>
            </a:r>
          </a:p>
        </p:txBody>
      </p:sp>
      <p:pic>
        <p:nvPicPr>
          <p:cNvPr id="10" name="Image 9">
            <a:extLst>
              <a:ext uri="{FF2B5EF4-FFF2-40B4-BE49-F238E27FC236}">
                <a16:creationId xmlns:a16="http://schemas.microsoft.com/office/drawing/2014/main" id="{02A367AA-9E3A-9726-B3FF-8ED6A3B3827F}"/>
              </a:ext>
            </a:extLst>
          </p:cNvPr>
          <p:cNvPicPr>
            <a:picLocks noGrp="1" noRot="1" noChangeAspect="1" noMove="1" noResize="1" noEditPoints="1" noAdjustHandles="1" noChangeArrowheads="1" noChangeShapeType="1" noCrop="1"/>
          </p:cNvPicPr>
          <p:nvPr/>
        </p:nvPicPr>
        <p:blipFill>
          <a:blip r:embed="rId3"/>
          <a:stretch>
            <a:fillRect/>
          </a:stretch>
        </p:blipFill>
        <p:spPr>
          <a:xfrm>
            <a:off x="12614584" y="7701747"/>
            <a:ext cx="2015816" cy="4051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75903" y="782479"/>
            <a:ext cx="7564993" cy="1409938"/>
          </a:xfrm>
          <a:prstGeom prst="rect">
            <a:avLst/>
          </a:prstGeom>
          <a:noFill/>
          <a:ln/>
        </p:spPr>
        <p:txBody>
          <a:bodyPr wrap="square" lIns="0" tIns="0" rIns="0" bIns="0" rtlCol="0" anchor="t"/>
          <a:lstStyle/>
          <a:p>
            <a:pPr marL="0" indent="0">
              <a:lnSpc>
                <a:spcPts val="5550"/>
              </a:lnSpc>
              <a:buNone/>
            </a:pPr>
            <a:r>
              <a:rPr lang="en-US" sz="4400" dirty="0">
                <a:solidFill>
                  <a:srgbClr val="F5F0F0"/>
                </a:solidFill>
                <a:latin typeface="Merriweather" pitchFamily="34" charset="0"/>
                <a:ea typeface="Merriweather" pitchFamily="34" charset="-122"/>
                <a:cs typeface="Merriweather" pitchFamily="34" charset="-120"/>
              </a:rPr>
              <a:t>Gestion des données structurées avec SQL</a:t>
            </a:r>
            <a:endParaRPr lang="en-US" sz="4400" dirty="0"/>
          </a:p>
        </p:txBody>
      </p:sp>
      <p:sp>
        <p:nvSpPr>
          <p:cNvPr id="4" name="Shape 1"/>
          <p:cNvSpPr/>
          <p:nvPr/>
        </p:nvSpPr>
        <p:spPr>
          <a:xfrm>
            <a:off x="6275903" y="2530793"/>
            <a:ext cx="3669744" cy="4916329"/>
          </a:xfrm>
          <a:prstGeom prst="roundRect">
            <a:avLst>
              <a:gd name="adj" fmla="val 2582"/>
            </a:avLst>
          </a:prstGeom>
          <a:solidFill>
            <a:srgbClr val="003180"/>
          </a:solidFill>
          <a:ln w="7620">
            <a:solidFill>
              <a:srgbClr val="194A99"/>
            </a:solidFill>
            <a:prstDash val="solid"/>
          </a:ln>
        </p:spPr>
        <p:txBody>
          <a:bodyPr/>
          <a:lstStyle/>
          <a:p>
            <a:endParaRPr lang="fr-FR"/>
          </a:p>
        </p:txBody>
      </p:sp>
      <p:sp>
        <p:nvSpPr>
          <p:cNvPr id="5" name="Text 2"/>
          <p:cNvSpPr/>
          <p:nvPr/>
        </p:nvSpPr>
        <p:spPr>
          <a:xfrm>
            <a:off x="6509028" y="2763917"/>
            <a:ext cx="3203496" cy="704850"/>
          </a:xfrm>
          <a:prstGeom prst="rect">
            <a:avLst/>
          </a:prstGeom>
          <a:noFill/>
          <a:ln/>
        </p:spPr>
        <p:txBody>
          <a:bodyPr wrap="square" lIns="0" tIns="0" rIns="0" bIns="0" rtlCol="0" anchor="t"/>
          <a:lstStyle/>
          <a:p>
            <a:pPr marL="0" indent="0">
              <a:lnSpc>
                <a:spcPts val="2750"/>
              </a:lnSpc>
              <a:buNone/>
            </a:pPr>
            <a:r>
              <a:rPr lang="en-US" sz="2200" dirty="0">
                <a:solidFill>
                  <a:srgbClr val="E2E6E9"/>
                </a:solidFill>
                <a:latin typeface="Merriweather" pitchFamily="34" charset="0"/>
                <a:ea typeface="Merriweather" pitchFamily="34" charset="-122"/>
                <a:cs typeface="Merriweather" pitchFamily="34" charset="-120"/>
              </a:rPr>
              <a:t>Bases de données relationnelles</a:t>
            </a:r>
            <a:endParaRPr lang="en-US" sz="2200" dirty="0"/>
          </a:p>
        </p:txBody>
      </p:sp>
      <p:sp>
        <p:nvSpPr>
          <p:cNvPr id="6" name="Text 3"/>
          <p:cNvSpPr/>
          <p:nvPr/>
        </p:nvSpPr>
        <p:spPr>
          <a:xfrm>
            <a:off x="6509028" y="3604022"/>
            <a:ext cx="3203496" cy="3609975"/>
          </a:xfrm>
          <a:prstGeom prst="rect">
            <a:avLst/>
          </a:prstGeom>
          <a:noFill/>
          <a:ln/>
        </p:spPr>
        <p:txBody>
          <a:bodyPr wrap="square" lIns="0" tIns="0" rIns="0" bIns="0" rtlCol="0" anchor="t"/>
          <a:lstStyle/>
          <a:p>
            <a:pPr marL="0" indent="0">
              <a:lnSpc>
                <a:spcPts val="2800"/>
              </a:lnSpc>
              <a:buNone/>
            </a:pPr>
            <a:r>
              <a:rPr lang="en-US" sz="1750" dirty="0">
                <a:solidFill>
                  <a:srgbClr val="E2E6E9"/>
                </a:solidFill>
                <a:latin typeface="Merriweather" pitchFamily="34" charset="0"/>
                <a:ea typeface="Merriweather" pitchFamily="34" charset="-122"/>
                <a:cs typeface="Merriweather" pitchFamily="34" charset="-120"/>
              </a:rPr>
              <a:t>Les bases de données SQL sont relationnelles et utilisent une structure basée sur un schéma. Elles sont idéales pour les données structurées, telles que les lectures de capteurs avec des formats fixes, les données de séries chronologiques et les données historiques.</a:t>
            </a:r>
            <a:endParaRPr lang="en-US" sz="1750" dirty="0"/>
          </a:p>
        </p:txBody>
      </p:sp>
      <p:sp>
        <p:nvSpPr>
          <p:cNvPr id="7" name="Shape 4"/>
          <p:cNvSpPr/>
          <p:nvPr/>
        </p:nvSpPr>
        <p:spPr>
          <a:xfrm>
            <a:off x="10171152" y="2530793"/>
            <a:ext cx="3669744" cy="4916329"/>
          </a:xfrm>
          <a:prstGeom prst="roundRect">
            <a:avLst>
              <a:gd name="adj" fmla="val 2582"/>
            </a:avLst>
          </a:prstGeom>
          <a:solidFill>
            <a:srgbClr val="003180"/>
          </a:solidFill>
          <a:ln w="7620">
            <a:solidFill>
              <a:srgbClr val="194A99"/>
            </a:solidFill>
            <a:prstDash val="solid"/>
          </a:ln>
        </p:spPr>
        <p:txBody>
          <a:bodyPr/>
          <a:lstStyle/>
          <a:p>
            <a:endParaRPr lang="fr-FR"/>
          </a:p>
        </p:txBody>
      </p:sp>
      <p:sp>
        <p:nvSpPr>
          <p:cNvPr id="8" name="Text 5"/>
          <p:cNvSpPr/>
          <p:nvPr/>
        </p:nvSpPr>
        <p:spPr>
          <a:xfrm>
            <a:off x="10404277" y="2763917"/>
            <a:ext cx="2819876" cy="352425"/>
          </a:xfrm>
          <a:prstGeom prst="rect">
            <a:avLst/>
          </a:prstGeom>
          <a:noFill/>
          <a:ln/>
        </p:spPr>
        <p:txBody>
          <a:bodyPr wrap="none" lIns="0" tIns="0" rIns="0" bIns="0" rtlCol="0" anchor="t"/>
          <a:lstStyle/>
          <a:p>
            <a:pPr marL="0" indent="0">
              <a:lnSpc>
                <a:spcPts val="2750"/>
              </a:lnSpc>
              <a:buNone/>
            </a:pPr>
            <a:r>
              <a:rPr lang="en-US" sz="2200" dirty="0">
                <a:solidFill>
                  <a:srgbClr val="E2E6E9"/>
                </a:solidFill>
                <a:latin typeface="Merriweather" pitchFamily="34" charset="0"/>
                <a:ea typeface="Merriweather" pitchFamily="34" charset="-122"/>
                <a:cs typeface="Merriweather" pitchFamily="34" charset="-120"/>
              </a:rPr>
              <a:t>Exemple</a:t>
            </a:r>
            <a:endParaRPr lang="en-US" sz="2200" dirty="0"/>
          </a:p>
        </p:txBody>
      </p:sp>
      <p:sp>
        <p:nvSpPr>
          <p:cNvPr id="9" name="Text 6"/>
          <p:cNvSpPr/>
          <p:nvPr/>
        </p:nvSpPr>
        <p:spPr>
          <a:xfrm>
            <a:off x="10404277" y="3251597"/>
            <a:ext cx="3203496" cy="2887980"/>
          </a:xfrm>
          <a:prstGeom prst="rect">
            <a:avLst/>
          </a:prstGeom>
          <a:noFill/>
          <a:ln/>
        </p:spPr>
        <p:txBody>
          <a:bodyPr wrap="square" lIns="0" tIns="0" rIns="0" bIns="0" rtlCol="0" anchor="t"/>
          <a:lstStyle/>
          <a:p>
            <a:pPr marL="0" indent="0">
              <a:lnSpc>
                <a:spcPts val="2800"/>
              </a:lnSpc>
              <a:buNone/>
            </a:pPr>
            <a:r>
              <a:rPr lang="en-US" sz="1750" dirty="0">
                <a:solidFill>
                  <a:srgbClr val="E2E6E9"/>
                </a:solidFill>
                <a:latin typeface="Merriweather" pitchFamily="34" charset="0"/>
                <a:ea typeface="Merriweather" pitchFamily="34" charset="-122"/>
                <a:cs typeface="Merriweather" pitchFamily="34" charset="-120"/>
              </a:rPr>
              <a:t>Pandas, une bibliothèque Python, peut être utilisé pour le traitement de données de température IoT, en stockant des données structurées dans une base de données SQL comme PostgreSQL.</a:t>
            </a:r>
            <a:endParaRPr lang="en-US" sz="1750" dirty="0"/>
          </a:p>
        </p:txBody>
      </p:sp>
      <p:sp>
        <p:nvSpPr>
          <p:cNvPr id="10" name="ZoneTexte 9">
            <a:extLst>
              <a:ext uri="{FF2B5EF4-FFF2-40B4-BE49-F238E27FC236}">
                <a16:creationId xmlns:a16="http://schemas.microsoft.com/office/drawing/2014/main" id="{A595154C-2042-EF31-BDBB-9334A14B57EE}"/>
              </a:ext>
            </a:extLst>
          </p:cNvPr>
          <p:cNvSpPr txBox="1"/>
          <p:nvPr/>
        </p:nvSpPr>
        <p:spPr>
          <a:xfrm>
            <a:off x="11994078" y="7730836"/>
            <a:ext cx="510639" cy="369332"/>
          </a:xfrm>
          <a:prstGeom prst="rect">
            <a:avLst/>
          </a:prstGeom>
          <a:noFill/>
        </p:spPr>
        <p:txBody>
          <a:bodyPr wrap="square" rtlCol="0">
            <a:spAutoFit/>
          </a:bodyPr>
          <a:lstStyle/>
          <a:p>
            <a:r>
              <a:rPr lang="fr-FR" dirty="0">
                <a:solidFill>
                  <a:schemeClr val="bg1"/>
                </a:solidFill>
              </a:rPr>
              <a:t>2</a:t>
            </a:r>
          </a:p>
        </p:txBody>
      </p:sp>
      <p:pic>
        <p:nvPicPr>
          <p:cNvPr id="12" name="Image 11">
            <a:extLst>
              <a:ext uri="{FF2B5EF4-FFF2-40B4-BE49-F238E27FC236}">
                <a16:creationId xmlns:a16="http://schemas.microsoft.com/office/drawing/2014/main" id="{06CED74D-B3AD-B082-CBCA-2301FF685115}"/>
              </a:ext>
            </a:extLst>
          </p:cNvPr>
          <p:cNvPicPr>
            <a:picLocks noGrp="1" noRot="1" noChangeAspect="1" noMove="1" noResize="1" noEditPoints="1" noAdjustHandles="1" noChangeArrowheads="1" noChangeShapeType="1" noCrop="1"/>
          </p:cNvPicPr>
          <p:nvPr/>
        </p:nvPicPr>
        <p:blipFill>
          <a:blip r:embed="rId4"/>
          <a:stretch>
            <a:fillRect/>
          </a:stretch>
        </p:blipFill>
        <p:spPr>
          <a:xfrm>
            <a:off x="12859009" y="7807547"/>
            <a:ext cx="1675698" cy="3693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093619" y="616387"/>
            <a:ext cx="7929563" cy="1084183"/>
          </a:xfrm>
          <a:prstGeom prst="rect">
            <a:avLst/>
          </a:prstGeom>
          <a:noFill/>
          <a:ln/>
        </p:spPr>
        <p:txBody>
          <a:bodyPr wrap="square" lIns="0" tIns="0" rIns="0" bIns="0" rtlCol="0" anchor="t"/>
          <a:lstStyle/>
          <a:p>
            <a:pPr marL="0" indent="0">
              <a:lnSpc>
                <a:spcPts val="4250"/>
              </a:lnSpc>
              <a:buNone/>
            </a:pPr>
            <a:r>
              <a:rPr lang="en-US" sz="3400" dirty="0">
                <a:solidFill>
                  <a:srgbClr val="F5F0F0"/>
                </a:solidFill>
                <a:latin typeface="Merriweather" pitchFamily="34" charset="0"/>
                <a:ea typeface="Merriweather" pitchFamily="34" charset="-122"/>
                <a:cs typeface="Merriweather" pitchFamily="34" charset="-120"/>
              </a:rPr>
              <a:t>Gestion flexible des données avec NoSQL</a:t>
            </a:r>
            <a:endParaRPr lang="en-US" sz="3400" dirty="0"/>
          </a:p>
        </p:txBody>
      </p:sp>
      <p:pic>
        <p:nvPicPr>
          <p:cNvPr id="4" name="Image 1" descr="preencoded.png"/>
          <p:cNvPicPr>
            <a:picLocks noChangeAspect="1"/>
          </p:cNvPicPr>
          <p:nvPr/>
        </p:nvPicPr>
        <p:blipFill>
          <a:blip r:embed="rId4"/>
          <a:stretch>
            <a:fillRect/>
          </a:stretch>
        </p:blipFill>
        <p:spPr>
          <a:xfrm>
            <a:off x="6093619" y="1960721"/>
            <a:ext cx="433626" cy="433626"/>
          </a:xfrm>
          <a:prstGeom prst="rect">
            <a:avLst/>
          </a:prstGeom>
        </p:spPr>
      </p:pic>
      <p:sp>
        <p:nvSpPr>
          <p:cNvPr id="5" name="Text 1"/>
          <p:cNvSpPr/>
          <p:nvPr/>
        </p:nvSpPr>
        <p:spPr>
          <a:xfrm>
            <a:off x="6093619" y="2567821"/>
            <a:ext cx="2168604" cy="270986"/>
          </a:xfrm>
          <a:prstGeom prst="rect">
            <a:avLst/>
          </a:prstGeom>
          <a:noFill/>
          <a:ln/>
        </p:spPr>
        <p:txBody>
          <a:bodyPr wrap="none" lIns="0" tIns="0" rIns="0" bIns="0" rtlCol="0" anchor="t"/>
          <a:lstStyle/>
          <a:p>
            <a:pPr marL="0" indent="0" algn="l">
              <a:lnSpc>
                <a:spcPts val="2100"/>
              </a:lnSpc>
              <a:buNone/>
            </a:pPr>
            <a:r>
              <a:rPr lang="en-US" sz="1700" dirty="0">
                <a:solidFill>
                  <a:srgbClr val="E2E6E9"/>
                </a:solidFill>
                <a:latin typeface="Merriweather" pitchFamily="34" charset="0"/>
                <a:ea typeface="Merriweather" pitchFamily="34" charset="-122"/>
                <a:cs typeface="Merriweather" pitchFamily="34" charset="-120"/>
              </a:rPr>
              <a:t>Flexibilité</a:t>
            </a:r>
            <a:endParaRPr lang="en-US" sz="1700" dirty="0"/>
          </a:p>
        </p:txBody>
      </p:sp>
      <p:sp>
        <p:nvSpPr>
          <p:cNvPr id="6" name="Text 2"/>
          <p:cNvSpPr/>
          <p:nvPr/>
        </p:nvSpPr>
        <p:spPr>
          <a:xfrm>
            <a:off x="6093619" y="2942868"/>
            <a:ext cx="7929563" cy="555069"/>
          </a:xfrm>
          <a:prstGeom prst="rect">
            <a:avLst/>
          </a:prstGeom>
          <a:noFill/>
          <a:ln/>
        </p:spPr>
        <p:txBody>
          <a:bodyPr wrap="square" lIns="0" tIns="0" rIns="0" bIns="0" rtlCol="0" anchor="t"/>
          <a:lstStyle/>
          <a:p>
            <a:pPr marL="0" indent="0" algn="l">
              <a:lnSpc>
                <a:spcPts val="2150"/>
              </a:lnSpc>
              <a:buNone/>
            </a:pPr>
            <a:r>
              <a:rPr lang="en-US" sz="1350" dirty="0">
                <a:solidFill>
                  <a:srgbClr val="E2E6E9"/>
                </a:solidFill>
                <a:latin typeface="Merriweather" pitchFamily="34" charset="0"/>
                <a:ea typeface="Merriweather" pitchFamily="34" charset="-122"/>
                <a:cs typeface="Merriweather" pitchFamily="34" charset="-120"/>
              </a:rPr>
              <a:t>Les bases de données NoSQL sont sans schéma, ce qui permet de stocker des formats de données variés, tels que des données JSON, des documents et des données semi-structurées.</a:t>
            </a:r>
            <a:endParaRPr lang="en-US" sz="1350" dirty="0"/>
          </a:p>
        </p:txBody>
      </p:sp>
      <p:pic>
        <p:nvPicPr>
          <p:cNvPr id="7" name="Image 2" descr="preencoded.png"/>
          <p:cNvPicPr>
            <a:picLocks noChangeAspect="1"/>
          </p:cNvPicPr>
          <p:nvPr/>
        </p:nvPicPr>
        <p:blipFill>
          <a:blip r:embed="rId5"/>
          <a:stretch>
            <a:fillRect/>
          </a:stretch>
        </p:blipFill>
        <p:spPr>
          <a:xfrm>
            <a:off x="6093619" y="4018359"/>
            <a:ext cx="433626" cy="433626"/>
          </a:xfrm>
          <a:prstGeom prst="rect">
            <a:avLst/>
          </a:prstGeom>
        </p:spPr>
      </p:pic>
      <p:sp>
        <p:nvSpPr>
          <p:cNvPr id="8" name="Text 3"/>
          <p:cNvSpPr/>
          <p:nvPr/>
        </p:nvSpPr>
        <p:spPr>
          <a:xfrm>
            <a:off x="6093619" y="4625459"/>
            <a:ext cx="2168604" cy="270986"/>
          </a:xfrm>
          <a:prstGeom prst="rect">
            <a:avLst/>
          </a:prstGeom>
          <a:noFill/>
          <a:ln/>
        </p:spPr>
        <p:txBody>
          <a:bodyPr wrap="none" lIns="0" tIns="0" rIns="0" bIns="0" rtlCol="0" anchor="t"/>
          <a:lstStyle/>
          <a:p>
            <a:pPr marL="0" indent="0" algn="l">
              <a:lnSpc>
                <a:spcPts val="2100"/>
              </a:lnSpc>
              <a:buNone/>
            </a:pPr>
            <a:r>
              <a:rPr lang="en-US" sz="1700" dirty="0">
                <a:solidFill>
                  <a:srgbClr val="E2E6E9"/>
                </a:solidFill>
                <a:latin typeface="Merriweather" pitchFamily="34" charset="0"/>
                <a:ea typeface="Merriweather" pitchFamily="34" charset="-122"/>
                <a:cs typeface="Merriweather" pitchFamily="34" charset="-120"/>
              </a:rPr>
              <a:t>Vitesse</a:t>
            </a:r>
            <a:endParaRPr lang="en-US" sz="1700" dirty="0"/>
          </a:p>
        </p:txBody>
      </p:sp>
      <p:sp>
        <p:nvSpPr>
          <p:cNvPr id="9" name="Text 4"/>
          <p:cNvSpPr/>
          <p:nvPr/>
        </p:nvSpPr>
        <p:spPr>
          <a:xfrm>
            <a:off x="6093619" y="5000506"/>
            <a:ext cx="7929563" cy="555069"/>
          </a:xfrm>
          <a:prstGeom prst="rect">
            <a:avLst/>
          </a:prstGeom>
          <a:noFill/>
          <a:ln/>
        </p:spPr>
        <p:txBody>
          <a:bodyPr wrap="square" lIns="0" tIns="0" rIns="0" bIns="0" rtlCol="0" anchor="t"/>
          <a:lstStyle/>
          <a:p>
            <a:pPr marL="0" indent="0" algn="l">
              <a:lnSpc>
                <a:spcPts val="2150"/>
              </a:lnSpc>
              <a:buNone/>
            </a:pPr>
            <a:r>
              <a:rPr lang="en-US" sz="1350" dirty="0">
                <a:solidFill>
                  <a:srgbClr val="E2E6E9"/>
                </a:solidFill>
                <a:latin typeface="Merriweather" pitchFamily="34" charset="0"/>
                <a:ea typeface="Merriweather" pitchFamily="34" charset="-122"/>
                <a:cs typeface="Merriweather" pitchFamily="34" charset="-120"/>
              </a:rPr>
              <a:t>Elles sont particulièrement adaptées aux données en temps réel, non structurées ou semi-structurées, ce qui est courant dans les applications IoT.</a:t>
            </a:r>
            <a:endParaRPr lang="en-US" sz="1350" dirty="0"/>
          </a:p>
        </p:txBody>
      </p:sp>
      <p:pic>
        <p:nvPicPr>
          <p:cNvPr id="10" name="Image 3" descr="preencoded.png"/>
          <p:cNvPicPr>
            <a:picLocks noChangeAspect="1"/>
          </p:cNvPicPr>
          <p:nvPr/>
        </p:nvPicPr>
        <p:blipFill>
          <a:blip r:embed="rId6"/>
          <a:stretch>
            <a:fillRect/>
          </a:stretch>
        </p:blipFill>
        <p:spPr>
          <a:xfrm>
            <a:off x="6093619" y="6075998"/>
            <a:ext cx="433626" cy="433626"/>
          </a:xfrm>
          <a:prstGeom prst="rect">
            <a:avLst/>
          </a:prstGeom>
        </p:spPr>
      </p:pic>
      <p:sp>
        <p:nvSpPr>
          <p:cNvPr id="11" name="Text 5"/>
          <p:cNvSpPr/>
          <p:nvPr/>
        </p:nvSpPr>
        <p:spPr>
          <a:xfrm>
            <a:off x="6093619" y="6683097"/>
            <a:ext cx="2168604" cy="270986"/>
          </a:xfrm>
          <a:prstGeom prst="rect">
            <a:avLst/>
          </a:prstGeom>
          <a:noFill/>
          <a:ln/>
        </p:spPr>
        <p:txBody>
          <a:bodyPr wrap="none" lIns="0" tIns="0" rIns="0" bIns="0" rtlCol="0" anchor="t"/>
          <a:lstStyle/>
          <a:p>
            <a:pPr marL="0" indent="0" algn="l">
              <a:lnSpc>
                <a:spcPts val="2100"/>
              </a:lnSpc>
              <a:buNone/>
            </a:pPr>
            <a:r>
              <a:rPr lang="en-US" sz="1700" dirty="0">
                <a:solidFill>
                  <a:srgbClr val="E2E6E9"/>
                </a:solidFill>
                <a:latin typeface="Merriweather" pitchFamily="34" charset="0"/>
                <a:ea typeface="Merriweather" pitchFamily="34" charset="-122"/>
                <a:cs typeface="Merriweather" pitchFamily="34" charset="-120"/>
              </a:rPr>
              <a:t>Scalabilité</a:t>
            </a:r>
            <a:endParaRPr lang="en-US" sz="1700" dirty="0"/>
          </a:p>
        </p:txBody>
      </p:sp>
      <p:sp>
        <p:nvSpPr>
          <p:cNvPr id="12" name="Text 6"/>
          <p:cNvSpPr/>
          <p:nvPr/>
        </p:nvSpPr>
        <p:spPr>
          <a:xfrm>
            <a:off x="6093619" y="7058144"/>
            <a:ext cx="7929563" cy="555069"/>
          </a:xfrm>
          <a:prstGeom prst="rect">
            <a:avLst/>
          </a:prstGeom>
          <a:noFill/>
          <a:ln/>
        </p:spPr>
        <p:txBody>
          <a:bodyPr wrap="square" lIns="0" tIns="0" rIns="0" bIns="0" rtlCol="0" anchor="t"/>
          <a:lstStyle/>
          <a:p>
            <a:pPr marL="0" indent="0" algn="l">
              <a:lnSpc>
                <a:spcPts val="2150"/>
              </a:lnSpc>
              <a:buNone/>
            </a:pPr>
            <a:r>
              <a:rPr lang="en-US" sz="1350" dirty="0">
                <a:solidFill>
                  <a:srgbClr val="E2E6E9"/>
                </a:solidFill>
                <a:latin typeface="Merriweather" pitchFamily="34" charset="0"/>
                <a:ea typeface="Merriweather" pitchFamily="34" charset="-122"/>
                <a:cs typeface="Merriweather" pitchFamily="34" charset="-120"/>
              </a:rPr>
              <a:t>Les bases de données NoSQL sont conçues pour une mise à l'échelle horizontale, ce qui permet de gérer les volumes de données croissants provenant des appareils IoT.</a:t>
            </a:r>
            <a:endParaRPr lang="en-US" sz="1350" dirty="0"/>
          </a:p>
        </p:txBody>
      </p:sp>
      <p:sp>
        <p:nvSpPr>
          <p:cNvPr id="13" name="ZoneTexte 12">
            <a:extLst>
              <a:ext uri="{FF2B5EF4-FFF2-40B4-BE49-F238E27FC236}">
                <a16:creationId xmlns:a16="http://schemas.microsoft.com/office/drawing/2014/main" id="{E034B377-1444-7361-3A23-7CE5913828A8}"/>
              </a:ext>
            </a:extLst>
          </p:cNvPr>
          <p:cNvSpPr txBox="1"/>
          <p:nvPr/>
        </p:nvSpPr>
        <p:spPr>
          <a:xfrm>
            <a:off x="12350338" y="7613213"/>
            <a:ext cx="558140" cy="369332"/>
          </a:xfrm>
          <a:prstGeom prst="rect">
            <a:avLst/>
          </a:prstGeom>
          <a:noFill/>
        </p:spPr>
        <p:txBody>
          <a:bodyPr wrap="square" rtlCol="0">
            <a:spAutoFit/>
          </a:bodyPr>
          <a:lstStyle/>
          <a:p>
            <a:r>
              <a:rPr lang="fr-FR" dirty="0"/>
              <a:t>3</a:t>
            </a:r>
          </a:p>
        </p:txBody>
      </p:sp>
      <p:pic>
        <p:nvPicPr>
          <p:cNvPr id="15" name="Image 14">
            <a:extLst>
              <a:ext uri="{FF2B5EF4-FFF2-40B4-BE49-F238E27FC236}">
                <a16:creationId xmlns:a16="http://schemas.microsoft.com/office/drawing/2014/main" id="{62AAC3B0-445F-8705-ED68-038C3EF10453}"/>
              </a:ext>
            </a:extLst>
          </p:cNvPr>
          <p:cNvPicPr>
            <a:picLocks noGrp="1" noRot="1" noChangeAspect="1" noMove="1" noResize="1" noEditPoints="1" noAdjustHandles="1" noChangeArrowheads="1" noChangeShapeType="1" noCrop="1"/>
          </p:cNvPicPr>
          <p:nvPr/>
        </p:nvPicPr>
        <p:blipFill>
          <a:blip r:embed="rId7"/>
          <a:stretch>
            <a:fillRect/>
          </a:stretch>
        </p:blipFill>
        <p:spPr>
          <a:xfrm>
            <a:off x="12908477" y="7728567"/>
            <a:ext cx="1615045" cy="478944"/>
          </a:xfrm>
          <a:prstGeom prst="rect">
            <a:avLst/>
          </a:prstGeom>
        </p:spPr>
      </p:pic>
      <p:sp>
        <p:nvSpPr>
          <p:cNvPr id="17" name="ZoneTexte 16">
            <a:extLst>
              <a:ext uri="{FF2B5EF4-FFF2-40B4-BE49-F238E27FC236}">
                <a16:creationId xmlns:a16="http://schemas.microsoft.com/office/drawing/2014/main" id="{FE66FE82-23B0-0656-C59B-FAA25D991522}"/>
              </a:ext>
            </a:extLst>
          </p:cNvPr>
          <p:cNvSpPr txBox="1"/>
          <p:nvPr/>
        </p:nvSpPr>
        <p:spPr>
          <a:xfrm>
            <a:off x="11793773" y="7728567"/>
            <a:ext cx="637954" cy="369332"/>
          </a:xfrm>
          <a:prstGeom prst="rect">
            <a:avLst/>
          </a:prstGeom>
          <a:noFill/>
        </p:spPr>
        <p:txBody>
          <a:bodyPr wrap="square" rtlCol="0">
            <a:spAutoFit/>
          </a:bodyPr>
          <a:lstStyle/>
          <a:p>
            <a:r>
              <a:rPr lang="fr-FR" dirty="0">
                <a:solidFill>
                  <a:schemeClr val="bg1"/>
                </a:solidFill>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9848" y="1161574"/>
            <a:ext cx="7625239" cy="615910"/>
          </a:xfrm>
          <a:prstGeom prst="rect">
            <a:avLst/>
          </a:prstGeom>
          <a:noFill/>
          <a:ln/>
        </p:spPr>
        <p:txBody>
          <a:bodyPr wrap="none" lIns="0" tIns="0" rIns="0" bIns="0" rtlCol="0" anchor="t"/>
          <a:lstStyle/>
          <a:p>
            <a:pPr marL="0" indent="0">
              <a:lnSpc>
                <a:spcPts val="4850"/>
              </a:lnSpc>
              <a:buNone/>
            </a:pPr>
            <a:r>
              <a:rPr lang="en-US" sz="3850" dirty="0">
                <a:solidFill>
                  <a:srgbClr val="F5F0F0"/>
                </a:solidFill>
                <a:latin typeface="Merriweather" pitchFamily="34" charset="0"/>
                <a:ea typeface="Merriweather" pitchFamily="34" charset="-122"/>
                <a:cs typeface="Merriweather" pitchFamily="34" charset="-120"/>
              </a:rPr>
              <a:t>SQL vs NoSQL : Différences clés</a:t>
            </a:r>
            <a:endParaRPr lang="en-US" sz="3850" dirty="0"/>
          </a:p>
        </p:txBody>
      </p:sp>
      <p:sp>
        <p:nvSpPr>
          <p:cNvPr id="4" name="Shape 1"/>
          <p:cNvSpPr/>
          <p:nvPr/>
        </p:nvSpPr>
        <p:spPr>
          <a:xfrm>
            <a:off x="689848" y="2073116"/>
            <a:ext cx="7764304" cy="4994791"/>
          </a:xfrm>
          <a:prstGeom prst="roundRect">
            <a:avLst>
              <a:gd name="adj" fmla="val 1658"/>
            </a:avLst>
          </a:prstGeom>
          <a:noFill/>
          <a:ln w="7620">
            <a:solidFill>
              <a:srgbClr val="FFFFFF">
                <a:alpha val="24000"/>
              </a:srgbClr>
            </a:solidFill>
            <a:prstDash val="solid"/>
          </a:ln>
        </p:spPr>
        <p:txBody>
          <a:bodyPr/>
          <a:lstStyle/>
          <a:p>
            <a:endParaRPr lang="fr-FR"/>
          </a:p>
        </p:txBody>
      </p:sp>
      <p:sp>
        <p:nvSpPr>
          <p:cNvPr id="5" name="Shape 2"/>
          <p:cNvSpPr/>
          <p:nvPr/>
        </p:nvSpPr>
        <p:spPr>
          <a:xfrm>
            <a:off x="697468" y="2080736"/>
            <a:ext cx="7748230" cy="567095"/>
          </a:xfrm>
          <a:prstGeom prst="rect">
            <a:avLst/>
          </a:prstGeom>
          <a:solidFill>
            <a:srgbClr val="FFFFFF">
              <a:alpha val="4000"/>
            </a:srgbClr>
          </a:solidFill>
          <a:ln/>
        </p:spPr>
        <p:txBody>
          <a:bodyPr/>
          <a:lstStyle/>
          <a:p>
            <a:endParaRPr lang="fr-FR"/>
          </a:p>
        </p:txBody>
      </p:sp>
      <p:sp>
        <p:nvSpPr>
          <p:cNvPr id="6" name="Text 3"/>
          <p:cNvSpPr/>
          <p:nvPr/>
        </p:nvSpPr>
        <p:spPr>
          <a:xfrm>
            <a:off x="895350" y="2206585"/>
            <a:ext cx="2184559" cy="315397"/>
          </a:xfrm>
          <a:prstGeom prst="rect">
            <a:avLst/>
          </a:prstGeom>
          <a:noFill/>
          <a:ln/>
        </p:spPr>
        <p:txBody>
          <a:bodyPr wrap="none" lIns="0" tIns="0" rIns="0" bIns="0" rtlCol="0" anchor="t"/>
          <a:lstStyle/>
          <a:p>
            <a:pPr marL="0" indent="0">
              <a:lnSpc>
                <a:spcPts val="2450"/>
              </a:lnSpc>
              <a:buNone/>
            </a:pPr>
            <a:r>
              <a:rPr lang="en-US" sz="1550" b="1" dirty="0">
                <a:solidFill>
                  <a:srgbClr val="E2E6E9"/>
                </a:solidFill>
                <a:latin typeface="Merriweather" pitchFamily="34" charset="0"/>
                <a:ea typeface="Merriweather" pitchFamily="34" charset="-122"/>
                <a:cs typeface="Merriweather" pitchFamily="34" charset="-120"/>
              </a:rPr>
              <a:t>Fonctionnalité</a:t>
            </a:r>
            <a:endParaRPr lang="en-US" sz="1550" dirty="0"/>
          </a:p>
        </p:txBody>
      </p:sp>
      <p:sp>
        <p:nvSpPr>
          <p:cNvPr id="7" name="Text 4"/>
          <p:cNvSpPr/>
          <p:nvPr/>
        </p:nvSpPr>
        <p:spPr>
          <a:xfrm>
            <a:off x="3481626" y="2206585"/>
            <a:ext cx="2180749" cy="315397"/>
          </a:xfrm>
          <a:prstGeom prst="rect">
            <a:avLst/>
          </a:prstGeom>
          <a:noFill/>
          <a:ln/>
        </p:spPr>
        <p:txBody>
          <a:bodyPr wrap="none" lIns="0" tIns="0" rIns="0" bIns="0" rtlCol="0" anchor="t"/>
          <a:lstStyle/>
          <a:p>
            <a:pPr marL="0" indent="0">
              <a:lnSpc>
                <a:spcPts val="2450"/>
              </a:lnSpc>
              <a:buNone/>
            </a:pPr>
            <a:r>
              <a:rPr lang="en-US" sz="1550" b="1" dirty="0">
                <a:solidFill>
                  <a:srgbClr val="E2E6E9"/>
                </a:solidFill>
                <a:latin typeface="Merriweather" pitchFamily="34" charset="0"/>
                <a:ea typeface="Merriweather" pitchFamily="34" charset="-122"/>
                <a:cs typeface="Merriweather" pitchFamily="34" charset="-120"/>
              </a:rPr>
              <a:t>SQL</a:t>
            </a:r>
            <a:endParaRPr lang="en-US" sz="1550" dirty="0"/>
          </a:p>
        </p:txBody>
      </p:sp>
      <p:sp>
        <p:nvSpPr>
          <p:cNvPr id="8" name="Text 5"/>
          <p:cNvSpPr/>
          <p:nvPr/>
        </p:nvSpPr>
        <p:spPr>
          <a:xfrm>
            <a:off x="6064091" y="2206585"/>
            <a:ext cx="2184559" cy="315397"/>
          </a:xfrm>
          <a:prstGeom prst="rect">
            <a:avLst/>
          </a:prstGeom>
          <a:noFill/>
          <a:ln/>
        </p:spPr>
        <p:txBody>
          <a:bodyPr wrap="none" lIns="0" tIns="0" rIns="0" bIns="0" rtlCol="0" anchor="t"/>
          <a:lstStyle/>
          <a:p>
            <a:pPr marL="0" indent="0">
              <a:lnSpc>
                <a:spcPts val="2450"/>
              </a:lnSpc>
              <a:buNone/>
            </a:pPr>
            <a:r>
              <a:rPr lang="en-US" sz="1550" b="1" dirty="0">
                <a:solidFill>
                  <a:srgbClr val="E2E6E9"/>
                </a:solidFill>
                <a:latin typeface="Merriweather" pitchFamily="34" charset="0"/>
                <a:ea typeface="Merriweather" pitchFamily="34" charset="-122"/>
                <a:cs typeface="Merriweather" pitchFamily="34" charset="-120"/>
              </a:rPr>
              <a:t>NoSQL</a:t>
            </a:r>
            <a:endParaRPr lang="en-US" sz="1550" dirty="0"/>
          </a:p>
        </p:txBody>
      </p:sp>
      <p:sp>
        <p:nvSpPr>
          <p:cNvPr id="9" name="Shape 6"/>
          <p:cNvSpPr/>
          <p:nvPr/>
        </p:nvSpPr>
        <p:spPr>
          <a:xfrm>
            <a:off x="697468" y="2647831"/>
            <a:ext cx="7748230" cy="567095"/>
          </a:xfrm>
          <a:prstGeom prst="rect">
            <a:avLst/>
          </a:prstGeom>
          <a:solidFill>
            <a:srgbClr val="000000">
              <a:alpha val="4000"/>
            </a:srgbClr>
          </a:solidFill>
          <a:ln/>
        </p:spPr>
        <p:txBody>
          <a:bodyPr/>
          <a:lstStyle/>
          <a:p>
            <a:endParaRPr lang="fr-FR"/>
          </a:p>
        </p:txBody>
      </p:sp>
      <p:sp>
        <p:nvSpPr>
          <p:cNvPr id="10" name="Text 7"/>
          <p:cNvSpPr/>
          <p:nvPr/>
        </p:nvSpPr>
        <p:spPr>
          <a:xfrm>
            <a:off x="895350" y="2773680"/>
            <a:ext cx="2184559" cy="315397"/>
          </a:xfrm>
          <a:prstGeom prst="rect">
            <a:avLst/>
          </a:prstGeom>
          <a:noFill/>
          <a:ln/>
        </p:spPr>
        <p:txBody>
          <a:bodyPr wrap="non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Structure</a:t>
            </a:r>
            <a:endParaRPr lang="en-US" sz="1550" dirty="0"/>
          </a:p>
        </p:txBody>
      </p:sp>
      <p:sp>
        <p:nvSpPr>
          <p:cNvPr id="11" name="Text 8"/>
          <p:cNvSpPr/>
          <p:nvPr/>
        </p:nvSpPr>
        <p:spPr>
          <a:xfrm>
            <a:off x="3481626" y="2773680"/>
            <a:ext cx="2180749" cy="315397"/>
          </a:xfrm>
          <a:prstGeom prst="rect">
            <a:avLst/>
          </a:prstGeom>
          <a:noFill/>
          <a:ln/>
        </p:spPr>
        <p:txBody>
          <a:bodyPr wrap="non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Schéma fixe</a:t>
            </a:r>
            <a:endParaRPr lang="en-US" sz="1550" dirty="0"/>
          </a:p>
        </p:txBody>
      </p:sp>
      <p:sp>
        <p:nvSpPr>
          <p:cNvPr id="12" name="Text 9"/>
          <p:cNvSpPr/>
          <p:nvPr/>
        </p:nvSpPr>
        <p:spPr>
          <a:xfrm>
            <a:off x="6064091" y="2773680"/>
            <a:ext cx="2184559" cy="315397"/>
          </a:xfrm>
          <a:prstGeom prst="rect">
            <a:avLst/>
          </a:prstGeom>
          <a:noFill/>
          <a:ln/>
        </p:spPr>
        <p:txBody>
          <a:bodyPr wrap="non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Schéma flexible</a:t>
            </a:r>
            <a:endParaRPr lang="en-US" sz="1550" dirty="0"/>
          </a:p>
        </p:txBody>
      </p:sp>
      <p:sp>
        <p:nvSpPr>
          <p:cNvPr id="13" name="Shape 10"/>
          <p:cNvSpPr/>
          <p:nvPr/>
        </p:nvSpPr>
        <p:spPr>
          <a:xfrm>
            <a:off x="697468" y="3214926"/>
            <a:ext cx="7748230" cy="882491"/>
          </a:xfrm>
          <a:prstGeom prst="rect">
            <a:avLst/>
          </a:prstGeom>
          <a:solidFill>
            <a:srgbClr val="FFFFFF">
              <a:alpha val="4000"/>
            </a:srgbClr>
          </a:solidFill>
          <a:ln/>
        </p:spPr>
        <p:txBody>
          <a:bodyPr/>
          <a:lstStyle/>
          <a:p>
            <a:endParaRPr lang="fr-FR"/>
          </a:p>
        </p:txBody>
      </p:sp>
      <p:sp>
        <p:nvSpPr>
          <p:cNvPr id="14" name="Text 11"/>
          <p:cNvSpPr/>
          <p:nvPr/>
        </p:nvSpPr>
        <p:spPr>
          <a:xfrm>
            <a:off x="895350" y="3340775"/>
            <a:ext cx="2184559" cy="315397"/>
          </a:xfrm>
          <a:prstGeom prst="rect">
            <a:avLst/>
          </a:prstGeom>
          <a:noFill/>
          <a:ln/>
        </p:spPr>
        <p:txBody>
          <a:bodyPr wrap="non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Type de données</a:t>
            </a:r>
            <a:endParaRPr lang="en-US" sz="1550" dirty="0"/>
          </a:p>
        </p:txBody>
      </p:sp>
      <p:sp>
        <p:nvSpPr>
          <p:cNvPr id="15" name="Text 12"/>
          <p:cNvSpPr/>
          <p:nvPr/>
        </p:nvSpPr>
        <p:spPr>
          <a:xfrm>
            <a:off x="3481626" y="3340775"/>
            <a:ext cx="2180749" cy="315397"/>
          </a:xfrm>
          <a:prstGeom prst="rect">
            <a:avLst/>
          </a:prstGeom>
          <a:noFill/>
          <a:ln/>
        </p:spPr>
        <p:txBody>
          <a:bodyPr wrap="non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Structuré</a:t>
            </a:r>
            <a:endParaRPr lang="en-US" sz="1550" dirty="0"/>
          </a:p>
        </p:txBody>
      </p:sp>
      <p:sp>
        <p:nvSpPr>
          <p:cNvPr id="16" name="Text 13"/>
          <p:cNvSpPr/>
          <p:nvPr/>
        </p:nvSpPr>
        <p:spPr>
          <a:xfrm>
            <a:off x="6064091" y="3340775"/>
            <a:ext cx="2184559" cy="630793"/>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Semi-structuré/Non structuré</a:t>
            </a:r>
            <a:endParaRPr lang="en-US" sz="1550" dirty="0"/>
          </a:p>
        </p:txBody>
      </p:sp>
      <p:sp>
        <p:nvSpPr>
          <p:cNvPr id="17" name="Shape 14"/>
          <p:cNvSpPr/>
          <p:nvPr/>
        </p:nvSpPr>
        <p:spPr>
          <a:xfrm>
            <a:off x="697468" y="4097417"/>
            <a:ext cx="7748230" cy="1197888"/>
          </a:xfrm>
          <a:prstGeom prst="rect">
            <a:avLst/>
          </a:prstGeom>
          <a:solidFill>
            <a:srgbClr val="000000">
              <a:alpha val="4000"/>
            </a:srgbClr>
          </a:solidFill>
          <a:ln/>
        </p:spPr>
        <p:txBody>
          <a:bodyPr/>
          <a:lstStyle/>
          <a:p>
            <a:endParaRPr lang="fr-FR"/>
          </a:p>
        </p:txBody>
      </p:sp>
      <p:sp>
        <p:nvSpPr>
          <p:cNvPr id="18" name="Text 15"/>
          <p:cNvSpPr/>
          <p:nvPr/>
        </p:nvSpPr>
        <p:spPr>
          <a:xfrm>
            <a:off x="895350" y="4223266"/>
            <a:ext cx="2184559" cy="315397"/>
          </a:xfrm>
          <a:prstGeom prst="rect">
            <a:avLst/>
          </a:prstGeom>
          <a:noFill/>
          <a:ln/>
        </p:spPr>
        <p:txBody>
          <a:bodyPr wrap="non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Langage de requête</a:t>
            </a:r>
            <a:endParaRPr lang="en-US" sz="1550" dirty="0"/>
          </a:p>
        </p:txBody>
      </p:sp>
      <p:sp>
        <p:nvSpPr>
          <p:cNvPr id="19" name="Text 16"/>
          <p:cNvSpPr/>
          <p:nvPr/>
        </p:nvSpPr>
        <p:spPr>
          <a:xfrm>
            <a:off x="3481626" y="4223266"/>
            <a:ext cx="2180749" cy="315397"/>
          </a:xfrm>
          <a:prstGeom prst="rect">
            <a:avLst/>
          </a:prstGeom>
          <a:noFill/>
          <a:ln/>
        </p:spPr>
        <p:txBody>
          <a:bodyPr wrap="non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SQL</a:t>
            </a:r>
            <a:endParaRPr lang="en-US" sz="1550" dirty="0"/>
          </a:p>
        </p:txBody>
      </p:sp>
      <p:sp>
        <p:nvSpPr>
          <p:cNvPr id="20" name="Text 17"/>
          <p:cNvSpPr/>
          <p:nvPr/>
        </p:nvSpPr>
        <p:spPr>
          <a:xfrm>
            <a:off x="6064091" y="4223266"/>
            <a:ext cx="2184559" cy="946190"/>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Variable (par exemple, JSON, clé-valeur)</a:t>
            </a:r>
            <a:endParaRPr lang="en-US" sz="1550" dirty="0"/>
          </a:p>
        </p:txBody>
      </p:sp>
      <p:sp>
        <p:nvSpPr>
          <p:cNvPr id="21" name="Shape 18"/>
          <p:cNvSpPr/>
          <p:nvPr/>
        </p:nvSpPr>
        <p:spPr>
          <a:xfrm>
            <a:off x="697468" y="5295305"/>
            <a:ext cx="7748230" cy="882491"/>
          </a:xfrm>
          <a:prstGeom prst="rect">
            <a:avLst/>
          </a:prstGeom>
          <a:solidFill>
            <a:srgbClr val="FFFFFF">
              <a:alpha val="4000"/>
            </a:srgbClr>
          </a:solidFill>
          <a:ln/>
        </p:spPr>
        <p:txBody>
          <a:bodyPr/>
          <a:lstStyle/>
          <a:p>
            <a:endParaRPr lang="fr-FR"/>
          </a:p>
        </p:txBody>
      </p:sp>
      <p:sp>
        <p:nvSpPr>
          <p:cNvPr id="22" name="Text 19"/>
          <p:cNvSpPr/>
          <p:nvPr/>
        </p:nvSpPr>
        <p:spPr>
          <a:xfrm>
            <a:off x="895350" y="5421154"/>
            <a:ext cx="2184559" cy="315397"/>
          </a:xfrm>
          <a:prstGeom prst="rect">
            <a:avLst/>
          </a:prstGeom>
          <a:noFill/>
          <a:ln/>
        </p:spPr>
        <p:txBody>
          <a:bodyPr wrap="non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Scalabilité</a:t>
            </a:r>
            <a:endParaRPr lang="en-US" sz="1550" dirty="0"/>
          </a:p>
        </p:txBody>
      </p:sp>
      <p:sp>
        <p:nvSpPr>
          <p:cNvPr id="23" name="Text 20"/>
          <p:cNvSpPr/>
          <p:nvPr/>
        </p:nvSpPr>
        <p:spPr>
          <a:xfrm>
            <a:off x="3481626" y="5421154"/>
            <a:ext cx="2180749" cy="630793"/>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Mise à l'échelle verticale</a:t>
            </a:r>
            <a:endParaRPr lang="en-US" sz="1550" dirty="0"/>
          </a:p>
        </p:txBody>
      </p:sp>
      <p:sp>
        <p:nvSpPr>
          <p:cNvPr id="24" name="Text 21"/>
          <p:cNvSpPr/>
          <p:nvPr/>
        </p:nvSpPr>
        <p:spPr>
          <a:xfrm>
            <a:off x="6064091" y="5421154"/>
            <a:ext cx="2184559" cy="630793"/>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Mise à l'échelle horizontale</a:t>
            </a:r>
            <a:endParaRPr lang="en-US" sz="1550" dirty="0"/>
          </a:p>
        </p:txBody>
      </p:sp>
      <p:sp>
        <p:nvSpPr>
          <p:cNvPr id="25" name="Shape 22"/>
          <p:cNvSpPr/>
          <p:nvPr/>
        </p:nvSpPr>
        <p:spPr>
          <a:xfrm>
            <a:off x="697468" y="6177796"/>
            <a:ext cx="7748230" cy="882491"/>
          </a:xfrm>
          <a:prstGeom prst="rect">
            <a:avLst/>
          </a:prstGeom>
          <a:solidFill>
            <a:srgbClr val="000000">
              <a:alpha val="4000"/>
            </a:srgbClr>
          </a:solidFill>
          <a:ln/>
        </p:spPr>
        <p:txBody>
          <a:bodyPr/>
          <a:lstStyle/>
          <a:p>
            <a:endParaRPr lang="fr-FR"/>
          </a:p>
        </p:txBody>
      </p:sp>
      <p:sp>
        <p:nvSpPr>
          <p:cNvPr id="26" name="Text 23"/>
          <p:cNvSpPr/>
          <p:nvPr/>
        </p:nvSpPr>
        <p:spPr>
          <a:xfrm>
            <a:off x="895350" y="6303645"/>
            <a:ext cx="2184559" cy="315397"/>
          </a:xfrm>
          <a:prstGeom prst="rect">
            <a:avLst/>
          </a:prstGeom>
          <a:noFill/>
          <a:ln/>
        </p:spPr>
        <p:txBody>
          <a:bodyPr wrap="non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Cas d'utilisation</a:t>
            </a:r>
            <a:endParaRPr lang="en-US" sz="1550" dirty="0"/>
          </a:p>
        </p:txBody>
      </p:sp>
      <p:sp>
        <p:nvSpPr>
          <p:cNvPr id="27" name="Text 24"/>
          <p:cNvSpPr/>
          <p:nvPr/>
        </p:nvSpPr>
        <p:spPr>
          <a:xfrm>
            <a:off x="3481626" y="6303645"/>
            <a:ext cx="2180749" cy="630793"/>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Données financières, journaux</a:t>
            </a:r>
            <a:endParaRPr lang="en-US" sz="1550" dirty="0"/>
          </a:p>
        </p:txBody>
      </p:sp>
      <p:sp>
        <p:nvSpPr>
          <p:cNvPr id="28" name="Text 25"/>
          <p:cNvSpPr/>
          <p:nvPr/>
        </p:nvSpPr>
        <p:spPr>
          <a:xfrm>
            <a:off x="6064091" y="6303645"/>
            <a:ext cx="2184559" cy="630793"/>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Données IoT, médias sociaux</a:t>
            </a:r>
            <a:endParaRPr lang="en-US" sz="1550" dirty="0"/>
          </a:p>
        </p:txBody>
      </p:sp>
      <p:pic>
        <p:nvPicPr>
          <p:cNvPr id="30" name="Image 29">
            <a:extLst>
              <a:ext uri="{FF2B5EF4-FFF2-40B4-BE49-F238E27FC236}">
                <a16:creationId xmlns:a16="http://schemas.microsoft.com/office/drawing/2014/main" id="{3EE291E5-AB1A-D4BC-96BF-BD736DF2C063}"/>
              </a:ext>
            </a:extLst>
          </p:cNvPr>
          <p:cNvPicPr>
            <a:picLocks noChangeAspect="1"/>
          </p:cNvPicPr>
          <p:nvPr/>
        </p:nvPicPr>
        <p:blipFill>
          <a:blip r:embed="rId4"/>
          <a:stretch>
            <a:fillRect/>
          </a:stretch>
        </p:blipFill>
        <p:spPr>
          <a:xfrm>
            <a:off x="6950056" y="4006844"/>
            <a:ext cx="730288" cy="215911"/>
          </a:xfrm>
          <a:prstGeom prst="rect">
            <a:avLst/>
          </a:prstGeom>
        </p:spPr>
      </p:pic>
      <p:pic>
        <p:nvPicPr>
          <p:cNvPr id="32" name="Image 31">
            <a:extLst>
              <a:ext uri="{FF2B5EF4-FFF2-40B4-BE49-F238E27FC236}">
                <a16:creationId xmlns:a16="http://schemas.microsoft.com/office/drawing/2014/main" id="{AEA3A1CD-5174-B154-C382-57AAC30777AB}"/>
              </a:ext>
            </a:extLst>
          </p:cNvPr>
          <p:cNvPicPr>
            <a:picLocks noGrp="1" noRot="1" noChangeAspect="1" noMove="1" noResize="1" noEditPoints="1" noAdjustHandles="1" noChangeArrowheads="1" noChangeShapeType="1" noCrop="1"/>
          </p:cNvPicPr>
          <p:nvPr/>
        </p:nvPicPr>
        <p:blipFill>
          <a:blip r:embed="rId4"/>
          <a:stretch>
            <a:fillRect/>
          </a:stretch>
        </p:blipFill>
        <p:spPr>
          <a:xfrm>
            <a:off x="12851124" y="7738133"/>
            <a:ext cx="1662317" cy="491467"/>
          </a:xfrm>
          <a:prstGeom prst="rect">
            <a:avLst/>
          </a:prstGeom>
        </p:spPr>
      </p:pic>
      <p:sp>
        <p:nvSpPr>
          <p:cNvPr id="33" name="ZoneTexte 32">
            <a:extLst>
              <a:ext uri="{FF2B5EF4-FFF2-40B4-BE49-F238E27FC236}">
                <a16:creationId xmlns:a16="http://schemas.microsoft.com/office/drawing/2014/main" id="{E4B66B65-A450-3848-0A0D-4FA44B8B617C}"/>
              </a:ext>
            </a:extLst>
          </p:cNvPr>
          <p:cNvSpPr txBox="1"/>
          <p:nvPr/>
        </p:nvSpPr>
        <p:spPr>
          <a:xfrm>
            <a:off x="10962167" y="7538484"/>
            <a:ext cx="786810" cy="369332"/>
          </a:xfrm>
          <a:prstGeom prst="rect">
            <a:avLst/>
          </a:prstGeom>
          <a:noFill/>
        </p:spPr>
        <p:txBody>
          <a:bodyPr wrap="square" rtlCol="0">
            <a:spAutoFit/>
          </a:bodyPr>
          <a:lstStyle/>
          <a:p>
            <a:r>
              <a:rPr lang="fr-FR" dirty="0">
                <a:solidFill>
                  <a:schemeClr val="bg1"/>
                </a:solidFill>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749379"/>
            <a:ext cx="7416403" cy="1542574"/>
          </a:xfrm>
          <a:prstGeom prst="rect">
            <a:avLst/>
          </a:prstGeom>
          <a:noFill/>
          <a:ln/>
        </p:spPr>
        <p:txBody>
          <a:bodyPr wrap="squar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Cas d'utilisation dans l'IoT</a:t>
            </a:r>
            <a:endParaRPr lang="en-US" sz="4850" dirty="0"/>
          </a:p>
        </p:txBody>
      </p:sp>
      <p:pic>
        <p:nvPicPr>
          <p:cNvPr id="4" name="Image 1" descr="preencoded.png"/>
          <p:cNvPicPr>
            <a:picLocks noChangeAspect="1"/>
          </p:cNvPicPr>
          <p:nvPr/>
        </p:nvPicPr>
        <p:blipFill>
          <a:blip r:embed="rId4"/>
          <a:stretch>
            <a:fillRect/>
          </a:stretch>
        </p:blipFill>
        <p:spPr>
          <a:xfrm>
            <a:off x="863798" y="2662118"/>
            <a:ext cx="1234083" cy="2606397"/>
          </a:xfrm>
          <a:prstGeom prst="rect">
            <a:avLst/>
          </a:prstGeom>
        </p:spPr>
      </p:pic>
      <p:sp>
        <p:nvSpPr>
          <p:cNvPr id="5" name="Text 1"/>
          <p:cNvSpPr/>
          <p:nvPr/>
        </p:nvSpPr>
        <p:spPr>
          <a:xfrm>
            <a:off x="2468047" y="2908935"/>
            <a:ext cx="3085386" cy="385524"/>
          </a:xfrm>
          <a:prstGeom prst="rect">
            <a:avLst/>
          </a:prstGeom>
          <a:noFill/>
          <a:ln/>
        </p:spPr>
        <p:txBody>
          <a:bodyPr wrap="non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SQL</a:t>
            </a:r>
            <a:endParaRPr lang="en-US" sz="2400" dirty="0"/>
          </a:p>
        </p:txBody>
      </p:sp>
      <p:pic>
        <p:nvPicPr>
          <p:cNvPr id="7" name="Image 2" descr="preencoded.png"/>
          <p:cNvPicPr>
            <a:picLocks noChangeAspect="1"/>
          </p:cNvPicPr>
          <p:nvPr/>
        </p:nvPicPr>
        <p:blipFill>
          <a:blip r:embed="rId5"/>
          <a:stretch>
            <a:fillRect/>
          </a:stretch>
        </p:blipFill>
        <p:spPr>
          <a:xfrm>
            <a:off x="863798" y="5268516"/>
            <a:ext cx="1234083" cy="2211586"/>
          </a:xfrm>
          <a:prstGeom prst="rect">
            <a:avLst/>
          </a:prstGeom>
        </p:spPr>
      </p:pic>
      <p:sp>
        <p:nvSpPr>
          <p:cNvPr id="8" name="Text 3"/>
          <p:cNvSpPr/>
          <p:nvPr/>
        </p:nvSpPr>
        <p:spPr>
          <a:xfrm>
            <a:off x="2468047" y="5515332"/>
            <a:ext cx="3085386" cy="385524"/>
          </a:xfrm>
          <a:prstGeom prst="rect">
            <a:avLst/>
          </a:prstGeom>
          <a:noFill/>
          <a:ln/>
        </p:spPr>
        <p:txBody>
          <a:bodyPr wrap="non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NoSQL</a:t>
            </a:r>
            <a:endParaRPr lang="en-US" sz="2400" dirty="0"/>
          </a:p>
        </p:txBody>
      </p:sp>
      <p:pic>
        <p:nvPicPr>
          <p:cNvPr id="11" name="Image 10">
            <a:extLst>
              <a:ext uri="{FF2B5EF4-FFF2-40B4-BE49-F238E27FC236}">
                <a16:creationId xmlns:a16="http://schemas.microsoft.com/office/drawing/2014/main" id="{5A8DDCE9-B762-C3BD-635B-B0985C0A488B}"/>
              </a:ext>
            </a:extLst>
          </p:cNvPr>
          <p:cNvPicPr>
            <a:picLocks noGrp="1" noRot="1" noChangeAspect="1" noMove="1" noResize="1" noEditPoints="1" noAdjustHandles="1" noChangeArrowheads="1" noChangeShapeType="1" noCrop="1"/>
          </p:cNvPicPr>
          <p:nvPr/>
        </p:nvPicPr>
        <p:blipFill>
          <a:blip r:embed="rId6"/>
          <a:stretch>
            <a:fillRect/>
          </a:stretch>
        </p:blipFill>
        <p:spPr>
          <a:xfrm>
            <a:off x="12787330" y="7770770"/>
            <a:ext cx="1843070" cy="458830"/>
          </a:xfrm>
          <a:prstGeom prst="rect">
            <a:avLst/>
          </a:prstGeom>
        </p:spPr>
      </p:pic>
      <p:sp>
        <p:nvSpPr>
          <p:cNvPr id="12" name="ZoneTexte 11">
            <a:extLst>
              <a:ext uri="{FF2B5EF4-FFF2-40B4-BE49-F238E27FC236}">
                <a16:creationId xmlns:a16="http://schemas.microsoft.com/office/drawing/2014/main" id="{367E71F0-AAA1-66F9-7923-AB5DA9DF7950}"/>
              </a:ext>
            </a:extLst>
          </p:cNvPr>
          <p:cNvSpPr txBox="1"/>
          <p:nvPr/>
        </p:nvSpPr>
        <p:spPr>
          <a:xfrm>
            <a:off x="11313042" y="7770770"/>
            <a:ext cx="712381" cy="369332"/>
          </a:xfrm>
          <a:prstGeom prst="rect">
            <a:avLst/>
          </a:prstGeom>
          <a:noFill/>
        </p:spPr>
        <p:txBody>
          <a:bodyPr wrap="square" rtlCol="0">
            <a:spAutoFit/>
          </a:bodyPr>
          <a:lstStyle/>
          <a:p>
            <a:r>
              <a:rPr lang="fr-FR" dirty="0">
                <a:solidFill>
                  <a:schemeClr val="bg1"/>
                </a:solidFill>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1756648"/>
            <a:ext cx="6170771" cy="771287"/>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Points clés à retenir</a:t>
            </a:r>
            <a:endParaRPr lang="en-US" sz="4850" dirty="0"/>
          </a:p>
        </p:txBody>
      </p:sp>
      <p:sp>
        <p:nvSpPr>
          <p:cNvPr id="4" name="Shape 1"/>
          <p:cNvSpPr/>
          <p:nvPr/>
        </p:nvSpPr>
        <p:spPr>
          <a:xfrm>
            <a:off x="6350198" y="3175754"/>
            <a:ext cx="431840" cy="431840"/>
          </a:xfrm>
          <a:prstGeom prst="roundRect">
            <a:avLst>
              <a:gd name="adj" fmla="val 24006"/>
            </a:avLst>
          </a:prstGeom>
          <a:solidFill>
            <a:srgbClr val="003180"/>
          </a:solidFill>
          <a:ln w="15240">
            <a:solidFill>
              <a:srgbClr val="194A99"/>
            </a:solidFill>
            <a:prstDash val="solid"/>
          </a:ln>
        </p:spPr>
        <p:txBody>
          <a:bodyPr/>
          <a:lstStyle/>
          <a:p>
            <a:endParaRPr lang="fr-FR"/>
          </a:p>
        </p:txBody>
      </p:sp>
      <p:sp>
        <p:nvSpPr>
          <p:cNvPr id="5" name="Text 2"/>
          <p:cNvSpPr/>
          <p:nvPr/>
        </p:nvSpPr>
        <p:spPr>
          <a:xfrm>
            <a:off x="7028855" y="3175754"/>
            <a:ext cx="2906197" cy="385524"/>
          </a:xfrm>
          <a:prstGeom prst="rect">
            <a:avLst/>
          </a:prstGeom>
          <a:noFill/>
          <a:ln/>
        </p:spPr>
        <p:txBody>
          <a:bodyPr wrap="none" lIns="0" tIns="0" rIns="0" bIns="0" rtlCol="0" anchor="t"/>
          <a:lstStyle/>
          <a:p>
            <a:pPr marL="0" indent="0">
              <a:lnSpc>
                <a:spcPts val="3000"/>
              </a:lnSpc>
              <a:buNone/>
            </a:pPr>
            <a:r>
              <a:rPr lang="en-US" sz="2400" dirty="0">
                <a:solidFill>
                  <a:srgbClr val="E2E6E9"/>
                </a:solidFill>
                <a:latin typeface="Merriweather" pitchFamily="34" charset="0"/>
                <a:ea typeface="Merriweather" pitchFamily="34" charset="-122"/>
                <a:cs typeface="Merriweather" pitchFamily="34" charset="-120"/>
              </a:rPr>
              <a:t>Choix judicieux</a:t>
            </a:r>
            <a:endParaRPr lang="en-US" sz="2400" dirty="0"/>
          </a:p>
        </p:txBody>
      </p:sp>
      <p:sp>
        <p:nvSpPr>
          <p:cNvPr id="6" name="Text 3"/>
          <p:cNvSpPr/>
          <p:nvPr/>
        </p:nvSpPr>
        <p:spPr>
          <a:xfrm>
            <a:off x="7028855" y="3709273"/>
            <a:ext cx="2906197" cy="2763679"/>
          </a:xfrm>
          <a:prstGeom prst="rect">
            <a:avLst/>
          </a:prstGeom>
          <a:noFill/>
          <a:ln/>
        </p:spPr>
        <p:txBody>
          <a:bodyPr wrap="square" lIns="0" tIns="0" rIns="0" bIns="0" rtlCol="0" anchor="t"/>
          <a:lstStyle/>
          <a:p>
            <a:pPr marL="0" indent="0">
              <a:lnSpc>
                <a:spcPts val="3100"/>
              </a:lnSpc>
              <a:buNone/>
            </a:pPr>
            <a:r>
              <a:rPr lang="en-US" sz="1900" dirty="0">
                <a:solidFill>
                  <a:srgbClr val="E2E6E9"/>
                </a:solidFill>
                <a:latin typeface="Merriweather" pitchFamily="34" charset="0"/>
                <a:ea typeface="Merriweather" pitchFamily="34" charset="-122"/>
                <a:cs typeface="Merriweather" pitchFamily="34" charset="-120"/>
              </a:rPr>
              <a:t>SQL est robuste pour les données structurées et prévisibles. NoSQL offre de la flexibilité pour les environnements IoT dynamiques.</a:t>
            </a:r>
            <a:endParaRPr lang="en-US" sz="1900" dirty="0"/>
          </a:p>
        </p:txBody>
      </p:sp>
      <p:sp>
        <p:nvSpPr>
          <p:cNvPr id="7" name="Shape 4"/>
          <p:cNvSpPr/>
          <p:nvPr/>
        </p:nvSpPr>
        <p:spPr>
          <a:xfrm>
            <a:off x="10181868" y="3175754"/>
            <a:ext cx="431840" cy="431840"/>
          </a:xfrm>
          <a:prstGeom prst="roundRect">
            <a:avLst>
              <a:gd name="adj" fmla="val 24006"/>
            </a:avLst>
          </a:prstGeom>
          <a:solidFill>
            <a:srgbClr val="003180"/>
          </a:solidFill>
          <a:ln w="15240">
            <a:solidFill>
              <a:srgbClr val="194A99"/>
            </a:solidFill>
            <a:prstDash val="solid"/>
          </a:ln>
        </p:spPr>
        <p:txBody>
          <a:bodyPr/>
          <a:lstStyle/>
          <a:p>
            <a:endParaRPr lang="fr-FR"/>
          </a:p>
        </p:txBody>
      </p:sp>
      <p:sp>
        <p:nvSpPr>
          <p:cNvPr id="8" name="Text 5"/>
          <p:cNvSpPr/>
          <p:nvPr/>
        </p:nvSpPr>
        <p:spPr>
          <a:xfrm>
            <a:off x="10860524" y="3175754"/>
            <a:ext cx="2906197" cy="385524"/>
          </a:xfrm>
          <a:prstGeom prst="rect">
            <a:avLst/>
          </a:prstGeom>
          <a:noFill/>
          <a:ln/>
        </p:spPr>
        <p:txBody>
          <a:bodyPr wrap="none" lIns="0" tIns="0" rIns="0" bIns="0" rtlCol="0" anchor="t"/>
          <a:lstStyle/>
          <a:p>
            <a:pPr marL="0" indent="0">
              <a:lnSpc>
                <a:spcPts val="3000"/>
              </a:lnSpc>
              <a:buNone/>
            </a:pPr>
            <a:r>
              <a:rPr lang="en-US" sz="2400" dirty="0">
                <a:solidFill>
                  <a:srgbClr val="E2E6E9"/>
                </a:solidFill>
                <a:latin typeface="Merriweather" pitchFamily="34" charset="0"/>
                <a:ea typeface="Merriweather" pitchFamily="34" charset="-122"/>
                <a:cs typeface="Merriweather" pitchFamily="34" charset="-120"/>
              </a:rPr>
              <a:t>Évaluation</a:t>
            </a:r>
            <a:endParaRPr lang="en-US" sz="2400" dirty="0"/>
          </a:p>
        </p:txBody>
      </p:sp>
      <p:sp>
        <p:nvSpPr>
          <p:cNvPr id="9" name="Text 6"/>
          <p:cNvSpPr/>
          <p:nvPr/>
        </p:nvSpPr>
        <p:spPr>
          <a:xfrm>
            <a:off x="10860524" y="3709273"/>
            <a:ext cx="2906197" cy="2368868"/>
          </a:xfrm>
          <a:prstGeom prst="rect">
            <a:avLst/>
          </a:prstGeom>
          <a:noFill/>
          <a:ln/>
        </p:spPr>
        <p:txBody>
          <a:bodyPr wrap="square" lIns="0" tIns="0" rIns="0" bIns="0" rtlCol="0" anchor="t"/>
          <a:lstStyle/>
          <a:p>
            <a:pPr marL="0" indent="0">
              <a:lnSpc>
                <a:spcPts val="3100"/>
              </a:lnSpc>
              <a:buNone/>
            </a:pPr>
            <a:r>
              <a:rPr lang="en-US" sz="1900" dirty="0">
                <a:solidFill>
                  <a:srgbClr val="E2E6E9"/>
                </a:solidFill>
                <a:latin typeface="Merriweather" pitchFamily="34" charset="0"/>
                <a:ea typeface="Merriweather" pitchFamily="34" charset="-122"/>
                <a:cs typeface="Merriweather" pitchFamily="34" charset="-120"/>
              </a:rPr>
              <a:t>Choisissez la base de données en fonction du type de données, des besoins de scalabilité et des modèles de requêtes.</a:t>
            </a:r>
            <a:endParaRPr lang="en-US" sz="1900" dirty="0"/>
          </a:p>
        </p:txBody>
      </p:sp>
      <p:pic>
        <p:nvPicPr>
          <p:cNvPr id="11" name="Image 10">
            <a:extLst>
              <a:ext uri="{FF2B5EF4-FFF2-40B4-BE49-F238E27FC236}">
                <a16:creationId xmlns:a16="http://schemas.microsoft.com/office/drawing/2014/main" id="{A6FC8520-43AB-D964-F21A-23673A098AA9}"/>
              </a:ext>
            </a:extLst>
          </p:cNvPr>
          <p:cNvPicPr>
            <a:picLocks noGrp="1" noRot="1" noChangeAspect="1" noMove="1" noResize="1" noEditPoints="1" noAdjustHandles="1" noChangeArrowheads="1" noChangeShapeType="1" noCrop="1"/>
          </p:cNvPicPr>
          <p:nvPr/>
        </p:nvPicPr>
        <p:blipFill>
          <a:blip r:embed="rId4"/>
          <a:stretch>
            <a:fillRect/>
          </a:stretch>
        </p:blipFill>
        <p:spPr>
          <a:xfrm>
            <a:off x="12638474" y="7802667"/>
            <a:ext cx="1991926" cy="409573"/>
          </a:xfrm>
          <a:prstGeom prst="rect">
            <a:avLst/>
          </a:prstGeom>
        </p:spPr>
      </p:pic>
      <p:sp>
        <p:nvSpPr>
          <p:cNvPr id="12" name="ZoneTexte 11">
            <a:extLst>
              <a:ext uri="{FF2B5EF4-FFF2-40B4-BE49-F238E27FC236}">
                <a16:creationId xmlns:a16="http://schemas.microsoft.com/office/drawing/2014/main" id="{24881C5B-C9F6-64D9-3E63-B482722DFE2F}"/>
              </a:ext>
            </a:extLst>
          </p:cNvPr>
          <p:cNvSpPr txBox="1"/>
          <p:nvPr/>
        </p:nvSpPr>
        <p:spPr>
          <a:xfrm>
            <a:off x="11238613" y="7634177"/>
            <a:ext cx="935665" cy="369332"/>
          </a:xfrm>
          <a:prstGeom prst="rect">
            <a:avLst/>
          </a:prstGeom>
          <a:noFill/>
        </p:spPr>
        <p:txBody>
          <a:bodyPr wrap="square" rtlCol="0">
            <a:spAutoFit/>
          </a:bodyPr>
          <a:lstStyle/>
          <a:p>
            <a:r>
              <a:rPr lang="fr-FR" dirty="0">
                <a:solidFill>
                  <a:schemeClr val="bg1"/>
                </a:solidFill>
              </a:rPr>
              <a:t>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3798" y="1805583"/>
            <a:ext cx="8054816" cy="771287"/>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Merci pour votre attention</a:t>
            </a:r>
            <a:endParaRPr lang="en-US" sz="4850" dirty="0"/>
          </a:p>
        </p:txBody>
      </p:sp>
      <p:pic>
        <p:nvPicPr>
          <p:cNvPr id="3" name="Image 0" descr="preencoded.png"/>
          <p:cNvPicPr>
            <a:picLocks noChangeAspect="1"/>
          </p:cNvPicPr>
          <p:nvPr/>
        </p:nvPicPr>
        <p:blipFill>
          <a:blip r:embed="rId3"/>
          <a:stretch>
            <a:fillRect/>
          </a:stretch>
        </p:blipFill>
        <p:spPr>
          <a:xfrm>
            <a:off x="5195173" y="3228618"/>
            <a:ext cx="4239935" cy="2961918"/>
          </a:xfrm>
          <a:prstGeom prst="rect">
            <a:avLst/>
          </a:prstGeom>
        </p:spPr>
      </p:pic>
      <p:pic>
        <p:nvPicPr>
          <p:cNvPr id="5" name="Image 4">
            <a:extLst>
              <a:ext uri="{FF2B5EF4-FFF2-40B4-BE49-F238E27FC236}">
                <a16:creationId xmlns:a16="http://schemas.microsoft.com/office/drawing/2014/main" id="{399CC47E-2D92-F343-E8A2-CCF71A248BE7}"/>
              </a:ext>
            </a:extLst>
          </p:cNvPr>
          <p:cNvPicPr>
            <a:picLocks noGrp="1" noRot="1" noChangeAspect="1" noMove="1" noResize="1" noEditPoints="1" noAdjustHandles="1" noChangeArrowheads="1" noChangeShapeType="1" noCrop="1"/>
          </p:cNvPicPr>
          <p:nvPr/>
        </p:nvPicPr>
        <p:blipFill>
          <a:blip r:embed="rId4"/>
          <a:stretch>
            <a:fillRect/>
          </a:stretch>
        </p:blipFill>
        <p:spPr>
          <a:xfrm>
            <a:off x="12532149" y="7609248"/>
            <a:ext cx="2098251" cy="6203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454</Words>
  <Application>Microsoft Office PowerPoint</Application>
  <PresentationFormat>Personnalisé</PresentationFormat>
  <Paragraphs>73</Paragraphs>
  <Slides>10</Slides>
  <Notes>10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Arial</vt:lpstr>
      <vt:lpstr>Merriweather</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Elimane Habib Barack cisse</cp:lastModifiedBy>
  <cp:revision>1</cp:revision>
  <dcterms:created xsi:type="dcterms:W3CDTF">2024-12-13T09:46:24Z</dcterms:created>
  <dcterms:modified xsi:type="dcterms:W3CDTF">2024-12-13T10:01:51Z</dcterms:modified>
</cp:coreProperties>
</file>