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4" r:id="rId7"/>
    <p:sldId id="265" r:id="rId8"/>
    <p:sldId id="266" r:id="rId9"/>
  </p:sldIdLst>
  <p:sldSz cx="14630400" cy="8229600"/>
  <p:notesSz cx="8229600" cy="14630400"/>
  <p:embeddedFontLst>
    <p:embeddedFont>
      <p:font typeface="Montserrat" panose="00000500000000000000" pitchFamily="2" charset="0"/>
      <p:regular r:id="rId11"/>
      <p:bold r:id="rId12"/>
      <p:italic r:id="rId13"/>
      <p:bold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09760B-2076-4318-A241-FB988F3B981D}" v="5" dt="2024-12-13T08:55:26.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3969" autoAdjust="0"/>
  </p:normalViewPr>
  <p:slideViewPr>
    <p:cSldViewPr snapToGrid="0" snapToObjects="1">
      <p:cViewPr varScale="1">
        <p:scale>
          <a:sx n="57" d="100"/>
          <a:sy n="57" d="100"/>
        </p:scale>
        <p:origin x="8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uhaila Tyoubi" userId="8933e592-8fbf-4f53-85d5-b9f3ed6477db" providerId="ADAL" clId="{1609760B-2076-4318-A241-FB988F3B981D}"/>
    <pc:docChg chg="undo custSel delSld modSld sldOrd">
      <pc:chgData name="Nouhaila Tyoubi" userId="8933e592-8fbf-4f53-85d5-b9f3ed6477db" providerId="ADAL" clId="{1609760B-2076-4318-A241-FB988F3B981D}" dt="2024-12-23T15:30:40.973" v="31" actId="2696"/>
      <pc:docMkLst>
        <pc:docMk/>
      </pc:docMkLst>
      <pc:sldChg chg="modSp mod">
        <pc:chgData name="Nouhaila Tyoubi" userId="8933e592-8fbf-4f53-85d5-b9f3ed6477db" providerId="ADAL" clId="{1609760B-2076-4318-A241-FB988F3B981D}" dt="2024-12-23T15:14:19.344" v="28" actId="20577"/>
        <pc:sldMkLst>
          <pc:docMk/>
          <pc:sldMk cId="0" sldId="258"/>
        </pc:sldMkLst>
        <pc:spChg chg="mod">
          <ac:chgData name="Nouhaila Tyoubi" userId="8933e592-8fbf-4f53-85d5-b9f3ed6477db" providerId="ADAL" clId="{1609760B-2076-4318-A241-FB988F3B981D}" dt="2024-12-23T15:14:19.344" v="28" actId="20577"/>
          <ac:spMkLst>
            <pc:docMk/>
            <pc:sldMk cId="0" sldId="258"/>
            <ac:spMk id="9" creationId="{00000000-0000-0000-0000-000000000000}"/>
          </ac:spMkLst>
        </pc:spChg>
      </pc:sldChg>
      <pc:sldChg chg="ord">
        <pc:chgData name="Nouhaila Tyoubi" userId="8933e592-8fbf-4f53-85d5-b9f3ed6477db" providerId="ADAL" clId="{1609760B-2076-4318-A241-FB988F3B981D}" dt="2024-12-23T14:46:56.972" v="25"/>
        <pc:sldMkLst>
          <pc:docMk/>
          <pc:sldMk cId="0" sldId="259"/>
        </pc:sldMkLst>
      </pc:sldChg>
      <pc:sldChg chg="ord">
        <pc:chgData name="Nouhaila Tyoubi" userId="8933e592-8fbf-4f53-85d5-b9f3ed6477db" providerId="ADAL" clId="{1609760B-2076-4318-A241-FB988F3B981D}" dt="2024-12-23T14:47:01.094" v="27"/>
        <pc:sldMkLst>
          <pc:docMk/>
          <pc:sldMk cId="0" sldId="260"/>
        </pc:sldMkLst>
      </pc:sldChg>
      <pc:sldChg chg="del">
        <pc:chgData name="Nouhaila Tyoubi" userId="8933e592-8fbf-4f53-85d5-b9f3ed6477db" providerId="ADAL" clId="{1609760B-2076-4318-A241-FB988F3B981D}" dt="2024-12-23T15:30:31.304" v="29" actId="2696"/>
        <pc:sldMkLst>
          <pc:docMk/>
          <pc:sldMk cId="0" sldId="261"/>
        </pc:sldMkLst>
      </pc:sldChg>
      <pc:sldChg chg="del">
        <pc:chgData name="Nouhaila Tyoubi" userId="8933e592-8fbf-4f53-85d5-b9f3ed6477db" providerId="ADAL" clId="{1609760B-2076-4318-A241-FB988F3B981D}" dt="2024-12-23T15:30:37.007" v="30" actId="2696"/>
        <pc:sldMkLst>
          <pc:docMk/>
          <pc:sldMk cId="0" sldId="262"/>
        </pc:sldMkLst>
      </pc:sldChg>
      <pc:sldChg chg="del">
        <pc:chgData name="Nouhaila Tyoubi" userId="8933e592-8fbf-4f53-85d5-b9f3ed6477db" providerId="ADAL" clId="{1609760B-2076-4318-A241-FB988F3B981D}" dt="2024-12-23T15:30:40.973" v="31" actId="2696"/>
        <pc:sldMkLst>
          <pc:docMk/>
          <pc:sldMk cId="0" sldId="263"/>
        </pc:sldMkLst>
      </pc:sldChg>
      <pc:sldChg chg="modNotesTx">
        <pc:chgData name="Nouhaila Tyoubi" userId="8933e592-8fbf-4f53-85d5-b9f3ed6477db" providerId="ADAL" clId="{1609760B-2076-4318-A241-FB988F3B981D}" dt="2024-12-13T09:24:35.857" v="23" actId="20577"/>
        <pc:sldMkLst>
          <pc:docMk/>
          <pc:sldMk cId="0" sldId="264"/>
        </pc:sldMkLst>
      </pc:sldChg>
      <pc:sldChg chg="addSp modSp mod">
        <pc:chgData name="Nouhaila Tyoubi" userId="8933e592-8fbf-4f53-85d5-b9f3ed6477db" providerId="ADAL" clId="{1609760B-2076-4318-A241-FB988F3B981D}" dt="2024-12-13T08:55:53.018" v="18" actId="1076"/>
        <pc:sldMkLst>
          <pc:docMk/>
          <pc:sldMk cId="2297202393" sldId="266"/>
        </pc:sldMkLst>
        <pc:spChg chg="mod">
          <ac:chgData name="Nouhaila Tyoubi" userId="8933e592-8fbf-4f53-85d5-b9f3ed6477db" providerId="ADAL" clId="{1609760B-2076-4318-A241-FB988F3B981D}" dt="2024-12-13T08:55:51.127" v="17" actId="1076"/>
          <ac:spMkLst>
            <pc:docMk/>
            <pc:sldMk cId="2297202393" sldId="266"/>
            <ac:spMk id="3" creationId="{DB88A5D4-4DF5-A3F8-C121-9854A4C0EBBB}"/>
          </ac:spMkLst>
        </pc:spChg>
        <pc:picChg chg="add mod">
          <ac:chgData name="Nouhaila Tyoubi" userId="8933e592-8fbf-4f53-85d5-b9f3ed6477db" providerId="ADAL" clId="{1609760B-2076-4318-A241-FB988F3B981D}" dt="2024-12-13T08:55:53.018" v="18" actId="1076"/>
          <ac:picMkLst>
            <pc:docMk/>
            <pc:sldMk cId="2297202393" sldId="266"/>
            <ac:picMk id="10" creationId="{F27D5AA8-0EEA-B97A-6AF9-90E3BE83CDB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864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fr-FR" b="1" dirty="0"/>
              <a:t>Entrée via Data Lake CLI :</a:t>
            </a:r>
            <a:r>
              <a:rPr lang="fr-FR" dirty="0"/>
              <a:t> Les données entrantes sont envoyées à l'API Gateway, qui agit comme un point d'entrée unique pour toutes les requêtes provenant du client.</a:t>
            </a:r>
          </a:p>
          <a:p>
            <a:pPr>
              <a:buFont typeface="+mj-lt"/>
              <a:buAutoNum type="arabicPeriod"/>
            </a:pPr>
            <a:r>
              <a:rPr lang="fr-FR" b="1" dirty="0"/>
              <a:t>Traitement avec AWS Lambda :</a:t>
            </a:r>
            <a:r>
              <a:rPr lang="fr-FR" dirty="0"/>
              <a:t> L’API Gateway redirige les requêtes vers AWS Lambda pour un traitement initial et la préparation des données.</a:t>
            </a:r>
          </a:p>
          <a:p>
            <a:pPr>
              <a:buFont typeface="+mj-lt"/>
              <a:buAutoNum type="arabicPeriod"/>
            </a:pPr>
            <a:r>
              <a:rPr lang="fr-FR" b="1" dirty="0"/>
              <a:t>Flux de données avec Amazon </a:t>
            </a:r>
            <a:r>
              <a:rPr lang="fr-FR" b="1" dirty="0" err="1"/>
              <a:t>Kinesis</a:t>
            </a:r>
            <a:r>
              <a:rPr lang="fr-FR" b="1" dirty="0"/>
              <a:t> :</a:t>
            </a:r>
            <a:r>
              <a:rPr lang="fr-FR" dirty="0"/>
              <a:t> Les données sont ensuite transmises à </a:t>
            </a:r>
            <a:r>
              <a:rPr lang="fr-FR" b="1" dirty="0" err="1"/>
              <a:t>Kinesis</a:t>
            </a:r>
            <a:r>
              <a:rPr lang="fr-FR" b="1" dirty="0"/>
              <a:t> Data </a:t>
            </a:r>
            <a:r>
              <a:rPr lang="fr-FR" b="1" dirty="0" err="1"/>
              <a:t>Streams</a:t>
            </a:r>
            <a:r>
              <a:rPr lang="fr-FR" dirty="0"/>
              <a:t> pour le traitement en temps réel et leur acheminement vers d'autres services.</a:t>
            </a:r>
          </a:p>
          <a:p>
            <a:pPr>
              <a:buFont typeface="+mj-lt"/>
              <a:buAutoNum type="arabicPeriod"/>
            </a:pPr>
            <a:r>
              <a:rPr lang="fr-FR" b="1" dirty="0"/>
              <a:t>Analyse en temps réel :</a:t>
            </a:r>
            <a:r>
              <a:rPr lang="fr-FR" dirty="0"/>
              <a:t> </a:t>
            </a:r>
            <a:r>
              <a:rPr lang="fr-FR" b="1" dirty="0" err="1"/>
              <a:t>Kinesis</a:t>
            </a:r>
            <a:r>
              <a:rPr lang="fr-FR" b="1" dirty="0"/>
              <a:t> Data Analytics</a:t>
            </a:r>
            <a:r>
              <a:rPr lang="fr-FR" dirty="0"/>
              <a:t> est utilisé pour analyser les données en streaming et générer des insights.</a:t>
            </a:r>
          </a:p>
          <a:p>
            <a:pPr>
              <a:buFont typeface="+mj-lt"/>
              <a:buAutoNum type="arabicPeriod"/>
            </a:pPr>
            <a:r>
              <a:rPr lang="fr-FR" b="1" dirty="0"/>
              <a:t>Stockage dans Amazon S3 :</a:t>
            </a:r>
            <a:r>
              <a:rPr lang="fr-FR" dirty="0"/>
              <a:t> Les données traitées sont stockées dans un </a:t>
            </a:r>
            <a:r>
              <a:rPr lang="fr-FR" b="1" dirty="0" err="1"/>
              <a:t>bucket</a:t>
            </a:r>
            <a:r>
              <a:rPr lang="fr-FR" b="1" dirty="0"/>
              <a:t> Amazon S3</a:t>
            </a:r>
            <a:r>
              <a:rPr lang="fr-FR" dirty="0"/>
              <a:t> pour un accès ultérieur.</a:t>
            </a:r>
          </a:p>
          <a:p>
            <a:pPr>
              <a:buFont typeface="+mj-lt"/>
              <a:buAutoNum type="arabicPeriod"/>
            </a:pPr>
            <a:r>
              <a:rPr lang="fr-FR" b="1" dirty="0"/>
              <a:t>Transformation avec AWS Glue :</a:t>
            </a:r>
            <a:r>
              <a:rPr lang="fr-FR" dirty="0"/>
              <a:t> AWS Glue est utilisé pour organiser, nettoyer et préparer les données pour des analyses ou des traitements avancés.</a:t>
            </a:r>
          </a:p>
          <a:p>
            <a:pPr>
              <a:buFont typeface="+mj-lt"/>
              <a:buAutoNum type="arabicPeriod"/>
            </a:pPr>
            <a:r>
              <a:rPr lang="fr-FR" b="1" dirty="0"/>
              <a:t>Suivi avec Amazon </a:t>
            </a:r>
            <a:r>
              <a:rPr lang="fr-FR" b="1" dirty="0" err="1"/>
              <a:t>CloudWatch</a:t>
            </a:r>
            <a:r>
              <a:rPr lang="fr-FR" b="1" dirty="0"/>
              <a:t> :</a:t>
            </a:r>
            <a:r>
              <a:rPr lang="fr-FR" dirty="0"/>
              <a:t> L'ensemble des activités est surveillé grâce à </a:t>
            </a:r>
            <a:r>
              <a:rPr lang="fr-FR" b="1" dirty="0"/>
              <a:t>Amazon </a:t>
            </a:r>
            <a:r>
              <a:rPr lang="fr-FR" b="1" dirty="0" err="1"/>
              <a:t>CloudWatch</a:t>
            </a:r>
            <a:r>
              <a:rPr lang="fr-FR" b="1" dirty="0"/>
              <a:t> Logs</a:t>
            </a:r>
            <a:r>
              <a:rPr lang="fr-FR" dirty="0"/>
              <a:t>, qui capture les logs et les métriques pour garantir le bon fonctionnement.</a:t>
            </a:r>
          </a:p>
          <a:p>
            <a:pPr>
              <a:buFont typeface="+mj-lt"/>
              <a:buAutoNum type="arabicPeriod"/>
            </a:pPr>
            <a:r>
              <a:rPr lang="fr-FR" b="1" dirty="0"/>
              <a:t>IAM </a:t>
            </a:r>
            <a:r>
              <a:rPr lang="fr-FR" b="1" dirty="0" err="1"/>
              <a:t>Roles</a:t>
            </a:r>
            <a:r>
              <a:rPr lang="fr-FR" b="1" dirty="0"/>
              <a:t> pour la sécurité :</a:t>
            </a:r>
            <a:r>
              <a:rPr lang="fr-FR" dirty="0"/>
              <a:t> Les </a:t>
            </a:r>
            <a:r>
              <a:rPr lang="fr-FR" b="1" dirty="0"/>
              <a:t>rôles IAM</a:t>
            </a:r>
            <a:r>
              <a:rPr lang="fr-FR" dirty="0"/>
              <a:t> contrôlent les autorisations et garantissent une sécurité renforcée dans la gestion des accès.</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73950-92D8-B28F-DC84-93B84A1F4A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89AAE3-721B-873A-0807-2DC3C3CBF0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5BDA86-74B8-D643-8FB3-70FF368123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9F57B11-0BCC-2738-1D15-981BBC639FDC}"/>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661544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hyperlink" Target="https://www.vecteezy.com/png/24396280-laughing-emoji-png-ai-generative" TargetMode="Externa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244709" y="1343879"/>
            <a:ext cx="7627382" cy="2850833"/>
          </a:xfrm>
          <a:prstGeom prst="rect">
            <a:avLst/>
          </a:prstGeom>
          <a:noFill/>
          <a:ln/>
        </p:spPr>
        <p:txBody>
          <a:bodyPr wrap="square" lIns="0" tIns="0" rIns="0" bIns="0" rtlCol="0" anchor="t"/>
          <a:lstStyle/>
          <a:p>
            <a:pPr marL="0" indent="0" algn="ctr">
              <a:lnSpc>
                <a:spcPts val="5600"/>
              </a:lnSpc>
              <a:buNone/>
            </a:pPr>
            <a:r>
              <a:rPr lang="en-US" sz="4450" b="1" dirty="0">
                <a:solidFill>
                  <a:srgbClr val="7068F4"/>
                </a:solidFill>
                <a:latin typeface="Barlow Bold" pitchFamily="34" charset="0"/>
                <a:ea typeface="Barlow Bold" pitchFamily="34" charset="-122"/>
                <a:cs typeface="Barlow Bold" pitchFamily="34" charset="-120"/>
              </a:rPr>
              <a:t>Conception d'une architecture de données modernes avec Cloud Computing</a:t>
            </a:r>
            <a:endParaRPr lang="en-US" sz="4450" dirty="0"/>
          </a:p>
        </p:txBody>
      </p:sp>
      <p:sp>
        <p:nvSpPr>
          <p:cNvPr id="4" name="Text 1"/>
          <p:cNvSpPr/>
          <p:nvPr/>
        </p:nvSpPr>
        <p:spPr>
          <a:xfrm>
            <a:off x="6244709" y="4662488"/>
            <a:ext cx="7627382" cy="208026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a:t>
            </a:r>
            <a:endParaRPr lang="en-US" sz="1700" dirty="0"/>
          </a:p>
        </p:txBody>
      </p:sp>
      <p:pic>
        <p:nvPicPr>
          <p:cNvPr id="1028" name="Picture 4" descr="Chapitre 1 : Les concepts du cloud computing">
            <a:extLst>
              <a:ext uri="{FF2B5EF4-FFF2-40B4-BE49-F238E27FC236}">
                <a16:creationId xmlns:a16="http://schemas.microsoft.com/office/drawing/2014/main" id="{A74D2E07-C325-6FE1-B2D6-6203168FD8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5486401" cy="8229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AAF2159-A49C-2FE4-26F6-6F3618AD0FD5}"/>
              </a:ext>
            </a:extLst>
          </p:cNvPr>
          <p:cNvPicPr>
            <a:picLocks noGrp="1" noRot="1" noChangeAspect="1" noMove="1" noResize="1" noEditPoints="1" noAdjustHandles="1" noChangeArrowheads="1" noChangeShapeType="1" noCrop="1"/>
          </p:cNvPicPr>
          <p:nvPr/>
        </p:nvPicPr>
        <p:blipFill>
          <a:blip r:embed="rId4"/>
          <a:stretch>
            <a:fillRect/>
          </a:stretch>
        </p:blipFill>
        <p:spPr>
          <a:xfrm>
            <a:off x="12422952" y="7675555"/>
            <a:ext cx="2656574" cy="554045"/>
          </a:xfrm>
          <a:prstGeom prst="rect">
            <a:avLst/>
          </a:prstGeom>
        </p:spPr>
      </p:pic>
      <p:sp>
        <p:nvSpPr>
          <p:cNvPr id="7" name="TextBox 6">
            <a:extLst>
              <a:ext uri="{FF2B5EF4-FFF2-40B4-BE49-F238E27FC236}">
                <a16:creationId xmlns:a16="http://schemas.microsoft.com/office/drawing/2014/main" id="{D535BEC8-A289-A434-5FDC-99EF6D481B78}"/>
              </a:ext>
            </a:extLst>
          </p:cNvPr>
          <p:cNvSpPr txBox="1"/>
          <p:nvPr/>
        </p:nvSpPr>
        <p:spPr>
          <a:xfrm>
            <a:off x="8720666" y="6571397"/>
            <a:ext cx="5723467" cy="830997"/>
          </a:xfrm>
          <a:prstGeom prst="rect">
            <a:avLst/>
          </a:prstGeom>
          <a:noFill/>
        </p:spPr>
        <p:txBody>
          <a:bodyPr wrap="square" rtlCol="0">
            <a:spAutoFit/>
          </a:bodyPr>
          <a:lstStyle/>
          <a:p>
            <a:pPr algn="r"/>
            <a:r>
              <a:rPr lang="fr-FR" sz="2400" b="1" dirty="0">
                <a:latin typeface="+mj-lt"/>
              </a:rPr>
              <a:t>Présentée par Nouhaila TYOUBI</a:t>
            </a:r>
          </a:p>
          <a:p>
            <a:pPr algn="r"/>
            <a:r>
              <a:rPr lang="fr-FR" sz="2400" b="1" dirty="0">
                <a:latin typeface="+mj-lt"/>
              </a:rPr>
              <a:t>Encadrée par Dr. Mohamed Amine TALHAOUI</a:t>
            </a:r>
            <a:endParaRPr lang="en-US" sz="2400" b="1"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58309" y="954048"/>
            <a:ext cx="8292822"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Introduction au Cloud Computing</a:t>
            </a:r>
            <a:endParaRPr lang="en-US" sz="4450" dirty="0"/>
          </a:p>
        </p:txBody>
      </p:sp>
      <p:sp>
        <p:nvSpPr>
          <p:cNvPr id="3" name="Shape 1"/>
          <p:cNvSpPr/>
          <p:nvPr/>
        </p:nvSpPr>
        <p:spPr>
          <a:xfrm>
            <a:off x="758309" y="2100024"/>
            <a:ext cx="6448663" cy="2652832"/>
          </a:xfrm>
          <a:prstGeom prst="roundRect">
            <a:avLst>
              <a:gd name="adj" fmla="val 7350"/>
            </a:avLst>
          </a:prstGeom>
          <a:solidFill>
            <a:srgbClr val="EEEFF5"/>
          </a:solidFill>
          <a:ln/>
          <a:effectLst>
            <a:outerShdw blurRad="53340" dist="26670" dir="13500000" algn="bl" rotWithShape="0">
              <a:srgbClr val="FFFFFF">
                <a:alpha val="70000"/>
              </a:srgbClr>
            </a:outerShdw>
          </a:effectLst>
        </p:spPr>
        <p:txBody>
          <a:bodyPr/>
          <a:lstStyle/>
          <a:p>
            <a:endParaRPr lang="en-US"/>
          </a:p>
        </p:txBody>
      </p:sp>
      <p:sp>
        <p:nvSpPr>
          <p:cNvPr id="4" name="Text 2"/>
          <p:cNvSpPr/>
          <p:nvPr/>
        </p:nvSpPr>
        <p:spPr>
          <a:xfrm>
            <a:off x="974884" y="2316599"/>
            <a:ext cx="382357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Définition du Cloud Computing</a:t>
            </a:r>
            <a:endParaRPr lang="en-US" sz="2200" dirty="0"/>
          </a:p>
        </p:txBody>
      </p:sp>
      <p:sp>
        <p:nvSpPr>
          <p:cNvPr id="5" name="Text 3"/>
          <p:cNvSpPr/>
          <p:nvPr/>
        </p:nvSpPr>
        <p:spPr>
          <a:xfrm>
            <a:off x="974884" y="2802731"/>
            <a:ext cx="6015514" cy="173355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Le Cloud Computing fait référence à l'accès à la demande à des ressources informatiques (serveurs, stockage, bases de données, logiciels, etc.) via Internet. Il offre une grande flexibilité et permet de s'adapter rapidement aux besoins changeants.</a:t>
            </a:r>
            <a:endParaRPr lang="en-US" sz="1700" dirty="0"/>
          </a:p>
        </p:txBody>
      </p:sp>
      <p:sp>
        <p:nvSpPr>
          <p:cNvPr id="6" name="Shape 4"/>
          <p:cNvSpPr/>
          <p:nvPr/>
        </p:nvSpPr>
        <p:spPr>
          <a:xfrm>
            <a:off x="7423547" y="2100024"/>
            <a:ext cx="6448663" cy="2652832"/>
          </a:xfrm>
          <a:prstGeom prst="roundRect">
            <a:avLst>
              <a:gd name="adj" fmla="val 7350"/>
            </a:avLst>
          </a:prstGeom>
          <a:solidFill>
            <a:srgbClr val="EEEFF5"/>
          </a:solidFill>
          <a:ln/>
          <a:effectLst>
            <a:outerShdw blurRad="53340" dist="26670" dir="13500000" algn="bl" rotWithShape="0">
              <a:srgbClr val="FFFFFF">
                <a:alpha val="70000"/>
              </a:srgbClr>
            </a:outerShdw>
          </a:effectLst>
        </p:spPr>
        <p:txBody>
          <a:bodyPr/>
          <a:lstStyle/>
          <a:p>
            <a:endParaRPr lang="en-US"/>
          </a:p>
        </p:txBody>
      </p:sp>
      <p:sp>
        <p:nvSpPr>
          <p:cNvPr id="7" name="Text 5"/>
          <p:cNvSpPr/>
          <p:nvPr/>
        </p:nvSpPr>
        <p:spPr>
          <a:xfrm>
            <a:off x="7640122" y="2316599"/>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Principaux Avantages</a:t>
            </a:r>
            <a:endParaRPr lang="en-US" sz="2200" dirty="0"/>
          </a:p>
        </p:txBody>
      </p:sp>
      <p:sp>
        <p:nvSpPr>
          <p:cNvPr id="8" name="Text 6"/>
          <p:cNvSpPr/>
          <p:nvPr/>
        </p:nvSpPr>
        <p:spPr>
          <a:xfrm>
            <a:off x="7640122" y="2802731"/>
            <a:ext cx="6015514" cy="138684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Scalabilité, flexibilité, réduction des coûts, accès à la demande - le Cloud Computing transforme la façon dont les entreprises gèrent leurs infrastructures et leurs données.</a:t>
            </a:r>
            <a:endParaRPr lang="en-US" sz="1700" dirty="0"/>
          </a:p>
        </p:txBody>
      </p:sp>
      <p:sp>
        <p:nvSpPr>
          <p:cNvPr id="9" name="Shape 7"/>
          <p:cNvSpPr/>
          <p:nvPr/>
        </p:nvSpPr>
        <p:spPr>
          <a:xfrm>
            <a:off x="758309" y="4969431"/>
            <a:ext cx="6448663" cy="2306122"/>
          </a:xfrm>
          <a:prstGeom prst="roundRect">
            <a:avLst>
              <a:gd name="adj" fmla="val 8456"/>
            </a:avLst>
          </a:prstGeom>
          <a:solidFill>
            <a:srgbClr val="EEEFF5"/>
          </a:solidFill>
          <a:ln/>
          <a:effectLst>
            <a:outerShdw blurRad="53340" dist="26670" dir="13500000" algn="bl" rotWithShape="0">
              <a:srgbClr val="FFFFFF">
                <a:alpha val="70000"/>
              </a:srgbClr>
            </a:outerShdw>
          </a:effectLst>
        </p:spPr>
        <p:txBody>
          <a:bodyPr/>
          <a:lstStyle/>
          <a:p>
            <a:endParaRPr lang="en-US"/>
          </a:p>
        </p:txBody>
      </p:sp>
      <p:sp>
        <p:nvSpPr>
          <p:cNvPr id="10" name="Text 8"/>
          <p:cNvSpPr/>
          <p:nvPr/>
        </p:nvSpPr>
        <p:spPr>
          <a:xfrm>
            <a:off x="974884" y="5186005"/>
            <a:ext cx="3065026"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Types de Services Cloud</a:t>
            </a:r>
            <a:endParaRPr lang="en-US" sz="2200" dirty="0"/>
          </a:p>
        </p:txBody>
      </p:sp>
      <p:sp>
        <p:nvSpPr>
          <p:cNvPr id="11" name="Text 9"/>
          <p:cNvSpPr/>
          <p:nvPr/>
        </p:nvSpPr>
        <p:spPr>
          <a:xfrm>
            <a:off x="974884" y="5672138"/>
            <a:ext cx="6015514" cy="138684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IaaS (Infrastructure as a Service), PaaS (Platform as a Service) et SaaS (Software as a Service) offrent différents niveaux d'abstraction et de gestion des services cloud.</a:t>
            </a:r>
            <a:endParaRPr lang="en-US" sz="1700" dirty="0"/>
          </a:p>
        </p:txBody>
      </p:sp>
      <p:sp>
        <p:nvSpPr>
          <p:cNvPr id="12" name="Shape 10"/>
          <p:cNvSpPr/>
          <p:nvPr/>
        </p:nvSpPr>
        <p:spPr>
          <a:xfrm>
            <a:off x="7423547" y="4969431"/>
            <a:ext cx="6448663" cy="2306122"/>
          </a:xfrm>
          <a:prstGeom prst="roundRect">
            <a:avLst>
              <a:gd name="adj" fmla="val 8456"/>
            </a:avLst>
          </a:prstGeom>
          <a:solidFill>
            <a:srgbClr val="EEEFF5"/>
          </a:solidFill>
          <a:ln/>
          <a:effectLst>
            <a:outerShdw blurRad="53340" dist="26670" dir="13500000" algn="bl" rotWithShape="0">
              <a:srgbClr val="FFFFFF">
                <a:alpha val="70000"/>
              </a:srgbClr>
            </a:outerShdw>
          </a:effectLst>
        </p:spPr>
        <p:txBody>
          <a:bodyPr/>
          <a:lstStyle/>
          <a:p>
            <a:endParaRPr lang="en-US"/>
          </a:p>
        </p:txBody>
      </p:sp>
      <p:sp>
        <p:nvSpPr>
          <p:cNvPr id="13" name="Text 11"/>
          <p:cNvSpPr/>
          <p:nvPr/>
        </p:nvSpPr>
        <p:spPr>
          <a:xfrm>
            <a:off x="7640122" y="5186005"/>
            <a:ext cx="4526399"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Rôle Clé pour les Données Modernes</a:t>
            </a:r>
            <a:endParaRPr lang="en-US" sz="2200" dirty="0"/>
          </a:p>
        </p:txBody>
      </p:sp>
      <p:sp>
        <p:nvSpPr>
          <p:cNvPr id="14" name="Text 12"/>
          <p:cNvSpPr/>
          <p:nvPr/>
        </p:nvSpPr>
        <p:spPr>
          <a:xfrm>
            <a:off x="7640122" y="5672138"/>
            <a:ext cx="6015514" cy="138684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Le Cloud Computing joue un rôle essentiel dans les architectures de données modernes en permettant un stockage évolutif, un traitement en temps réel et des analyses avancées.</a:t>
            </a:r>
            <a:endParaRPr lang="en-US" sz="1700" dirty="0"/>
          </a:p>
        </p:txBody>
      </p:sp>
      <p:pic>
        <p:nvPicPr>
          <p:cNvPr id="16" name="Picture 15">
            <a:extLst>
              <a:ext uri="{FF2B5EF4-FFF2-40B4-BE49-F238E27FC236}">
                <a16:creationId xmlns:a16="http://schemas.microsoft.com/office/drawing/2014/main" id="{85449AAC-569A-74EE-55A8-1A6B44377EF3}"/>
              </a:ext>
            </a:extLst>
          </p:cNvPr>
          <p:cNvPicPr>
            <a:picLocks noGrp="1" noRot="1" noChangeAspect="1" noMove="1" noResize="1" noEditPoints="1" noAdjustHandles="1" noChangeArrowheads="1" noChangeShapeType="1" noCrop="1"/>
          </p:cNvPicPr>
          <p:nvPr/>
        </p:nvPicPr>
        <p:blipFill>
          <a:blip r:embed="rId3"/>
          <a:stretch>
            <a:fillRect/>
          </a:stretch>
        </p:blipFill>
        <p:spPr>
          <a:xfrm>
            <a:off x="12435820" y="7606733"/>
            <a:ext cx="3798497" cy="792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58309" y="1595080"/>
            <a:ext cx="10064115"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Comparaison des Fournisseurs de Cloud</a:t>
            </a:r>
            <a:endParaRPr lang="en-US" sz="4450" dirty="0"/>
          </a:p>
        </p:txBody>
      </p:sp>
      <p:sp>
        <p:nvSpPr>
          <p:cNvPr id="3" name="Text 1"/>
          <p:cNvSpPr/>
          <p:nvPr/>
        </p:nvSpPr>
        <p:spPr>
          <a:xfrm>
            <a:off x="758309" y="2849285"/>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cs typeface="Barlow Bold" pitchFamily="34" charset="-120"/>
              </a:rPr>
              <a:t>AWS</a:t>
            </a:r>
            <a:endParaRPr lang="en-US" sz="2200" dirty="0"/>
          </a:p>
        </p:txBody>
      </p:sp>
      <p:sp>
        <p:nvSpPr>
          <p:cNvPr id="4" name="Text 2"/>
          <p:cNvSpPr/>
          <p:nvPr/>
        </p:nvSpPr>
        <p:spPr>
          <a:xfrm>
            <a:off x="758309" y="3422094"/>
            <a:ext cx="4018359" cy="208026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Le leader du marché offrant une large gamme de services cloud pour le stockage, le traitement des données et l'analyse en temps réel. Très compétitif sur les prix et l'écosystème de services.</a:t>
            </a:r>
            <a:endParaRPr lang="en-US" sz="1700" dirty="0"/>
          </a:p>
        </p:txBody>
      </p:sp>
      <p:sp>
        <p:nvSpPr>
          <p:cNvPr id="5" name="Text 3"/>
          <p:cNvSpPr/>
          <p:nvPr/>
        </p:nvSpPr>
        <p:spPr>
          <a:xfrm>
            <a:off x="5312926" y="2849285"/>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cs typeface="Barlow Bold" pitchFamily="34" charset="-120"/>
              </a:rPr>
              <a:t>Azure</a:t>
            </a:r>
            <a:endParaRPr lang="en-US" sz="2200" dirty="0"/>
          </a:p>
        </p:txBody>
      </p:sp>
      <p:sp>
        <p:nvSpPr>
          <p:cNvPr id="6" name="Text 4"/>
          <p:cNvSpPr/>
          <p:nvPr/>
        </p:nvSpPr>
        <p:spPr>
          <a:xfrm>
            <a:off x="5312926" y="3422094"/>
            <a:ext cx="4018359" cy="208026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La solution cloud de Microsoft, particulièrement adaptée aux entreprises utilisant déjà des technologies Microsoft. Offre une intégration étroite avec les autres produits Microsoft.</a:t>
            </a:r>
            <a:endParaRPr lang="en-US" sz="1700" dirty="0"/>
          </a:p>
        </p:txBody>
      </p:sp>
      <p:sp>
        <p:nvSpPr>
          <p:cNvPr id="7" name="Text 5"/>
          <p:cNvSpPr/>
          <p:nvPr/>
        </p:nvSpPr>
        <p:spPr>
          <a:xfrm>
            <a:off x="9867543" y="2849285"/>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cs typeface="Barlow Bold" pitchFamily="34" charset="-120"/>
              </a:rPr>
              <a:t>Google Cloud</a:t>
            </a:r>
            <a:endParaRPr lang="en-US" sz="2200" dirty="0"/>
          </a:p>
        </p:txBody>
      </p:sp>
      <p:sp>
        <p:nvSpPr>
          <p:cNvPr id="8" name="Text 6"/>
          <p:cNvSpPr/>
          <p:nvPr/>
        </p:nvSpPr>
        <p:spPr>
          <a:xfrm>
            <a:off x="9867543" y="3422094"/>
            <a:ext cx="4018359" cy="173355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L'offre cloud de Google se concentre sur l'innovation technologique et l'analyse de données avancée. Bénéficie de l'expertise de Google en IA et apprentissage automatique.</a:t>
            </a:r>
            <a:endParaRPr lang="en-US" sz="1700" dirty="0"/>
          </a:p>
        </p:txBody>
      </p:sp>
      <p:sp>
        <p:nvSpPr>
          <p:cNvPr id="9" name="Text 7"/>
          <p:cNvSpPr/>
          <p:nvPr/>
        </p:nvSpPr>
        <p:spPr>
          <a:xfrm>
            <a:off x="758309" y="5940981"/>
            <a:ext cx="13113782" cy="693420"/>
          </a:xfrm>
          <a:prstGeom prst="rect">
            <a:avLst/>
          </a:prstGeom>
          <a:noFill/>
          <a:ln/>
        </p:spPr>
        <p:txBody>
          <a:bodyPr wrap="square" lIns="0" tIns="0" rIns="0" bIns="0" rtlCol="0" anchor="t"/>
          <a:lstStyle/>
          <a:p>
            <a:pPr marL="0" indent="0">
              <a:lnSpc>
                <a:spcPts val="2700"/>
              </a:lnSpc>
              <a:buNone/>
            </a:pPr>
            <a:endParaRPr lang="en-US" sz="1700" dirty="0"/>
          </a:p>
        </p:txBody>
      </p:sp>
      <p:pic>
        <p:nvPicPr>
          <p:cNvPr id="11" name="Picture 10">
            <a:extLst>
              <a:ext uri="{FF2B5EF4-FFF2-40B4-BE49-F238E27FC236}">
                <a16:creationId xmlns:a16="http://schemas.microsoft.com/office/drawing/2014/main" id="{6F3448E1-657F-6DD2-4BD6-D117EBDC683B}"/>
              </a:ext>
            </a:extLst>
          </p:cNvPr>
          <p:cNvPicPr>
            <a:picLocks noGrp="1" noRot="1" noChangeAspect="1" noMove="1" noResize="1" noEditPoints="1" noAdjustHandles="1" noChangeArrowheads="1" noChangeShapeType="1" noCrop="1"/>
          </p:cNvPicPr>
          <p:nvPr/>
        </p:nvPicPr>
        <p:blipFill>
          <a:blip r:embed="rId3"/>
          <a:stretch>
            <a:fillRect/>
          </a:stretch>
        </p:blipFill>
        <p:spPr>
          <a:xfrm>
            <a:off x="12249554" y="7705341"/>
            <a:ext cx="3549245" cy="7402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58309" y="667941"/>
            <a:ext cx="7627382" cy="1425416"/>
          </a:xfrm>
          <a:prstGeom prst="rect">
            <a:avLst/>
          </a:prstGeom>
          <a:noFill/>
          <a:ln/>
        </p:spPr>
        <p:txBody>
          <a:bodyPr wrap="squar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Scénario Choisi - E-commerce</a:t>
            </a:r>
            <a:endParaRPr lang="en-US" sz="4450" dirty="0"/>
          </a:p>
        </p:txBody>
      </p:sp>
      <p:sp>
        <p:nvSpPr>
          <p:cNvPr id="4" name="Shape 1"/>
          <p:cNvSpPr/>
          <p:nvPr/>
        </p:nvSpPr>
        <p:spPr>
          <a:xfrm>
            <a:off x="758309" y="2661999"/>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txBody>
          <a:bodyPr/>
          <a:lstStyle/>
          <a:p>
            <a:endParaRPr lang="en-US"/>
          </a:p>
        </p:txBody>
      </p:sp>
      <p:sp>
        <p:nvSpPr>
          <p:cNvPr id="5" name="Text 2"/>
          <p:cNvSpPr/>
          <p:nvPr/>
        </p:nvSpPr>
        <p:spPr>
          <a:xfrm>
            <a:off x="941427" y="2734628"/>
            <a:ext cx="121087"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1</a:t>
            </a:r>
            <a:endParaRPr lang="en-US" sz="2650" dirty="0"/>
          </a:p>
        </p:txBody>
      </p:sp>
      <p:sp>
        <p:nvSpPr>
          <p:cNvPr id="6" name="Text 3"/>
          <p:cNvSpPr/>
          <p:nvPr/>
        </p:nvSpPr>
        <p:spPr>
          <a:xfrm>
            <a:off x="1462326" y="2661999"/>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Cas d'Usage</a:t>
            </a:r>
            <a:endParaRPr lang="en-US" sz="2200" dirty="0"/>
          </a:p>
        </p:txBody>
      </p:sp>
      <p:sp>
        <p:nvSpPr>
          <p:cNvPr id="7" name="Text 4"/>
          <p:cNvSpPr/>
          <p:nvPr/>
        </p:nvSpPr>
        <p:spPr>
          <a:xfrm>
            <a:off x="1462326" y="3148132"/>
            <a:ext cx="3001447" cy="138684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Gestion des commandes, des stocks et des clients pour une entreprise e-commerce.</a:t>
            </a:r>
            <a:endParaRPr lang="en-US" sz="1700" dirty="0"/>
          </a:p>
        </p:txBody>
      </p:sp>
      <p:sp>
        <p:nvSpPr>
          <p:cNvPr id="8" name="Shape 5"/>
          <p:cNvSpPr/>
          <p:nvPr/>
        </p:nvSpPr>
        <p:spPr>
          <a:xfrm>
            <a:off x="4680347" y="2661999"/>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txBody>
          <a:bodyPr/>
          <a:lstStyle/>
          <a:p>
            <a:endParaRPr lang="en-US"/>
          </a:p>
        </p:txBody>
      </p:sp>
      <p:sp>
        <p:nvSpPr>
          <p:cNvPr id="9" name="Text 6"/>
          <p:cNvSpPr/>
          <p:nvPr/>
        </p:nvSpPr>
        <p:spPr>
          <a:xfrm>
            <a:off x="4828223" y="2734628"/>
            <a:ext cx="191572"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2</a:t>
            </a:r>
            <a:endParaRPr lang="en-US" sz="2650" dirty="0"/>
          </a:p>
        </p:txBody>
      </p:sp>
      <p:sp>
        <p:nvSpPr>
          <p:cNvPr id="10" name="Text 7"/>
          <p:cNvSpPr/>
          <p:nvPr/>
        </p:nvSpPr>
        <p:spPr>
          <a:xfrm>
            <a:off x="5384363" y="2661999"/>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Besoins Clés</a:t>
            </a:r>
            <a:endParaRPr lang="en-US" sz="2200" dirty="0"/>
          </a:p>
        </p:txBody>
      </p:sp>
      <p:sp>
        <p:nvSpPr>
          <p:cNvPr id="11" name="Text 8"/>
          <p:cNvSpPr/>
          <p:nvPr/>
        </p:nvSpPr>
        <p:spPr>
          <a:xfrm>
            <a:off x="5384363" y="3148132"/>
            <a:ext cx="3001447" cy="242697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Stockage des données des commandes et des clients, suivi des stocks en temps réel, analyses prédictives pour les tendances de ventes et les recommandations.</a:t>
            </a:r>
            <a:endParaRPr lang="en-US" sz="1700" dirty="0"/>
          </a:p>
        </p:txBody>
      </p:sp>
      <p:sp>
        <p:nvSpPr>
          <p:cNvPr id="12" name="Shape 9"/>
          <p:cNvSpPr/>
          <p:nvPr/>
        </p:nvSpPr>
        <p:spPr>
          <a:xfrm>
            <a:off x="758309" y="6035397"/>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txBody>
          <a:bodyPr/>
          <a:lstStyle/>
          <a:p>
            <a:endParaRPr lang="en-US"/>
          </a:p>
        </p:txBody>
      </p:sp>
      <p:sp>
        <p:nvSpPr>
          <p:cNvPr id="13" name="Text 10"/>
          <p:cNvSpPr/>
          <p:nvPr/>
        </p:nvSpPr>
        <p:spPr>
          <a:xfrm>
            <a:off x="909638" y="6108025"/>
            <a:ext cx="184666"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3</a:t>
            </a:r>
            <a:endParaRPr lang="en-US" sz="2650" dirty="0"/>
          </a:p>
        </p:txBody>
      </p:sp>
      <p:sp>
        <p:nvSpPr>
          <p:cNvPr id="14" name="Text 11"/>
          <p:cNvSpPr/>
          <p:nvPr/>
        </p:nvSpPr>
        <p:spPr>
          <a:xfrm>
            <a:off x="1462326" y="6035397"/>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Défis</a:t>
            </a:r>
            <a:endParaRPr lang="en-US" sz="2200" dirty="0"/>
          </a:p>
        </p:txBody>
      </p:sp>
      <p:sp>
        <p:nvSpPr>
          <p:cNvPr id="15" name="Text 12"/>
          <p:cNvSpPr/>
          <p:nvPr/>
        </p:nvSpPr>
        <p:spPr>
          <a:xfrm>
            <a:off x="1462326" y="6521529"/>
            <a:ext cx="6923365" cy="104013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Gestion des volumes de données croissants, traitement en temps réel des transactions, intégration de diverses sources de données.</a:t>
            </a:r>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324576"/>
          </a:xfrm>
          <a:prstGeom prst="rect">
            <a:avLst/>
          </a:prstGeom>
        </p:spPr>
      </p:pic>
      <p:sp>
        <p:nvSpPr>
          <p:cNvPr id="3" name="Text 0"/>
          <p:cNvSpPr/>
          <p:nvPr/>
        </p:nvSpPr>
        <p:spPr>
          <a:xfrm>
            <a:off x="650796" y="2835950"/>
            <a:ext cx="7768471" cy="611624"/>
          </a:xfrm>
          <a:prstGeom prst="rect">
            <a:avLst/>
          </a:prstGeom>
          <a:noFill/>
          <a:ln/>
        </p:spPr>
        <p:txBody>
          <a:bodyPr wrap="none" lIns="0" tIns="0" rIns="0" bIns="0" rtlCol="0" anchor="t"/>
          <a:lstStyle/>
          <a:p>
            <a:pPr marL="0" indent="0">
              <a:lnSpc>
                <a:spcPts val="4800"/>
              </a:lnSpc>
              <a:buNone/>
            </a:pPr>
            <a:r>
              <a:rPr lang="en-US" sz="3850" b="1" dirty="0">
                <a:solidFill>
                  <a:srgbClr val="7068F4"/>
                </a:solidFill>
                <a:latin typeface="Barlow Bold" pitchFamily="34" charset="0"/>
                <a:ea typeface="Barlow Bold" pitchFamily="34" charset="-122"/>
                <a:cs typeface="Barlow Bold" pitchFamily="34" charset="-120"/>
              </a:rPr>
              <a:t>Objectifs et Enjeux de l'Architecture</a:t>
            </a:r>
            <a:endParaRPr lang="en-US" sz="3850" dirty="0"/>
          </a:p>
        </p:txBody>
      </p:sp>
      <p:sp>
        <p:nvSpPr>
          <p:cNvPr id="4" name="Shape 1"/>
          <p:cNvSpPr/>
          <p:nvPr/>
        </p:nvSpPr>
        <p:spPr>
          <a:xfrm>
            <a:off x="650796" y="5873115"/>
            <a:ext cx="13328809" cy="22860"/>
          </a:xfrm>
          <a:prstGeom prst="roundRect">
            <a:avLst>
              <a:gd name="adj" fmla="val 732152"/>
            </a:avLst>
          </a:prstGeom>
          <a:solidFill>
            <a:srgbClr val="C1C3D0"/>
          </a:solidFill>
          <a:ln/>
        </p:spPr>
        <p:txBody>
          <a:bodyPr/>
          <a:lstStyle/>
          <a:p>
            <a:endParaRPr lang="en-US"/>
          </a:p>
        </p:txBody>
      </p:sp>
      <p:sp>
        <p:nvSpPr>
          <p:cNvPr id="5" name="Shape 2"/>
          <p:cNvSpPr/>
          <p:nvPr/>
        </p:nvSpPr>
        <p:spPr>
          <a:xfrm>
            <a:off x="3925014" y="5222319"/>
            <a:ext cx="22860" cy="650796"/>
          </a:xfrm>
          <a:prstGeom prst="roundRect">
            <a:avLst>
              <a:gd name="adj" fmla="val 732152"/>
            </a:avLst>
          </a:prstGeom>
          <a:solidFill>
            <a:srgbClr val="C1C3D0"/>
          </a:solidFill>
          <a:ln/>
        </p:spPr>
        <p:txBody>
          <a:bodyPr/>
          <a:lstStyle/>
          <a:p>
            <a:endParaRPr lang="en-US"/>
          </a:p>
        </p:txBody>
      </p:sp>
      <p:sp>
        <p:nvSpPr>
          <p:cNvPr id="6" name="Shape 3"/>
          <p:cNvSpPr/>
          <p:nvPr/>
        </p:nvSpPr>
        <p:spPr>
          <a:xfrm>
            <a:off x="3727252" y="5663922"/>
            <a:ext cx="418386" cy="418386"/>
          </a:xfrm>
          <a:prstGeom prst="roundRect">
            <a:avLst>
              <a:gd name="adj" fmla="val 40004"/>
            </a:avLst>
          </a:prstGeom>
          <a:solidFill>
            <a:srgbClr val="EEEFF5"/>
          </a:solidFill>
          <a:ln/>
          <a:effectLst>
            <a:outerShdw blurRad="45720" dist="22860" dir="13500000" algn="bl" rotWithShape="0">
              <a:srgbClr val="FFFFFF">
                <a:alpha val="70000"/>
              </a:srgbClr>
            </a:outerShdw>
          </a:effectLst>
        </p:spPr>
        <p:txBody>
          <a:bodyPr/>
          <a:lstStyle/>
          <a:p>
            <a:endParaRPr lang="en-US"/>
          </a:p>
        </p:txBody>
      </p:sp>
      <p:sp>
        <p:nvSpPr>
          <p:cNvPr id="7" name="Text 4"/>
          <p:cNvSpPr/>
          <p:nvPr/>
        </p:nvSpPr>
        <p:spPr>
          <a:xfrm>
            <a:off x="3884414" y="5726311"/>
            <a:ext cx="103942" cy="293608"/>
          </a:xfrm>
          <a:prstGeom prst="rect">
            <a:avLst/>
          </a:prstGeom>
          <a:noFill/>
          <a:ln/>
        </p:spPr>
        <p:txBody>
          <a:bodyPr wrap="none" lIns="0" tIns="0" rIns="0" bIns="0" rtlCol="0" anchor="t"/>
          <a:lstStyle/>
          <a:p>
            <a:pPr marL="0" indent="0" algn="ctr">
              <a:lnSpc>
                <a:spcPts val="2300"/>
              </a:lnSpc>
              <a:buNone/>
            </a:pPr>
            <a:r>
              <a:rPr lang="en-US" sz="2300" b="1" dirty="0">
                <a:solidFill>
                  <a:srgbClr val="272525"/>
                </a:solidFill>
                <a:latin typeface="Barlow Bold" pitchFamily="34" charset="0"/>
                <a:ea typeface="Barlow Bold" pitchFamily="34" charset="-122"/>
                <a:cs typeface="Barlow Bold" pitchFamily="34" charset="-120"/>
              </a:rPr>
              <a:t>1</a:t>
            </a:r>
            <a:endParaRPr lang="en-US" sz="2300" dirty="0"/>
          </a:p>
        </p:txBody>
      </p:sp>
      <p:sp>
        <p:nvSpPr>
          <p:cNvPr id="8" name="Text 5"/>
          <p:cNvSpPr/>
          <p:nvPr/>
        </p:nvSpPr>
        <p:spPr>
          <a:xfrm>
            <a:off x="2713077" y="3726418"/>
            <a:ext cx="2446853" cy="305753"/>
          </a:xfrm>
          <a:prstGeom prst="rect">
            <a:avLst/>
          </a:prstGeom>
          <a:noFill/>
          <a:ln/>
        </p:spPr>
        <p:txBody>
          <a:bodyPr wrap="none" lIns="0" tIns="0" rIns="0" bIns="0" rtlCol="0" anchor="t"/>
          <a:lstStyle/>
          <a:p>
            <a:pPr marL="0" indent="0" algn="ctr">
              <a:lnSpc>
                <a:spcPts val="2400"/>
              </a:lnSpc>
              <a:buNone/>
            </a:pPr>
            <a:r>
              <a:rPr lang="en-US" sz="1900" b="1" dirty="0">
                <a:solidFill>
                  <a:srgbClr val="272525"/>
                </a:solidFill>
                <a:latin typeface="Barlow Bold" pitchFamily="34" charset="0"/>
                <a:ea typeface="Barlow Bold" pitchFamily="34" charset="-122"/>
                <a:cs typeface="Barlow Bold" pitchFamily="34" charset="-120"/>
              </a:rPr>
              <a:t>Objectifs</a:t>
            </a:r>
            <a:endParaRPr lang="en-US" sz="1900" dirty="0"/>
          </a:p>
        </p:txBody>
      </p:sp>
      <p:sp>
        <p:nvSpPr>
          <p:cNvPr id="9" name="Text 6"/>
          <p:cNvSpPr/>
          <p:nvPr/>
        </p:nvSpPr>
        <p:spPr>
          <a:xfrm>
            <a:off x="836652" y="4143732"/>
            <a:ext cx="6199703" cy="892612"/>
          </a:xfrm>
          <a:prstGeom prst="rect">
            <a:avLst/>
          </a:prstGeom>
          <a:noFill/>
          <a:ln/>
        </p:spPr>
        <p:txBody>
          <a:bodyPr wrap="square" lIns="0" tIns="0" rIns="0" bIns="0" rtlCol="0" anchor="t"/>
          <a:lstStyle/>
          <a:p>
            <a:pPr marL="0" indent="0" algn="ctr">
              <a:lnSpc>
                <a:spcPts val="2300"/>
              </a:lnSpc>
              <a:buNone/>
            </a:pPr>
            <a:r>
              <a:rPr lang="en-US" sz="1450" dirty="0">
                <a:solidFill>
                  <a:srgbClr val="272525"/>
                </a:solidFill>
                <a:latin typeface="Montserrat" pitchFamily="34" charset="0"/>
                <a:ea typeface="Montserrat" pitchFamily="34" charset="-122"/>
                <a:cs typeface="Montserrat" pitchFamily="34" charset="-120"/>
              </a:rPr>
              <a:t>Scalabilité pour des volumes de données croissants, traitement des flux en temps réel (commandes, stocks), analyses prédictives avancées.</a:t>
            </a:r>
            <a:endParaRPr lang="en-US" sz="1450" dirty="0"/>
          </a:p>
        </p:txBody>
      </p:sp>
      <p:sp>
        <p:nvSpPr>
          <p:cNvPr id="10" name="Shape 7"/>
          <p:cNvSpPr/>
          <p:nvPr/>
        </p:nvSpPr>
        <p:spPr>
          <a:xfrm>
            <a:off x="7303651" y="5873115"/>
            <a:ext cx="22860" cy="650796"/>
          </a:xfrm>
          <a:prstGeom prst="roundRect">
            <a:avLst>
              <a:gd name="adj" fmla="val 732152"/>
            </a:avLst>
          </a:prstGeom>
          <a:solidFill>
            <a:srgbClr val="C1C3D0"/>
          </a:solidFill>
          <a:ln/>
        </p:spPr>
        <p:txBody>
          <a:bodyPr/>
          <a:lstStyle/>
          <a:p>
            <a:endParaRPr lang="en-US"/>
          </a:p>
        </p:txBody>
      </p:sp>
      <p:sp>
        <p:nvSpPr>
          <p:cNvPr id="11" name="Shape 8"/>
          <p:cNvSpPr/>
          <p:nvPr/>
        </p:nvSpPr>
        <p:spPr>
          <a:xfrm>
            <a:off x="7105888" y="5663922"/>
            <a:ext cx="418386" cy="418386"/>
          </a:xfrm>
          <a:prstGeom prst="roundRect">
            <a:avLst>
              <a:gd name="adj" fmla="val 40004"/>
            </a:avLst>
          </a:prstGeom>
          <a:solidFill>
            <a:srgbClr val="EEEFF5"/>
          </a:solidFill>
          <a:ln/>
          <a:effectLst>
            <a:outerShdw blurRad="45720" dist="22860" dir="13500000" algn="bl" rotWithShape="0">
              <a:srgbClr val="FFFFFF">
                <a:alpha val="70000"/>
              </a:srgbClr>
            </a:outerShdw>
          </a:effectLst>
        </p:spPr>
        <p:txBody>
          <a:bodyPr/>
          <a:lstStyle/>
          <a:p>
            <a:endParaRPr lang="en-US"/>
          </a:p>
        </p:txBody>
      </p:sp>
      <p:sp>
        <p:nvSpPr>
          <p:cNvPr id="12" name="Text 9"/>
          <p:cNvSpPr/>
          <p:nvPr/>
        </p:nvSpPr>
        <p:spPr>
          <a:xfrm>
            <a:off x="7232809" y="5726311"/>
            <a:ext cx="164425" cy="293608"/>
          </a:xfrm>
          <a:prstGeom prst="rect">
            <a:avLst/>
          </a:prstGeom>
          <a:noFill/>
          <a:ln/>
        </p:spPr>
        <p:txBody>
          <a:bodyPr wrap="none" lIns="0" tIns="0" rIns="0" bIns="0" rtlCol="0" anchor="t"/>
          <a:lstStyle/>
          <a:p>
            <a:pPr marL="0" indent="0" algn="ctr">
              <a:lnSpc>
                <a:spcPts val="2300"/>
              </a:lnSpc>
              <a:buNone/>
            </a:pPr>
            <a:r>
              <a:rPr lang="en-US" sz="2300" b="1" dirty="0">
                <a:solidFill>
                  <a:srgbClr val="272525"/>
                </a:solidFill>
                <a:latin typeface="Barlow Bold" pitchFamily="34" charset="0"/>
                <a:ea typeface="Barlow Bold" pitchFamily="34" charset="-122"/>
                <a:cs typeface="Barlow Bold" pitchFamily="34" charset="-120"/>
              </a:rPr>
              <a:t>2</a:t>
            </a:r>
            <a:endParaRPr lang="en-US" sz="2300" dirty="0"/>
          </a:p>
        </p:txBody>
      </p:sp>
      <p:sp>
        <p:nvSpPr>
          <p:cNvPr id="13" name="Text 10"/>
          <p:cNvSpPr/>
          <p:nvPr/>
        </p:nvSpPr>
        <p:spPr>
          <a:xfrm>
            <a:off x="6091714" y="6709886"/>
            <a:ext cx="2446853" cy="305753"/>
          </a:xfrm>
          <a:prstGeom prst="rect">
            <a:avLst/>
          </a:prstGeom>
          <a:noFill/>
          <a:ln/>
        </p:spPr>
        <p:txBody>
          <a:bodyPr wrap="none" lIns="0" tIns="0" rIns="0" bIns="0" rtlCol="0" anchor="t"/>
          <a:lstStyle/>
          <a:p>
            <a:pPr marL="0" indent="0" algn="ctr">
              <a:lnSpc>
                <a:spcPts val="2400"/>
              </a:lnSpc>
              <a:buNone/>
            </a:pPr>
            <a:r>
              <a:rPr lang="en-US" sz="1900" b="1" dirty="0">
                <a:solidFill>
                  <a:srgbClr val="272525"/>
                </a:solidFill>
                <a:latin typeface="Barlow Bold" pitchFamily="34" charset="0"/>
                <a:ea typeface="Barlow Bold" pitchFamily="34" charset="-122"/>
                <a:cs typeface="Barlow Bold" pitchFamily="34" charset="-120"/>
              </a:rPr>
              <a:t>Enjeux</a:t>
            </a:r>
            <a:endParaRPr lang="en-US" sz="1900" dirty="0"/>
          </a:p>
        </p:txBody>
      </p:sp>
      <p:sp>
        <p:nvSpPr>
          <p:cNvPr id="14" name="Text 11"/>
          <p:cNvSpPr/>
          <p:nvPr/>
        </p:nvSpPr>
        <p:spPr>
          <a:xfrm>
            <a:off x="4215289" y="7127200"/>
            <a:ext cx="6199703" cy="595074"/>
          </a:xfrm>
          <a:prstGeom prst="rect">
            <a:avLst/>
          </a:prstGeom>
          <a:noFill/>
          <a:ln/>
        </p:spPr>
        <p:txBody>
          <a:bodyPr wrap="square" lIns="0" tIns="0" rIns="0" bIns="0" rtlCol="0" anchor="t"/>
          <a:lstStyle/>
          <a:p>
            <a:pPr marL="0" indent="0" algn="ctr">
              <a:lnSpc>
                <a:spcPts val="2300"/>
              </a:lnSpc>
              <a:buNone/>
            </a:pPr>
            <a:r>
              <a:rPr lang="en-US" sz="1450" dirty="0">
                <a:solidFill>
                  <a:srgbClr val="272525"/>
                </a:solidFill>
                <a:latin typeface="Montserrat" pitchFamily="34" charset="0"/>
                <a:ea typeface="Montserrat" pitchFamily="34" charset="-122"/>
                <a:cs typeface="Montserrat" pitchFamily="34" charset="-120"/>
              </a:rPr>
              <a:t>Sécurité des données, gestion en temps réel des données, intégration de multiples sources de données.</a:t>
            </a:r>
            <a:endParaRPr lang="en-US" sz="1450" dirty="0"/>
          </a:p>
        </p:txBody>
      </p:sp>
      <p:sp>
        <p:nvSpPr>
          <p:cNvPr id="15" name="Shape 12"/>
          <p:cNvSpPr/>
          <p:nvPr/>
        </p:nvSpPr>
        <p:spPr>
          <a:xfrm>
            <a:off x="10682407" y="5222319"/>
            <a:ext cx="22860" cy="650796"/>
          </a:xfrm>
          <a:prstGeom prst="roundRect">
            <a:avLst>
              <a:gd name="adj" fmla="val 732152"/>
            </a:avLst>
          </a:prstGeom>
          <a:solidFill>
            <a:srgbClr val="C1C3D0"/>
          </a:solidFill>
          <a:ln/>
        </p:spPr>
        <p:txBody>
          <a:bodyPr/>
          <a:lstStyle/>
          <a:p>
            <a:endParaRPr lang="en-US"/>
          </a:p>
        </p:txBody>
      </p:sp>
      <p:sp>
        <p:nvSpPr>
          <p:cNvPr id="16" name="Shape 13"/>
          <p:cNvSpPr/>
          <p:nvPr/>
        </p:nvSpPr>
        <p:spPr>
          <a:xfrm>
            <a:off x="10484644" y="5663922"/>
            <a:ext cx="418386" cy="418386"/>
          </a:xfrm>
          <a:prstGeom prst="roundRect">
            <a:avLst>
              <a:gd name="adj" fmla="val 40004"/>
            </a:avLst>
          </a:prstGeom>
          <a:solidFill>
            <a:srgbClr val="EEEFF5"/>
          </a:solidFill>
          <a:ln/>
          <a:effectLst>
            <a:outerShdw blurRad="45720" dist="22860" dir="13500000" algn="bl" rotWithShape="0">
              <a:srgbClr val="FFFFFF">
                <a:alpha val="70000"/>
              </a:srgbClr>
            </a:outerShdw>
          </a:effectLst>
        </p:spPr>
        <p:txBody>
          <a:bodyPr/>
          <a:lstStyle/>
          <a:p>
            <a:endParaRPr lang="en-US"/>
          </a:p>
        </p:txBody>
      </p:sp>
      <p:sp>
        <p:nvSpPr>
          <p:cNvPr id="17" name="Text 14"/>
          <p:cNvSpPr/>
          <p:nvPr/>
        </p:nvSpPr>
        <p:spPr>
          <a:xfrm>
            <a:off x="10614541" y="5726311"/>
            <a:ext cx="158591" cy="293608"/>
          </a:xfrm>
          <a:prstGeom prst="rect">
            <a:avLst/>
          </a:prstGeom>
          <a:noFill/>
          <a:ln/>
        </p:spPr>
        <p:txBody>
          <a:bodyPr wrap="none" lIns="0" tIns="0" rIns="0" bIns="0" rtlCol="0" anchor="t"/>
          <a:lstStyle/>
          <a:p>
            <a:pPr marL="0" indent="0" algn="ctr">
              <a:lnSpc>
                <a:spcPts val="2300"/>
              </a:lnSpc>
              <a:buNone/>
            </a:pPr>
            <a:r>
              <a:rPr lang="en-US" sz="2300" b="1" dirty="0">
                <a:solidFill>
                  <a:srgbClr val="272525"/>
                </a:solidFill>
                <a:latin typeface="Barlow Bold" pitchFamily="34" charset="0"/>
                <a:ea typeface="Barlow Bold" pitchFamily="34" charset="-122"/>
                <a:cs typeface="Barlow Bold" pitchFamily="34" charset="-120"/>
              </a:rPr>
              <a:t>3</a:t>
            </a:r>
            <a:endParaRPr lang="en-US" sz="2300" dirty="0"/>
          </a:p>
        </p:txBody>
      </p:sp>
      <p:sp>
        <p:nvSpPr>
          <p:cNvPr id="18" name="Text 15"/>
          <p:cNvSpPr/>
          <p:nvPr/>
        </p:nvSpPr>
        <p:spPr>
          <a:xfrm>
            <a:off x="9470350" y="4023955"/>
            <a:ext cx="2446853" cy="305753"/>
          </a:xfrm>
          <a:prstGeom prst="rect">
            <a:avLst/>
          </a:prstGeom>
          <a:noFill/>
          <a:ln/>
        </p:spPr>
        <p:txBody>
          <a:bodyPr wrap="none" lIns="0" tIns="0" rIns="0" bIns="0" rtlCol="0" anchor="t"/>
          <a:lstStyle/>
          <a:p>
            <a:pPr marL="0" indent="0" algn="ctr">
              <a:lnSpc>
                <a:spcPts val="2400"/>
              </a:lnSpc>
              <a:buNone/>
            </a:pPr>
            <a:r>
              <a:rPr lang="en-US" sz="1900" b="1" dirty="0">
                <a:solidFill>
                  <a:srgbClr val="272525"/>
                </a:solidFill>
                <a:latin typeface="Barlow Bold" pitchFamily="34" charset="0"/>
                <a:ea typeface="Barlow Bold" pitchFamily="34" charset="-122"/>
                <a:cs typeface="Barlow Bold" pitchFamily="34" charset="-120"/>
              </a:rPr>
              <a:t>Résultats Attendus</a:t>
            </a:r>
            <a:endParaRPr lang="en-US" sz="1900" dirty="0"/>
          </a:p>
        </p:txBody>
      </p:sp>
      <p:sp>
        <p:nvSpPr>
          <p:cNvPr id="19" name="Text 16"/>
          <p:cNvSpPr/>
          <p:nvPr/>
        </p:nvSpPr>
        <p:spPr>
          <a:xfrm>
            <a:off x="7593925" y="4441269"/>
            <a:ext cx="6199823" cy="595074"/>
          </a:xfrm>
          <a:prstGeom prst="rect">
            <a:avLst/>
          </a:prstGeom>
          <a:noFill/>
          <a:ln/>
        </p:spPr>
        <p:txBody>
          <a:bodyPr wrap="square" lIns="0" tIns="0" rIns="0" bIns="0" rtlCol="0" anchor="t"/>
          <a:lstStyle/>
          <a:p>
            <a:pPr marL="0" indent="0" algn="ctr">
              <a:lnSpc>
                <a:spcPts val="2300"/>
              </a:lnSpc>
              <a:buNone/>
            </a:pPr>
            <a:r>
              <a:rPr lang="en-US" sz="1450" dirty="0">
                <a:solidFill>
                  <a:srgbClr val="272525"/>
                </a:solidFill>
                <a:latin typeface="Montserrat" pitchFamily="34" charset="0"/>
                <a:ea typeface="Montserrat" pitchFamily="34" charset="-122"/>
                <a:cs typeface="Montserrat" pitchFamily="34" charset="-120"/>
              </a:rPr>
              <a:t>Une architecture évolutive, réactive et intelligente pour répondre aux besoins d'un e-commerce en pleine croissance.</a:t>
            </a:r>
            <a:endParaRPr lang="en-US" sz="1450" dirty="0"/>
          </a:p>
        </p:txBody>
      </p:sp>
      <p:pic>
        <p:nvPicPr>
          <p:cNvPr id="21" name="Picture 20">
            <a:extLst>
              <a:ext uri="{FF2B5EF4-FFF2-40B4-BE49-F238E27FC236}">
                <a16:creationId xmlns:a16="http://schemas.microsoft.com/office/drawing/2014/main" id="{F8358B40-EA49-7C8C-B930-BF5EAD24CDF1}"/>
              </a:ext>
            </a:extLst>
          </p:cNvPr>
          <p:cNvPicPr>
            <a:picLocks noGrp="1" noRot="1" noChangeAspect="1" noMove="1" noResize="1" noEditPoints="1" noAdjustHandles="1" noChangeArrowheads="1" noChangeShapeType="1" noCrop="1"/>
          </p:cNvPicPr>
          <p:nvPr/>
        </p:nvPicPr>
        <p:blipFill>
          <a:blip r:embed="rId4"/>
          <a:stretch>
            <a:fillRect/>
          </a:stretch>
        </p:blipFill>
        <p:spPr>
          <a:xfrm>
            <a:off x="11917202" y="7722274"/>
            <a:ext cx="3221197" cy="6718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58309" y="929280"/>
            <a:ext cx="6611183"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Diagramme d'Architecture</a:t>
            </a:r>
            <a:endParaRPr lang="en-US" sz="4450" dirty="0"/>
          </a:p>
        </p:txBody>
      </p:sp>
      <p:pic>
        <p:nvPicPr>
          <p:cNvPr id="11" name="Picture 10">
            <a:extLst>
              <a:ext uri="{FF2B5EF4-FFF2-40B4-BE49-F238E27FC236}">
                <a16:creationId xmlns:a16="http://schemas.microsoft.com/office/drawing/2014/main" id="{22B5B9B8-1F99-00E6-2379-B80151126B64}"/>
              </a:ext>
            </a:extLst>
          </p:cNvPr>
          <p:cNvPicPr>
            <a:picLocks noGrp="1" noRot="1" noChangeAspect="1" noMove="1" noResize="1" noEditPoints="1" noAdjustHandles="1" noChangeArrowheads="1" noChangeShapeType="1" noCrop="1"/>
          </p:cNvPicPr>
          <p:nvPr/>
        </p:nvPicPr>
        <p:blipFill>
          <a:blip r:embed="rId3"/>
          <a:stretch>
            <a:fillRect/>
          </a:stretch>
        </p:blipFill>
        <p:spPr>
          <a:xfrm>
            <a:off x="12232620" y="7748590"/>
            <a:ext cx="3324859" cy="693420"/>
          </a:xfrm>
          <a:prstGeom prst="rect">
            <a:avLst/>
          </a:prstGeom>
        </p:spPr>
      </p:pic>
      <p:pic>
        <p:nvPicPr>
          <p:cNvPr id="13" name="Picture 12" descr="A diagram of a cloud computing system&#10;&#10;Description automatically generated">
            <a:extLst>
              <a:ext uri="{FF2B5EF4-FFF2-40B4-BE49-F238E27FC236}">
                <a16:creationId xmlns:a16="http://schemas.microsoft.com/office/drawing/2014/main" id="{D1F8DF16-8B66-B2B9-CF39-C208E30AFBC9}"/>
              </a:ext>
            </a:extLst>
          </p:cNvPr>
          <p:cNvPicPr>
            <a:picLocks noChangeAspect="1"/>
          </p:cNvPicPr>
          <p:nvPr/>
        </p:nvPicPr>
        <p:blipFill>
          <a:blip r:embed="rId4"/>
          <a:stretch>
            <a:fillRect/>
          </a:stretch>
        </p:blipFill>
        <p:spPr>
          <a:xfrm>
            <a:off x="3925676" y="1949979"/>
            <a:ext cx="7124700" cy="55149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3" name="Text 0"/>
          <p:cNvSpPr/>
          <p:nvPr/>
        </p:nvSpPr>
        <p:spPr>
          <a:xfrm>
            <a:off x="758309" y="1913930"/>
            <a:ext cx="6058733"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Conclusion </a:t>
            </a:r>
            <a:endParaRPr lang="en-US" sz="4450" dirty="0"/>
          </a:p>
        </p:txBody>
      </p:sp>
      <p:sp>
        <p:nvSpPr>
          <p:cNvPr id="4" name="Text 1"/>
          <p:cNvSpPr/>
          <p:nvPr/>
        </p:nvSpPr>
        <p:spPr>
          <a:xfrm>
            <a:off x="758309" y="2951559"/>
            <a:ext cx="7627382" cy="173355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En résumé, cette architecture basée sur les services AWS offre une solution évolutive, réactive et intelligente pour répondre aux besoins d'un e-commerce en pleine croissance. Les principaux avantages sont la scalabilité, le traitement en temps réel, la sécurité renforcée et un coût maîtrisé.</a:t>
            </a:r>
            <a:endParaRPr lang="en-US" sz="1700" dirty="0"/>
          </a:p>
        </p:txBody>
      </p:sp>
      <p:sp>
        <p:nvSpPr>
          <p:cNvPr id="5" name="Text 2"/>
          <p:cNvSpPr/>
          <p:nvPr/>
        </p:nvSpPr>
        <p:spPr>
          <a:xfrm>
            <a:off x="758309" y="4928830"/>
            <a:ext cx="7627382" cy="138684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Cependant, des défis restent à relever, tels que l'optimisation des coûts, la gestion en temps réel des données et la confidentialité des informations sensibles. Nous serons ravis de répondre à vos questions et de discuter plus en détail de cette proposition d'architecture.</a:t>
            </a:r>
            <a:endParaRPr lang="en-US" sz="1700" dirty="0"/>
          </a:p>
        </p:txBody>
      </p:sp>
      <p:pic>
        <p:nvPicPr>
          <p:cNvPr id="2050" name="Picture 2" descr="Qu'est-ce que le Cloud ? Définition et Explications | Qim info">
            <a:extLst>
              <a:ext uri="{FF2B5EF4-FFF2-40B4-BE49-F238E27FC236}">
                <a16:creationId xmlns:a16="http://schemas.microsoft.com/office/drawing/2014/main" id="{6F9D11FF-FC11-ABC1-C1D0-92313AE89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3866" y="0"/>
            <a:ext cx="5706533"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12C30-8303-051B-858C-D7A47C26AC62}"/>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DB88A5D4-4DF5-A3F8-C121-9854A4C0EBBB}"/>
              </a:ext>
            </a:extLst>
          </p:cNvPr>
          <p:cNvSpPr/>
          <p:nvPr/>
        </p:nvSpPr>
        <p:spPr>
          <a:xfrm>
            <a:off x="4165600" y="6130621"/>
            <a:ext cx="8080891"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Merci pour </a:t>
            </a:r>
            <a:r>
              <a:rPr lang="en-US" sz="4450" b="1" dirty="0" err="1">
                <a:solidFill>
                  <a:srgbClr val="7068F4"/>
                </a:solidFill>
                <a:latin typeface="Barlow Bold" pitchFamily="34" charset="0"/>
                <a:ea typeface="Barlow Bold" pitchFamily="34" charset="-122"/>
                <a:cs typeface="Barlow Bold" pitchFamily="34" charset="-120"/>
              </a:rPr>
              <a:t>votre</a:t>
            </a:r>
            <a:r>
              <a:rPr lang="en-US" sz="4450" b="1" dirty="0">
                <a:solidFill>
                  <a:srgbClr val="7068F4"/>
                </a:solidFill>
                <a:latin typeface="Barlow Bold" pitchFamily="34" charset="0"/>
                <a:ea typeface="Barlow Bold" pitchFamily="34" charset="-122"/>
                <a:cs typeface="Barlow Bold" pitchFamily="34" charset="-120"/>
              </a:rPr>
              <a:t> attention </a:t>
            </a:r>
            <a:endParaRPr lang="en-US" sz="4450" dirty="0"/>
          </a:p>
        </p:txBody>
      </p:sp>
      <p:pic>
        <p:nvPicPr>
          <p:cNvPr id="6" name="Picture 5">
            <a:extLst>
              <a:ext uri="{FF2B5EF4-FFF2-40B4-BE49-F238E27FC236}">
                <a16:creationId xmlns:a16="http://schemas.microsoft.com/office/drawing/2014/main" id="{DE719764-216D-6F52-B9D8-E7C58834A75F}"/>
              </a:ext>
            </a:extLst>
          </p:cNvPr>
          <p:cNvPicPr>
            <a:picLocks noGrp="1" noRot="1" noChangeAspect="1" noMove="1" noResize="1" noEditPoints="1" noAdjustHandles="1" noChangeArrowheads="1" noChangeShapeType="1" noCrop="1"/>
          </p:cNvPicPr>
          <p:nvPr/>
        </p:nvPicPr>
        <p:blipFill>
          <a:blip r:embed="rId3"/>
          <a:stretch>
            <a:fillRect/>
          </a:stretch>
        </p:blipFill>
        <p:spPr>
          <a:xfrm>
            <a:off x="11173968" y="7696782"/>
            <a:ext cx="3456432" cy="788849"/>
          </a:xfrm>
          <a:prstGeom prst="rect">
            <a:avLst/>
          </a:prstGeom>
        </p:spPr>
      </p:pic>
      <p:pic>
        <p:nvPicPr>
          <p:cNvPr id="10" name="Picture 9" descr="A yellow smiley face with black background&#10;&#10;Description automatically generated">
            <a:extLst>
              <a:ext uri="{FF2B5EF4-FFF2-40B4-BE49-F238E27FC236}">
                <a16:creationId xmlns:a16="http://schemas.microsoft.com/office/drawing/2014/main" id="{F27D5AA8-0EEA-B97A-6AF9-90E3BE83CDB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301066" y="270933"/>
            <a:ext cx="6028267" cy="6028267"/>
          </a:xfrm>
          <a:prstGeom prst="rect">
            <a:avLst/>
          </a:prstGeom>
        </p:spPr>
      </p:pic>
    </p:spTree>
    <p:extLst>
      <p:ext uri="{BB962C8B-B14F-4D97-AF65-F5344CB8AC3E}">
        <p14:creationId xmlns:p14="http://schemas.microsoft.com/office/powerpoint/2010/main" val="2297202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201</TotalTime>
  <Words>727</Words>
  <Application>Microsoft Office PowerPoint</Application>
  <PresentationFormat>Custom</PresentationFormat>
  <Paragraphs>61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Barlow Bold</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Nouhaila Tyoubi</cp:lastModifiedBy>
  <cp:revision>2</cp:revision>
  <dcterms:created xsi:type="dcterms:W3CDTF">2024-12-13T08:33:13Z</dcterms:created>
  <dcterms:modified xsi:type="dcterms:W3CDTF">2024-12-23T15:30:41Z</dcterms:modified>
</cp:coreProperties>
</file>