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</p:sldIdLst>
  <p:sldSz cx="14630400" cy="8229600"/>
  <p:notesSz cx="8229600" cy="14630400"/>
  <p:embeddedFontLst>
    <p:embeddedFont>
      <p:font typeface="Libre Baskerville" panose="02000000000000000000" pitchFamily="2" charset="0"/>
      <p:regular r:id="rId14"/>
      <p:bold r:id="rId15"/>
      <p: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Bold" panose="020B0806030504020204" charset="0"/>
      <p:bold r:id="rId2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3CBB3-5A8D-406F-CE93-4516D005D6FB}" v="128" dt="2024-12-23T15:49:38.376"/>
    <p1510:client id="{D5B74388-E63E-4E00-B578-726ACE494155}" v="385" dt="2024-12-23T16:09:42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A3B72-09F4-4DEB-BB4E-2973C154C51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7409F822-19FA-461B-BFF7-D71357BF5E04}">
      <dgm:prSet/>
      <dgm:spPr/>
      <dgm:t>
        <a:bodyPr/>
        <a:lstStyle/>
        <a:p>
          <a:r>
            <a:rPr lang="fr-MA" b="1"/>
            <a:t>Création de l'entrée Event Hub</a:t>
          </a:r>
          <a:r>
            <a:rPr lang="fr-MA"/>
            <a:t> :</a:t>
          </a:r>
          <a:endParaRPr lang="fr-FR"/>
        </a:p>
      </dgm:t>
    </dgm:pt>
    <dgm:pt modelId="{03EDA507-EC1F-4821-B955-5FC99957A1EC}" type="parTrans" cxnId="{25A4B43A-0144-4088-B478-12A4A52CF324}">
      <dgm:prSet/>
      <dgm:spPr/>
      <dgm:t>
        <a:bodyPr/>
        <a:lstStyle/>
        <a:p>
          <a:endParaRPr lang="fr-FR"/>
        </a:p>
      </dgm:t>
    </dgm:pt>
    <dgm:pt modelId="{2B78446F-5E5E-46C8-8F2A-B306E0829853}" type="sibTrans" cxnId="{25A4B43A-0144-4088-B478-12A4A52CF324}">
      <dgm:prSet/>
      <dgm:spPr/>
      <dgm:t>
        <a:bodyPr/>
        <a:lstStyle/>
        <a:p>
          <a:endParaRPr lang="fr-FR"/>
        </a:p>
      </dgm:t>
    </dgm:pt>
    <dgm:pt modelId="{06B96CEB-3936-42D0-9CD3-0C50516780A0}">
      <dgm:prSet/>
      <dgm:spPr/>
      <dgm:t>
        <a:bodyPr/>
        <a:lstStyle/>
        <a:p>
          <a:r>
            <a:rPr lang="fr-MA"/>
            <a:t>On a ajouté une source de données en temps réel à partir d'un Event Hub.</a:t>
          </a:r>
          <a:endParaRPr lang="fr-FR"/>
        </a:p>
      </dgm:t>
    </dgm:pt>
    <dgm:pt modelId="{DC83A02C-B365-4C60-A615-4746DCD48284}" type="parTrans" cxnId="{1EC85606-BCD6-4465-BBED-D30F0CE6E204}">
      <dgm:prSet/>
      <dgm:spPr/>
      <dgm:t>
        <a:bodyPr/>
        <a:lstStyle/>
        <a:p>
          <a:endParaRPr lang="fr-FR"/>
        </a:p>
      </dgm:t>
    </dgm:pt>
    <dgm:pt modelId="{A380AA1C-A968-40A5-95C3-724B6B59F39A}" type="sibTrans" cxnId="{1EC85606-BCD6-4465-BBED-D30F0CE6E204}">
      <dgm:prSet/>
      <dgm:spPr/>
      <dgm:t>
        <a:bodyPr/>
        <a:lstStyle/>
        <a:p>
          <a:endParaRPr lang="fr-FR"/>
        </a:p>
      </dgm:t>
    </dgm:pt>
    <dgm:pt modelId="{41F8AD9C-B009-4763-9F53-DF5529903422}">
      <dgm:prSet/>
      <dgm:spPr/>
      <dgm:t>
        <a:bodyPr/>
        <a:lstStyle/>
        <a:p>
          <a:r>
            <a:rPr lang="fr-MA"/>
            <a:t>On a configuré tous les paramètres nécessaires, comme le groupe de ressources, le nom de l'Event Hub, et la chaîne de connexion.</a:t>
          </a:r>
          <a:endParaRPr lang="fr-FR"/>
        </a:p>
      </dgm:t>
    </dgm:pt>
    <dgm:pt modelId="{98578B8C-8A73-4F00-9A52-67C3455741CE}" type="parTrans" cxnId="{3807C923-61DD-40C4-9D77-7BEAA2343068}">
      <dgm:prSet/>
      <dgm:spPr/>
      <dgm:t>
        <a:bodyPr/>
        <a:lstStyle/>
        <a:p>
          <a:endParaRPr lang="fr-FR"/>
        </a:p>
      </dgm:t>
    </dgm:pt>
    <dgm:pt modelId="{226C711B-ECE7-4707-806F-7ADBE5AD0EE4}" type="sibTrans" cxnId="{3807C923-61DD-40C4-9D77-7BEAA2343068}">
      <dgm:prSet/>
      <dgm:spPr/>
      <dgm:t>
        <a:bodyPr/>
        <a:lstStyle/>
        <a:p>
          <a:endParaRPr lang="fr-FR"/>
        </a:p>
      </dgm:t>
    </dgm:pt>
    <dgm:pt modelId="{1BF89B1F-6874-4275-B107-F71C092C918D}">
      <dgm:prSet/>
      <dgm:spPr/>
      <dgm:t>
        <a:bodyPr/>
        <a:lstStyle/>
        <a:p>
          <a:r>
            <a:rPr lang="fr-MA" b="1"/>
            <a:t>Configuration de la sortie</a:t>
          </a:r>
          <a:r>
            <a:rPr lang="fr-MA"/>
            <a:t> :</a:t>
          </a:r>
          <a:endParaRPr lang="fr-FR"/>
        </a:p>
      </dgm:t>
    </dgm:pt>
    <dgm:pt modelId="{C57BF5A6-32FA-4B87-B4CC-EDA48214F85C}" type="parTrans" cxnId="{CFBC00EE-F671-41D5-88CF-86D9D6AD1B9D}">
      <dgm:prSet/>
      <dgm:spPr/>
      <dgm:t>
        <a:bodyPr/>
        <a:lstStyle/>
        <a:p>
          <a:endParaRPr lang="fr-FR"/>
        </a:p>
      </dgm:t>
    </dgm:pt>
    <dgm:pt modelId="{66F76206-DAD2-4B69-A054-38CB049569A2}" type="sibTrans" cxnId="{CFBC00EE-F671-41D5-88CF-86D9D6AD1B9D}">
      <dgm:prSet/>
      <dgm:spPr/>
      <dgm:t>
        <a:bodyPr/>
        <a:lstStyle/>
        <a:p>
          <a:endParaRPr lang="fr-FR"/>
        </a:p>
      </dgm:t>
    </dgm:pt>
    <dgm:pt modelId="{DCFDDDF8-D17F-4FE1-81C0-25F1177DFA00}">
      <dgm:prSet/>
      <dgm:spPr/>
      <dgm:t>
        <a:bodyPr/>
        <a:lstStyle/>
        <a:p>
          <a:r>
            <a:rPr lang="fr-MA"/>
            <a:t>On a défini une sortie pour le job, en choisissant une base de données Azure SQL (ou Blob Storage selon le besoin).</a:t>
          </a:r>
          <a:endParaRPr lang="fr-FR"/>
        </a:p>
      </dgm:t>
    </dgm:pt>
    <dgm:pt modelId="{E2BE4EE1-90B2-4914-8735-2C56C2B4883A}" type="parTrans" cxnId="{39036D6C-449E-48F1-9CEE-70D11B0942E5}">
      <dgm:prSet/>
      <dgm:spPr/>
      <dgm:t>
        <a:bodyPr/>
        <a:lstStyle/>
        <a:p>
          <a:endParaRPr lang="fr-FR"/>
        </a:p>
      </dgm:t>
    </dgm:pt>
    <dgm:pt modelId="{5811716C-04F3-49AD-BD06-73EC4C6F3FB2}" type="sibTrans" cxnId="{39036D6C-449E-48F1-9CEE-70D11B0942E5}">
      <dgm:prSet/>
      <dgm:spPr/>
      <dgm:t>
        <a:bodyPr/>
        <a:lstStyle/>
        <a:p>
          <a:endParaRPr lang="fr-FR"/>
        </a:p>
      </dgm:t>
    </dgm:pt>
    <dgm:pt modelId="{E044D4E6-2C9B-47BE-A283-52A9275FFF11}">
      <dgm:prSet/>
      <dgm:spPr/>
      <dgm:t>
        <a:bodyPr/>
        <a:lstStyle/>
        <a:p>
          <a:r>
            <a:rPr lang="fr-MA"/>
            <a:t>Les paramètres comme la chaîne de connexion et les autres détails requis ont été ajoutés.</a:t>
          </a:r>
          <a:endParaRPr lang="fr-FR"/>
        </a:p>
      </dgm:t>
    </dgm:pt>
    <dgm:pt modelId="{217B1BA6-2A80-4ECF-A789-07CE8AA2E05D}" type="parTrans" cxnId="{5CF95029-0F41-412E-A743-AF742F39DE21}">
      <dgm:prSet/>
      <dgm:spPr/>
      <dgm:t>
        <a:bodyPr/>
        <a:lstStyle/>
        <a:p>
          <a:endParaRPr lang="fr-FR"/>
        </a:p>
      </dgm:t>
    </dgm:pt>
    <dgm:pt modelId="{35D19BAB-B9F0-4970-B81A-F12A2E7E5F0C}" type="sibTrans" cxnId="{5CF95029-0F41-412E-A743-AF742F39DE21}">
      <dgm:prSet/>
      <dgm:spPr/>
      <dgm:t>
        <a:bodyPr/>
        <a:lstStyle/>
        <a:p>
          <a:endParaRPr lang="fr-FR"/>
        </a:p>
      </dgm:t>
    </dgm:pt>
    <dgm:pt modelId="{59542F0F-00ED-4867-A381-ABF73E11C679}">
      <dgm:prSet/>
      <dgm:spPr/>
      <dgm:t>
        <a:bodyPr/>
        <a:lstStyle/>
        <a:p>
          <a:r>
            <a:rPr lang="fr-MA" b="1"/>
            <a:t>Écriture de la requête SQL</a:t>
          </a:r>
          <a:r>
            <a:rPr lang="fr-MA"/>
            <a:t> :</a:t>
          </a:r>
          <a:endParaRPr lang="fr-FR"/>
        </a:p>
      </dgm:t>
    </dgm:pt>
    <dgm:pt modelId="{ECEB8A9C-F50A-4589-BB8B-15616EF5530C}" type="parTrans" cxnId="{7C65FC86-DC87-44FA-B387-714C5107DD9A}">
      <dgm:prSet/>
      <dgm:spPr/>
      <dgm:t>
        <a:bodyPr/>
        <a:lstStyle/>
        <a:p>
          <a:endParaRPr lang="fr-FR"/>
        </a:p>
      </dgm:t>
    </dgm:pt>
    <dgm:pt modelId="{56DA04C6-18FE-4C5E-BAA2-FCFBE73562E4}" type="sibTrans" cxnId="{7C65FC86-DC87-44FA-B387-714C5107DD9A}">
      <dgm:prSet/>
      <dgm:spPr/>
      <dgm:t>
        <a:bodyPr/>
        <a:lstStyle/>
        <a:p>
          <a:endParaRPr lang="fr-FR"/>
        </a:p>
      </dgm:t>
    </dgm:pt>
    <dgm:pt modelId="{D4A91A5B-DFBA-4EED-940E-5C6A5F840F8E}">
      <dgm:prSet/>
      <dgm:spPr/>
      <dgm:t>
        <a:bodyPr/>
        <a:lstStyle/>
        <a:p>
          <a:r>
            <a:rPr lang="fr-MA"/>
            <a:t>On a écrit une requête SQL pour traiter les données en temps réel.</a:t>
          </a:r>
          <a:endParaRPr lang="fr-FR"/>
        </a:p>
      </dgm:t>
    </dgm:pt>
    <dgm:pt modelId="{140CD1B4-C29A-486B-BFC1-523BE2A41992}" type="parTrans" cxnId="{D9B915DF-BA28-48E4-A3BE-77CA9746F47C}">
      <dgm:prSet/>
      <dgm:spPr/>
      <dgm:t>
        <a:bodyPr/>
        <a:lstStyle/>
        <a:p>
          <a:endParaRPr lang="fr-FR"/>
        </a:p>
      </dgm:t>
    </dgm:pt>
    <dgm:pt modelId="{3870FBA5-1F91-4D14-ACC6-99D3770C215A}" type="sibTrans" cxnId="{D9B915DF-BA28-48E4-A3BE-77CA9746F47C}">
      <dgm:prSet/>
      <dgm:spPr/>
      <dgm:t>
        <a:bodyPr/>
        <a:lstStyle/>
        <a:p>
          <a:endParaRPr lang="fr-FR"/>
        </a:p>
      </dgm:t>
    </dgm:pt>
    <dgm:pt modelId="{B17FA5DF-333C-465D-8C53-0C5F639F6D9A}">
      <dgm:prSet/>
      <dgm:spPr/>
      <dgm:t>
        <a:bodyPr/>
        <a:lstStyle/>
        <a:p>
          <a:r>
            <a:rPr lang="fr-MA"/>
            <a:t>Par exemple, on a agrégé les ventes par produit toutes les 60 secondes pour ensuite envoyer les résultats vers la sortie configurée.</a:t>
          </a:r>
          <a:endParaRPr lang="fr-FR"/>
        </a:p>
      </dgm:t>
    </dgm:pt>
    <dgm:pt modelId="{2E698088-94DA-4D8E-B7AB-F37F8A48A9A9}" type="parTrans" cxnId="{3BB88B6C-FE45-4547-8AD9-022EDEF28820}">
      <dgm:prSet/>
      <dgm:spPr/>
      <dgm:t>
        <a:bodyPr/>
        <a:lstStyle/>
        <a:p>
          <a:endParaRPr lang="fr-FR"/>
        </a:p>
      </dgm:t>
    </dgm:pt>
    <dgm:pt modelId="{E8E6D1C8-E73C-4F52-8931-0C746725E803}" type="sibTrans" cxnId="{3BB88B6C-FE45-4547-8AD9-022EDEF28820}">
      <dgm:prSet/>
      <dgm:spPr/>
      <dgm:t>
        <a:bodyPr/>
        <a:lstStyle/>
        <a:p>
          <a:endParaRPr lang="fr-FR"/>
        </a:p>
      </dgm:t>
    </dgm:pt>
    <dgm:pt modelId="{7C02A5D4-06FF-4130-A564-E6A2F4B612B6}">
      <dgm:prSet/>
      <dgm:spPr/>
      <dgm:t>
        <a:bodyPr/>
        <a:lstStyle/>
        <a:p>
          <a:r>
            <a:rPr lang="fr-MA" b="1"/>
            <a:t>Démarrage du job</a:t>
          </a:r>
          <a:r>
            <a:rPr lang="fr-MA"/>
            <a:t> :</a:t>
          </a:r>
          <a:endParaRPr lang="fr-FR"/>
        </a:p>
      </dgm:t>
    </dgm:pt>
    <dgm:pt modelId="{0305E6EF-7DCB-4A2D-9583-52BF68FAA8AD}" type="parTrans" cxnId="{04136E2D-856F-448C-AC68-CDC896695977}">
      <dgm:prSet/>
      <dgm:spPr/>
      <dgm:t>
        <a:bodyPr/>
        <a:lstStyle/>
        <a:p>
          <a:endParaRPr lang="fr-FR"/>
        </a:p>
      </dgm:t>
    </dgm:pt>
    <dgm:pt modelId="{911FB2C3-07D5-42C9-85ED-D92266029F34}" type="sibTrans" cxnId="{04136E2D-856F-448C-AC68-CDC896695977}">
      <dgm:prSet/>
      <dgm:spPr/>
      <dgm:t>
        <a:bodyPr/>
        <a:lstStyle/>
        <a:p>
          <a:endParaRPr lang="fr-FR"/>
        </a:p>
      </dgm:t>
    </dgm:pt>
    <dgm:pt modelId="{CBC2096F-6DF2-4957-9D33-7ED6EC78E2F3}">
      <dgm:prSet/>
      <dgm:spPr/>
      <dgm:t>
        <a:bodyPr/>
        <a:lstStyle/>
        <a:p>
          <a:r>
            <a:rPr lang="fr-MA"/>
            <a:t>Une fois les entrées, les sorties et la requête SQL configurées, on a lancé le job Azure Stream Analytics.</a:t>
          </a:r>
          <a:endParaRPr lang="fr-FR"/>
        </a:p>
      </dgm:t>
    </dgm:pt>
    <dgm:pt modelId="{69FEF177-025E-4252-93F1-A59B0DC5A0BD}" type="parTrans" cxnId="{A4688C2A-197E-4DB0-A23C-9D1B0322ED51}">
      <dgm:prSet/>
      <dgm:spPr/>
      <dgm:t>
        <a:bodyPr/>
        <a:lstStyle/>
        <a:p>
          <a:endParaRPr lang="fr-FR"/>
        </a:p>
      </dgm:t>
    </dgm:pt>
    <dgm:pt modelId="{DBE10334-CD8C-4C4C-90A3-99970F492F35}" type="sibTrans" cxnId="{A4688C2A-197E-4DB0-A23C-9D1B0322ED51}">
      <dgm:prSet/>
      <dgm:spPr/>
      <dgm:t>
        <a:bodyPr/>
        <a:lstStyle/>
        <a:p>
          <a:endParaRPr lang="fr-FR"/>
        </a:p>
      </dgm:t>
    </dgm:pt>
    <dgm:pt modelId="{02E473E3-881F-4DA0-9E6E-7303138DF5AA}">
      <dgm:prSet/>
      <dgm:spPr/>
      <dgm:t>
        <a:bodyPr/>
        <a:lstStyle/>
        <a:p>
          <a:r>
            <a:rPr lang="fr-MA"/>
            <a:t>Enfin, on a vérifié que les données circulaient correctement du Event Hub vers la base SQL (ou le Blob Storage) et qu'elles étaient bien traitées.</a:t>
          </a:r>
          <a:endParaRPr lang="fr-FR"/>
        </a:p>
      </dgm:t>
    </dgm:pt>
    <dgm:pt modelId="{F437875D-0BD4-4B2B-88A4-723DD794218C}" type="parTrans" cxnId="{2B60A31F-FB89-43C5-B351-F46C14CE6CA6}">
      <dgm:prSet/>
      <dgm:spPr/>
      <dgm:t>
        <a:bodyPr/>
        <a:lstStyle/>
        <a:p>
          <a:endParaRPr lang="fr-FR"/>
        </a:p>
      </dgm:t>
    </dgm:pt>
    <dgm:pt modelId="{CD938FF1-8A49-40EE-84D0-55DF34089FC4}" type="sibTrans" cxnId="{2B60A31F-FB89-43C5-B351-F46C14CE6CA6}">
      <dgm:prSet/>
      <dgm:spPr/>
      <dgm:t>
        <a:bodyPr/>
        <a:lstStyle/>
        <a:p>
          <a:endParaRPr lang="fr-FR"/>
        </a:p>
      </dgm:t>
    </dgm:pt>
    <dgm:pt modelId="{481DCA30-8839-417F-9F62-EEFF05939E8B}">
      <dgm:prSet/>
      <dgm:spPr/>
      <dgm:t>
        <a:bodyPr/>
        <a:lstStyle/>
        <a:p>
          <a:r>
            <a:rPr lang="fr-MA" b="1">
              <a:sym typeface="Wingdings" panose="05000000000000000000" pitchFamily="2" charset="2"/>
            </a:rPr>
            <a:t></a:t>
          </a:r>
          <a:r>
            <a:rPr lang="fr-MA" b="1"/>
            <a:t>C'est ainsi qu'on a mis en place tout le pipeline pour le traitement des données en temps réel.</a:t>
          </a:r>
          <a:endParaRPr lang="fr-FR" b="1"/>
        </a:p>
      </dgm:t>
    </dgm:pt>
    <dgm:pt modelId="{995CAB64-B8B9-426F-A773-0294962B3C25}" type="parTrans" cxnId="{EC445A1E-E73F-441C-8969-C5FFA6CE7923}">
      <dgm:prSet/>
      <dgm:spPr/>
      <dgm:t>
        <a:bodyPr/>
        <a:lstStyle/>
        <a:p>
          <a:endParaRPr lang="fr-FR"/>
        </a:p>
      </dgm:t>
    </dgm:pt>
    <dgm:pt modelId="{7FC9C551-8AE1-484E-AFEC-7A9F1220C81C}" type="sibTrans" cxnId="{EC445A1E-E73F-441C-8969-C5FFA6CE7923}">
      <dgm:prSet/>
      <dgm:spPr/>
      <dgm:t>
        <a:bodyPr/>
        <a:lstStyle/>
        <a:p>
          <a:endParaRPr lang="fr-FR"/>
        </a:p>
      </dgm:t>
    </dgm:pt>
    <dgm:pt modelId="{E9EB9F71-0F29-4F4B-83FC-8D5E7F6AA784}" type="pres">
      <dgm:prSet presAssocID="{D67A3B72-09F4-4DEB-BB4E-2973C154C51B}" presName="linear" presStyleCnt="0">
        <dgm:presLayoutVars>
          <dgm:animLvl val="lvl"/>
          <dgm:resizeHandles val="exact"/>
        </dgm:presLayoutVars>
      </dgm:prSet>
      <dgm:spPr/>
    </dgm:pt>
    <dgm:pt modelId="{D5284819-1B95-4A2F-8BD5-A1638FF8234A}" type="pres">
      <dgm:prSet presAssocID="{7409F822-19FA-461B-BFF7-D71357BF5E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345798-297E-4489-9F54-2B730BC2EF41}" type="pres">
      <dgm:prSet presAssocID="{7409F822-19FA-461B-BFF7-D71357BF5E04}" presName="childText" presStyleLbl="revTx" presStyleIdx="0" presStyleCnt="4">
        <dgm:presLayoutVars>
          <dgm:bulletEnabled val="1"/>
        </dgm:presLayoutVars>
      </dgm:prSet>
      <dgm:spPr/>
    </dgm:pt>
    <dgm:pt modelId="{67D9B7D0-CCE8-44EC-9717-3185E8AA08F9}" type="pres">
      <dgm:prSet presAssocID="{1BF89B1F-6874-4275-B107-F71C092C91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B08F7B5-5721-4343-B864-8C65F2F3BBD4}" type="pres">
      <dgm:prSet presAssocID="{1BF89B1F-6874-4275-B107-F71C092C918D}" presName="childText" presStyleLbl="revTx" presStyleIdx="1" presStyleCnt="4">
        <dgm:presLayoutVars>
          <dgm:bulletEnabled val="1"/>
        </dgm:presLayoutVars>
      </dgm:prSet>
      <dgm:spPr/>
    </dgm:pt>
    <dgm:pt modelId="{BED95815-B009-468F-859B-883D271E21F5}" type="pres">
      <dgm:prSet presAssocID="{59542F0F-00ED-4867-A381-ABF73E11C6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4340762-6893-4DE2-B274-05CE92318D06}" type="pres">
      <dgm:prSet presAssocID="{59542F0F-00ED-4867-A381-ABF73E11C679}" presName="childText" presStyleLbl="revTx" presStyleIdx="2" presStyleCnt="4">
        <dgm:presLayoutVars>
          <dgm:bulletEnabled val="1"/>
        </dgm:presLayoutVars>
      </dgm:prSet>
      <dgm:spPr/>
    </dgm:pt>
    <dgm:pt modelId="{FB92FE08-7477-4CB2-BA98-C8A6D7F78DAE}" type="pres">
      <dgm:prSet presAssocID="{7C02A5D4-06FF-4130-A564-E6A2F4B612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403380-4DD4-4F8A-8223-136FBC58F4A5}" type="pres">
      <dgm:prSet presAssocID="{7C02A5D4-06FF-4130-A564-E6A2F4B612B6}" presName="childText" presStyleLbl="revTx" presStyleIdx="3" presStyleCnt="4">
        <dgm:presLayoutVars>
          <dgm:bulletEnabled val="1"/>
        </dgm:presLayoutVars>
      </dgm:prSet>
      <dgm:spPr/>
    </dgm:pt>
    <dgm:pt modelId="{D36431F1-FD02-4365-A3DD-B7AB7CAB8896}" type="pres">
      <dgm:prSet presAssocID="{481DCA30-8839-417F-9F62-EEFF05939E8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CCA501-BE1D-456B-BF59-F0B721F4D213}" type="presOf" srcId="{7C02A5D4-06FF-4130-A564-E6A2F4B612B6}" destId="{FB92FE08-7477-4CB2-BA98-C8A6D7F78DAE}" srcOrd="0" destOrd="0" presId="urn:microsoft.com/office/officeart/2005/8/layout/vList2"/>
    <dgm:cxn modelId="{1EC85606-BCD6-4465-BBED-D30F0CE6E204}" srcId="{7409F822-19FA-461B-BFF7-D71357BF5E04}" destId="{06B96CEB-3936-42D0-9CD3-0C50516780A0}" srcOrd="0" destOrd="0" parTransId="{DC83A02C-B365-4C60-A615-4746DCD48284}" sibTransId="{A380AA1C-A968-40A5-95C3-724B6B59F39A}"/>
    <dgm:cxn modelId="{EC445A1E-E73F-441C-8969-C5FFA6CE7923}" srcId="{D67A3B72-09F4-4DEB-BB4E-2973C154C51B}" destId="{481DCA30-8839-417F-9F62-EEFF05939E8B}" srcOrd="4" destOrd="0" parTransId="{995CAB64-B8B9-426F-A773-0294962B3C25}" sibTransId="{7FC9C551-8AE1-484E-AFEC-7A9F1220C81C}"/>
    <dgm:cxn modelId="{2B60A31F-FB89-43C5-B351-F46C14CE6CA6}" srcId="{7C02A5D4-06FF-4130-A564-E6A2F4B612B6}" destId="{02E473E3-881F-4DA0-9E6E-7303138DF5AA}" srcOrd="1" destOrd="0" parTransId="{F437875D-0BD4-4B2B-88A4-723DD794218C}" sibTransId="{CD938FF1-8A49-40EE-84D0-55DF34089FC4}"/>
    <dgm:cxn modelId="{3807C923-61DD-40C4-9D77-7BEAA2343068}" srcId="{7409F822-19FA-461B-BFF7-D71357BF5E04}" destId="{41F8AD9C-B009-4763-9F53-DF5529903422}" srcOrd="1" destOrd="0" parTransId="{98578B8C-8A73-4F00-9A52-67C3455741CE}" sibTransId="{226C711B-ECE7-4707-806F-7ADBE5AD0EE4}"/>
    <dgm:cxn modelId="{5CF95029-0F41-412E-A743-AF742F39DE21}" srcId="{1BF89B1F-6874-4275-B107-F71C092C918D}" destId="{E044D4E6-2C9B-47BE-A283-52A9275FFF11}" srcOrd="1" destOrd="0" parTransId="{217B1BA6-2A80-4ECF-A789-07CE8AA2E05D}" sibTransId="{35D19BAB-B9F0-4970-B81A-F12A2E7E5F0C}"/>
    <dgm:cxn modelId="{A4688C2A-197E-4DB0-A23C-9D1B0322ED51}" srcId="{7C02A5D4-06FF-4130-A564-E6A2F4B612B6}" destId="{CBC2096F-6DF2-4957-9D33-7ED6EC78E2F3}" srcOrd="0" destOrd="0" parTransId="{69FEF177-025E-4252-93F1-A59B0DC5A0BD}" sibTransId="{DBE10334-CD8C-4C4C-90A3-99970F492F35}"/>
    <dgm:cxn modelId="{04136E2D-856F-448C-AC68-CDC896695977}" srcId="{D67A3B72-09F4-4DEB-BB4E-2973C154C51B}" destId="{7C02A5D4-06FF-4130-A564-E6A2F4B612B6}" srcOrd="3" destOrd="0" parTransId="{0305E6EF-7DCB-4A2D-9583-52BF68FAA8AD}" sibTransId="{911FB2C3-07D5-42C9-85ED-D92266029F34}"/>
    <dgm:cxn modelId="{FABE582D-EACA-4A17-8C54-358A57E038F2}" type="presOf" srcId="{41F8AD9C-B009-4763-9F53-DF5529903422}" destId="{BB345798-297E-4489-9F54-2B730BC2EF41}" srcOrd="0" destOrd="1" presId="urn:microsoft.com/office/officeart/2005/8/layout/vList2"/>
    <dgm:cxn modelId="{5291D935-FFD6-4AC2-8165-A6FA4801DDED}" type="presOf" srcId="{7409F822-19FA-461B-BFF7-D71357BF5E04}" destId="{D5284819-1B95-4A2F-8BD5-A1638FF8234A}" srcOrd="0" destOrd="0" presId="urn:microsoft.com/office/officeart/2005/8/layout/vList2"/>
    <dgm:cxn modelId="{25A4B43A-0144-4088-B478-12A4A52CF324}" srcId="{D67A3B72-09F4-4DEB-BB4E-2973C154C51B}" destId="{7409F822-19FA-461B-BFF7-D71357BF5E04}" srcOrd="0" destOrd="0" parTransId="{03EDA507-EC1F-4821-B955-5FC99957A1EC}" sibTransId="{2B78446F-5E5E-46C8-8F2A-B306E0829853}"/>
    <dgm:cxn modelId="{ADCB2E61-A230-49CB-9F83-7F6B84A8C3B9}" type="presOf" srcId="{CBC2096F-6DF2-4957-9D33-7ED6EC78E2F3}" destId="{13403380-4DD4-4F8A-8223-136FBC58F4A5}" srcOrd="0" destOrd="0" presId="urn:microsoft.com/office/officeart/2005/8/layout/vList2"/>
    <dgm:cxn modelId="{39036D6C-449E-48F1-9CEE-70D11B0942E5}" srcId="{1BF89B1F-6874-4275-B107-F71C092C918D}" destId="{DCFDDDF8-D17F-4FE1-81C0-25F1177DFA00}" srcOrd="0" destOrd="0" parTransId="{E2BE4EE1-90B2-4914-8735-2C56C2B4883A}" sibTransId="{5811716C-04F3-49AD-BD06-73EC4C6F3FB2}"/>
    <dgm:cxn modelId="{3BB88B6C-FE45-4547-8AD9-022EDEF28820}" srcId="{59542F0F-00ED-4867-A381-ABF73E11C679}" destId="{B17FA5DF-333C-465D-8C53-0C5F639F6D9A}" srcOrd="1" destOrd="0" parTransId="{2E698088-94DA-4D8E-B7AB-F37F8A48A9A9}" sibTransId="{E8E6D1C8-E73C-4F52-8931-0C746725E803}"/>
    <dgm:cxn modelId="{A1F94C51-2411-4C36-8BD2-7D9805D2652E}" type="presOf" srcId="{D67A3B72-09F4-4DEB-BB4E-2973C154C51B}" destId="{E9EB9F71-0F29-4F4B-83FC-8D5E7F6AA784}" srcOrd="0" destOrd="0" presId="urn:microsoft.com/office/officeart/2005/8/layout/vList2"/>
    <dgm:cxn modelId="{1AF58053-94E1-4B05-A6AC-D5F1CD4F7C4D}" type="presOf" srcId="{481DCA30-8839-417F-9F62-EEFF05939E8B}" destId="{D36431F1-FD02-4365-A3DD-B7AB7CAB8896}" srcOrd="0" destOrd="0" presId="urn:microsoft.com/office/officeart/2005/8/layout/vList2"/>
    <dgm:cxn modelId="{7435B874-49ED-4C8F-B566-7404C6B20974}" type="presOf" srcId="{DCFDDDF8-D17F-4FE1-81C0-25F1177DFA00}" destId="{1B08F7B5-5721-4343-B864-8C65F2F3BBD4}" srcOrd="0" destOrd="0" presId="urn:microsoft.com/office/officeart/2005/8/layout/vList2"/>
    <dgm:cxn modelId="{38E72A7B-7374-4C63-9965-917DCEEAFD06}" type="presOf" srcId="{1BF89B1F-6874-4275-B107-F71C092C918D}" destId="{67D9B7D0-CCE8-44EC-9717-3185E8AA08F9}" srcOrd="0" destOrd="0" presId="urn:microsoft.com/office/officeart/2005/8/layout/vList2"/>
    <dgm:cxn modelId="{5E3AEA7C-DB9E-4969-BBB3-8053546ADEB8}" type="presOf" srcId="{E044D4E6-2C9B-47BE-A283-52A9275FFF11}" destId="{1B08F7B5-5721-4343-B864-8C65F2F3BBD4}" srcOrd="0" destOrd="1" presId="urn:microsoft.com/office/officeart/2005/8/layout/vList2"/>
    <dgm:cxn modelId="{7C65FC86-DC87-44FA-B387-714C5107DD9A}" srcId="{D67A3B72-09F4-4DEB-BB4E-2973C154C51B}" destId="{59542F0F-00ED-4867-A381-ABF73E11C679}" srcOrd="2" destOrd="0" parTransId="{ECEB8A9C-F50A-4589-BB8B-15616EF5530C}" sibTransId="{56DA04C6-18FE-4C5E-BAA2-FCFBE73562E4}"/>
    <dgm:cxn modelId="{22A78FBA-4F91-4BA4-8621-1BFF98682013}" type="presOf" srcId="{B17FA5DF-333C-465D-8C53-0C5F639F6D9A}" destId="{54340762-6893-4DE2-B274-05CE92318D06}" srcOrd="0" destOrd="1" presId="urn:microsoft.com/office/officeart/2005/8/layout/vList2"/>
    <dgm:cxn modelId="{B8C395D7-249C-4A44-A4B4-854B2297C2AD}" type="presOf" srcId="{D4A91A5B-DFBA-4EED-940E-5C6A5F840F8E}" destId="{54340762-6893-4DE2-B274-05CE92318D06}" srcOrd="0" destOrd="0" presId="urn:microsoft.com/office/officeart/2005/8/layout/vList2"/>
    <dgm:cxn modelId="{D9B915DF-BA28-48E4-A3BE-77CA9746F47C}" srcId="{59542F0F-00ED-4867-A381-ABF73E11C679}" destId="{D4A91A5B-DFBA-4EED-940E-5C6A5F840F8E}" srcOrd="0" destOrd="0" parTransId="{140CD1B4-C29A-486B-BFC1-523BE2A41992}" sibTransId="{3870FBA5-1F91-4D14-ACC6-99D3770C215A}"/>
    <dgm:cxn modelId="{FBEE17E4-6BE1-46A5-956D-7AE8FBD2B52B}" type="presOf" srcId="{06B96CEB-3936-42D0-9CD3-0C50516780A0}" destId="{BB345798-297E-4489-9F54-2B730BC2EF41}" srcOrd="0" destOrd="0" presId="urn:microsoft.com/office/officeart/2005/8/layout/vList2"/>
    <dgm:cxn modelId="{CFBC00EE-F671-41D5-88CF-86D9D6AD1B9D}" srcId="{D67A3B72-09F4-4DEB-BB4E-2973C154C51B}" destId="{1BF89B1F-6874-4275-B107-F71C092C918D}" srcOrd="1" destOrd="0" parTransId="{C57BF5A6-32FA-4B87-B4CC-EDA48214F85C}" sibTransId="{66F76206-DAD2-4B69-A054-38CB049569A2}"/>
    <dgm:cxn modelId="{E169A5F0-510F-43D0-B672-E88942AC69C0}" type="presOf" srcId="{02E473E3-881F-4DA0-9E6E-7303138DF5AA}" destId="{13403380-4DD4-4F8A-8223-136FBC58F4A5}" srcOrd="0" destOrd="1" presId="urn:microsoft.com/office/officeart/2005/8/layout/vList2"/>
    <dgm:cxn modelId="{5D2B7FFB-4F3D-4728-AD1A-67F855905E5B}" type="presOf" srcId="{59542F0F-00ED-4867-A381-ABF73E11C679}" destId="{BED95815-B009-468F-859B-883D271E21F5}" srcOrd="0" destOrd="0" presId="urn:microsoft.com/office/officeart/2005/8/layout/vList2"/>
    <dgm:cxn modelId="{993D6CA6-F201-4737-A49B-7A64FAF67413}" type="presParOf" srcId="{E9EB9F71-0F29-4F4B-83FC-8D5E7F6AA784}" destId="{D5284819-1B95-4A2F-8BD5-A1638FF8234A}" srcOrd="0" destOrd="0" presId="urn:microsoft.com/office/officeart/2005/8/layout/vList2"/>
    <dgm:cxn modelId="{E617A47B-3952-4133-9497-7BCCB7776E89}" type="presParOf" srcId="{E9EB9F71-0F29-4F4B-83FC-8D5E7F6AA784}" destId="{BB345798-297E-4489-9F54-2B730BC2EF41}" srcOrd="1" destOrd="0" presId="urn:microsoft.com/office/officeart/2005/8/layout/vList2"/>
    <dgm:cxn modelId="{D005EFF3-1422-42A4-B32A-312BB8857A2E}" type="presParOf" srcId="{E9EB9F71-0F29-4F4B-83FC-8D5E7F6AA784}" destId="{67D9B7D0-CCE8-44EC-9717-3185E8AA08F9}" srcOrd="2" destOrd="0" presId="urn:microsoft.com/office/officeart/2005/8/layout/vList2"/>
    <dgm:cxn modelId="{3509FB84-C172-4B60-A21E-370D00AC8FB0}" type="presParOf" srcId="{E9EB9F71-0F29-4F4B-83FC-8D5E7F6AA784}" destId="{1B08F7B5-5721-4343-B864-8C65F2F3BBD4}" srcOrd="3" destOrd="0" presId="urn:microsoft.com/office/officeart/2005/8/layout/vList2"/>
    <dgm:cxn modelId="{018C0499-5325-4311-AA23-36B31CB16B54}" type="presParOf" srcId="{E9EB9F71-0F29-4F4B-83FC-8D5E7F6AA784}" destId="{BED95815-B009-468F-859B-883D271E21F5}" srcOrd="4" destOrd="0" presId="urn:microsoft.com/office/officeart/2005/8/layout/vList2"/>
    <dgm:cxn modelId="{B2B6AE76-B19B-4991-9383-CFAEBC929043}" type="presParOf" srcId="{E9EB9F71-0F29-4F4B-83FC-8D5E7F6AA784}" destId="{54340762-6893-4DE2-B274-05CE92318D06}" srcOrd="5" destOrd="0" presId="urn:microsoft.com/office/officeart/2005/8/layout/vList2"/>
    <dgm:cxn modelId="{A5D46C66-3B3A-4001-8209-3D160656C05A}" type="presParOf" srcId="{E9EB9F71-0F29-4F4B-83FC-8D5E7F6AA784}" destId="{FB92FE08-7477-4CB2-BA98-C8A6D7F78DAE}" srcOrd="6" destOrd="0" presId="urn:microsoft.com/office/officeart/2005/8/layout/vList2"/>
    <dgm:cxn modelId="{6C47995F-98D0-4758-A6F0-25330C1FDE80}" type="presParOf" srcId="{E9EB9F71-0F29-4F4B-83FC-8D5E7F6AA784}" destId="{13403380-4DD4-4F8A-8223-136FBC58F4A5}" srcOrd="7" destOrd="0" presId="urn:microsoft.com/office/officeart/2005/8/layout/vList2"/>
    <dgm:cxn modelId="{2F03A5BE-15A9-4C1A-8FD6-F568D264A304}" type="presParOf" srcId="{E9EB9F71-0F29-4F4B-83FC-8D5E7F6AA784}" destId="{D36431F1-FD02-4365-A3DD-B7AB7CAB889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84819-1B95-4A2F-8BD5-A1638FF8234A}">
      <dsp:nvSpPr>
        <dsp:cNvPr id="0" name=""/>
        <dsp:cNvSpPr/>
      </dsp:nvSpPr>
      <dsp:spPr>
        <a:xfrm>
          <a:off x="0" y="91869"/>
          <a:ext cx="8268789" cy="67532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700" b="1" kern="1200"/>
            <a:t>Création de l'entrée Event Hub</a:t>
          </a:r>
          <a:r>
            <a:rPr lang="fr-MA" sz="1700" kern="1200"/>
            <a:t> :</a:t>
          </a:r>
          <a:endParaRPr lang="fr-FR" sz="1700" kern="1200"/>
        </a:p>
      </dsp:txBody>
      <dsp:txXfrm>
        <a:off x="32967" y="124836"/>
        <a:ext cx="8202855" cy="609393"/>
      </dsp:txXfrm>
    </dsp:sp>
    <dsp:sp modelId="{BB345798-297E-4489-9F54-2B730BC2EF41}">
      <dsp:nvSpPr>
        <dsp:cNvPr id="0" name=""/>
        <dsp:cNvSpPr/>
      </dsp:nvSpPr>
      <dsp:spPr>
        <a:xfrm>
          <a:off x="0" y="767197"/>
          <a:ext cx="8268789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3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MA" sz="1300" kern="1200"/>
            <a:t>On a ajouté une source de données en temps réel à partir d'un Event Hub.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MA" sz="1300" kern="1200"/>
            <a:t>On a configuré tous les paramètres nécessaires, comme le groupe de ressources, le nom de l'Event Hub, et la chaîne de connexion.</a:t>
          </a:r>
          <a:endParaRPr lang="fr-FR" sz="1300" kern="1200"/>
        </a:p>
      </dsp:txBody>
      <dsp:txXfrm>
        <a:off x="0" y="767197"/>
        <a:ext cx="8268789" cy="633420"/>
      </dsp:txXfrm>
    </dsp:sp>
    <dsp:sp modelId="{67D9B7D0-CCE8-44EC-9717-3185E8AA08F9}">
      <dsp:nvSpPr>
        <dsp:cNvPr id="0" name=""/>
        <dsp:cNvSpPr/>
      </dsp:nvSpPr>
      <dsp:spPr>
        <a:xfrm>
          <a:off x="0" y="1400617"/>
          <a:ext cx="8268789" cy="67532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700" b="1" kern="1200"/>
            <a:t>Configuration de la sortie</a:t>
          </a:r>
          <a:r>
            <a:rPr lang="fr-MA" sz="1700" kern="1200"/>
            <a:t> :</a:t>
          </a:r>
          <a:endParaRPr lang="fr-FR" sz="1700" kern="1200"/>
        </a:p>
      </dsp:txBody>
      <dsp:txXfrm>
        <a:off x="32967" y="1433584"/>
        <a:ext cx="8202855" cy="609393"/>
      </dsp:txXfrm>
    </dsp:sp>
    <dsp:sp modelId="{1B08F7B5-5721-4343-B864-8C65F2F3BBD4}">
      <dsp:nvSpPr>
        <dsp:cNvPr id="0" name=""/>
        <dsp:cNvSpPr/>
      </dsp:nvSpPr>
      <dsp:spPr>
        <a:xfrm>
          <a:off x="0" y="2075944"/>
          <a:ext cx="8268789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3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MA" sz="1300" kern="1200"/>
            <a:t>On a défini une sortie pour le job, en choisissant une base de données Azure SQL (ou Blob Storage selon le besoin).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MA" sz="1300" kern="1200"/>
            <a:t>Les paramètres comme la chaîne de connexion et les autres détails requis ont été ajoutés.</a:t>
          </a:r>
          <a:endParaRPr lang="fr-FR" sz="1300" kern="1200"/>
        </a:p>
      </dsp:txBody>
      <dsp:txXfrm>
        <a:off x="0" y="2075944"/>
        <a:ext cx="8268789" cy="448672"/>
      </dsp:txXfrm>
    </dsp:sp>
    <dsp:sp modelId="{BED95815-B009-468F-859B-883D271E21F5}">
      <dsp:nvSpPr>
        <dsp:cNvPr id="0" name=""/>
        <dsp:cNvSpPr/>
      </dsp:nvSpPr>
      <dsp:spPr>
        <a:xfrm>
          <a:off x="0" y="2524617"/>
          <a:ext cx="8268789" cy="67532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700" b="1" kern="1200"/>
            <a:t>Écriture de la requête SQL</a:t>
          </a:r>
          <a:r>
            <a:rPr lang="fr-MA" sz="1700" kern="1200"/>
            <a:t> :</a:t>
          </a:r>
          <a:endParaRPr lang="fr-FR" sz="1700" kern="1200"/>
        </a:p>
      </dsp:txBody>
      <dsp:txXfrm>
        <a:off x="32967" y="2557584"/>
        <a:ext cx="8202855" cy="609393"/>
      </dsp:txXfrm>
    </dsp:sp>
    <dsp:sp modelId="{54340762-6893-4DE2-B274-05CE92318D06}">
      <dsp:nvSpPr>
        <dsp:cNvPr id="0" name=""/>
        <dsp:cNvSpPr/>
      </dsp:nvSpPr>
      <dsp:spPr>
        <a:xfrm>
          <a:off x="0" y="3199945"/>
          <a:ext cx="8268789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3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MA" sz="1300" kern="1200"/>
            <a:t>On a écrit une requête SQL pour traiter les données en temps réel.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MA" sz="1300" kern="1200"/>
            <a:t>Par exemple, on a agrégé les ventes par produit toutes les 60 secondes pour ensuite envoyer les résultats vers la sortie configurée.</a:t>
          </a:r>
          <a:endParaRPr lang="fr-FR" sz="1300" kern="1200"/>
        </a:p>
      </dsp:txBody>
      <dsp:txXfrm>
        <a:off x="0" y="3199945"/>
        <a:ext cx="8268789" cy="633420"/>
      </dsp:txXfrm>
    </dsp:sp>
    <dsp:sp modelId="{FB92FE08-7477-4CB2-BA98-C8A6D7F78DAE}">
      <dsp:nvSpPr>
        <dsp:cNvPr id="0" name=""/>
        <dsp:cNvSpPr/>
      </dsp:nvSpPr>
      <dsp:spPr>
        <a:xfrm>
          <a:off x="0" y="3833365"/>
          <a:ext cx="8268789" cy="67532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700" b="1" kern="1200"/>
            <a:t>Démarrage du job</a:t>
          </a:r>
          <a:r>
            <a:rPr lang="fr-MA" sz="1700" kern="1200"/>
            <a:t> :</a:t>
          </a:r>
          <a:endParaRPr lang="fr-FR" sz="1700" kern="1200"/>
        </a:p>
      </dsp:txBody>
      <dsp:txXfrm>
        <a:off x="32967" y="3866332"/>
        <a:ext cx="8202855" cy="609393"/>
      </dsp:txXfrm>
    </dsp:sp>
    <dsp:sp modelId="{13403380-4DD4-4F8A-8223-136FBC58F4A5}">
      <dsp:nvSpPr>
        <dsp:cNvPr id="0" name=""/>
        <dsp:cNvSpPr/>
      </dsp:nvSpPr>
      <dsp:spPr>
        <a:xfrm>
          <a:off x="0" y="4508692"/>
          <a:ext cx="8268789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3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MA" sz="1300" kern="1200"/>
            <a:t>Une fois les entrées, les sorties et la requête SQL configurées, on a lancé le job Azure Stream Analytics.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MA" sz="1300" kern="1200"/>
            <a:t>Enfin, on a vérifié que les données circulaient correctement du Event Hub vers la base SQL (ou le Blob Storage) et qu'elles étaient bien traitées.</a:t>
          </a:r>
          <a:endParaRPr lang="fr-FR" sz="1300" kern="1200"/>
        </a:p>
      </dsp:txBody>
      <dsp:txXfrm>
        <a:off x="0" y="4508692"/>
        <a:ext cx="8268789" cy="633420"/>
      </dsp:txXfrm>
    </dsp:sp>
    <dsp:sp modelId="{D36431F1-FD02-4365-A3DD-B7AB7CAB8896}">
      <dsp:nvSpPr>
        <dsp:cNvPr id="0" name=""/>
        <dsp:cNvSpPr/>
      </dsp:nvSpPr>
      <dsp:spPr>
        <a:xfrm>
          <a:off x="0" y="5142112"/>
          <a:ext cx="8268789" cy="67532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700" b="1" kern="1200">
              <a:sym typeface="Wingdings" panose="05000000000000000000" pitchFamily="2" charset="2"/>
            </a:rPr>
            <a:t></a:t>
          </a:r>
          <a:r>
            <a:rPr lang="fr-MA" sz="1700" b="1" kern="1200"/>
            <a:t>C'est ainsi qu'on a mis en place tout le pipeline pour le traitement des données en temps réel.</a:t>
          </a:r>
          <a:endParaRPr lang="fr-FR" sz="1700" b="1" kern="1200"/>
        </a:p>
      </dsp:txBody>
      <dsp:txXfrm>
        <a:off x="32967" y="5175079"/>
        <a:ext cx="8202855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37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07D04-B4A5-C702-D993-BB261C8C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01F7D-AE7C-B7D7-2457-9B9ABFC2F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14A58-2F70-7738-E938-9D22A6365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88A7-CEBF-EEA2-6C4A-554C854CCD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CF98A-550B-C389-B31A-B927A2C5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C9833E-B635-BF93-2636-45798369A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61720-62F3-AE7C-C661-4D68BB02B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6F722-54CF-F536-EAA5-7EA42991B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56755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Conception d'une Architecture de Données Moderne pour l'E-commerce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6280190" y="483203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Plongez dans les concepts clés et les technologies essentielles pour construire une architecture de données moderne et évolutive pour votre entreprise d'e-commerce.</a:t>
            </a:r>
            <a:endParaRPr lang="en-US" sz="1750"/>
          </a:p>
        </p:txBody>
      </p:sp>
      <p:sp>
        <p:nvSpPr>
          <p:cNvPr id="5" name="Shape 2"/>
          <p:cNvSpPr/>
          <p:nvPr/>
        </p:nvSpPr>
        <p:spPr>
          <a:xfrm>
            <a:off x="6280190" y="619279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3"/>
          <p:cNvSpPr/>
          <p:nvPr/>
        </p:nvSpPr>
        <p:spPr>
          <a:xfrm>
            <a:off x="6064109" y="6629340"/>
            <a:ext cx="273867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>
                <a:solidFill>
                  <a:srgbClr val="49495A"/>
                </a:solidFill>
                <a:latin typeface="Open Sans Bold"/>
                <a:ea typeface="Open Sans Bold"/>
                <a:cs typeface="Open Sans Bold"/>
              </a:rPr>
              <a:t> </a:t>
            </a:r>
            <a:r>
              <a:rPr lang="en-US" sz="2200" b="1" err="1">
                <a:solidFill>
                  <a:srgbClr val="49495A"/>
                </a:solidFill>
                <a:latin typeface="Open Sans Bold"/>
                <a:ea typeface="Open Sans Bold"/>
                <a:cs typeface="Open Sans Bold"/>
              </a:rPr>
              <a:t>Realisée</a:t>
            </a:r>
            <a:r>
              <a:rPr lang="en-US" sz="2200" b="1">
                <a:solidFill>
                  <a:srgbClr val="49495A"/>
                </a:solidFill>
                <a:latin typeface="Open Sans Bold"/>
                <a:ea typeface="Open Sans Bold"/>
                <a:cs typeface="Open Sans Bold"/>
              </a:rPr>
              <a:t> par : Mohamed Hakki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>
                <a:solidFill>
                  <a:srgbClr val="49495A"/>
                </a:solidFill>
                <a:latin typeface="Open Sans Bold"/>
                <a:ea typeface="Open Sans Bold"/>
                <a:cs typeface="Open Sans Bold"/>
              </a:rPr>
              <a:t> </a:t>
            </a:r>
            <a:r>
              <a:rPr lang="en-US" sz="2200" b="1" err="1">
                <a:solidFill>
                  <a:srgbClr val="49495A"/>
                </a:solidFill>
                <a:latin typeface="Open Sans Bold"/>
                <a:ea typeface="Open Sans Bold"/>
                <a:cs typeface="Open Sans Bold"/>
              </a:rPr>
              <a:t>Encadrée</a:t>
            </a:r>
            <a:r>
              <a:rPr lang="en-US" sz="2200" b="1">
                <a:solidFill>
                  <a:srgbClr val="49495A"/>
                </a:solidFill>
                <a:latin typeface="Open Sans Bold"/>
                <a:ea typeface="Open Sans Bold"/>
                <a:cs typeface="Open Sans Bold"/>
              </a:rPr>
              <a:t> par: Dr. Mohamed Amine </a:t>
            </a:r>
            <a:r>
              <a:rPr lang="en-US" sz="2200" b="1" err="1">
                <a:solidFill>
                  <a:srgbClr val="49495A"/>
                </a:solidFill>
                <a:latin typeface="Open Sans Bold"/>
                <a:ea typeface="Open Sans Bold"/>
                <a:cs typeface="Open Sans Bold"/>
              </a:rPr>
              <a:t>Talhaoui</a:t>
            </a:r>
            <a:endParaRPr lang="en-US" sz="2200">
              <a:latin typeface="Open Sans Bold"/>
              <a:ea typeface="Open Sans Bold"/>
              <a:cs typeface="Open Sans Bold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3B7017-EC57-CA50-021A-CAC94E4F6A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292" y="7758191"/>
            <a:ext cx="2210108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45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1020604" y="2867501"/>
            <a:ext cx="12644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0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Résumé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3080861" y="3027300"/>
            <a:ext cx="11436072" cy="491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 choix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technologiques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pour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architecture de données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performante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toujours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liée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au context 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type de données …</a:t>
            </a:r>
            <a:endParaRPr lang="en-US" sz="175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7"/>
          <p:cNvSpPr/>
          <p:nvPr/>
        </p:nvSpPr>
        <p:spPr>
          <a:xfrm>
            <a:off x="1020604" y="4287798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Perspectives</a:t>
            </a:r>
            <a:endParaRPr lang="en-US" sz="220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745938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Amélioration continue de l'architecture, automatisation des processus.</a:t>
            </a:r>
            <a:endParaRPr lang="en-US" sz="175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2"/>
          <p:cNvSpPr/>
          <p:nvPr/>
        </p:nvSpPr>
        <p:spPr>
          <a:xfrm>
            <a:off x="1020604" y="5889546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0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Évolution</a:t>
            </a:r>
            <a:endParaRPr lang="en-US" sz="220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Intégration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IA/Machine Learning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peut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etre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objet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d’évolution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tout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utilisons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cette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architecture.</a:t>
            </a:r>
            <a:endParaRPr lang="en-US" sz="175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31E25BE-FBEC-8133-2EED-1D116AF512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168" y="7712628"/>
            <a:ext cx="1739232" cy="5452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A49C6-3A95-2603-A1AE-7CDC10AF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161384B-18DF-63AA-DC79-65F79D634046}"/>
              </a:ext>
            </a:extLst>
          </p:cNvPr>
          <p:cNvSpPr/>
          <p:nvPr/>
        </p:nvSpPr>
        <p:spPr>
          <a:xfrm>
            <a:off x="1551436" y="3603562"/>
            <a:ext cx="109758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Merci Pour </a:t>
            </a:r>
            <a:r>
              <a:rPr lang="en-US" sz="6000" b="1" err="1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Votre</a:t>
            </a:r>
            <a:r>
              <a:rPr lang="en-US" sz="6000" b="1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Attention </a:t>
            </a:r>
            <a:endParaRPr lang="en-US" sz="6000" b="1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D0CF456-8E12-B766-C61B-0FDE6AA8FE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168" y="7712628"/>
            <a:ext cx="1739232" cy="5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00613" y="1538071"/>
            <a:ext cx="72709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Présentation du Scénario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Description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Gestion des commandes, des stocks et des clients pour un site d'e-commerce.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Problématiques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Traitement des flux en temps réel, prédictions des ventes, scalabilité.</a:t>
            </a:r>
            <a:endParaRPr lang="en-US" sz="175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C58012-2435-5C38-C331-B877F3377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292" y="7819968"/>
            <a:ext cx="2210108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12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Concepts Clés des Architectures Modernes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>
          <a:xfrm>
            <a:off x="6280190" y="3028950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507004" y="32557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Lakes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>
          <a:xfrm>
            <a:off x="6507004" y="374618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Stockage non structuré de données brutes, idéal pour l'exploration et l'analyse.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>
          <a:xfrm>
            <a:off x="10171867" y="3028950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10398681" y="32557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Warehouses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>
          <a:xfrm>
            <a:off x="10398681" y="374618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Stockage structuré de données nettoyées et préparées pour l'analyse.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65070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Bases de Données</a:t>
            </a:r>
            <a:endParaRPr lang="en-US" sz="2200"/>
          </a:p>
        </p:txBody>
      </p:sp>
      <p:sp>
        <p:nvSpPr>
          <p:cNvPr id="12" name="Text 9"/>
          <p:cNvSpPr/>
          <p:nvPr/>
        </p:nvSpPr>
        <p:spPr>
          <a:xfrm>
            <a:off x="6507004" y="6005751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Solutions relationnelles (SQL) ou non-relationnelles (NoSQL) pour le stockage de données structurées.</a:t>
            </a:r>
            <a:endParaRPr lang="en-US" sz="175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F5BD21E-D1C7-A399-55F2-6DD7310F23C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1168" y="7712628"/>
            <a:ext cx="1739232" cy="545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Technologies Cloud Disponibles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>
          <a:xfrm>
            <a:off x="793790" y="33011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972979" y="3386138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/>
          </a:p>
        </p:txBody>
      </p:sp>
      <p:sp>
        <p:nvSpPr>
          <p:cNvPr id="6" name="Text 3"/>
          <p:cNvSpPr/>
          <p:nvPr/>
        </p:nvSpPr>
        <p:spPr>
          <a:xfrm>
            <a:off x="15309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AWS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>
          <a:xfrm>
            <a:off x="1530906" y="37915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Amazon Web Services, offre complète avec un large éventail de services.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>
          <a:xfrm>
            <a:off x="4685467" y="33011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4835843" y="338613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/>
          </a:p>
        </p:txBody>
      </p:sp>
      <p:sp>
        <p:nvSpPr>
          <p:cNvPr id="10" name="Text 7"/>
          <p:cNvSpPr/>
          <p:nvPr/>
        </p:nvSpPr>
        <p:spPr>
          <a:xfrm>
            <a:off x="54225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Azure</a:t>
            </a:r>
            <a:endParaRPr lang="en-US" sz="2200"/>
          </a:p>
        </p:txBody>
      </p:sp>
      <p:sp>
        <p:nvSpPr>
          <p:cNvPr id="11" name="Text 8"/>
          <p:cNvSpPr/>
          <p:nvPr/>
        </p:nvSpPr>
        <p:spPr>
          <a:xfrm>
            <a:off x="5422583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Microsoft Azure, plateforme cloud puissante avec une intégration étroite avec les outils Microsoft.</a:t>
            </a:r>
            <a:endParaRPr lang="en-US" sz="1750"/>
          </a:p>
        </p:txBody>
      </p:sp>
      <p:sp>
        <p:nvSpPr>
          <p:cNvPr id="12" name="Shape 9"/>
          <p:cNvSpPr/>
          <p:nvPr/>
        </p:nvSpPr>
        <p:spPr>
          <a:xfrm>
            <a:off x="793790" y="57251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Text 10"/>
          <p:cNvSpPr/>
          <p:nvPr/>
        </p:nvSpPr>
        <p:spPr>
          <a:xfrm>
            <a:off x="944166" y="5810131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/>
          </a:p>
        </p:txBody>
      </p:sp>
      <p:sp>
        <p:nvSpPr>
          <p:cNvPr id="14" name="Text 11"/>
          <p:cNvSpPr/>
          <p:nvPr/>
        </p:nvSpPr>
        <p:spPr>
          <a:xfrm>
            <a:off x="1530906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Google Cloud</a:t>
            </a:r>
            <a:endParaRPr lang="en-US" sz="2200"/>
          </a:p>
        </p:txBody>
      </p:sp>
      <p:sp>
        <p:nvSpPr>
          <p:cNvPr id="15" name="Text 12"/>
          <p:cNvSpPr/>
          <p:nvPr/>
        </p:nvSpPr>
        <p:spPr>
          <a:xfrm>
            <a:off x="1530906" y="621553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 Cloud Platform, infrastructure cloud évolutive avec des capacités d'IA et de machine learning.</a:t>
            </a:r>
            <a:endParaRPr lang="en-US"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Analyse des Services Cloud pour l'E-commerce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Stockage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Blob storage, Data Lakes, bases SQL/NoSQL.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5332928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Traitement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5332928" y="493264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temps réel (streaming) et par lots (batch).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9872067" y="4351496"/>
            <a:ext cx="34001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Analyse et Visualisation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9872067" y="493264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Outils comme Power BI, Tableau.</a:t>
            </a:r>
            <a:endParaRPr lang="en-US" sz="175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E8FADE-82EC-3B89-BC73-EC5E8CB9D2B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168" y="7712628"/>
            <a:ext cx="1739232" cy="5452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023" y="-13063"/>
            <a:ext cx="4650377" cy="82830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2112" y="551736"/>
            <a:ext cx="7739777" cy="1253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Choix des Technologies pour le Scénario</a:t>
            </a:r>
            <a:endParaRPr lang="en-US" sz="39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1" y="1916881"/>
            <a:ext cx="501491" cy="5014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2111" y="2514439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Stockage</a:t>
            </a:r>
            <a:endParaRPr lang="en-US" sz="1950"/>
          </a:p>
        </p:txBody>
      </p:sp>
      <p:sp>
        <p:nvSpPr>
          <p:cNvPr id="6" name="Text 2"/>
          <p:cNvSpPr/>
          <p:nvPr/>
        </p:nvSpPr>
        <p:spPr>
          <a:xfrm>
            <a:off x="702113" y="3161747"/>
            <a:ext cx="7161728" cy="724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Azure SQL Database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Pour un stockage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relationnel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des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résultats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traités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fr-FR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Azure Blob Storage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: Pour un stockage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basé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sur des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fichiers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(on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l'a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pas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utilisé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vu 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 type de données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qu'on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a)</a:t>
            </a:r>
            <a:endParaRPr lang="en-US" sz="2000"/>
          </a:p>
          <a:p>
            <a:pPr>
              <a:lnSpc>
                <a:spcPts val="2500"/>
              </a:lnSpc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2" y="4165283"/>
            <a:ext cx="501491" cy="5014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2112" y="4867394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Traitement</a:t>
            </a:r>
            <a:endParaRPr lang="en-US" sz="1950"/>
          </a:p>
        </p:txBody>
      </p:sp>
      <p:sp>
        <p:nvSpPr>
          <p:cNvPr id="9" name="Text 4"/>
          <p:cNvSpPr/>
          <p:nvPr/>
        </p:nvSpPr>
        <p:spPr>
          <a:xfrm>
            <a:off x="702112" y="5301139"/>
            <a:ext cx="77397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Azure Stream Analytics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: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Requêtes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SQL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temps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réel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pour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analyser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et 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transformer les données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fr-F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>
              <a:solidFill>
                <a:srgbClr val="49495A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12" y="6223992"/>
            <a:ext cx="501491" cy="5014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2112" y="6926104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Analyse</a:t>
            </a:r>
            <a:endParaRPr lang="en-US" sz="1950"/>
          </a:p>
        </p:txBody>
      </p:sp>
      <p:sp>
        <p:nvSpPr>
          <p:cNvPr id="12" name="Text 6"/>
          <p:cNvSpPr/>
          <p:nvPr/>
        </p:nvSpPr>
        <p:spPr>
          <a:xfrm>
            <a:off x="702112" y="7359848"/>
            <a:ext cx="77397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PowerBI</a:t>
            </a:r>
            <a:endParaRPr lang="fr-FR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368" y="887968"/>
            <a:ext cx="7415689" cy="62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err="1">
                <a:solidFill>
                  <a:srgbClr val="403CCF"/>
                </a:solidFill>
                <a:latin typeface="Libre Baskerville"/>
              </a:rPr>
              <a:t>L’Architecture</a:t>
            </a:r>
            <a:endParaRPr lang="en-US" sz="3900" err="1">
              <a:latin typeface="Libre Baskerville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474857" y="1812727"/>
            <a:ext cx="22860" cy="5528905"/>
          </a:xfrm>
          <a:prstGeom prst="roundRect">
            <a:avLst>
              <a:gd name="adj" fmla="val 131229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Shape 2"/>
          <p:cNvSpPr/>
          <p:nvPr/>
        </p:nvSpPr>
        <p:spPr>
          <a:xfrm>
            <a:off x="6688395" y="2251115"/>
            <a:ext cx="699968" cy="22860"/>
          </a:xfrm>
          <a:prstGeom prst="roundRect">
            <a:avLst>
              <a:gd name="adj" fmla="val 131229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Shape 3"/>
          <p:cNvSpPr/>
          <p:nvPr/>
        </p:nvSpPr>
        <p:spPr>
          <a:xfrm>
            <a:off x="6261318" y="2037636"/>
            <a:ext cx="449937" cy="449937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6419314" y="2112526"/>
            <a:ext cx="13382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350"/>
          </a:p>
        </p:txBody>
      </p:sp>
      <p:sp>
        <p:nvSpPr>
          <p:cNvPr id="8" name="Text 5"/>
          <p:cNvSpPr/>
          <p:nvPr/>
        </p:nvSpPr>
        <p:spPr>
          <a:xfrm>
            <a:off x="7586186" y="2012633"/>
            <a:ext cx="2686407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Collecte des données</a:t>
            </a:r>
            <a:endParaRPr lang="en-US" sz="1950"/>
          </a:p>
        </p:txBody>
      </p:sp>
      <p:sp>
        <p:nvSpPr>
          <p:cNvPr id="9" name="Text 6"/>
          <p:cNvSpPr/>
          <p:nvPr/>
        </p:nvSpPr>
        <p:spPr>
          <a:xfrm>
            <a:off x="7586186" y="2445068"/>
            <a:ext cx="6344245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Flux de données </a:t>
            </a:r>
            <a:r>
              <a:rPr lang="en-US" sz="155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provenant</a:t>
            </a: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des </a:t>
            </a:r>
            <a:r>
              <a:rPr lang="en-US" sz="155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systèmes</a:t>
            </a: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55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d'e</a:t>
            </a: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-commerce. Simulation Flask API </a:t>
            </a:r>
            <a:endParaRPr lang="en-US" sz="1550"/>
          </a:p>
        </p:txBody>
      </p:sp>
      <p:sp>
        <p:nvSpPr>
          <p:cNvPr id="10" name="Shape 7"/>
          <p:cNvSpPr/>
          <p:nvPr/>
        </p:nvSpPr>
        <p:spPr>
          <a:xfrm>
            <a:off x="6688395" y="3603308"/>
            <a:ext cx="699968" cy="22860"/>
          </a:xfrm>
          <a:prstGeom prst="roundRect">
            <a:avLst>
              <a:gd name="adj" fmla="val 131229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Shape 8"/>
          <p:cNvSpPr/>
          <p:nvPr/>
        </p:nvSpPr>
        <p:spPr>
          <a:xfrm>
            <a:off x="6261318" y="3389828"/>
            <a:ext cx="449937" cy="449937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Text 9"/>
          <p:cNvSpPr/>
          <p:nvPr/>
        </p:nvSpPr>
        <p:spPr>
          <a:xfrm>
            <a:off x="6393835" y="3464719"/>
            <a:ext cx="18478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350"/>
          </a:p>
        </p:txBody>
      </p:sp>
      <p:sp>
        <p:nvSpPr>
          <p:cNvPr id="13" name="Text 10"/>
          <p:cNvSpPr/>
          <p:nvPr/>
        </p:nvSpPr>
        <p:spPr>
          <a:xfrm>
            <a:off x="7586186" y="3364825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Stockage</a:t>
            </a:r>
            <a:endParaRPr lang="en-US" sz="1950"/>
          </a:p>
        </p:txBody>
      </p:sp>
      <p:sp>
        <p:nvSpPr>
          <p:cNvPr id="14" name="Text 11"/>
          <p:cNvSpPr/>
          <p:nvPr/>
        </p:nvSpPr>
        <p:spPr>
          <a:xfrm>
            <a:off x="7586186" y="3797260"/>
            <a:ext cx="6344245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Stockage des données dans Azure SQL Database </a:t>
            </a:r>
            <a:endParaRPr lang="en-US" sz="1550"/>
          </a:p>
        </p:txBody>
      </p:sp>
      <p:sp>
        <p:nvSpPr>
          <p:cNvPr id="15" name="Shape 12"/>
          <p:cNvSpPr/>
          <p:nvPr/>
        </p:nvSpPr>
        <p:spPr>
          <a:xfrm>
            <a:off x="6688395" y="4955500"/>
            <a:ext cx="699968" cy="22860"/>
          </a:xfrm>
          <a:prstGeom prst="roundRect">
            <a:avLst>
              <a:gd name="adj" fmla="val 131229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6" name="Shape 13"/>
          <p:cNvSpPr/>
          <p:nvPr/>
        </p:nvSpPr>
        <p:spPr>
          <a:xfrm>
            <a:off x="6261318" y="4742021"/>
            <a:ext cx="449937" cy="449937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7" name="Text 14"/>
          <p:cNvSpPr/>
          <p:nvPr/>
        </p:nvSpPr>
        <p:spPr>
          <a:xfrm>
            <a:off x="6393835" y="4816912"/>
            <a:ext cx="18478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350"/>
          </a:p>
        </p:txBody>
      </p:sp>
      <p:sp>
        <p:nvSpPr>
          <p:cNvPr id="18" name="Text 15"/>
          <p:cNvSpPr/>
          <p:nvPr/>
        </p:nvSpPr>
        <p:spPr>
          <a:xfrm>
            <a:off x="7586186" y="4717018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Traitement</a:t>
            </a:r>
            <a:endParaRPr lang="en-US" sz="1950"/>
          </a:p>
        </p:txBody>
      </p:sp>
      <p:sp>
        <p:nvSpPr>
          <p:cNvPr id="19" name="Text 16"/>
          <p:cNvSpPr/>
          <p:nvPr/>
        </p:nvSpPr>
        <p:spPr>
          <a:xfrm>
            <a:off x="7586186" y="5149453"/>
            <a:ext cx="6344245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Traitement des données </a:t>
            </a:r>
            <a:r>
              <a:rPr lang="en-US" sz="155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en</a:t>
            </a: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temps </a:t>
            </a:r>
            <a:r>
              <a:rPr lang="en-US" sz="155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réel</a:t>
            </a: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(Azure stream analytics).</a:t>
            </a:r>
            <a:endParaRPr lang="en-US" sz="1550">
              <a:latin typeface="Open Sans"/>
              <a:ea typeface="Open Sans"/>
              <a:cs typeface="Open Sans"/>
            </a:endParaRPr>
          </a:p>
        </p:txBody>
      </p:sp>
      <p:sp>
        <p:nvSpPr>
          <p:cNvPr id="20" name="Shape 17"/>
          <p:cNvSpPr/>
          <p:nvPr/>
        </p:nvSpPr>
        <p:spPr>
          <a:xfrm>
            <a:off x="6688395" y="6307693"/>
            <a:ext cx="699968" cy="22860"/>
          </a:xfrm>
          <a:prstGeom prst="roundRect">
            <a:avLst>
              <a:gd name="adj" fmla="val 131229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1" name="Shape 18"/>
          <p:cNvSpPr/>
          <p:nvPr/>
        </p:nvSpPr>
        <p:spPr>
          <a:xfrm>
            <a:off x="6261318" y="6094214"/>
            <a:ext cx="449937" cy="449937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2" name="Text 19"/>
          <p:cNvSpPr/>
          <p:nvPr/>
        </p:nvSpPr>
        <p:spPr>
          <a:xfrm>
            <a:off x="6398478" y="6169104"/>
            <a:ext cx="17549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350"/>
          </a:p>
        </p:txBody>
      </p:sp>
      <p:sp>
        <p:nvSpPr>
          <p:cNvPr id="23" name="Text 20"/>
          <p:cNvSpPr/>
          <p:nvPr/>
        </p:nvSpPr>
        <p:spPr>
          <a:xfrm>
            <a:off x="7586186" y="6069211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Visualisation</a:t>
            </a:r>
            <a:endParaRPr lang="en-US" sz="1950"/>
          </a:p>
        </p:txBody>
      </p:sp>
      <p:sp>
        <p:nvSpPr>
          <p:cNvPr id="24" name="Text 21"/>
          <p:cNvSpPr/>
          <p:nvPr/>
        </p:nvSpPr>
        <p:spPr>
          <a:xfrm>
            <a:off x="7586186" y="6501646"/>
            <a:ext cx="6344245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Analyse et </a:t>
            </a:r>
            <a:r>
              <a:rPr lang="en-US" sz="155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visualisation</a:t>
            </a: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 des données (</a:t>
            </a:r>
            <a:r>
              <a:rPr lang="en-US" sz="1550" err="1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PowerBI</a:t>
            </a:r>
            <a:r>
              <a:rPr lang="en-US" sz="1550">
                <a:solidFill>
                  <a:srgbClr val="49495A"/>
                </a:solidFill>
                <a:latin typeface="Open Sans"/>
                <a:ea typeface="Open Sans"/>
                <a:cs typeface="Open Sans"/>
              </a:rPr>
              <a:t>).</a:t>
            </a:r>
            <a:endParaRPr lang="en-US" sz="1550">
              <a:latin typeface="Open Sans"/>
              <a:ea typeface="Open Sans"/>
              <a:cs typeface="Open Sans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1CF4471B-4B6B-115B-ECAD-269797D3A2C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1168" y="7712628"/>
            <a:ext cx="1739232" cy="5452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23BF-B38B-CCFB-B51A-57FFC1E53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05D322D-EF3B-1FDD-6F30-F8048E98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8E3F0B3-0E9C-F262-CB7B-4E781DED32E1}"/>
              </a:ext>
            </a:extLst>
          </p:cNvPr>
          <p:cNvSpPr/>
          <p:nvPr/>
        </p:nvSpPr>
        <p:spPr>
          <a:xfrm>
            <a:off x="4644951" y="417705"/>
            <a:ext cx="10625529" cy="624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r>
              <a:rPr lang="en-US" sz="3900">
                <a:solidFill>
                  <a:srgbClr val="403CCF"/>
                </a:solidFill>
                <a:latin typeface="Libre Baskerville"/>
              </a:rPr>
              <a:t>Configuration de </a:t>
            </a:r>
            <a:r>
              <a:rPr lang="en-US" sz="3900" err="1">
                <a:solidFill>
                  <a:srgbClr val="403CCF"/>
                </a:solidFill>
                <a:latin typeface="Libre Baskerville"/>
              </a:rPr>
              <a:t>l’architecture</a:t>
            </a:r>
            <a:r>
              <a:rPr lang="en-US" sz="3900">
                <a:solidFill>
                  <a:srgbClr val="403CCF"/>
                </a:solidFill>
                <a:latin typeface="Libre Baskerville"/>
              </a:rPr>
              <a:t> </a:t>
            </a:r>
          </a:p>
          <a:p>
            <a:pPr marL="0" indent="0" algn="ctr">
              <a:lnSpc>
                <a:spcPts val="4900"/>
              </a:lnSpc>
              <a:buNone/>
            </a:pPr>
            <a:r>
              <a:rPr lang="en-US" sz="3900">
                <a:solidFill>
                  <a:srgbClr val="403CCF"/>
                </a:solidFill>
                <a:latin typeface="Libre Baskerville"/>
              </a:rPr>
              <a:t>sur Azure </a:t>
            </a:r>
            <a:endParaRPr lang="en-US" sz="3900">
              <a:latin typeface="Libre Baskerville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E8A6ED9-3B55-AB83-8F07-5404355E1EA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1168" y="7712628"/>
            <a:ext cx="1739232" cy="545261"/>
          </a:xfrm>
          <a:prstGeom prst="rect">
            <a:avLst/>
          </a:prstGeom>
        </p:spPr>
      </p:pic>
      <p:graphicFrame>
        <p:nvGraphicFramePr>
          <p:cNvPr id="27" name="Diagramme 26">
            <a:extLst>
              <a:ext uri="{FF2B5EF4-FFF2-40B4-BE49-F238E27FC236}">
                <a16:creationId xmlns:a16="http://schemas.microsoft.com/office/drawing/2014/main" id="{336E8B4E-EC8D-E696-0257-E31FFE586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048971"/>
              </p:ext>
            </p:extLst>
          </p:nvPr>
        </p:nvGraphicFramePr>
        <p:xfrm>
          <a:off x="6071514" y="1803318"/>
          <a:ext cx="8268789" cy="590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410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5348"/>
            <a:ext cx="9437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Avantages et Défis de la Solution</a:t>
            </a:r>
            <a:endParaRPr lang="en-US" sz="44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2997756"/>
            <a:ext cx="3228022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1213" y="3822383"/>
            <a:ext cx="12644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00"/>
          </a:p>
        </p:txBody>
      </p:sp>
      <p:sp>
        <p:nvSpPr>
          <p:cNvPr id="5" name="Text 2"/>
          <p:cNvSpPr/>
          <p:nvPr/>
        </p:nvSpPr>
        <p:spPr>
          <a:xfrm>
            <a:off x="5895261" y="34060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Avantages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>
          <a:xfrm>
            <a:off x="5895261" y="3896439"/>
            <a:ext cx="5620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Flexibilité, réduction des coûts, facilité de mise à jour.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4724281"/>
            <a:ext cx="6456164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7043" y="5332452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00"/>
          </a:p>
        </p:txBody>
      </p:sp>
      <p:sp>
        <p:nvSpPr>
          <p:cNvPr id="10" name="Text 6"/>
          <p:cNvSpPr/>
          <p:nvPr/>
        </p:nvSpPr>
        <p:spPr>
          <a:xfrm>
            <a:off x="7509272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Défis</a:t>
            </a:r>
            <a:endParaRPr lang="en-US" sz="2200"/>
          </a:p>
        </p:txBody>
      </p:sp>
      <p:sp>
        <p:nvSpPr>
          <p:cNvPr id="11" name="Text 7"/>
          <p:cNvSpPr/>
          <p:nvPr/>
        </p:nvSpPr>
        <p:spPr>
          <a:xfrm>
            <a:off x="7509272" y="5441513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Coût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potentiel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à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grande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échelle</a:t>
            </a:r>
            <a:r>
              <a:rPr lang="en-US" sz="175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8B3DE9A-1FA8-DC62-13B5-71FD25E827B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1168" y="7712628"/>
            <a:ext cx="1739232" cy="5452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647</Words>
  <Application>Microsoft Office PowerPoint</Application>
  <PresentationFormat>Personnalisé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Open Sans Bold</vt:lpstr>
      <vt:lpstr>Open Sans</vt:lpstr>
      <vt:lpstr>Arial</vt:lpstr>
      <vt:lpstr>Calibri</vt:lpstr>
      <vt:lpstr>Libre Baskerville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MOHAMED HAKKI</cp:lastModifiedBy>
  <cp:revision>4</cp:revision>
  <dcterms:created xsi:type="dcterms:W3CDTF">2024-11-26T11:38:16Z</dcterms:created>
  <dcterms:modified xsi:type="dcterms:W3CDTF">2024-12-23T16:16:43Z</dcterms:modified>
</cp:coreProperties>
</file>