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15"/>
  </p:notesMasterIdLst>
  <p:sldIdLst>
    <p:sldId id="256" r:id="rId5"/>
    <p:sldId id="257" r:id="rId6"/>
    <p:sldId id="258" r:id="rId7"/>
    <p:sldId id="259" r:id="rId8"/>
    <p:sldId id="260" r:id="rId9"/>
    <p:sldId id="266" r:id="rId10"/>
    <p:sldId id="262" r:id="rId11"/>
    <p:sldId id="263" r:id="rId12"/>
    <p:sldId id="264" r:id="rId13"/>
    <p:sldId id="265" r:id="rId14"/>
  </p:sldIdLst>
  <p:sldSz cx="14630400" cy="8229600"/>
  <p:notesSz cx="8229600" cy="14630400"/>
  <p:embeddedFontLst>
    <p:embeddedFont>
      <p:font typeface="Crimson Pro Semi Bold" panose="020B0604020202020204" charset="0"/>
      <p:regular r:id="rId16"/>
    </p:embeddedFont>
    <p:embeddedFont>
      <p:font typeface="Heebo" pitchFamily="2" charset="-79"/>
      <p:regular r:id="rId17"/>
      <p:bold r:id="rId18"/>
    </p:embeddedFont>
    <p:embeddedFont>
      <p:font typeface="Open Sans Bold" panose="020B0604020202020204" charset="0"/>
      <p:bold r:id="rId19"/>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CF606-3AA0-4D4D-B5C5-531AB016B44D}" v="18" dt="2024-12-25T22:02:26.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58" autoAdjust="0"/>
    <p:restoredTop sz="94610"/>
  </p:normalViewPr>
  <p:slideViewPr>
    <p:cSldViewPr snapToGrid="0" snapToObjects="1">
      <p:cViewPr varScale="1">
        <p:scale>
          <a:sx n="49" d="100"/>
          <a:sy n="49"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458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5128E-011D-EF00-77FE-3B7FDC79CA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A02D8-980F-54A2-9B19-F2A528758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B785DC-4140-797B-0D9A-7F449A71B9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4FF39E-D415-E60C-1170-41C3FAFDFDA3}"/>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86094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041533"/>
            <a:ext cx="7905043" cy="2835116"/>
          </a:xfrm>
          <a:prstGeom prst="rect">
            <a:avLst/>
          </a:prstGeom>
          <a:noFill/>
          <a:ln/>
        </p:spPr>
        <p:txBody>
          <a:bodyPr wrap="squar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Conception d'une architecture de données modernes avec Cloud Computing - Cas </a:t>
            </a:r>
            <a:r>
              <a:rPr lang="en-US" sz="4450" dirty="0" err="1">
                <a:solidFill>
                  <a:srgbClr val="152D47"/>
                </a:solidFill>
                <a:latin typeface="Crimson Pro Semi Bold" pitchFamily="34" charset="0"/>
                <a:ea typeface="Crimson Pro Semi Bold" pitchFamily="34" charset="-122"/>
                <a:cs typeface="Crimson Pro Semi Bold" pitchFamily="34" charset="-120"/>
              </a:rPr>
              <a:t>d'usage</a:t>
            </a:r>
            <a:r>
              <a:rPr lang="en-US" sz="4450" dirty="0">
                <a:solidFill>
                  <a:srgbClr val="152D47"/>
                </a:solidFill>
                <a:latin typeface="Crimson Pro Semi Bold" pitchFamily="34" charset="0"/>
                <a:ea typeface="Crimson Pro Semi Bold" pitchFamily="34" charset="-122"/>
                <a:cs typeface="Crimson Pro Semi Bold" pitchFamily="34" charset="-120"/>
              </a:rPr>
              <a:t> : </a:t>
            </a:r>
          </a:p>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E-commerce</a:t>
            </a:r>
            <a:endParaRPr lang="en-US" sz="4450" dirty="0"/>
          </a:p>
        </p:txBody>
      </p:sp>
      <p:sp>
        <p:nvSpPr>
          <p:cNvPr id="5" name="Shape 2"/>
          <p:cNvSpPr/>
          <p:nvPr/>
        </p:nvSpPr>
        <p:spPr>
          <a:xfrm>
            <a:off x="6280190" y="6374249"/>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10" name="Image 9">
            <a:extLst>
              <a:ext uri="{FF2B5EF4-FFF2-40B4-BE49-F238E27FC236}">
                <a16:creationId xmlns:a16="http://schemas.microsoft.com/office/drawing/2014/main" id="{017ED157-F4A2-3D07-81AE-65B6EDD092FF}"/>
              </a:ext>
            </a:extLst>
          </p:cNvPr>
          <p:cNvPicPr>
            <a:picLocks noGrp="1" noRot="1" noChangeAspect="1" noMove="1" noResize="1" noEditPoints="1" noAdjustHandles="1" noChangeArrowheads="1" noChangeShapeType="1" noCrop="1"/>
          </p:cNvPicPr>
          <p:nvPr/>
        </p:nvPicPr>
        <p:blipFill>
          <a:blip r:embed="rId4"/>
          <a:stretch>
            <a:fillRect/>
          </a:stretch>
        </p:blipFill>
        <p:spPr>
          <a:xfrm>
            <a:off x="12506029" y="7748336"/>
            <a:ext cx="2124371" cy="403709"/>
          </a:xfrm>
          <a:prstGeom prst="rect">
            <a:avLst/>
          </a:prstGeom>
        </p:spPr>
      </p:pic>
      <p:pic>
        <p:nvPicPr>
          <p:cNvPr id="6" name="Image 5">
            <a:extLst>
              <a:ext uri="{FF2B5EF4-FFF2-40B4-BE49-F238E27FC236}">
                <a16:creationId xmlns:a16="http://schemas.microsoft.com/office/drawing/2014/main" id="{2FDCDE34-E3B9-9C4B-B2D2-08C212D10420}"/>
              </a:ext>
            </a:extLst>
          </p:cNvPr>
          <p:cNvPicPr>
            <a:picLocks noChangeAspect="1"/>
          </p:cNvPicPr>
          <p:nvPr/>
        </p:nvPicPr>
        <p:blipFill>
          <a:blip r:embed="rId5"/>
          <a:stretch>
            <a:fillRect/>
          </a:stretch>
        </p:blipFill>
        <p:spPr>
          <a:xfrm>
            <a:off x="11283006" y="-782038"/>
            <a:ext cx="3243371" cy="3243371"/>
          </a:xfrm>
          <a:prstGeom prst="rect">
            <a:avLst/>
          </a:prstGeom>
        </p:spPr>
      </p:pic>
      <p:sp>
        <p:nvSpPr>
          <p:cNvPr id="7" name="ZoneTexte 6">
            <a:extLst>
              <a:ext uri="{FF2B5EF4-FFF2-40B4-BE49-F238E27FC236}">
                <a16:creationId xmlns:a16="http://schemas.microsoft.com/office/drawing/2014/main" id="{815E9598-AC33-5A04-7C4C-EE4798B12C7C}"/>
              </a:ext>
            </a:extLst>
          </p:cNvPr>
          <p:cNvSpPr txBox="1"/>
          <p:nvPr/>
        </p:nvSpPr>
        <p:spPr>
          <a:xfrm>
            <a:off x="6115999" y="6554321"/>
            <a:ext cx="7536180" cy="848694"/>
          </a:xfrm>
          <a:prstGeom prst="rect">
            <a:avLst/>
          </a:prstGeom>
          <a:noFill/>
        </p:spPr>
        <p:txBody>
          <a:bodyPr wrap="square">
            <a:spAutoFit/>
          </a:bodyPr>
          <a:lstStyle/>
          <a:p>
            <a:pPr marL="0" indent="0" algn="l">
              <a:lnSpc>
                <a:spcPts val="3100"/>
              </a:lnSpc>
              <a:buNone/>
            </a:pPr>
            <a:r>
              <a:rPr lang="en-US" sz="1800" b="1" dirty="0" err="1">
                <a:solidFill>
                  <a:srgbClr val="49495A"/>
                </a:solidFill>
                <a:latin typeface="Open Sans Bold" pitchFamily="34" charset="0"/>
                <a:ea typeface="Open Sans Bold" pitchFamily="34" charset="-122"/>
                <a:cs typeface="Open Sans Bold" pitchFamily="34" charset="-120"/>
              </a:rPr>
              <a:t>Réalisée</a:t>
            </a:r>
            <a:r>
              <a:rPr lang="en-US" sz="1800" b="1" dirty="0">
                <a:solidFill>
                  <a:srgbClr val="49495A"/>
                </a:solidFill>
                <a:latin typeface="Open Sans Bold" pitchFamily="34" charset="0"/>
                <a:ea typeface="Open Sans Bold" pitchFamily="34" charset="-122"/>
                <a:cs typeface="Open Sans Bold" pitchFamily="34" charset="-120"/>
              </a:rPr>
              <a:t> par : Ibtissam Benchayb</a:t>
            </a:r>
          </a:p>
          <a:p>
            <a:pPr marL="0" indent="0" algn="l">
              <a:lnSpc>
                <a:spcPts val="3100"/>
              </a:lnSpc>
              <a:buNone/>
            </a:pPr>
            <a:r>
              <a:rPr lang="en-US" sz="1800" b="1" dirty="0" err="1">
                <a:solidFill>
                  <a:srgbClr val="49495A"/>
                </a:solidFill>
                <a:latin typeface="Open Sans Bold" pitchFamily="34" charset="0"/>
                <a:ea typeface="Open Sans Bold" pitchFamily="34" charset="-122"/>
                <a:cs typeface="Open Sans Bold" pitchFamily="34" charset="-120"/>
              </a:rPr>
              <a:t>Encadrée</a:t>
            </a:r>
            <a:r>
              <a:rPr lang="en-US" sz="1800" b="1" dirty="0">
                <a:solidFill>
                  <a:srgbClr val="49495A"/>
                </a:solidFill>
                <a:latin typeface="Open Sans Bold" pitchFamily="34" charset="0"/>
                <a:ea typeface="Open Sans Bold" pitchFamily="34" charset="-122"/>
                <a:cs typeface="Open Sans Bold" pitchFamily="34" charset="-120"/>
              </a:rPr>
              <a:t> par : Dr Mohamed Amine </a:t>
            </a:r>
            <a:r>
              <a:rPr lang="en-US" sz="1800" b="1" dirty="0" err="1">
                <a:solidFill>
                  <a:srgbClr val="49495A"/>
                </a:solidFill>
                <a:latin typeface="Open Sans Bold" pitchFamily="34" charset="0"/>
                <a:ea typeface="Open Sans Bold" pitchFamily="34" charset="-122"/>
                <a:cs typeface="Open Sans Bold" pitchFamily="34" charset="-120"/>
              </a:rPr>
              <a:t>Talhaoui</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45958" y="3188367"/>
            <a:ext cx="8145379" cy="3068052"/>
          </a:xfrm>
          <a:prstGeom prst="rect">
            <a:avLst/>
          </a:prstGeom>
          <a:noFill/>
          <a:ln/>
        </p:spPr>
        <p:txBody>
          <a:bodyPr wrap="none" lIns="0" tIns="0" rIns="0" bIns="0" rtlCol="0" anchor="t"/>
          <a:lstStyle/>
          <a:p>
            <a:pPr marL="0" indent="0">
              <a:buNone/>
            </a:pPr>
            <a:r>
              <a:rPr lang="en-US" sz="9600" b="1" dirty="0">
                <a:solidFill>
                  <a:srgbClr val="152D47"/>
                </a:solidFill>
                <a:latin typeface="Crimson Pro Semi Bold" pitchFamily="34" charset="0"/>
                <a:ea typeface="Crimson Pro Semi Bold" pitchFamily="34" charset="-122"/>
                <a:cs typeface="Crimson Pro Semi Bold" pitchFamily="34" charset="-120"/>
              </a:rPr>
              <a:t>Merci pour </a:t>
            </a:r>
            <a:r>
              <a:rPr lang="en-US" sz="9600" b="1" dirty="0" err="1">
                <a:solidFill>
                  <a:srgbClr val="152D47"/>
                </a:solidFill>
                <a:latin typeface="Crimson Pro Semi Bold" pitchFamily="34" charset="0"/>
                <a:ea typeface="Crimson Pro Semi Bold" pitchFamily="34" charset="-122"/>
                <a:cs typeface="Crimson Pro Semi Bold" pitchFamily="34" charset="-120"/>
              </a:rPr>
              <a:t>votre</a:t>
            </a:r>
            <a:r>
              <a:rPr lang="en-US" sz="9600" b="1" dirty="0">
                <a:solidFill>
                  <a:srgbClr val="152D47"/>
                </a:solidFill>
                <a:latin typeface="Crimson Pro Semi Bold" pitchFamily="34" charset="0"/>
                <a:ea typeface="Crimson Pro Semi Bold" pitchFamily="34" charset="-122"/>
                <a:cs typeface="Crimson Pro Semi Bold" pitchFamily="34" charset="-120"/>
              </a:rPr>
              <a:t> </a:t>
            </a:r>
          </a:p>
          <a:p>
            <a:pPr marL="0" indent="0">
              <a:buNone/>
            </a:pPr>
            <a:r>
              <a:rPr lang="en-US" sz="9600" b="1" dirty="0">
                <a:solidFill>
                  <a:srgbClr val="152D47"/>
                </a:solidFill>
                <a:latin typeface="Crimson Pro Semi Bold" pitchFamily="34" charset="0"/>
                <a:ea typeface="Crimson Pro Semi Bold" pitchFamily="34" charset="-122"/>
                <a:cs typeface="Crimson Pro Semi Bold" pitchFamily="34" charset="-120"/>
              </a:rPr>
              <a:t>attention </a:t>
            </a:r>
            <a:r>
              <a:rPr lang="en-US" sz="9600" b="1" dirty="0">
                <a:solidFill>
                  <a:srgbClr val="152D47"/>
                </a:solidFill>
                <a:latin typeface="Crimson Pro Semi Bold" pitchFamily="34" charset="0"/>
                <a:ea typeface="Crimson Pro Semi Bold" pitchFamily="34" charset="-122"/>
                <a:cs typeface="Crimson Pro Semi Bold" pitchFamily="34" charset="-120"/>
                <a:sym typeface="Wingdings" panose="05000000000000000000" pitchFamily="2" charset="2"/>
              </a:rPr>
              <a:t></a:t>
            </a:r>
            <a:endParaRPr lang="en-US" sz="9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211407" y="1479398"/>
            <a:ext cx="8410575"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Exploration des Technologies Cloud</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2D47"/>
                </a:solidFill>
                <a:latin typeface="Crimson Pro Semi Bold" pitchFamily="34" charset="0"/>
                <a:ea typeface="Crimson Pro Semi Bold" pitchFamily="34" charset="-122"/>
                <a:cs typeface="Crimson Pro Semi Bold" pitchFamily="34" charset="-120"/>
              </a:rPr>
              <a:t>Stockage</a:t>
            </a:r>
            <a:endParaRPr lang="en-US" sz="2200" b="1"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Des solutions de stockage cloud évolutives et sécurisées telles que Amazon S3 et Azure Blob Storage permettent de gérer efficacement les données des transactions, des catalogues produits et des interactions clients.</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2D47"/>
                </a:solidFill>
                <a:latin typeface="Crimson Pro Semi Bold" pitchFamily="34" charset="0"/>
                <a:ea typeface="Crimson Pro Semi Bold" pitchFamily="34" charset="-122"/>
                <a:cs typeface="Crimson Pro Semi Bold" pitchFamily="34" charset="-120"/>
              </a:rPr>
              <a:t>Traitement des données</a:t>
            </a:r>
            <a:endParaRPr lang="en-US" sz="2200" b="1"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Les moteurs de traitement en temps réel comme Amazon Kinesis et Azure Stream Analytics sont essentiels pour analyser les flux de données provenant des activités des utilisateurs sur le site.</a:t>
            </a:r>
            <a:endParaRPr lang="en-US" sz="1750" dirty="0"/>
          </a:p>
        </p:txBody>
      </p:sp>
      <p:pic>
        <p:nvPicPr>
          <p:cNvPr id="9" name="Image 8">
            <a:extLst>
              <a:ext uri="{FF2B5EF4-FFF2-40B4-BE49-F238E27FC236}">
                <a16:creationId xmlns:a16="http://schemas.microsoft.com/office/drawing/2014/main" id="{21523571-586E-0B18-D595-9DD8FF5025C0}"/>
              </a:ext>
            </a:extLst>
          </p:cNvPr>
          <p:cNvPicPr>
            <a:picLocks noGrp="1" noRot="1" noChangeAspect="1" noMove="1" noResize="1" noEditPoints="1" noAdjustHandles="1" noChangeArrowheads="1" noChangeShapeType="1" noCrop="1"/>
          </p:cNvPicPr>
          <p:nvPr/>
        </p:nvPicPr>
        <p:blipFill>
          <a:blip r:embed="rId3"/>
          <a:stretch>
            <a:fillRect/>
          </a:stretch>
        </p:blipFill>
        <p:spPr>
          <a:xfrm>
            <a:off x="12506029" y="7467494"/>
            <a:ext cx="2124371" cy="7621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1850172" y="128662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Scénario E-commerce</a:t>
            </a:r>
            <a:endParaRPr lang="en-US" sz="4450" dirty="0"/>
          </a:p>
        </p:txBody>
      </p:sp>
      <p:sp>
        <p:nvSpPr>
          <p:cNvPr id="4" name="Shape 1"/>
          <p:cNvSpPr/>
          <p:nvPr/>
        </p:nvSpPr>
        <p:spPr>
          <a:xfrm>
            <a:off x="793790" y="3432929"/>
            <a:ext cx="396835" cy="396835"/>
          </a:xfrm>
          <a:prstGeom prst="roundRect">
            <a:avLst>
              <a:gd name="adj" fmla="val 8574"/>
            </a:avLst>
          </a:prstGeom>
          <a:solidFill>
            <a:srgbClr val="F2EEEE"/>
          </a:solidFill>
          <a:ln/>
        </p:spPr>
        <p:txBody>
          <a:bodyPr/>
          <a:lstStyle/>
          <a:p>
            <a:endParaRPr lang="fr-FR"/>
          </a:p>
        </p:txBody>
      </p:sp>
      <p:sp>
        <p:nvSpPr>
          <p:cNvPr id="5" name="Text 2"/>
          <p:cNvSpPr/>
          <p:nvPr/>
        </p:nvSpPr>
        <p:spPr>
          <a:xfrm>
            <a:off x="1417439" y="343292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Besoin de scalabilité</a:t>
            </a:r>
            <a:endParaRPr lang="en-US" sz="2200" dirty="0"/>
          </a:p>
        </p:txBody>
      </p:sp>
      <p:sp>
        <p:nvSpPr>
          <p:cNvPr id="6" name="Text 3"/>
          <p:cNvSpPr/>
          <p:nvPr/>
        </p:nvSpPr>
        <p:spPr>
          <a:xfrm>
            <a:off x="1417439" y="3923348"/>
            <a:ext cx="3041213"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Le site doit pouvoir gérer des pics saisonniers de trafic et de transactions sans interruption de service.</a:t>
            </a:r>
            <a:endParaRPr lang="en-US" sz="1750" dirty="0"/>
          </a:p>
        </p:txBody>
      </p:sp>
      <p:sp>
        <p:nvSpPr>
          <p:cNvPr id="7" name="Shape 4"/>
          <p:cNvSpPr/>
          <p:nvPr/>
        </p:nvSpPr>
        <p:spPr>
          <a:xfrm>
            <a:off x="4685467" y="3432929"/>
            <a:ext cx="396835" cy="396835"/>
          </a:xfrm>
          <a:prstGeom prst="roundRect">
            <a:avLst>
              <a:gd name="adj" fmla="val 8574"/>
            </a:avLst>
          </a:prstGeom>
          <a:solidFill>
            <a:srgbClr val="F2EEEE"/>
          </a:solidFill>
          <a:ln/>
        </p:spPr>
        <p:txBody>
          <a:bodyPr/>
          <a:lstStyle/>
          <a:p>
            <a:endParaRPr lang="fr-FR"/>
          </a:p>
        </p:txBody>
      </p:sp>
      <p:sp>
        <p:nvSpPr>
          <p:cNvPr id="8" name="Text 5"/>
          <p:cNvSpPr/>
          <p:nvPr/>
        </p:nvSpPr>
        <p:spPr>
          <a:xfrm>
            <a:off x="5309116" y="343292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Analyse des données</a:t>
            </a:r>
            <a:endParaRPr lang="en-US" sz="2200" dirty="0"/>
          </a:p>
        </p:txBody>
      </p:sp>
      <p:sp>
        <p:nvSpPr>
          <p:cNvPr id="9" name="Text 6"/>
          <p:cNvSpPr/>
          <p:nvPr/>
        </p:nvSpPr>
        <p:spPr>
          <a:xfrm>
            <a:off x="5309116" y="3923348"/>
            <a:ext cx="3041213" cy="217741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Les données clients, les tendances d'achat et le comportement de navigation doivent être analysés en temps réel pour améliorer l'expérience utilisateur.</a:t>
            </a:r>
            <a:endParaRPr lang="en-US" sz="1750" dirty="0"/>
          </a:p>
        </p:txBody>
      </p:sp>
      <p:sp>
        <p:nvSpPr>
          <p:cNvPr id="10" name="Text 4">
            <a:extLst>
              <a:ext uri="{FF2B5EF4-FFF2-40B4-BE49-F238E27FC236}">
                <a16:creationId xmlns:a16="http://schemas.microsoft.com/office/drawing/2014/main" id="{71FB15C2-7618-C9F4-5014-F4689043F827}"/>
              </a:ext>
            </a:extLst>
          </p:cNvPr>
          <p:cNvSpPr/>
          <p:nvPr/>
        </p:nvSpPr>
        <p:spPr>
          <a:xfrm>
            <a:off x="951428" y="3489483"/>
            <a:ext cx="121682"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1</a:t>
            </a:r>
            <a:endParaRPr lang="en-US" sz="2650" dirty="0"/>
          </a:p>
        </p:txBody>
      </p:sp>
      <p:sp>
        <p:nvSpPr>
          <p:cNvPr id="11" name="Text 9">
            <a:extLst>
              <a:ext uri="{FF2B5EF4-FFF2-40B4-BE49-F238E27FC236}">
                <a16:creationId xmlns:a16="http://schemas.microsoft.com/office/drawing/2014/main" id="{F428A91F-DCF0-44FC-CF2B-49267D09CB8D}"/>
              </a:ext>
            </a:extLst>
          </p:cNvPr>
          <p:cNvSpPr/>
          <p:nvPr/>
        </p:nvSpPr>
        <p:spPr>
          <a:xfrm>
            <a:off x="4821514" y="3461205"/>
            <a:ext cx="168831"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2</a:t>
            </a:r>
            <a:endParaRPr lang="en-US" sz="2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40130"/>
            <a:ext cx="6799302"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Comparatif des Technologies</a:t>
            </a:r>
            <a:endParaRPr lang="en-US" sz="4450" dirty="0"/>
          </a:p>
        </p:txBody>
      </p:sp>
      <p:sp>
        <p:nvSpPr>
          <p:cNvPr id="4" name="Shape 1"/>
          <p:cNvSpPr/>
          <p:nvPr/>
        </p:nvSpPr>
        <p:spPr>
          <a:xfrm>
            <a:off x="1118711" y="2089071"/>
            <a:ext cx="30480" cy="5100280"/>
          </a:xfrm>
          <a:prstGeom prst="roundRect">
            <a:avLst>
              <a:gd name="adj" fmla="val 111628"/>
            </a:avLst>
          </a:prstGeom>
          <a:solidFill>
            <a:srgbClr val="D8D4D4"/>
          </a:solidFill>
          <a:ln/>
        </p:spPr>
        <p:txBody>
          <a:bodyPr/>
          <a:lstStyle/>
          <a:p>
            <a:endParaRPr lang="fr-FR"/>
          </a:p>
        </p:txBody>
      </p:sp>
      <p:sp>
        <p:nvSpPr>
          <p:cNvPr id="5" name="Shape 2"/>
          <p:cNvSpPr/>
          <p:nvPr/>
        </p:nvSpPr>
        <p:spPr>
          <a:xfrm>
            <a:off x="1358622" y="2584133"/>
            <a:ext cx="793790" cy="30480"/>
          </a:xfrm>
          <a:prstGeom prst="roundRect">
            <a:avLst>
              <a:gd name="adj" fmla="val 111628"/>
            </a:avLst>
          </a:prstGeom>
          <a:solidFill>
            <a:srgbClr val="D8D4D4"/>
          </a:solidFill>
          <a:ln/>
        </p:spPr>
        <p:txBody>
          <a:bodyPr/>
          <a:lstStyle/>
          <a:p>
            <a:endParaRPr lang="fr-FR"/>
          </a:p>
        </p:txBody>
      </p:sp>
      <p:sp>
        <p:nvSpPr>
          <p:cNvPr id="6" name="Shape 3"/>
          <p:cNvSpPr/>
          <p:nvPr/>
        </p:nvSpPr>
        <p:spPr>
          <a:xfrm>
            <a:off x="878800" y="2344222"/>
            <a:ext cx="510302" cy="510302"/>
          </a:xfrm>
          <a:prstGeom prst="roundRect">
            <a:avLst>
              <a:gd name="adj" fmla="val 6667"/>
            </a:avLst>
          </a:prstGeom>
          <a:solidFill>
            <a:srgbClr val="F2EEEE"/>
          </a:solidFill>
          <a:ln/>
        </p:spPr>
        <p:txBody>
          <a:bodyPr/>
          <a:lstStyle/>
          <a:p>
            <a:endParaRPr lang="fr-FR"/>
          </a:p>
        </p:txBody>
      </p:sp>
      <p:sp>
        <p:nvSpPr>
          <p:cNvPr id="7" name="Text 4"/>
          <p:cNvSpPr/>
          <p:nvPr/>
        </p:nvSpPr>
        <p:spPr>
          <a:xfrm>
            <a:off x="1073110" y="2429232"/>
            <a:ext cx="121682"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1</a:t>
            </a:r>
            <a:endParaRPr lang="en-US" sz="2650" dirty="0"/>
          </a:p>
        </p:txBody>
      </p:sp>
      <p:sp>
        <p:nvSpPr>
          <p:cNvPr id="8" name="Text 5"/>
          <p:cNvSpPr/>
          <p:nvPr/>
        </p:nvSpPr>
        <p:spPr>
          <a:xfrm>
            <a:off x="2381488" y="23158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Stockage</a:t>
            </a:r>
            <a:endParaRPr lang="en-US" sz="2200" dirty="0"/>
          </a:p>
        </p:txBody>
      </p:sp>
      <p:sp>
        <p:nvSpPr>
          <p:cNvPr id="9" name="Text 6"/>
          <p:cNvSpPr/>
          <p:nvPr/>
        </p:nvSpPr>
        <p:spPr>
          <a:xfrm>
            <a:off x="2381488" y="2806303"/>
            <a:ext cx="5968722"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Amazon S3, Azure Blob Storage, Google Cloud Storage</a:t>
            </a:r>
            <a:endParaRPr lang="en-US" sz="1750" dirty="0"/>
          </a:p>
        </p:txBody>
      </p:sp>
      <p:sp>
        <p:nvSpPr>
          <p:cNvPr id="10" name="Shape 7"/>
          <p:cNvSpPr/>
          <p:nvPr/>
        </p:nvSpPr>
        <p:spPr>
          <a:xfrm>
            <a:off x="1358622" y="4117896"/>
            <a:ext cx="793790" cy="30480"/>
          </a:xfrm>
          <a:prstGeom prst="roundRect">
            <a:avLst>
              <a:gd name="adj" fmla="val 111628"/>
            </a:avLst>
          </a:prstGeom>
          <a:solidFill>
            <a:srgbClr val="D8D4D4"/>
          </a:solidFill>
          <a:ln/>
        </p:spPr>
        <p:txBody>
          <a:bodyPr/>
          <a:lstStyle/>
          <a:p>
            <a:endParaRPr lang="fr-FR"/>
          </a:p>
        </p:txBody>
      </p:sp>
      <p:sp>
        <p:nvSpPr>
          <p:cNvPr id="11" name="Shape 8"/>
          <p:cNvSpPr/>
          <p:nvPr/>
        </p:nvSpPr>
        <p:spPr>
          <a:xfrm>
            <a:off x="878800" y="3877985"/>
            <a:ext cx="510302" cy="510302"/>
          </a:xfrm>
          <a:prstGeom prst="roundRect">
            <a:avLst>
              <a:gd name="adj" fmla="val 6667"/>
            </a:avLst>
          </a:prstGeom>
          <a:solidFill>
            <a:srgbClr val="F2EEEE"/>
          </a:solidFill>
          <a:ln/>
        </p:spPr>
        <p:txBody>
          <a:bodyPr/>
          <a:lstStyle/>
          <a:p>
            <a:endParaRPr lang="fr-FR"/>
          </a:p>
        </p:txBody>
      </p:sp>
      <p:sp>
        <p:nvSpPr>
          <p:cNvPr id="12" name="Text 9"/>
          <p:cNvSpPr/>
          <p:nvPr/>
        </p:nvSpPr>
        <p:spPr>
          <a:xfrm>
            <a:off x="1049536" y="3962995"/>
            <a:ext cx="168831"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2</a:t>
            </a:r>
            <a:endParaRPr lang="en-US" sz="2650" dirty="0"/>
          </a:p>
        </p:txBody>
      </p:sp>
      <p:sp>
        <p:nvSpPr>
          <p:cNvPr id="13" name="Text 10"/>
          <p:cNvSpPr/>
          <p:nvPr/>
        </p:nvSpPr>
        <p:spPr>
          <a:xfrm>
            <a:off x="2381488" y="384964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Analyse</a:t>
            </a:r>
            <a:endParaRPr lang="en-US" sz="2200" dirty="0"/>
          </a:p>
        </p:txBody>
      </p:sp>
      <p:sp>
        <p:nvSpPr>
          <p:cNvPr id="14" name="Text 11"/>
          <p:cNvSpPr/>
          <p:nvPr/>
        </p:nvSpPr>
        <p:spPr>
          <a:xfrm>
            <a:off x="2381488" y="4340066"/>
            <a:ext cx="5968722"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Amazon Kinesis, Azure Stream Analytics, Google Cloud Dataflow</a:t>
            </a:r>
            <a:endParaRPr lang="en-US" sz="1750" dirty="0"/>
          </a:p>
        </p:txBody>
      </p:sp>
      <p:sp>
        <p:nvSpPr>
          <p:cNvPr id="15" name="Shape 12"/>
          <p:cNvSpPr/>
          <p:nvPr/>
        </p:nvSpPr>
        <p:spPr>
          <a:xfrm>
            <a:off x="1358622" y="6014561"/>
            <a:ext cx="793790" cy="30480"/>
          </a:xfrm>
          <a:prstGeom prst="roundRect">
            <a:avLst>
              <a:gd name="adj" fmla="val 111628"/>
            </a:avLst>
          </a:prstGeom>
          <a:solidFill>
            <a:srgbClr val="D8D4D4"/>
          </a:solidFill>
          <a:ln/>
        </p:spPr>
        <p:txBody>
          <a:bodyPr/>
          <a:lstStyle/>
          <a:p>
            <a:endParaRPr lang="fr-FR"/>
          </a:p>
        </p:txBody>
      </p:sp>
      <p:sp>
        <p:nvSpPr>
          <p:cNvPr id="16" name="Shape 13"/>
          <p:cNvSpPr/>
          <p:nvPr/>
        </p:nvSpPr>
        <p:spPr>
          <a:xfrm>
            <a:off x="878800" y="5774650"/>
            <a:ext cx="510302" cy="510302"/>
          </a:xfrm>
          <a:prstGeom prst="roundRect">
            <a:avLst>
              <a:gd name="adj" fmla="val 6667"/>
            </a:avLst>
          </a:prstGeom>
          <a:solidFill>
            <a:srgbClr val="F2EEEE"/>
          </a:solidFill>
          <a:ln/>
        </p:spPr>
        <p:txBody>
          <a:bodyPr/>
          <a:lstStyle/>
          <a:p>
            <a:endParaRPr lang="fr-FR"/>
          </a:p>
        </p:txBody>
      </p:sp>
      <p:sp>
        <p:nvSpPr>
          <p:cNvPr id="17" name="Text 14"/>
          <p:cNvSpPr/>
          <p:nvPr/>
        </p:nvSpPr>
        <p:spPr>
          <a:xfrm>
            <a:off x="1052036" y="5859661"/>
            <a:ext cx="163830" cy="340281"/>
          </a:xfrm>
          <a:prstGeom prst="rect">
            <a:avLst/>
          </a:prstGeom>
          <a:noFill/>
          <a:ln/>
        </p:spPr>
        <p:txBody>
          <a:bodyPr wrap="none" lIns="0" tIns="0" rIns="0" bIns="0" rtlCol="0" anchor="t"/>
          <a:lstStyle/>
          <a:p>
            <a:pPr marL="0" indent="0" algn="ctr">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3</a:t>
            </a:r>
            <a:endParaRPr lang="en-US" sz="2650" dirty="0"/>
          </a:p>
        </p:txBody>
      </p:sp>
      <p:sp>
        <p:nvSpPr>
          <p:cNvPr id="18" name="Text 15"/>
          <p:cNvSpPr/>
          <p:nvPr/>
        </p:nvSpPr>
        <p:spPr>
          <a:xfrm>
            <a:off x="2381488" y="57463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Visualisation</a:t>
            </a:r>
            <a:endParaRPr lang="en-US" sz="2200" dirty="0"/>
          </a:p>
        </p:txBody>
      </p:sp>
      <p:sp>
        <p:nvSpPr>
          <p:cNvPr id="19" name="Text 16"/>
          <p:cNvSpPr/>
          <p:nvPr/>
        </p:nvSpPr>
        <p:spPr>
          <a:xfrm>
            <a:off x="2381488" y="6236732"/>
            <a:ext cx="5968722"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Amazon QuickSight, Microsoft Power BI, Google Data Studio</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89779"/>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Choix des Technologies pour le Projet</a:t>
            </a:r>
            <a:endParaRPr lang="en-US" sz="4450" dirty="0"/>
          </a:p>
        </p:txBody>
      </p:sp>
      <p:sp>
        <p:nvSpPr>
          <p:cNvPr id="4" name="Shape 1"/>
          <p:cNvSpPr/>
          <p:nvPr/>
        </p:nvSpPr>
        <p:spPr>
          <a:xfrm>
            <a:off x="793790" y="2847498"/>
            <a:ext cx="3664863" cy="2874765"/>
          </a:xfrm>
          <a:prstGeom prst="roundRect">
            <a:avLst>
              <a:gd name="adj" fmla="val 1674"/>
            </a:avLst>
          </a:prstGeom>
          <a:solidFill>
            <a:srgbClr val="F2EEEE"/>
          </a:solidFill>
          <a:ln/>
        </p:spPr>
        <p:txBody>
          <a:bodyPr/>
          <a:lstStyle/>
          <a:p>
            <a:endParaRPr lang="fr-FR"/>
          </a:p>
        </p:txBody>
      </p:sp>
      <p:sp>
        <p:nvSpPr>
          <p:cNvPr id="5" name="Text 2"/>
          <p:cNvSpPr/>
          <p:nvPr/>
        </p:nvSpPr>
        <p:spPr>
          <a:xfrm>
            <a:off x="1020604" y="30743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Stockage</a:t>
            </a:r>
            <a:endParaRPr lang="en-US" sz="2200" dirty="0"/>
          </a:p>
        </p:txBody>
      </p:sp>
      <p:sp>
        <p:nvSpPr>
          <p:cNvPr id="6" name="Text 3"/>
          <p:cNvSpPr/>
          <p:nvPr/>
        </p:nvSpPr>
        <p:spPr>
          <a:xfrm>
            <a:off x="1020604" y="3428643"/>
            <a:ext cx="3438049" cy="581144"/>
          </a:xfrm>
          <a:prstGeom prst="rect">
            <a:avLst/>
          </a:prstGeom>
          <a:noFill/>
          <a:ln/>
        </p:spPr>
        <p:txBody>
          <a:bodyPr wrap="square" lIns="0" tIns="0" rIns="0" bIns="0" rtlCol="0" anchor="t"/>
          <a:lstStyle/>
          <a:p>
            <a:pPr marL="0" indent="0">
              <a:lnSpc>
                <a:spcPts val="2850"/>
              </a:lnSpc>
              <a:buNone/>
            </a:pPr>
            <a:r>
              <a:rPr lang="fr-MA" b="1" dirty="0"/>
              <a:t>Azure SQL </a:t>
            </a:r>
            <a:r>
              <a:rPr lang="fr-MA" b="1" dirty="0" err="1"/>
              <a:t>Database</a:t>
            </a:r>
            <a:r>
              <a:rPr lang="fr-MA" dirty="0"/>
              <a:t> : Pour un stockage relationnel des résultats traités.</a:t>
            </a:r>
          </a:p>
          <a:p>
            <a:pPr marL="0" indent="0">
              <a:lnSpc>
                <a:spcPts val="2850"/>
              </a:lnSpc>
              <a:buNone/>
            </a:pPr>
            <a:r>
              <a:rPr lang="fr-MA" b="1" dirty="0"/>
              <a:t>Azure Blob Storage</a:t>
            </a:r>
            <a:r>
              <a:rPr lang="fr-MA" dirty="0"/>
              <a:t> : Pour un stockage basé sur des fichiers si nécessaire.</a:t>
            </a:r>
            <a:endParaRPr lang="en-US" sz="2000" dirty="0"/>
          </a:p>
        </p:txBody>
      </p:sp>
      <p:sp>
        <p:nvSpPr>
          <p:cNvPr id="7" name="Shape 4"/>
          <p:cNvSpPr/>
          <p:nvPr/>
        </p:nvSpPr>
        <p:spPr>
          <a:xfrm>
            <a:off x="4685467" y="2847499"/>
            <a:ext cx="3664863" cy="2928700"/>
          </a:xfrm>
          <a:prstGeom prst="roundRect">
            <a:avLst>
              <a:gd name="adj" fmla="val 1674"/>
            </a:avLst>
          </a:prstGeom>
          <a:solidFill>
            <a:srgbClr val="F2EEEE"/>
          </a:solidFill>
          <a:ln/>
        </p:spPr>
        <p:txBody>
          <a:bodyPr/>
          <a:lstStyle/>
          <a:p>
            <a:endParaRPr lang="fr-FR"/>
          </a:p>
        </p:txBody>
      </p:sp>
      <p:sp>
        <p:nvSpPr>
          <p:cNvPr id="8" name="Text 5"/>
          <p:cNvSpPr/>
          <p:nvPr/>
        </p:nvSpPr>
        <p:spPr>
          <a:xfrm>
            <a:off x="4912281" y="30743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Traitement</a:t>
            </a:r>
            <a:endParaRPr lang="en-US" sz="2200" dirty="0"/>
          </a:p>
        </p:txBody>
      </p:sp>
      <p:sp>
        <p:nvSpPr>
          <p:cNvPr id="9" name="Text 6"/>
          <p:cNvSpPr/>
          <p:nvPr/>
        </p:nvSpPr>
        <p:spPr>
          <a:xfrm>
            <a:off x="4912281" y="3564731"/>
            <a:ext cx="3211235" cy="1088708"/>
          </a:xfrm>
          <a:prstGeom prst="rect">
            <a:avLst/>
          </a:prstGeom>
          <a:noFill/>
          <a:ln/>
        </p:spPr>
        <p:txBody>
          <a:bodyPr wrap="square" lIns="0" tIns="0" rIns="0" bIns="0" rtlCol="0" anchor="t"/>
          <a:lstStyle/>
          <a:p>
            <a:pPr marL="0" indent="0">
              <a:lnSpc>
                <a:spcPts val="2850"/>
              </a:lnSpc>
              <a:buNone/>
            </a:pPr>
            <a:r>
              <a:rPr lang="fr-MA" sz="1600" b="1" dirty="0"/>
              <a:t>Azure Stream Analytics</a:t>
            </a:r>
            <a:r>
              <a:rPr lang="fr-MA" sz="1600" dirty="0"/>
              <a:t> : Requêtes SQL en temps réel pour analyser et transformer les données.</a:t>
            </a:r>
            <a:endParaRPr lang="en-US" sz="1750" dirty="0"/>
          </a:p>
        </p:txBody>
      </p:sp>
      <p:sp>
        <p:nvSpPr>
          <p:cNvPr id="13" name="Shape 10"/>
          <p:cNvSpPr/>
          <p:nvPr/>
        </p:nvSpPr>
        <p:spPr>
          <a:xfrm>
            <a:off x="1948625" y="5997917"/>
            <a:ext cx="5020056" cy="2226587"/>
          </a:xfrm>
          <a:prstGeom prst="roundRect">
            <a:avLst>
              <a:gd name="adj" fmla="val 1674"/>
            </a:avLst>
          </a:prstGeom>
          <a:solidFill>
            <a:srgbClr val="F2EEEE"/>
          </a:solidFill>
          <a:ln/>
        </p:spPr>
        <p:txBody>
          <a:bodyPr/>
          <a:lstStyle/>
          <a:p>
            <a:endParaRPr lang="fr-FR"/>
          </a:p>
        </p:txBody>
      </p:sp>
      <p:sp>
        <p:nvSpPr>
          <p:cNvPr id="14" name="Text 11"/>
          <p:cNvSpPr/>
          <p:nvPr/>
        </p:nvSpPr>
        <p:spPr>
          <a:xfrm>
            <a:off x="3886557" y="616027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Sécurité</a:t>
            </a:r>
            <a:endParaRPr lang="en-US" sz="2200" dirty="0"/>
          </a:p>
        </p:txBody>
      </p:sp>
      <p:sp>
        <p:nvSpPr>
          <p:cNvPr id="15" name="Text 12"/>
          <p:cNvSpPr/>
          <p:nvPr/>
        </p:nvSpPr>
        <p:spPr>
          <a:xfrm>
            <a:off x="2195513" y="6439494"/>
            <a:ext cx="4526279" cy="952621"/>
          </a:xfrm>
          <a:prstGeom prst="rect">
            <a:avLst/>
          </a:prstGeom>
          <a:noFill/>
          <a:ln/>
        </p:spPr>
        <p:txBody>
          <a:bodyPr wrap="square" lIns="0" tIns="0" rIns="0" bIns="0" rtlCol="0" anchor="t"/>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fr-FR" altLang="fr-FR" sz="1600" b="0" i="0" u="none" strike="noStrike" cap="none" normalizeH="0" baseline="0" dirty="0">
                <a:ln>
                  <a:noFill/>
                </a:ln>
                <a:solidFill>
                  <a:schemeClr val="tx1"/>
                </a:solidFill>
                <a:effectLst/>
                <a:latin typeface="Arial" panose="020B0604020202020204" pitchFamily="34" charset="0"/>
              </a:rPr>
              <a:t>Utilisation de politiques d'accès et de chaînes de connexion sécurisées.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Accès limité à travers des permissions spécifiques (</a:t>
            </a:r>
            <a:r>
              <a:rPr kumimoji="0" lang="fr-FR" altLang="fr-FR" sz="1600" b="0" i="0" u="none" strike="noStrike" cap="none" normalizeH="0" baseline="0" dirty="0" err="1">
                <a:ln>
                  <a:noFill/>
                </a:ln>
                <a:solidFill>
                  <a:schemeClr val="tx1"/>
                </a:solidFill>
                <a:effectLst/>
                <a:latin typeface="Arial" panose="020B0604020202020204" pitchFamily="34" charset="0"/>
              </a:rPr>
              <a:t>RootManageSharedAccessKey</a:t>
            </a:r>
            <a:r>
              <a:rPr kumimoji="0" lang="fr-FR" altLang="fr-FR" sz="16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8442C4-DF11-E1D2-7193-20E566DB8F1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6268" cy="8229600"/>
          </a:xfrm>
          <a:prstGeom prst="rect">
            <a:avLst/>
          </a:prstGeom>
          <a:solidFill>
            <a:srgbClr val="5D7A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86645B8A-132E-BE03-3472-16FD7D26EAFB}"/>
              </a:ext>
            </a:extLst>
          </p:cNvPr>
          <p:cNvSpPr/>
          <p:nvPr/>
        </p:nvSpPr>
        <p:spPr>
          <a:xfrm>
            <a:off x="768096" y="2489235"/>
            <a:ext cx="3302824" cy="325113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marL="0" indent="0" algn="ctr">
              <a:lnSpc>
                <a:spcPct val="90000"/>
              </a:lnSpc>
              <a:spcBef>
                <a:spcPct val="0"/>
              </a:spcBef>
              <a:spcAft>
                <a:spcPts val="600"/>
              </a:spcAft>
            </a:pPr>
            <a:r>
              <a:rPr lang="en-US" sz="3100" kern="1200">
                <a:solidFill>
                  <a:srgbClr val="FFFFFF"/>
                </a:solidFill>
                <a:latin typeface="+mj-lt"/>
                <a:ea typeface="+mj-ea"/>
                <a:cs typeface="+mj-cs"/>
              </a:rPr>
              <a:t>Diagramme illustrant l’architecture mis en place </a:t>
            </a:r>
          </a:p>
        </p:txBody>
      </p:sp>
      <p:pic>
        <p:nvPicPr>
          <p:cNvPr id="19" name="Image 18">
            <a:extLst>
              <a:ext uri="{FF2B5EF4-FFF2-40B4-BE49-F238E27FC236}">
                <a16:creationId xmlns:a16="http://schemas.microsoft.com/office/drawing/2014/main" id="{B8F1FFC2-BB00-C9E1-88AD-7C4616886A20}"/>
              </a:ext>
            </a:extLst>
          </p:cNvPr>
          <p:cNvPicPr>
            <a:picLocks noChangeAspect="1"/>
          </p:cNvPicPr>
          <p:nvPr/>
        </p:nvPicPr>
        <p:blipFill>
          <a:blip r:embed="rId3"/>
          <a:stretch>
            <a:fillRect/>
          </a:stretch>
        </p:blipFill>
        <p:spPr>
          <a:xfrm>
            <a:off x="4070920" y="1239176"/>
            <a:ext cx="9401238" cy="6228318"/>
          </a:xfrm>
          <a:prstGeom prst="rect">
            <a:avLst/>
          </a:prstGeom>
        </p:spPr>
      </p:pic>
      <p:pic>
        <p:nvPicPr>
          <p:cNvPr id="20" name="Image 19">
            <a:extLst>
              <a:ext uri="{FF2B5EF4-FFF2-40B4-BE49-F238E27FC236}">
                <a16:creationId xmlns:a16="http://schemas.microsoft.com/office/drawing/2014/main" id="{56F4411F-86BB-42F1-A8F9-AAE991292B23}"/>
              </a:ext>
            </a:extLst>
          </p:cNvPr>
          <p:cNvPicPr>
            <a:picLocks noGrp="1" noRot="1" noChangeAspect="1" noMove="1" noResize="1" noEditPoints="1" noAdjustHandles="1" noChangeArrowheads="1" noChangeShapeType="1" noCrop="1"/>
          </p:cNvPicPr>
          <p:nvPr/>
        </p:nvPicPr>
        <p:blipFill>
          <a:blip r:embed="rId4"/>
          <a:stretch>
            <a:fillRect/>
          </a:stretch>
        </p:blipFill>
        <p:spPr>
          <a:xfrm>
            <a:off x="12506029" y="7467494"/>
            <a:ext cx="2124371" cy="762106"/>
          </a:xfrm>
          <a:prstGeom prst="rect">
            <a:avLst/>
          </a:prstGeom>
        </p:spPr>
      </p:pic>
    </p:spTree>
    <p:extLst>
      <p:ext uri="{BB962C8B-B14F-4D97-AF65-F5344CB8AC3E}">
        <p14:creationId xmlns:p14="http://schemas.microsoft.com/office/powerpoint/2010/main" val="226682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25647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Pourquoi ces choix ?</a:t>
            </a:r>
            <a:endParaRPr lang="en-US" sz="4450" dirty="0"/>
          </a:p>
        </p:txBody>
      </p:sp>
      <p:sp>
        <p:nvSpPr>
          <p:cNvPr id="3" name="Text 1"/>
          <p:cNvSpPr/>
          <p:nvPr/>
        </p:nvSpPr>
        <p:spPr>
          <a:xfrm>
            <a:off x="793790" y="353222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Avantages</a:t>
            </a:r>
            <a:endParaRPr lang="en-US" sz="2200" dirty="0"/>
          </a:p>
        </p:txBody>
      </p:sp>
      <p:sp>
        <p:nvSpPr>
          <p:cNvPr id="4" name="Text 2"/>
          <p:cNvSpPr/>
          <p:nvPr/>
        </p:nvSpPr>
        <p:spPr>
          <a:xfrm>
            <a:off x="793790" y="4113371"/>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Évolutivité, élasticité et haute disponibilité des services cloud pour gérer les pics de trafic.</a:t>
            </a:r>
            <a:endParaRPr lang="en-US" sz="1750" dirty="0"/>
          </a:p>
        </p:txBody>
      </p:sp>
      <p:sp>
        <p:nvSpPr>
          <p:cNvPr id="5" name="Text 3"/>
          <p:cNvSpPr/>
          <p:nvPr/>
        </p:nvSpPr>
        <p:spPr>
          <a:xfrm>
            <a:off x="793790" y="5043249"/>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Analyse en temps réel des données pour améliorer l'expérience utilisateur.</a:t>
            </a:r>
            <a:endParaRPr lang="en-US" sz="1750" dirty="0"/>
          </a:p>
        </p:txBody>
      </p:sp>
      <p:sp>
        <p:nvSpPr>
          <p:cNvPr id="6" name="Text 4"/>
          <p:cNvSpPr/>
          <p:nvPr/>
        </p:nvSpPr>
        <p:spPr>
          <a:xfrm>
            <a:off x="7599521" y="353222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Défis</a:t>
            </a:r>
            <a:endParaRPr lang="en-US" sz="2200" dirty="0"/>
          </a:p>
        </p:txBody>
      </p:sp>
      <p:sp>
        <p:nvSpPr>
          <p:cNvPr id="7" name="Text 5"/>
          <p:cNvSpPr/>
          <p:nvPr/>
        </p:nvSpPr>
        <p:spPr>
          <a:xfrm>
            <a:off x="7599521" y="4113371"/>
            <a:ext cx="6244709"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Gestion de la complexité d'une architecture cloud hybride.</a:t>
            </a:r>
            <a:endParaRPr lang="en-US" sz="1750" dirty="0"/>
          </a:p>
        </p:txBody>
      </p:sp>
      <p:sp>
        <p:nvSpPr>
          <p:cNvPr id="8" name="Text 6"/>
          <p:cNvSpPr/>
          <p:nvPr/>
        </p:nvSpPr>
        <p:spPr>
          <a:xfrm>
            <a:off x="7599521" y="4680347"/>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Sécurisation des données sensibles et conformité réglementaire.</a:t>
            </a:r>
            <a:endParaRPr lang="en-US" sz="1750" dirty="0"/>
          </a:p>
        </p:txBody>
      </p:sp>
      <p:pic>
        <p:nvPicPr>
          <p:cNvPr id="11" name="Image 10">
            <a:extLst>
              <a:ext uri="{FF2B5EF4-FFF2-40B4-BE49-F238E27FC236}">
                <a16:creationId xmlns:a16="http://schemas.microsoft.com/office/drawing/2014/main" id="{DA96B9DD-EC14-63FE-171A-F5D9CFF56089}"/>
              </a:ext>
            </a:extLst>
          </p:cNvPr>
          <p:cNvPicPr>
            <a:picLocks noGrp="1" noRot="1" noChangeAspect="1" noMove="1" noResize="1" noEditPoints="1" noAdjustHandles="1" noChangeArrowheads="1" noChangeShapeType="1" noCrop="1"/>
          </p:cNvPicPr>
          <p:nvPr/>
        </p:nvPicPr>
        <p:blipFill>
          <a:blip r:embed="rId3"/>
          <a:stretch>
            <a:fillRect/>
          </a:stretch>
        </p:blipFill>
        <p:spPr>
          <a:xfrm>
            <a:off x="12506029" y="7467494"/>
            <a:ext cx="2124371" cy="7621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400294"/>
            <a:ext cx="8230076"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Vers la conception de l'architecture</a:t>
            </a:r>
            <a:endParaRPr lang="en-US" sz="4450" dirty="0"/>
          </a:p>
        </p:txBody>
      </p:sp>
      <p:pic>
        <p:nvPicPr>
          <p:cNvPr id="3" name="Image 0" descr="preencoded.png"/>
          <p:cNvPicPr>
            <a:picLocks noChangeAspect="1"/>
          </p:cNvPicPr>
          <p:nvPr/>
        </p:nvPicPr>
        <p:blipFill>
          <a:blip r:embed="rId3"/>
          <a:stretch>
            <a:fillRect/>
          </a:stretch>
        </p:blipFill>
        <p:spPr>
          <a:xfrm>
            <a:off x="3408759" y="2562701"/>
            <a:ext cx="1291233" cy="807958"/>
          </a:xfrm>
          <a:prstGeom prst="rect">
            <a:avLst/>
          </a:prstGeom>
        </p:spPr>
      </p:pic>
      <p:sp>
        <p:nvSpPr>
          <p:cNvPr id="4" name="Text 1"/>
          <p:cNvSpPr/>
          <p:nvPr/>
        </p:nvSpPr>
        <p:spPr>
          <a:xfrm>
            <a:off x="4003715" y="2827020"/>
            <a:ext cx="101322" cy="453509"/>
          </a:xfrm>
          <a:prstGeom prst="rect">
            <a:avLst/>
          </a:prstGeom>
          <a:noFill/>
          <a:ln/>
        </p:spPr>
        <p:txBody>
          <a:bodyPr wrap="none" lIns="0" tIns="0" rIns="0" bIns="0" rtlCol="0" anchor="t"/>
          <a:lstStyle/>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1</a:t>
            </a:r>
            <a:endParaRPr lang="en-US" sz="2200" dirty="0"/>
          </a:p>
        </p:txBody>
      </p:sp>
      <p:sp>
        <p:nvSpPr>
          <p:cNvPr id="5" name="Text 2"/>
          <p:cNvSpPr/>
          <p:nvPr/>
        </p:nvSpPr>
        <p:spPr>
          <a:xfrm>
            <a:off x="4926806" y="2789515"/>
            <a:ext cx="1051917"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Objectifs</a:t>
            </a:r>
            <a:endParaRPr lang="en-US" sz="2200" dirty="0"/>
          </a:p>
        </p:txBody>
      </p:sp>
      <p:sp>
        <p:nvSpPr>
          <p:cNvPr id="6" name="Shape 3"/>
          <p:cNvSpPr/>
          <p:nvPr/>
        </p:nvSpPr>
        <p:spPr>
          <a:xfrm>
            <a:off x="4756666" y="3383756"/>
            <a:ext cx="9023271" cy="15240"/>
          </a:xfrm>
          <a:prstGeom prst="roundRect">
            <a:avLst>
              <a:gd name="adj" fmla="val 223256"/>
            </a:avLst>
          </a:prstGeom>
          <a:solidFill>
            <a:srgbClr val="D8D4D4"/>
          </a:solidFill>
          <a:ln/>
        </p:spPr>
        <p:txBody>
          <a:bodyPr/>
          <a:lstStyle/>
          <a:p>
            <a:endParaRPr lang="fr-FR"/>
          </a:p>
        </p:txBody>
      </p:sp>
      <p:pic>
        <p:nvPicPr>
          <p:cNvPr id="7" name="Image 1" descr="preencoded.png"/>
          <p:cNvPicPr>
            <a:picLocks noChangeAspect="1"/>
          </p:cNvPicPr>
          <p:nvPr/>
        </p:nvPicPr>
        <p:blipFill>
          <a:blip r:embed="rId4"/>
          <a:stretch>
            <a:fillRect/>
          </a:stretch>
        </p:blipFill>
        <p:spPr>
          <a:xfrm>
            <a:off x="2763203" y="3427333"/>
            <a:ext cx="2582466" cy="807958"/>
          </a:xfrm>
          <a:prstGeom prst="rect">
            <a:avLst/>
          </a:prstGeom>
        </p:spPr>
      </p:pic>
      <p:sp>
        <p:nvSpPr>
          <p:cNvPr id="8" name="Text 4"/>
          <p:cNvSpPr/>
          <p:nvPr/>
        </p:nvSpPr>
        <p:spPr>
          <a:xfrm>
            <a:off x="3984069" y="3604498"/>
            <a:ext cx="140613" cy="453509"/>
          </a:xfrm>
          <a:prstGeom prst="rect">
            <a:avLst/>
          </a:prstGeom>
          <a:noFill/>
          <a:ln/>
        </p:spPr>
        <p:txBody>
          <a:bodyPr wrap="none" lIns="0" tIns="0" rIns="0" bIns="0" rtlCol="0" anchor="t"/>
          <a:lstStyle/>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2</a:t>
            </a:r>
            <a:endParaRPr lang="en-US" sz="2200" dirty="0"/>
          </a:p>
        </p:txBody>
      </p:sp>
      <p:sp>
        <p:nvSpPr>
          <p:cNvPr id="9" name="Text 5"/>
          <p:cNvSpPr/>
          <p:nvPr/>
        </p:nvSpPr>
        <p:spPr>
          <a:xfrm>
            <a:off x="5572482" y="3654147"/>
            <a:ext cx="1896428"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Flux de données</a:t>
            </a:r>
            <a:endParaRPr lang="en-US" sz="2200" dirty="0"/>
          </a:p>
        </p:txBody>
      </p:sp>
      <p:sp>
        <p:nvSpPr>
          <p:cNvPr id="10" name="Shape 6"/>
          <p:cNvSpPr/>
          <p:nvPr/>
        </p:nvSpPr>
        <p:spPr>
          <a:xfrm>
            <a:off x="5402342" y="4248388"/>
            <a:ext cx="8377595" cy="15240"/>
          </a:xfrm>
          <a:prstGeom prst="roundRect">
            <a:avLst>
              <a:gd name="adj" fmla="val 223256"/>
            </a:avLst>
          </a:prstGeom>
          <a:solidFill>
            <a:srgbClr val="D8D4D4"/>
          </a:solidFill>
          <a:ln/>
        </p:spPr>
        <p:txBody>
          <a:bodyPr/>
          <a:lstStyle/>
          <a:p>
            <a:endParaRPr lang="fr-FR"/>
          </a:p>
        </p:txBody>
      </p:sp>
      <p:pic>
        <p:nvPicPr>
          <p:cNvPr id="11" name="Image 2" descr="preencoded.png"/>
          <p:cNvPicPr>
            <a:picLocks noChangeAspect="1"/>
          </p:cNvPicPr>
          <p:nvPr/>
        </p:nvPicPr>
        <p:blipFill>
          <a:blip r:embed="rId5"/>
          <a:stretch>
            <a:fillRect/>
          </a:stretch>
        </p:blipFill>
        <p:spPr>
          <a:xfrm>
            <a:off x="2117527" y="4291965"/>
            <a:ext cx="3873698" cy="807958"/>
          </a:xfrm>
          <a:prstGeom prst="rect">
            <a:avLst/>
          </a:prstGeom>
        </p:spPr>
      </p:pic>
      <p:sp>
        <p:nvSpPr>
          <p:cNvPr id="12" name="Text 7"/>
          <p:cNvSpPr/>
          <p:nvPr/>
        </p:nvSpPr>
        <p:spPr>
          <a:xfrm>
            <a:off x="3986093" y="4469130"/>
            <a:ext cx="136446" cy="453509"/>
          </a:xfrm>
          <a:prstGeom prst="rect">
            <a:avLst/>
          </a:prstGeom>
          <a:noFill/>
          <a:ln/>
        </p:spPr>
        <p:txBody>
          <a:bodyPr wrap="none" lIns="0" tIns="0" rIns="0" bIns="0" rtlCol="0" anchor="t"/>
          <a:lstStyle/>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3</a:t>
            </a:r>
            <a:endParaRPr lang="en-US" sz="2200" dirty="0"/>
          </a:p>
        </p:txBody>
      </p:sp>
      <p:sp>
        <p:nvSpPr>
          <p:cNvPr id="13" name="Text 8"/>
          <p:cNvSpPr/>
          <p:nvPr/>
        </p:nvSpPr>
        <p:spPr>
          <a:xfrm>
            <a:off x="6218039" y="4518779"/>
            <a:ext cx="2548414"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Choix technologiques</a:t>
            </a:r>
            <a:endParaRPr lang="en-US" sz="2200" dirty="0"/>
          </a:p>
        </p:txBody>
      </p:sp>
      <p:sp>
        <p:nvSpPr>
          <p:cNvPr id="14" name="Shape 9"/>
          <p:cNvSpPr/>
          <p:nvPr/>
        </p:nvSpPr>
        <p:spPr>
          <a:xfrm>
            <a:off x="6047899" y="5113020"/>
            <a:ext cx="7732038" cy="15240"/>
          </a:xfrm>
          <a:prstGeom prst="roundRect">
            <a:avLst>
              <a:gd name="adj" fmla="val 223256"/>
            </a:avLst>
          </a:prstGeom>
          <a:solidFill>
            <a:srgbClr val="D8D4D4"/>
          </a:solidFill>
          <a:ln/>
        </p:spPr>
        <p:txBody>
          <a:bodyPr/>
          <a:lstStyle/>
          <a:p>
            <a:endParaRPr lang="fr-FR"/>
          </a:p>
        </p:txBody>
      </p:sp>
      <p:pic>
        <p:nvPicPr>
          <p:cNvPr id="15" name="Image 3" descr="preencoded.png"/>
          <p:cNvPicPr>
            <a:picLocks noChangeAspect="1"/>
          </p:cNvPicPr>
          <p:nvPr/>
        </p:nvPicPr>
        <p:blipFill>
          <a:blip r:embed="rId6"/>
          <a:stretch>
            <a:fillRect/>
          </a:stretch>
        </p:blipFill>
        <p:spPr>
          <a:xfrm>
            <a:off x="1471970" y="5156597"/>
            <a:ext cx="5164931" cy="807958"/>
          </a:xfrm>
          <a:prstGeom prst="rect">
            <a:avLst/>
          </a:prstGeom>
        </p:spPr>
      </p:pic>
      <p:sp>
        <p:nvSpPr>
          <p:cNvPr id="16" name="Text 10"/>
          <p:cNvSpPr/>
          <p:nvPr/>
        </p:nvSpPr>
        <p:spPr>
          <a:xfrm>
            <a:off x="3979545" y="5333762"/>
            <a:ext cx="149543" cy="453509"/>
          </a:xfrm>
          <a:prstGeom prst="rect">
            <a:avLst/>
          </a:prstGeom>
          <a:noFill/>
          <a:ln/>
        </p:spPr>
        <p:txBody>
          <a:bodyPr wrap="none" lIns="0" tIns="0" rIns="0" bIns="0" rtlCol="0" anchor="t"/>
          <a:lstStyle/>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4</a:t>
            </a:r>
            <a:endParaRPr lang="en-US" sz="2200" dirty="0"/>
          </a:p>
        </p:txBody>
      </p:sp>
      <p:sp>
        <p:nvSpPr>
          <p:cNvPr id="17" name="Text 11"/>
          <p:cNvSpPr/>
          <p:nvPr/>
        </p:nvSpPr>
        <p:spPr>
          <a:xfrm>
            <a:off x="6863715" y="5383411"/>
            <a:ext cx="2423874"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Conception détaillée</a:t>
            </a:r>
            <a:endParaRPr lang="en-US" sz="2200" dirty="0"/>
          </a:p>
        </p:txBody>
      </p:sp>
      <p:sp>
        <p:nvSpPr>
          <p:cNvPr id="18" name="Shape 12"/>
          <p:cNvSpPr/>
          <p:nvPr/>
        </p:nvSpPr>
        <p:spPr>
          <a:xfrm>
            <a:off x="6693575" y="5977652"/>
            <a:ext cx="7086362" cy="15240"/>
          </a:xfrm>
          <a:prstGeom prst="roundRect">
            <a:avLst>
              <a:gd name="adj" fmla="val 223256"/>
            </a:avLst>
          </a:prstGeom>
          <a:solidFill>
            <a:srgbClr val="D8D4D4"/>
          </a:solidFill>
          <a:ln/>
        </p:spPr>
        <p:txBody>
          <a:bodyPr/>
          <a:lstStyle/>
          <a:p>
            <a:endParaRPr lang="fr-FR"/>
          </a:p>
        </p:txBody>
      </p:sp>
      <p:pic>
        <p:nvPicPr>
          <p:cNvPr id="19" name="Image 4" descr="preencoded.png"/>
          <p:cNvPicPr>
            <a:picLocks noChangeAspect="1"/>
          </p:cNvPicPr>
          <p:nvPr/>
        </p:nvPicPr>
        <p:blipFill>
          <a:blip r:embed="rId7"/>
          <a:stretch>
            <a:fillRect/>
          </a:stretch>
        </p:blipFill>
        <p:spPr>
          <a:xfrm>
            <a:off x="826294" y="6021229"/>
            <a:ext cx="6456164" cy="807958"/>
          </a:xfrm>
          <a:prstGeom prst="rect">
            <a:avLst/>
          </a:prstGeom>
        </p:spPr>
      </p:pic>
      <p:sp>
        <p:nvSpPr>
          <p:cNvPr id="20" name="Text 13"/>
          <p:cNvSpPr/>
          <p:nvPr/>
        </p:nvSpPr>
        <p:spPr>
          <a:xfrm>
            <a:off x="3986093" y="6198394"/>
            <a:ext cx="136446" cy="453509"/>
          </a:xfrm>
          <a:prstGeom prst="rect">
            <a:avLst/>
          </a:prstGeom>
          <a:noFill/>
          <a:ln/>
        </p:spPr>
        <p:txBody>
          <a:bodyPr wrap="none" lIns="0" tIns="0" rIns="0" bIns="0" rtlCol="0" anchor="t"/>
          <a:lstStyle/>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5</a:t>
            </a:r>
            <a:endParaRPr lang="en-US" sz="2200" dirty="0"/>
          </a:p>
        </p:txBody>
      </p:sp>
      <p:sp>
        <p:nvSpPr>
          <p:cNvPr id="21" name="Text 14"/>
          <p:cNvSpPr/>
          <p:nvPr/>
        </p:nvSpPr>
        <p:spPr>
          <a:xfrm>
            <a:off x="7509272" y="6248043"/>
            <a:ext cx="1530310"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Déploiement</a:t>
            </a:r>
            <a:endParaRPr lang="en-US" sz="2200" dirty="0"/>
          </a:p>
        </p:txBody>
      </p:sp>
      <p:pic>
        <p:nvPicPr>
          <p:cNvPr id="24" name="Image 23">
            <a:extLst>
              <a:ext uri="{FF2B5EF4-FFF2-40B4-BE49-F238E27FC236}">
                <a16:creationId xmlns:a16="http://schemas.microsoft.com/office/drawing/2014/main" id="{A2511D8D-D85D-FB13-28ED-239655CDEC87}"/>
              </a:ext>
            </a:extLst>
          </p:cNvPr>
          <p:cNvPicPr>
            <a:picLocks noGrp="1" noRot="1" noChangeAspect="1" noMove="1" noResize="1" noEditPoints="1" noAdjustHandles="1" noChangeArrowheads="1" noChangeShapeType="1" noCrop="1"/>
          </p:cNvPicPr>
          <p:nvPr/>
        </p:nvPicPr>
        <p:blipFill>
          <a:blip r:embed="rId8"/>
          <a:stretch>
            <a:fillRect/>
          </a:stretch>
        </p:blipFill>
        <p:spPr>
          <a:xfrm>
            <a:off x="12506029" y="7477565"/>
            <a:ext cx="2124371" cy="7621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74759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Prochaines Étapes</a:t>
            </a:r>
            <a:endParaRPr lang="en-US" sz="4450" dirty="0"/>
          </a:p>
        </p:txBody>
      </p:sp>
      <p:sp>
        <p:nvSpPr>
          <p:cNvPr id="3" name="Shape 1"/>
          <p:cNvSpPr/>
          <p:nvPr/>
        </p:nvSpPr>
        <p:spPr>
          <a:xfrm>
            <a:off x="793790" y="2910007"/>
            <a:ext cx="1630323" cy="807958"/>
          </a:xfrm>
          <a:prstGeom prst="roundRect">
            <a:avLst>
              <a:gd name="adj" fmla="val 4211"/>
            </a:avLst>
          </a:prstGeom>
          <a:solidFill>
            <a:srgbClr val="F2EEEE"/>
          </a:solidFill>
          <a:ln/>
        </p:spPr>
        <p:txBody>
          <a:bodyPr/>
          <a:lstStyle/>
          <a:p>
            <a:endParaRPr lang="fr-FR"/>
          </a:p>
        </p:txBody>
      </p:sp>
      <p:sp>
        <p:nvSpPr>
          <p:cNvPr id="4" name="Text 2"/>
          <p:cNvSpPr/>
          <p:nvPr/>
        </p:nvSpPr>
        <p:spPr>
          <a:xfrm>
            <a:off x="1020604" y="3087172"/>
            <a:ext cx="101322" cy="453509"/>
          </a:xfrm>
          <a:prstGeom prst="rect">
            <a:avLst/>
          </a:prstGeom>
          <a:noFill/>
          <a:ln/>
        </p:spPr>
        <p:txBody>
          <a:bodyPr wrap="none" lIns="0" tIns="0" rIns="0" bIns="0" rtlCol="0" anchor="t"/>
          <a:lstStyle/>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1</a:t>
            </a:r>
            <a:endParaRPr lang="en-US" sz="2200" dirty="0"/>
          </a:p>
        </p:txBody>
      </p:sp>
      <p:sp>
        <p:nvSpPr>
          <p:cNvPr id="5" name="Text 3"/>
          <p:cNvSpPr/>
          <p:nvPr/>
        </p:nvSpPr>
        <p:spPr>
          <a:xfrm>
            <a:off x="2650927" y="3136821"/>
            <a:ext cx="285309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Validation des exigences</a:t>
            </a:r>
            <a:endParaRPr lang="en-US" sz="2200" dirty="0"/>
          </a:p>
        </p:txBody>
      </p:sp>
      <p:sp>
        <p:nvSpPr>
          <p:cNvPr id="6" name="Shape 4"/>
          <p:cNvSpPr/>
          <p:nvPr/>
        </p:nvSpPr>
        <p:spPr>
          <a:xfrm>
            <a:off x="2537460" y="3702725"/>
            <a:ext cx="11185803" cy="15240"/>
          </a:xfrm>
          <a:prstGeom prst="roundRect">
            <a:avLst>
              <a:gd name="adj" fmla="val 223256"/>
            </a:avLst>
          </a:prstGeom>
          <a:solidFill>
            <a:srgbClr val="D8D4D4"/>
          </a:solidFill>
          <a:ln/>
        </p:spPr>
        <p:txBody>
          <a:bodyPr/>
          <a:lstStyle/>
          <a:p>
            <a:endParaRPr lang="fr-FR"/>
          </a:p>
        </p:txBody>
      </p:sp>
      <p:sp>
        <p:nvSpPr>
          <p:cNvPr id="7" name="Shape 5"/>
          <p:cNvSpPr/>
          <p:nvPr/>
        </p:nvSpPr>
        <p:spPr>
          <a:xfrm>
            <a:off x="793790" y="3831312"/>
            <a:ext cx="3260646" cy="807958"/>
          </a:xfrm>
          <a:prstGeom prst="roundRect">
            <a:avLst>
              <a:gd name="adj" fmla="val 4211"/>
            </a:avLst>
          </a:prstGeom>
          <a:solidFill>
            <a:srgbClr val="F2EEEE"/>
          </a:solidFill>
          <a:ln/>
        </p:spPr>
        <p:txBody>
          <a:bodyPr/>
          <a:lstStyle/>
          <a:p>
            <a:endParaRPr lang="fr-FR"/>
          </a:p>
        </p:txBody>
      </p:sp>
      <p:sp>
        <p:nvSpPr>
          <p:cNvPr id="8" name="Text 6"/>
          <p:cNvSpPr/>
          <p:nvPr/>
        </p:nvSpPr>
        <p:spPr>
          <a:xfrm>
            <a:off x="1020604" y="4008477"/>
            <a:ext cx="140613" cy="453509"/>
          </a:xfrm>
          <a:prstGeom prst="rect">
            <a:avLst/>
          </a:prstGeom>
          <a:noFill/>
          <a:ln/>
        </p:spPr>
        <p:txBody>
          <a:bodyPr wrap="none" lIns="0" tIns="0" rIns="0" bIns="0" rtlCol="0" anchor="t"/>
          <a:lstStyle/>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2</a:t>
            </a:r>
            <a:endParaRPr lang="en-US" sz="2200" dirty="0"/>
          </a:p>
        </p:txBody>
      </p:sp>
      <p:sp>
        <p:nvSpPr>
          <p:cNvPr id="9" name="Text 7"/>
          <p:cNvSpPr/>
          <p:nvPr/>
        </p:nvSpPr>
        <p:spPr>
          <a:xfrm>
            <a:off x="4281249" y="4058126"/>
            <a:ext cx="4400788"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Conception de </a:t>
            </a:r>
            <a:r>
              <a:rPr lang="en-US" sz="2200" dirty="0" err="1">
                <a:solidFill>
                  <a:srgbClr val="4C4C4D"/>
                </a:solidFill>
                <a:latin typeface="Crimson Pro Semi Bold" pitchFamily="34" charset="0"/>
                <a:ea typeface="Crimson Pro Semi Bold" pitchFamily="34" charset="-122"/>
                <a:cs typeface="Crimson Pro Semi Bold" pitchFamily="34" charset="-120"/>
              </a:rPr>
              <a:t>l'architecture</a:t>
            </a:r>
            <a:r>
              <a:rPr lang="en-US" sz="2200" dirty="0">
                <a:solidFill>
                  <a:srgbClr val="4C4C4D"/>
                </a:solidFill>
                <a:latin typeface="Crimson Pro Semi Bold" pitchFamily="34" charset="0"/>
                <a:ea typeface="Crimson Pro Semi Bold" pitchFamily="34" charset="-122"/>
                <a:cs typeface="Crimson Pro Semi Bold" pitchFamily="34" charset="-120"/>
              </a:rPr>
              <a:t> sur azure </a:t>
            </a:r>
            <a:endParaRPr lang="en-US" sz="2200" dirty="0"/>
          </a:p>
        </p:txBody>
      </p:sp>
      <p:sp>
        <p:nvSpPr>
          <p:cNvPr id="10" name="Shape 8"/>
          <p:cNvSpPr/>
          <p:nvPr/>
        </p:nvSpPr>
        <p:spPr>
          <a:xfrm>
            <a:off x="4167783" y="4624030"/>
            <a:ext cx="9555480" cy="15240"/>
          </a:xfrm>
          <a:prstGeom prst="roundRect">
            <a:avLst>
              <a:gd name="adj" fmla="val 223256"/>
            </a:avLst>
          </a:prstGeom>
          <a:solidFill>
            <a:srgbClr val="D8D4D4"/>
          </a:solidFill>
          <a:ln/>
        </p:spPr>
        <p:txBody>
          <a:bodyPr/>
          <a:lstStyle/>
          <a:p>
            <a:endParaRPr lang="fr-FR"/>
          </a:p>
        </p:txBody>
      </p:sp>
      <p:sp>
        <p:nvSpPr>
          <p:cNvPr id="11" name="Shape 9"/>
          <p:cNvSpPr/>
          <p:nvPr/>
        </p:nvSpPr>
        <p:spPr>
          <a:xfrm>
            <a:off x="793790" y="4752618"/>
            <a:ext cx="4890968" cy="807958"/>
          </a:xfrm>
          <a:prstGeom prst="roundRect">
            <a:avLst>
              <a:gd name="adj" fmla="val 4211"/>
            </a:avLst>
          </a:prstGeom>
          <a:solidFill>
            <a:srgbClr val="F2EEEE"/>
          </a:solidFill>
          <a:ln/>
        </p:spPr>
        <p:txBody>
          <a:bodyPr/>
          <a:lstStyle/>
          <a:p>
            <a:endParaRPr lang="fr-FR"/>
          </a:p>
        </p:txBody>
      </p:sp>
      <p:sp>
        <p:nvSpPr>
          <p:cNvPr id="12" name="Text 10"/>
          <p:cNvSpPr/>
          <p:nvPr/>
        </p:nvSpPr>
        <p:spPr>
          <a:xfrm>
            <a:off x="1020604" y="4929783"/>
            <a:ext cx="136446" cy="453509"/>
          </a:xfrm>
          <a:prstGeom prst="rect">
            <a:avLst/>
          </a:prstGeom>
          <a:noFill/>
          <a:ln/>
        </p:spPr>
        <p:txBody>
          <a:bodyPr wrap="none" lIns="0" tIns="0" rIns="0" bIns="0" rtlCol="0" anchor="t"/>
          <a:lstStyle/>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3</a:t>
            </a:r>
            <a:endParaRPr lang="en-US" sz="2200" dirty="0"/>
          </a:p>
        </p:txBody>
      </p:sp>
      <p:sp>
        <p:nvSpPr>
          <p:cNvPr id="13" name="Text 11"/>
          <p:cNvSpPr/>
          <p:nvPr/>
        </p:nvSpPr>
        <p:spPr>
          <a:xfrm>
            <a:off x="5911572" y="4979432"/>
            <a:ext cx="2811661"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Implémentation et tests</a:t>
            </a:r>
            <a:endParaRPr lang="en-US" sz="2200" dirty="0"/>
          </a:p>
        </p:txBody>
      </p:sp>
      <p:sp>
        <p:nvSpPr>
          <p:cNvPr id="14" name="Shape 12"/>
          <p:cNvSpPr/>
          <p:nvPr/>
        </p:nvSpPr>
        <p:spPr>
          <a:xfrm>
            <a:off x="5798106" y="5545336"/>
            <a:ext cx="7925157" cy="15240"/>
          </a:xfrm>
          <a:prstGeom prst="roundRect">
            <a:avLst>
              <a:gd name="adj" fmla="val 223256"/>
            </a:avLst>
          </a:prstGeom>
          <a:solidFill>
            <a:srgbClr val="D8D4D4"/>
          </a:solidFill>
          <a:ln/>
        </p:spPr>
        <p:txBody>
          <a:bodyPr/>
          <a:lstStyle/>
          <a:p>
            <a:endParaRPr lang="fr-FR"/>
          </a:p>
        </p:txBody>
      </p:sp>
      <p:sp>
        <p:nvSpPr>
          <p:cNvPr id="15" name="Shape 13"/>
          <p:cNvSpPr/>
          <p:nvPr/>
        </p:nvSpPr>
        <p:spPr>
          <a:xfrm>
            <a:off x="793790" y="5673923"/>
            <a:ext cx="6521410" cy="807958"/>
          </a:xfrm>
          <a:prstGeom prst="roundRect">
            <a:avLst>
              <a:gd name="adj" fmla="val 4211"/>
            </a:avLst>
          </a:prstGeom>
          <a:solidFill>
            <a:srgbClr val="F2EEEE"/>
          </a:solidFill>
          <a:ln/>
        </p:spPr>
        <p:txBody>
          <a:bodyPr/>
          <a:lstStyle/>
          <a:p>
            <a:endParaRPr lang="fr-FR"/>
          </a:p>
        </p:txBody>
      </p:sp>
      <p:sp>
        <p:nvSpPr>
          <p:cNvPr id="16" name="Text 14"/>
          <p:cNvSpPr/>
          <p:nvPr/>
        </p:nvSpPr>
        <p:spPr>
          <a:xfrm>
            <a:off x="1020604" y="5851088"/>
            <a:ext cx="149543" cy="453509"/>
          </a:xfrm>
          <a:prstGeom prst="rect">
            <a:avLst/>
          </a:prstGeom>
          <a:noFill/>
          <a:ln/>
        </p:spPr>
        <p:txBody>
          <a:bodyPr wrap="none" lIns="0" tIns="0" rIns="0" bIns="0" rtlCol="0" anchor="t"/>
          <a:lstStyle/>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4</a:t>
            </a:r>
            <a:endParaRPr lang="en-US" sz="2200" dirty="0"/>
          </a:p>
        </p:txBody>
      </p:sp>
      <p:sp>
        <p:nvSpPr>
          <p:cNvPr id="17" name="Text 15"/>
          <p:cNvSpPr/>
          <p:nvPr/>
        </p:nvSpPr>
        <p:spPr>
          <a:xfrm>
            <a:off x="7542014" y="5900738"/>
            <a:ext cx="3242191" cy="354330"/>
          </a:xfrm>
          <a:prstGeom prst="rect">
            <a:avLst/>
          </a:prstGeom>
          <a:noFill/>
          <a:ln/>
        </p:spPr>
        <p:txBody>
          <a:bodyPr wrap="none" lIns="0" tIns="0" rIns="0" bIns="0" rtlCol="0" anchor="t"/>
          <a:lstStyle/>
          <a:p>
            <a:pPr marL="0" indent="0" algn="l">
              <a:lnSpc>
                <a:spcPts val="2750"/>
              </a:lnSpc>
              <a:buNone/>
            </a:pPr>
            <a:r>
              <a:rPr lang="en-US" sz="2200" dirty="0" err="1">
                <a:solidFill>
                  <a:srgbClr val="4C4C4D"/>
                </a:solidFill>
                <a:latin typeface="Crimson Pro Semi Bold" pitchFamily="34" charset="0"/>
                <a:ea typeface="Crimson Pro Semi Bold" pitchFamily="34" charset="-122"/>
                <a:cs typeface="Crimson Pro Semi Bold" pitchFamily="34" charset="-120"/>
              </a:rPr>
              <a:t>Déploiement</a:t>
            </a:r>
            <a:endParaRPr lang="en-US" sz="2200" dirty="0"/>
          </a:p>
        </p:txBody>
      </p:sp>
      <p:pic>
        <p:nvPicPr>
          <p:cNvPr id="20" name="Image 19">
            <a:extLst>
              <a:ext uri="{FF2B5EF4-FFF2-40B4-BE49-F238E27FC236}">
                <a16:creationId xmlns:a16="http://schemas.microsoft.com/office/drawing/2014/main" id="{AADE3DB1-17E8-F78E-4421-4F731726257C}"/>
              </a:ext>
            </a:extLst>
          </p:cNvPr>
          <p:cNvPicPr>
            <a:picLocks noGrp="1" noRot="1" noChangeAspect="1" noMove="1" noResize="1" noEditPoints="1" noAdjustHandles="1" noChangeArrowheads="1" noChangeShapeType="1" noCrop="1"/>
          </p:cNvPicPr>
          <p:nvPr/>
        </p:nvPicPr>
        <p:blipFill>
          <a:blip r:embed="rId3"/>
          <a:stretch>
            <a:fillRect/>
          </a:stretch>
        </p:blipFill>
        <p:spPr>
          <a:xfrm>
            <a:off x="12506029" y="7467494"/>
            <a:ext cx="2124371" cy="7621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36BFCDCF952B49B550FF7DE703D7E8" ma:contentTypeVersion="14" ma:contentTypeDescription="Crée un document." ma:contentTypeScope="" ma:versionID="67892e36c664cc5dcc9478dce13cc468">
  <xsd:schema xmlns:xsd="http://www.w3.org/2001/XMLSchema" xmlns:xs="http://www.w3.org/2001/XMLSchema" xmlns:p="http://schemas.microsoft.com/office/2006/metadata/properties" xmlns:ns3="700b6c41-8173-4fbb-ae42-9650a7f7d418" xmlns:ns4="b6dd3bb6-9964-438a-be1e-43cc871671b9" targetNamespace="http://schemas.microsoft.com/office/2006/metadata/properties" ma:root="true" ma:fieldsID="105c362eea61ff92138da09359e4607a" ns3:_="" ns4:_="">
    <xsd:import namespace="700b6c41-8173-4fbb-ae42-9650a7f7d418"/>
    <xsd:import namespace="b6dd3bb6-9964-438a-be1e-43cc871671b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GenerationTime" minOccurs="0"/>
                <xsd:element ref="ns3:MediaServiceEventHashCode" minOccurs="0"/>
                <xsd:element ref="ns3:MediaServiceObjectDetectorVersions" minOccurs="0"/>
                <xsd:element ref="ns3:MediaServiceSearchProperties" minOccurs="0"/>
                <xsd:element ref="ns3:MediaServiceDateTaken"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0b6c41-8173-4fbb-ae42-9650a7f7d4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6dd3bb6-9964-438a-be1e-43cc871671b9"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00b6c41-8173-4fbb-ae42-9650a7f7d41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1E08B4-0EA0-4901-BC64-6379685599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0b6c41-8173-4fbb-ae42-9650a7f7d418"/>
    <ds:schemaRef ds:uri="b6dd3bb6-9964-438a-be1e-43cc871671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D071DA-4F44-4C59-A211-5A47DB1280C4}">
  <ds:schemaRefs>
    <ds:schemaRef ds:uri="http://www.w3.org/XML/1998/namespace"/>
    <ds:schemaRef ds:uri="http://schemas.microsoft.com/office/2006/metadata/properties"/>
    <ds:schemaRef ds:uri="http://purl.org/dc/dcmitype/"/>
    <ds:schemaRef ds:uri="http://purl.org/dc/elements/1.1/"/>
    <ds:schemaRef ds:uri="700b6c41-8173-4fbb-ae42-9650a7f7d418"/>
    <ds:schemaRef ds:uri="http://schemas.microsoft.com/office/2006/documentManagement/types"/>
    <ds:schemaRef ds:uri="b6dd3bb6-9964-438a-be1e-43cc871671b9"/>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9CD9A8B-6A52-4A95-8501-215C2C0669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1049</TotalTime>
  <Words>368</Words>
  <Application>Microsoft Office PowerPoint</Application>
  <PresentationFormat>Personnalisé</PresentationFormat>
  <Paragraphs>76</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Heebo</vt:lpstr>
      <vt:lpstr>Open Sans Bold</vt:lpstr>
      <vt:lpstr>Arial</vt:lpstr>
      <vt:lpstr>Crimson Pro Semi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ibtissam Benchayb</cp:lastModifiedBy>
  <cp:revision>3</cp:revision>
  <dcterms:created xsi:type="dcterms:W3CDTF">2024-11-26T11:43:35Z</dcterms:created>
  <dcterms:modified xsi:type="dcterms:W3CDTF">2024-12-25T22:07:25Z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0x0101001D36BFCDCF952B49B550FF7DE703D7E8</vt:lpwstr>
  </property>
</Properties>
</file>