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Roboto" panose="02000000000000000000" pitchFamily="2" charset="0"/>
      <p:regular r:id="rId13"/>
      <p:bold r:id="rId14"/>
    </p:embeddedFont>
    <p:embeddedFont>
      <p:font typeface="Roboto Bold" panose="02000000000000000000" pitchFamily="2" charset="0"/>
      <p:bold r:id="rId15"/>
    </p:embeddedFont>
    <p:embeddedFont>
      <p:font typeface="Roboto Medium" panose="02000000000000000000" pitchFamily="2" charset="0"/>
      <p:regular r:id="rId16"/>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8" d="100"/>
          <a:sy n="58"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58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648301"/>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Atelier 2 : Architecture de données modernes avec Cloud Computing</a:t>
            </a:r>
            <a:endParaRPr lang="en-US" sz="4450" dirty="0"/>
          </a:p>
        </p:txBody>
      </p:sp>
      <p:sp>
        <p:nvSpPr>
          <p:cNvPr id="4" name="Text 1"/>
          <p:cNvSpPr/>
          <p:nvPr/>
        </p:nvSpPr>
        <p:spPr>
          <a:xfrm>
            <a:off x="6280190" y="4114800"/>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Bienvenue à l'Atelier 2 ! Aujourd'hui, nous allons explorer la conception d'architectures de données modernes avec le Cloud Computing. Découvrez les plateformes cloud les plus populaires, leurs services clés, et comment les intégrer pour bâtir des solutions de données performantes et évolutives.</a:t>
            </a:r>
            <a:endParaRPr lang="en-US" sz="1750" dirty="0"/>
          </a:p>
        </p:txBody>
      </p:sp>
      <p:sp>
        <p:nvSpPr>
          <p:cNvPr id="7" name="Text 3"/>
          <p:cNvSpPr/>
          <p:nvPr/>
        </p:nvSpPr>
        <p:spPr>
          <a:xfrm>
            <a:off x="6280190" y="6112206"/>
            <a:ext cx="6168253" cy="1163988"/>
          </a:xfrm>
          <a:prstGeom prst="rect">
            <a:avLst/>
          </a:prstGeom>
          <a:noFill/>
          <a:ln/>
        </p:spPr>
        <p:txBody>
          <a:bodyPr wrap="none" lIns="0" tIns="0" rIns="0" bIns="0" rtlCol="0" anchor="t"/>
          <a:lstStyle/>
          <a:p>
            <a:pPr marL="0" indent="0" algn="l">
              <a:lnSpc>
                <a:spcPts val="3100"/>
              </a:lnSpc>
              <a:buNone/>
            </a:pPr>
            <a:r>
              <a:rPr lang="en-US" sz="2200" b="1" dirty="0">
                <a:solidFill>
                  <a:srgbClr val="CFD0D8"/>
                </a:solidFill>
                <a:latin typeface="Roboto Bold" pitchFamily="34" charset="0"/>
                <a:ea typeface="Roboto Bold" pitchFamily="34" charset="-122"/>
                <a:cs typeface="Roboto Bold" pitchFamily="34" charset="-120"/>
              </a:rPr>
              <a:t>Présenté par :  Paul Allan Junior Sika</a:t>
            </a:r>
          </a:p>
          <a:p>
            <a:pPr marL="0" indent="0" algn="l">
              <a:lnSpc>
                <a:spcPts val="3100"/>
              </a:lnSpc>
              <a:buNone/>
            </a:pPr>
            <a:endParaRPr lang="en-US" sz="2200" b="1" dirty="0">
              <a:solidFill>
                <a:srgbClr val="CFD0D8"/>
              </a:solidFill>
              <a:latin typeface="Roboto Bold" pitchFamily="34" charset="0"/>
              <a:ea typeface="Roboto Bold" pitchFamily="34" charset="-122"/>
              <a:cs typeface="Roboto Bold" pitchFamily="34" charset="-120"/>
            </a:endParaRPr>
          </a:p>
          <a:p>
            <a:pPr marL="0" indent="0" algn="l">
              <a:lnSpc>
                <a:spcPts val="3100"/>
              </a:lnSpc>
              <a:buNone/>
            </a:pPr>
            <a:r>
              <a:rPr lang="en-US" sz="2200" b="1" dirty="0">
                <a:solidFill>
                  <a:srgbClr val="CFD0D8"/>
                </a:solidFill>
                <a:latin typeface="Roboto Bold" pitchFamily="34" charset="0"/>
                <a:ea typeface="Roboto Bold" pitchFamily="34" charset="-122"/>
                <a:cs typeface="Roboto Bold" pitchFamily="34" charset="-120"/>
              </a:rPr>
              <a:t>Encadré par : Dr. Mohammed Amine TALHAOUI</a:t>
            </a:r>
            <a:endParaRPr lang="en-US" sz="2200" dirty="0"/>
          </a:p>
        </p:txBody>
      </p:sp>
      <p:sp>
        <p:nvSpPr>
          <p:cNvPr id="8" name="Text 1">
            <a:extLst>
              <a:ext uri="{FF2B5EF4-FFF2-40B4-BE49-F238E27FC236}">
                <a16:creationId xmlns:a16="http://schemas.microsoft.com/office/drawing/2014/main" id="{FC89EB74-677D-F54E-8AB0-07AB1A9B6027}"/>
              </a:ext>
            </a:extLst>
          </p:cNvPr>
          <p:cNvSpPr>
            <a:spLocks noGrp="1" noRot="1" noMove="1" noResize="1" noEditPoints="1" noAdjustHandles="1" noChangeArrowheads="1" noChangeShapeType="1"/>
          </p:cNvSpPr>
          <p:nvPr/>
        </p:nvSpPr>
        <p:spPr>
          <a:xfrm>
            <a:off x="12749865" y="7775160"/>
            <a:ext cx="1880535" cy="350312"/>
          </a:xfrm>
          <a:prstGeom prst="rect">
            <a:avLst/>
          </a:prstGeom>
          <a:solidFill>
            <a:srgbClr val="00001A"/>
          </a:solidFill>
          <a:ln/>
        </p:spPr>
        <p:txBody>
          <a:bodyPr wrap="square" lIns="0" tIns="0" rIns="0" bIns="0" rtlCol="0" anchor="t"/>
          <a:lstStyle/>
          <a:p>
            <a:pPr marL="0" indent="0">
              <a:lnSpc>
                <a:spcPts val="2850"/>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814155"/>
            <a:ext cx="7269123"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Pipelines ETL/ELT Modernes</a:t>
            </a:r>
            <a:endParaRPr lang="en-US" sz="4450" dirty="0"/>
          </a:p>
        </p:txBody>
      </p:sp>
      <p:sp>
        <p:nvSpPr>
          <p:cNvPr id="3" name="Text 1"/>
          <p:cNvSpPr/>
          <p:nvPr/>
        </p:nvSpPr>
        <p:spPr>
          <a:xfrm>
            <a:off x="793790" y="308991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Définition</a:t>
            </a:r>
            <a:endParaRPr lang="en-US" sz="2200" dirty="0"/>
          </a:p>
        </p:txBody>
      </p:sp>
      <p:sp>
        <p:nvSpPr>
          <p:cNvPr id="4" name="Text 2"/>
          <p:cNvSpPr/>
          <p:nvPr/>
        </p:nvSpPr>
        <p:spPr>
          <a:xfrm>
            <a:off x="793790" y="3671054"/>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Les pipelines ETL (Extract, Transform, Load) et ELT (Extract, Load, Transform) sont des processus de transfert de données depuis des sources variées vers un système cible.</a:t>
            </a:r>
            <a:endParaRPr lang="en-US" sz="1750" dirty="0"/>
          </a:p>
        </p:txBody>
      </p:sp>
      <p:sp>
        <p:nvSpPr>
          <p:cNvPr id="5" name="Text 3"/>
          <p:cNvSpPr/>
          <p:nvPr/>
        </p:nvSpPr>
        <p:spPr>
          <a:xfrm>
            <a:off x="5332928" y="308991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Utilisation</a:t>
            </a:r>
            <a:endParaRPr lang="en-US" sz="2200" dirty="0"/>
          </a:p>
        </p:txBody>
      </p:sp>
      <p:sp>
        <p:nvSpPr>
          <p:cNvPr id="6" name="Text 4"/>
          <p:cNvSpPr/>
          <p:nvPr/>
        </p:nvSpPr>
        <p:spPr>
          <a:xfrm>
            <a:off x="5332928" y="3671054"/>
            <a:ext cx="3978116" cy="2540318"/>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Essentiel pour préparer les données de manière structurée pour les analyses. ETL est plus adapté pour les Data Warehouses, tandis que ELT est souvent préféré dans les Data Lakes pour transformer les données après leur chargement.</a:t>
            </a:r>
            <a:endParaRPr lang="en-US" sz="1750" dirty="0"/>
          </a:p>
        </p:txBody>
      </p:sp>
      <p:sp>
        <p:nvSpPr>
          <p:cNvPr id="7" name="Text 5"/>
          <p:cNvSpPr/>
          <p:nvPr/>
        </p:nvSpPr>
        <p:spPr>
          <a:xfrm>
            <a:off x="9872067" y="308991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Avantages</a:t>
            </a:r>
            <a:endParaRPr lang="en-US" sz="2200" dirty="0"/>
          </a:p>
        </p:txBody>
      </p:sp>
      <p:sp>
        <p:nvSpPr>
          <p:cNvPr id="8" name="Text 6"/>
          <p:cNvSpPr/>
          <p:nvPr/>
        </p:nvSpPr>
        <p:spPr>
          <a:xfrm>
            <a:off x="9872067" y="3671054"/>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Automatisation des flux de données, transformations adaptables, meilleure gestion du traitement des données en temps réel.</a:t>
            </a:r>
            <a:endParaRPr lang="en-US" sz="1750" dirty="0"/>
          </a:p>
        </p:txBody>
      </p:sp>
      <p:sp>
        <p:nvSpPr>
          <p:cNvPr id="9" name="Text 1">
            <a:extLst>
              <a:ext uri="{FF2B5EF4-FFF2-40B4-BE49-F238E27FC236}">
                <a16:creationId xmlns:a16="http://schemas.microsoft.com/office/drawing/2014/main" id="{D509E5DE-3E74-9C2A-9ACF-F039FF254A2C}"/>
              </a:ext>
            </a:extLst>
          </p:cNvPr>
          <p:cNvSpPr/>
          <p:nvPr/>
        </p:nvSpPr>
        <p:spPr>
          <a:xfrm>
            <a:off x="12749865" y="7775160"/>
            <a:ext cx="1880535" cy="350312"/>
          </a:xfrm>
          <a:prstGeom prst="rect">
            <a:avLst/>
          </a:prstGeom>
          <a:solidFill>
            <a:srgbClr val="00001A"/>
          </a:solidFill>
          <a:ln/>
        </p:spPr>
        <p:txBody>
          <a:bodyPr wrap="square" lIns="0" tIns="0" rIns="0" bIns="0" rtlCol="0" anchor="t"/>
          <a:lstStyle/>
          <a:p>
            <a:pPr marL="0" indent="0">
              <a:lnSpc>
                <a:spcPts val="285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77058"/>
            <a:ext cx="12145208"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Présentation des Principales Plateformes Cloud</a:t>
            </a:r>
            <a:endParaRPr lang="en-US" sz="4450" dirty="0"/>
          </a:p>
        </p:txBody>
      </p:sp>
      <p:sp>
        <p:nvSpPr>
          <p:cNvPr id="3" name="Text 1"/>
          <p:cNvSpPr/>
          <p:nvPr/>
        </p:nvSpPr>
        <p:spPr>
          <a:xfrm>
            <a:off x="793790"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AWS</a:t>
            </a:r>
            <a:endParaRPr lang="en-US" sz="2200" dirty="0"/>
          </a:p>
        </p:txBody>
      </p:sp>
      <p:sp>
        <p:nvSpPr>
          <p:cNvPr id="4" name="Text 2"/>
          <p:cNvSpPr/>
          <p:nvPr/>
        </p:nvSpPr>
        <p:spPr>
          <a:xfrm>
            <a:off x="793790" y="4033957"/>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Amazon Web Services (AWS) offre une gamme complète de services cloud, y compris le stockage, le traitement des données, l'analyse en temps réel, et la gestion des bases de données.</a:t>
            </a:r>
            <a:endParaRPr lang="en-US" sz="1750" dirty="0"/>
          </a:p>
        </p:txBody>
      </p:sp>
      <p:sp>
        <p:nvSpPr>
          <p:cNvPr id="5" name="Text 3"/>
          <p:cNvSpPr/>
          <p:nvPr/>
        </p:nvSpPr>
        <p:spPr>
          <a:xfrm>
            <a:off x="5332928"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Azure</a:t>
            </a:r>
            <a:endParaRPr lang="en-US" sz="2200" dirty="0"/>
          </a:p>
        </p:txBody>
      </p:sp>
      <p:sp>
        <p:nvSpPr>
          <p:cNvPr id="6" name="Text 4"/>
          <p:cNvSpPr/>
          <p:nvPr/>
        </p:nvSpPr>
        <p:spPr>
          <a:xfrm>
            <a:off x="5332928" y="4033957"/>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Microsoft Azure propose des services cloud complets pour répondre aux besoins des entreprises en matière de stockage, de traitement, d'analyse et de gestion de données.</a:t>
            </a:r>
            <a:endParaRPr lang="en-US" sz="1750" dirty="0"/>
          </a:p>
        </p:txBody>
      </p:sp>
      <p:sp>
        <p:nvSpPr>
          <p:cNvPr id="7" name="Text 5"/>
          <p:cNvSpPr/>
          <p:nvPr/>
        </p:nvSpPr>
        <p:spPr>
          <a:xfrm>
            <a:off x="9872067"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GCP</a:t>
            </a:r>
            <a:endParaRPr lang="en-US" sz="2200" dirty="0"/>
          </a:p>
        </p:txBody>
      </p:sp>
      <p:sp>
        <p:nvSpPr>
          <p:cNvPr id="8" name="Text 6"/>
          <p:cNvSpPr/>
          <p:nvPr/>
        </p:nvSpPr>
        <p:spPr>
          <a:xfrm>
            <a:off x="9872067" y="4033957"/>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Google Cloud Platform (GCP) fournit une suite complète de services cloud, y compris des solutions de stockage, de traitement des données, d'analyse et de bases de données.</a:t>
            </a:r>
            <a:endParaRPr lang="en-US" sz="1750" dirty="0"/>
          </a:p>
        </p:txBody>
      </p:sp>
      <p:sp>
        <p:nvSpPr>
          <p:cNvPr id="9" name="Text 1">
            <a:extLst>
              <a:ext uri="{FF2B5EF4-FFF2-40B4-BE49-F238E27FC236}">
                <a16:creationId xmlns:a16="http://schemas.microsoft.com/office/drawing/2014/main" id="{641996F4-73C2-8BB0-E43B-F32F69997F65}"/>
              </a:ext>
            </a:extLst>
          </p:cNvPr>
          <p:cNvSpPr/>
          <p:nvPr/>
        </p:nvSpPr>
        <p:spPr>
          <a:xfrm>
            <a:off x="12749865" y="7775160"/>
            <a:ext cx="1880535" cy="350312"/>
          </a:xfrm>
          <a:prstGeom prst="rect">
            <a:avLst/>
          </a:prstGeom>
          <a:solidFill>
            <a:srgbClr val="00001A"/>
          </a:solidFill>
          <a:ln/>
        </p:spPr>
        <p:txBody>
          <a:bodyPr wrap="square" lIns="0" tIns="0" rIns="0" bIns="0" rtlCol="0" anchor="t"/>
          <a:lstStyle/>
          <a:p>
            <a:pPr marL="0" indent="0">
              <a:lnSpc>
                <a:spcPts val="2850"/>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128474"/>
            <a:ext cx="7395091"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Amazon Web Services (AWS)</a:t>
            </a:r>
            <a:endParaRPr lang="en-US" sz="4450" dirty="0"/>
          </a:p>
        </p:txBody>
      </p:sp>
      <p:sp>
        <p:nvSpPr>
          <p:cNvPr id="4" name="Shape 1"/>
          <p:cNvSpPr/>
          <p:nvPr/>
        </p:nvSpPr>
        <p:spPr>
          <a:xfrm>
            <a:off x="6280190" y="2177415"/>
            <a:ext cx="3664863" cy="2932390"/>
          </a:xfrm>
          <a:prstGeom prst="roundRect">
            <a:avLst>
              <a:gd name="adj" fmla="val 3249"/>
            </a:avLst>
          </a:prstGeom>
          <a:solidFill>
            <a:srgbClr val="182567"/>
          </a:solidFill>
          <a:ln w="7620">
            <a:solidFill>
              <a:srgbClr val="313E80"/>
            </a:solidFill>
            <a:prstDash val="solid"/>
          </a:ln>
        </p:spPr>
        <p:txBody>
          <a:bodyPr/>
          <a:lstStyle/>
          <a:p>
            <a:endParaRPr lang="fr-FR"/>
          </a:p>
        </p:txBody>
      </p:sp>
      <p:sp>
        <p:nvSpPr>
          <p:cNvPr id="5" name="Text 2"/>
          <p:cNvSpPr/>
          <p:nvPr/>
        </p:nvSpPr>
        <p:spPr>
          <a:xfrm>
            <a:off x="6514624" y="241184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Medium" pitchFamily="34" charset="0"/>
                <a:ea typeface="Roboto Medium" pitchFamily="34" charset="-122"/>
                <a:cs typeface="Roboto Medium" pitchFamily="34" charset="-120"/>
              </a:rPr>
              <a:t>Stockage</a:t>
            </a:r>
            <a:endParaRPr lang="en-US" sz="2200" dirty="0"/>
          </a:p>
        </p:txBody>
      </p:sp>
      <p:sp>
        <p:nvSpPr>
          <p:cNvPr id="6" name="Text 3"/>
          <p:cNvSpPr/>
          <p:nvPr/>
        </p:nvSpPr>
        <p:spPr>
          <a:xfrm>
            <a:off x="6514624" y="2902268"/>
            <a:ext cx="3195995"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Amazon S3 (Simple Storage Service)</a:t>
            </a:r>
            <a:endParaRPr lang="en-US" sz="1750" dirty="0"/>
          </a:p>
        </p:txBody>
      </p:sp>
      <p:sp>
        <p:nvSpPr>
          <p:cNvPr id="7" name="Text 4"/>
          <p:cNvSpPr/>
          <p:nvPr/>
        </p:nvSpPr>
        <p:spPr>
          <a:xfrm>
            <a:off x="6514624" y="3707368"/>
            <a:ext cx="3195995"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Amazon RDS (Relational Database Service)</a:t>
            </a:r>
            <a:endParaRPr lang="en-US" sz="1750" dirty="0"/>
          </a:p>
        </p:txBody>
      </p:sp>
      <p:sp>
        <p:nvSpPr>
          <p:cNvPr id="8" name="Text 5"/>
          <p:cNvSpPr/>
          <p:nvPr/>
        </p:nvSpPr>
        <p:spPr>
          <a:xfrm>
            <a:off x="6514624" y="4512469"/>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Amazon DynamoDB</a:t>
            </a:r>
            <a:endParaRPr lang="en-US" sz="1750" dirty="0"/>
          </a:p>
        </p:txBody>
      </p:sp>
      <p:sp>
        <p:nvSpPr>
          <p:cNvPr id="9" name="Shape 6"/>
          <p:cNvSpPr/>
          <p:nvPr/>
        </p:nvSpPr>
        <p:spPr>
          <a:xfrm>
            <a:off x="10171867" y="2177415"/>
            <a:ext cx="3664863" cy="2932390"/>
          </a:xfrm>
          <a:prstGeom prst="roundRect">
            <a:avLst>
              <a:gd name="adj" fmla="val 3249"/>
            </a:avLst>
          </a:prstGeom>
          <a:solidFill>
            <a:srgbClr val="182567"/>
          </a:solidFill>
          <a:ln w="7620">
            <a:solidFill>
              <a:srgbClr val="313E80"/>
            </a:solidFill>
            <a:prstDash val="solid"/>
          </a:ln>
        </p:spPr>
        <p:txBody>
          <a:bodyPr/>
          <a:lstStyle/>
          <a:p>
            <a:endParaRPr lang="fr-FR"/>
          </a:p>
        </p:txBody>
      </p:sp>
      <p:sp>
        <p:nvSpPr>
          <p:cNvPr id="10" name="Text 7"/>
          <p:cNvSpPr/>
          <p:nvPr/>
        </p:nvSpPr>
        <p:spPr>
          <a:xfrm>
            <a:off x="10406301" y="2411849"/>
            <a:ext cx="3092291"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Medium" pitchFamily="34" charset="0"/>
                <a:ea typeface="Roboto Medium" pitchFamily="34" charset="-122"/>
                <a:cs typeface="Roboto Medium" pitchFamily="34" charset="-120"/>
              </a:rPr>
              <a:t>Traitement des Données</a:t>
            </a:r>
            <a:endParaRPr lang="en-US" sz="2200" dirty="0"/>
          </a:p>
        </p:txBody>
      </p:sp>
      <p:sp>
        <p:nvSpPr>
          <p:cNvPr id="11" name="Text 8"/>
          <p:cNvSpPr/>
          <p:nvPr/>
        </p:nvSpPr>
        <p:spPr>
          <a:xfrm>
            <a:off x="10406301" y="2902268"/>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AWS Glue</a:t>
            </a:r>
            <a:endParaRPr lang="en-US" sz="1750" dirty="0"/>
          </a:p>
        </p:txBody>
      </p:sp>
      <p:sp>
        <p:nvSpPr>
          <p:cNvPr id="12" name="Text 9"/>
          <p:cNvSpPr/>
          <p:nvPr/>
        </p:nvSpPr>
        <p:spPr>
          <a:xfrm>
            <a:off x="10406301" y="3344466"/>
            <a:ext cx="3195995"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Amazon EMR (Elastic MapReduce)</a:t>
            </a:r>
            <a:endParaRPr lang="en-US" sz="1750" dirty="0"/>
          </a:p>
        </p:txBody>
      </p:sp>
      <p:sp>
        <p:nvSpPr>
          <p:cNvPr id="13" name="Text 10"/>
          <p:cNvSpPr/>
          <p:nvPr/>
        </p:nvSpPr>
        <p:spPr>
          <a:xfrm>
            <a:off x="10406301" y="4149566"/>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AWS Lambda</a:t>
            </a:r>
            <a:endParaRPr lang="en-US" sz="1750" dirty="0"/>
          </a:p>
        </p:txBody>
      </p:sp>
      <p:sp>
        <p:nvSpPr>
          <p:cNvPr id="14" name="Shape 11"/>
          <p:cNvSpPr/>
          <p:nvPr/>
        </p:nvSpPr>
        <p:spPr>
          <a:xfrm>
            <a:off x="6280190" y="5336619"/>
            <a:ext cx="3664863" cy="1764387"/>
          </a:xfrm>
          <a:prstGeom prst="roundRect">
            <a:avLst>
              <a:gd name="adj" fmla="val 5399"/>
            </a:avLst>
          </a:prstGeom>
          <a:solidFill>
            <a:srgbClr val="182567"/>
          </a:solidFill>
          <a:ln w="7620">
            <a:solidFill>
              <a:srgbClr val="313E80"/>
            </a:solidFill>
            <a:prstDash val="solid"/>
          </a:ln>
        </p:spPr>
        <p:txBody>
          <a:bodyPr/>
          <a:lstStyle/>
          <a:p>
            <a:endParaRPr lang="fr-FR"/>
          </a:p>
        </p:txBody>
      </p:sp>
      <p:sp>
        <p:nvSpPr>
          <p:cNvPr id="15" name="Text 12"/>
          <p:cNvSpPr/>
          <p:nvPr/>
        </p:nvSpPr>
        <p:spPr>
          <a:xfrm>
            <a:off x="6514624" y="5571053"/>
            <a:ext cx="2932033"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Medium" pitchFamily="34" charset="0"/>
                <a:ea typeface="Roboto Medium" pitchFamily="34" charset="-122"/>
                <a:cs typeface="Roboto Medium" pitchFamily="34" charset="-120"/>
              </a:rPr>
              <a:t>Analyse en Temps Réel</a:t>
            </a:r>
            <a:endParaRPr lang="en-US" sz="2200" dirty="0"/>
          </a:p>
        </p:txBody>
      </p:sp>
      <p:sp>
        <p:nvSpPr>
          <p:cNvPr id="16" name="Text 13"/>
          <p:cNvSpPr/>
          <p:nvPr/>
        </p:nvSpPr>
        <p:spPr>
          <a:xfrm>
            <a:off x="6514624" y="6061472"/>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Amazon Kinesis</a:t>
            </a:r>
            <a:endParaRPr lang="en-US" sz="1750" dirty="0"/>
          </a:p>
        </p:txBody>
      </p:sp>
      <p:sp>
        <p:nvSpPr>
          <p:cNvPr id="17" name="Text 14"/>
          <p:cNvSpPr/>
          <p:nvPr/>
        </p:nvSpPr>
        <p:spPr>
          <a:xfrm>
            <a:off x="6514624" y="6503670"/>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Amazon QuickSight</a:t>
            </a:r>
            <a:endParaRPr lang="en-US" sz="1750" dirty="0"/>
          </a:p>
        </p:txBody>
      </p:sp>
      <p:sp>
        <p:nvSpPr>
          <p:cNvPr id="18" name="Shape 15"/>
          <p:cNvSpPr/>
          <p:nvPr/>
        </p:nvSpPr>
        <p:spPr>
          <a:xfrm>
            <a:off x="10171867" y="5336619"/>
            <a:ext cx="3664863" cy="1764387"/>
          </a:xfrm>
          <a:prstGeom prst="roundRect">
            <a:avLst>
              <a:gd name="adj" fmla="val 5399"/>
            </a:avLst>
          </a:prstGeom>
          <a:solidFill>
            <a:srgbClr val="182567"/>
          </a:solidFill>
          <a:ln w="7620">
            <a:solidFill>
              <a:srgbClr val="313E80"/>
            </a:solidFill>
            <a:prstDash val="solid"/>
          </a:ln>
        </p:spPr>
        <p:txBody>
          <a:bodyPr/>
          <a:lstStyle/>
          <a:p>
            <a:endParaRPr lang="fr-FR"/>
          </a:p>
        </p:txBody>
      </p:sp>
      <p:sp>
        <p:nvSpPr>
          <p:cNvPr id="19" name="Text 16"/>
          <p:cNvSpPr/>
          <p:nvPr/>
        </p:nvSpPr>
        <p:spPr>
          <a:xfrm>
            <a:off x="10406301" y="557105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Medium" pitchFamily="34" charset="0"/>
                <a:ea typeface="Roboto Medium" pitchFamily="34" charset="-122"/>
                <a:cs typeface="Roboto Medium" pitchFamily="34" charset="-120"/>
              </a:rPr>
              <a:t>Bases de Données</a:t>
            </a:r>
            <a:endParaRPr lang="en-US" sz="2200" dirty="0"/>
          </a:p>
        </p:txBody>
      </p:sp>
      <p:sp>
        <p:nvSpPr>
          <p:cNvPr id="20" name="Text 17"/>
          <p:cNvSpPr/>
          <p:nvPr/>
        </p:nvSpPr>
        <p:spPr>
          <a:xfrm>
            <a:off x="10406301" y="6061472"/>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Amazon Aurora</a:t>
            </a:r>
            <a:endParaRPr lang="en-US" sz="1750" dirty="0"/>
          </a:p>
        </p:txBody>
      </p:sp>
      <p:sp>
        <p:nvSpPr>
          <p:cNvPr id="21" name="Text 18"/>
          <p:cNvSpPr/>
          <p:nvPr/>
        </p:nvSpPr>
        <p:spPr>
          <a:xfrm>
            <a:off x="10406301" y="6503670"/>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Amazon Neptune</a:t>
            </a:r>
            <a:endParaRPr lang="en-US" sz="1750" dirty="0"/>
          </a:p>
        </p:txBody>
      </p:sp>
      <p:sp>
        <p:nvSpPr>
          <p:cNvPr id="22" name="Text 1">
            <a:extLst>
              <a:ext uri="{FF2B5EF4-FFF2-40B4-BE49-F238E27FC236}">
                <a16:creationId xmlns:a16="http://schemas.microsoft.com/office/drawing/2014/main" id="{29750567-F447-6B0F-D7F9-70456EF3710D}"/>
              </a:ext>
            </a:extLst>
          </p:cNvPr>
          <p:cNvSpPr/>
          <p:nvPr/>
        </p:nvSpPr>
        <p:spPr>
          <a:xfrm>
            <a:off x="12749865" y="7775160"/>
            <a:ext cx="1880535" cy="350312"/>
          </a:xfrm>
          <a:prstGeom prst="rect">
            <a:avLst/>
          </a:prstGeom>
          <a:solidFill>
            <a:srgbClr val="00001A"/>
          </a:solidFill>
          <a:ln/>
        </p:spPr>
        <p:txBody>
          <a:bodyPr wrap="square" lIns="0" tIns="0" rIns="0" bIns="0" rtlCol="0" anchor="t"/>
          <a:lstStyle/>
          <a:p>
            <a:pPr marL="0" indent="0">
              <a:lnSpc>
                <a:spcPts val="2850"/>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99479"/>
          </a:xfrm>
          <a:prstGeom prst="rect">
            <a:avLst/>
          </a:prstGeom>
        </p:spPr>
      </p:pic>
      <p:sp>
        <p:nvSpPr>
          <p:cNvPr id="3" name="Text 0"/>
          <p:cNvSpPr/>
          <p:nvPr/>
        </p:nvSpPr>
        <p:spPr>
          <a:xfrm>
            <a:off x="699849" y="3050619"/>
            <a:ext cx="4999077" cy="624840"/>
          </a:xfrm>
          <a:prstGeom prst="rect">
            <a:avLst/>
          </a:prstGeom>
          <a:noFill/>
          <a:ln/>
        </p:spPr>
        <p:txBody>
          <a:bodyPr wrap="none" lIns="0" tIns="0" rIns="0" bIns="0" rtlCol="0" anchor="t"/>
          <a:lstStyle/>
          <a:p>
            <a:pPr marL="0" indent="0">
              <a:lnSpc>
                <a:spcPts val="4900"/>
              </a:lnSpc>
              <a:buNone/>
            </a:pPr>
            <a:r>
              <a:rPr lang="en-US" sz="3900" dirty="0">
                <a:solidFill>
                  <a:srgbClr val="FFFFFF"/>
                </a:solidFill>
                <a:latin typeface="Roboto Medium" pitchFamily="34" charset="0"/>
                <a:ea typeface="Roboto Medium" pitchFamily="34" charset="-122"/>
                <a:cs typeface="Roboto Medium" pitchFamily="34" charset="-120"/>
              </a:rPr>
              <a:t>Microsoft Azure</a:t>
            </a:r>
            <a:endParaRPr lang="en-US" sz="3900" dirty="0"/>
          </a:p>
        </p:txBody>
      </p:sp>
      <p:sp>
        <p:nvSpPr>
          <p:cNvPr id="4" name="Shape 1"/>
          <p:cNvSpPr/>
          <p:nvPr/>
        </p:nvSpPr>
        <p:spPr>
          <a:xfrm>
            <a:off x="699849" y="3975378"/>
            <a:ext cx="6515457" cy="1946434"/>
          </a:xfrm>
          <a:prstGeom prst="roundRect">
            <a:avLst>
              <a:gd name="adj" fmla="val 4315"/>
            </a:avLst>
          </a:prstGeom>
          <a:solidFill>
            <a:srgbClr val="182567"/>
          </a:solidFill>
          <a:ln w="7620">
            <a:solidFill>
              <a:srgbClr val="313E80"/>
            </a:solidFill>
            <a:prstDash val="solid"/>
          </a:ln>
        </p:spPr>
        <p:txBody>
          <a:bodyPr/>
          <a:lstStyle/>
          <a:p>
            <a:endParaRPr lang="fr-FR"/>
          </a:p>
        </p:txBody>
      </p:sp>
      <p:sp>
        <p:nvSpPr>
          <p:cNvPr id="5" name="Text 2"/>
          <p:cNvSpPr/>
          <p:nvPr/>
        </p:nvSpPr>
        <p:spPr>
          <a:xfrm>
            <a:off x="907375" y="4182904"/>
            <a:ext cx="2499479" cy="312301"/>
          </a:xfrm>
          <a:prstGeom prst="rect">
            <a:avLst/>
          </a:prstGeom>
          <a:noFill/>
          <a:ln/>
        </p:spPr>
        <p:txBody>
          <a:bodyPr wrap="none" lIns="0" tIns="0" rIns="0" bIns="0" rtlCol="0" anchor="t"/>
          <a:lstStyle/>
          <a:p>
            <a:pPr marL="0" indent="0">
              <a:lnSpc>
                <a:spcPts val="2450"/>
              </a:lnSpc>
              <a:buNone/>
            </a:pPr>
            <a:r>
              <a:rPr lang="en-US" sz="1950" dirty="0">
                <a:solidFill>
                  <a:srgbClr val="CFD0D8"/>
                </a:solidFill>
                <a:latin typeface="Roboto Medium" pitchFamily="34" charset="0"/>
                <a:ea typeface="Roboto Medium" pitchFamily="34" charset="-122"/>
                <a:cs typeface="Roboto Medium" pitchFamily="34" charset="-120"/>
              </a:rPr>
              <a:t>Stockage</a:t>
            </a:r>
            <a:endParaRPr lang="en-US" sz="1950" dirty="0"/>
          </a:p>
        </p:txBody>
      </p:sp>
      <p:sp>
        <p:nvSpPr>
          <p:cNvPr id="6" name="Text 3"/>
          <p:cNvSpPr/>
          <p:nvPr/>
        </p:nvSpPr>
        <p:spPr>
          <a:xfrm>
            <a:off x="907375" y="4615101"/>
            <a:ext cx="6100405" cy="319802"/>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FD0D8"/>
                </a:solidFill>
                <a:latin typeface="Roboto" pitchFamily="34" charset="0"/>
                <a:ea typeface="Roboto" pitchFamily="34" charset="-122"/>
                <a:cs typeface="Roboto" pitchFamily="34" charset="-120"/>
              </a:rPr>
              <a:t>Azure Blob Storage</a:t>
            </a:r>
            <a:endParaRPr lang="en-US" sz="1550" dirty="0"/>
          </a:p>
        </p:txBody>
      </p:sp>
      <p:sp>
        <p:nvSpPr>
          <p:cNvPr id="7" name="Text 4"/>
          <p:cNvSpPr/>
          <p:nvPr/>
        </p:nvSpPr>
        <p:spPr>
          <a:xfrm>
            <a:off x="907375" y="5004792"/>
            <a:ext cx="6100405" cy="319802"/>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FD0D8"/>
                </a:solidFill>
                <a:latin typeface="Roboto" pitchFamily="34" charset="0"/>
                <a:ea typeface="Roboto" pitchFamily="34" charset="-122"/>
                <a:cs typeface="Roboto" pitchFamily="34" charset="-120"/>
              </a:rPr>
              <a:t>Azure SQL Database</a:t>
            </a:r>
            <a:endParaRPr lang="en-US" sz="1550" dirty="0"/>
          </a:p>
        </p:txBody>
      </p:sp>
      <p:sp>
        <p:nvSpPr>
          <p:cNvPr id="8" name="Text 5"/>
          <p:cNvSpPr/>
          <p:nvPr/>
        </p:nvSpPr>
        <p:spPr>
          <a:xfrm>
            <a:off x="907375" y="5394484"/>
            <a:ext cx="6100405" cy="319802"/>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FD0D8"/>
                </a:solidFill>
                <a:latin typeface="Roboto" pitchFamily="34" charset="0"/>
                <a:ea typeface="Roboto" pitchFamily="34" charset="-122"/>
                <a:cs typeface="Roboto" pitchFamily="34" charset="-120"/>
              </a:rPr>
              <a:t>Azure Cosmos DB</a:t>
            </a:r>
            <a:endParaRPr lang="en-US" sz="1550" dirty="0"/>
          </a:p>
        </p:txBody>
      </p:sp>
      <p:sp>
        <p:nvSpPr>
          <p:cNvPr id="9" name="Shape 6"/>
          <p:cNvSpPr/>
          <p:nvPr/>
        </p:nvSpPr>
        <p:spPr>
          <a:xfrm>
            <a:off x="7415213" y="3975378"/>
            <a:ext cx="6515457" cy="1946434"/>
          </a:xfrm>
          <a:prstGeom prst="roundRect">
            <a:avLst>
              <a:gd name="adj" fmla="val 4315"/>
            </a:avLst>
          </a:prstGeom>
          <a:solidFill>
            <a:srgbClr val="182567"/>
          </a:solidFill>
          <a:ln w="7620">
            <a:solidFill>
              <a:srgbClr val="313E80"/>
            </a:solidFill>
            <a:prstDash val="solid"/>
          </a:ln>
        </p:spPr>
        <p:txBody>
          <a:bodyPr/>
          <a:lstStyle/>
          <a:p>
            <a:endParaRPr lang="fr-FR"/>
          </a:p>
        </p:txBody>
      </p:sp>
      <p:sp>
        <p:nvSpPr>
          <p:cNvPr id="10" name="Text 7"/>
          <p:cNvSpPr/>
          <p:nvPr/>
        </p:nvSpPr>
        <p:spPr>
          <a:xfrm>
            <a:off x="7622738" y="4182904"/>
            <a:ext cx="2727246" cy="312301"/>
          </a:xfrm>
          <a:prstGeom prst="rect">
            <a:avLst/>
          </a:prstGeom>
          <a:noFill/>
          <a:ln/>
        </p:spPr>
        <p:txBody>
          <a:bodyPr wrap="none" lIns="0" tIns="0" rIns="0" bIns="0" rtlCol="0" anchor="t"/>
          <a:lstStyle/>
          <a:p>
            <a:pPr marL="0" indent="0">
              <a:lnSpc>
                <a:spcPts val="2450"/>
              </a:lnSpc>
              <a:buNone/>
            </a:pPr>
            <a:r>
              <a:rPr lang="en-US" sz="1950" dirty="0">
                <a:solidFill>
                  <a:srgbClr val="CFD0D8"/>
                </a:solidFill>
                <a:latin typeface="Roboto Medium" pitchFamily="34" charset="0"/>
                <a:ea typeface="Roboto Medium" pitchFamily="34" charset="-122"/>
                <a:cs typeface="Roboto Medium" pitchFamily="34" charset="-120"/>
              </a:rPr>
              <a:t>Traitement des Données</a:t>
            </a:r>
            <a:endParaRPr lang="en-US" sz="1950" dirty="0"/>
          </a:p>
        </p:txBody>
      </p:sp>
      <p:sp>
        <p:nvSpPr>
          <p:cNvPr id="11" name="Text 8"/>
          <p:cNvSpPr/>
          <p:nvPr/>
        </p:nvSpPr>
        <p:spPr>
          <a:xfrm>
            <a:off x="7622738" y="4615101"/>
            <a:ext cx="6100405" cy="319802"/>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FD0D8"/>
                </a:solidFill>
                <a:latin typeface="Roboto" pitchFamily="34" charset="0"/>
                <a:ea typeface="Roboto" pitchFamily="34" charset="-122"/>
                <a:cs typeface="Roboto" pitchFamily="34" charset="-120"/>
              </a:rPr>
              <a:t>Azure Data Factory</a:t>
            </a:r>
            <a:endParaRPr lang="en-US" sz="1550" dirty="0"/>
          </a:p>
        </p:txBody>
      </p:sp>
      <p:sp>
        <p:nvSpPr>
          <p:cNvPr id="12" name="Text 9"/>
          <p:cNvSpPr/>
          <p:nvPr/>
        </p:nvSpPr>
        <p:spPr>
          <a:xfrm>
            <a:off x="7622738" y="5004792"/>
            <a:ext cx="6100405" cy="319802"/>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FD0D8"/>
                </a:solidFill>
                <a:latin typeface="Roboto" pitchFamily="34" charset="0"/>
                <a:ea typeface="Roboto" pitchFamily="34" charset="-122"/>
                <a:cs typeface="Roboto" pitchFamily="34" charset="-120"/>
              </a:rPr>
              <a:t>Azure Synapse Analytics</a:t>
            </a:r>
            <a:endParaRPr lang="en-US" sz="1550" dirty="0"/>
          </a:p>
        </p:txBody>
      </p:sp>
      <p:sp>
        <p:nvSpPr>
          <p:cNvPr id="13" name="Text 10"/>
          <p:cNvSpPr/>
          <p:nvPr/>
        </p:nvSpPr>
        <p:spPr>
          <a:xfrm>
            <a:off x="7622738" y="5394484"/>
            <a:ext cx="6100405" cy="319802"/>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FD0D8"/>
                </a:solidFill>
                <a:latin typeface="Roboto" pitchFamily="34" charset="0"/>
                <a:ea typeface="Roboto" pitchFamily="34" charset="-122"/>
                <a:cs typeface="Roboto" pitchFamily="34" charset="-120"/>
              </a:rPr>
              <a:t>Azure Functions</a:t>
            </a:r>
            <a:endParaRPr lang="en-US" sz="1550" dirty="0"/>
          </a:p>
        </p:txBody>
      </p:sp>
      <p:sp>
        <p:nvSpPr>
          <p:cNvPr id="14" name="Shape 11"/>
          <p:cNvSpPr/>
          <p:nvPr/>
        </p:nvSpPr>
        <p:spPr>
          <a:xfrm>
            <a:off x="699849" y="6121718"/>
            <a:ext cx="6515457" cy="1556742"/>
          </a:xfrm>
          <a:prstGeom prst="roundRect">
            <a:avLst>
              <a:gd name="adj" fmla="val 5395"/>
            </a:avLst>
          </a:prstGeom>
          <a:solidFill>
            <a:srgbClr val="182567"/>
          </a:solidFill>
          <a:ln w="7620">
            <a:solidFill>
              <a:srgbClr val="313E80"/>
            </a:solidFill>
            <a:prstDash val="solid"/>
          </a:ln>
        </p:spPr>
        <p:txBody>
          <a:bodyPr/>
          <a:lstStyle/>
          <a:p>
            <a:endParaRPr lang="fr-FR"/>
          </a:p>
        </p:txBody>
      </p:sp>
      <p:sp>
        <p:nvSpPr>
          <p:cNvPr id="15" name="Text 12"/>
          <p:cNvSpPr/>
          <p:nvPr/>
        </p:nvSpPr>
        <p:spPr>
          <a:xfrm>
            <a:off x="907375" y="6329243"/>
            <a:ext cx="2585799" cy="312301"/>
          </a:xfrm>
          <a:prstGeom prst="rect">
            <a:avLst/>
          </a:prstGeom>
          <a:noFill/>
          <a:ln/>
        </p:spPr>
        <p:txBody>
          <a:bodyPr wrap="none" lIns="0" tIns="0" rIns="0" bIns="0" rtlCol="0" anchor="t"/>
          <a:lstStyle/>
          <a:p>
            <a:pPr marL="0" indent="0">
              <a:lnSpc>
                <a:spcPts val="2450"/>
              </a:lnSpc>
              <a:buNone/>
            </a:pPr>
            <a:r>
              <a:rPr lang="en-US" sz="1950" dirty="0">
                <a:solidFill>
                  <a:srgbClr val="CFD0D8"/>
                </a:solidFill>
                <a:latin typeface="Roboto Medium" pitchFamily="34" charset="0"/>
                <a:ea typeface="Roboto Medium" pitchFamily="34" charset="-122"/>
                <a:cs typeface="Roboto Medium" pitchFamily="34" charset="-120"/>
              </a:rPr>
              <a:t>Analyse en Temps Réel</a:t>
            </a:r>
            <a:endParaRPr lang="en-US" sz="1950" dirty="0"/>
          </a:p>
        </p:txBody>
      </p:sp>
      <p:sp>
        <p:nvSpPr>
          <p:cNvPr id="16" name="Text 13"/>
          <p:cNvSpPr/>
          <p:nvPr/>
        </p:nvSpPr>
        <p:spPr>
          <a:xfrm>
            <a:off x="907375" y="6761440"/>
            <a:ext cx="6100405" cy="319802"/>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FD0D8"/>
                </a:solidFill>
                <a:latin typeface="Roboto" pitchFamily="34" charset="0"/>
                <a:ea typeface="Roboto" pitchFamily="34" charset="-122"/>
                <a:cs typeface="Roboto" pitchFamily="34" charset="-120"/>
              </a:rPr>
              <a:t>Azure Stream Analytics</a:t>
            </a:r>
            <a:endParaRPr lang="en-US" sz="1550" dirty="0"/>
          </a:p>
        </p:txBody>
      </p:sp>
      <p:sp>
        <p:nvSpPr>
          <p:cNvPr id="17" name="Text 14"/>
          <p:cNvSpPr/>
          <p:nvPr/>
        </p:nvSpPr>
        <p:spPr>
          <a:xfrm>
            <a:off x="907375" y="7151132"/>
            <a:ext cx="6100405" cy="319802"/>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FD0D8"/>
                </a:solidFill>
                <a:latin typeface="Roboto" pitchFamily="34" charset="0"/>
                <a:ea typeface="Roboto" pitchFamily="34" charset="-122"/>
                <a:cs typeface="Roboto" pitchFamily="34" charset="-120"/>
              </a:rPr>
              <a:t>Power BI</a:t>
            </a:r>
            <a:endParaRPr lang="en-US" sz="1550" dirty="0"/>
          </a:p>
        </p:txBody>
      </p:sp>
      <p:sp>
        <p:nvSpPr>
          <p:cNvPr id="18" name="Shape 15"/>
          <p:cNvSpPr/>
          <p:nvPr/>
        </p:nvSpPr>
        <p:spPr>
          <a:xfrm>
            <a:off x="7415213" y="6121718"/>
            <a:ext cx="6515457" cy="1556742"/>
          </a:xfrm>
          <a:prstGeom prst="roundRect">
            <a:avLst>
              <a:gd name="adj" fmla="val 5395"/>
            </a:avLst>
          </a:prstGeom>
          <a:solidFill>
            <a:srgbClr val="182567"/>
          </a:solidFill>
          <a:ln w="7620">
            <a:solidFill>
              <a:srgbClr val="313E80"/>
            </a:solidFill>
            <a:prstDash val="solid"/>
          </a:ln>
        </p:spPr>
        <p:txBody>
          <a:bodyPr/>
          <a:lstStyle/>
          <a:p>
            <a:endParaRPr lang="fr-FR"/>
          </a:p>
        </p:txBody>
      </p:sp>
      <p:sp>
        <p:nvSpPr>
          <p:cNvPr id="19" name="Text 16"/>
          <p:cNvSpPr/>
          <p:nvPr/>
        </p:nvSpPr>
        <p:spPr>
          <a:xfrm>
            <a:off x="7622738" y="6329243"/>
            <a:ext cx="2499479" cy="312301"/>
          </a:xfrm>
          <a:prstGeom prst="rect">
            <a:avLst/>
          </a:prstGeom>
          <a:noFill/>
          <a:ln/>
        </p:spPr>
        <p:txBody>
          <a:bodyPr wrap="none" lIns="0" tIns="0" rIns="0" bIns="0" rtlCol="0" anchor="t"/>
          <a:lstStyle/>
          <a:p>
            <a:pPr marL="0" indent="0">
              <a:lnSpc>
                <a:spcPts val="2450"/>
              </a:lnSpc>
              <a:buNone/>
            </a:pPr>
            <a:r>
              <a:rPr lang="en-US" sz="1950" dirty="0">
                <a:solidFill>
                  <a:srgbClr val="CFD0D8"/>
                </a:solidFill>
                <a:latin typeface="Roboto Medium" pitchFamily="34" charset="0"/>
                <a:ea typeface="Roboto Medium" pitchFamily="34" charset="-122"/>
                <a:cs typeface="Roboto Medium" pitchFamily="34" charset="-120"/>
              </a:rPr>
              <a:t>Bases de Données</a:t>
            </a:r>
            <a:endParaRPr lang="en-US" sz="1950" dirty="0"/>
          </a:p>
        </p:txBody>
      </p:sp>
      <p:sp>
        <p:nvSpPr>
          <p:cNvPr id="20" name="Text 17"/>
          <p:cNvSpPr/>
          <p:nvPr/>
        </p:nvSpPr>
        <p:spPr>
          <a:xfrm>
            <a:off x="7622738" y="6761440"/>
            <a:ext cx="6100405" cy="319802"/>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FD0D8"/>
                </a:solidFill>
                <a:latin typeface="Roboto" pitchFamily="34" charset="0"/>
                <a:ea typeface="Roboto" pitchFamily="34" charset="-122"/>
                <a:cs typeface="Roboto" pitchFamily="34" charset="-120"/>
              </a:rPr>
              <a:t>Azure SQL Database</a:t>
            </a:r>
            <a:endParaRPr lang="en-US" sz="1550" dirty="0"/>
          </a:p>
        </p:txBody>
      </p:sp>
      <p:sp>
        <p:nvSpPr>
          <p:cNvPr id="21" name="Text 18"/>
          <p:cNvSpPr/>
          <p:nvPr/>
        </p:nvSpPr>
        <p:spPr>
          <a:xfrm>
            <a:off x="7622738" y="7151132"/>
            <a:ext cx="6100405" cy="319802"/>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FD0D8"/>
                </a:solidFill>
                <a:latin typeface="Roboto" pitchFamily="34" charset="0"/>
                <a:ea typeface="Roboto" pitchFamily="34" charset="-122"/>
                <a:cs typeface="Roboto" pitchFamily="34" charset="-120"/>
              </a:rPr>
              <a:t>Azure Cosmos DB</a:t>
            </a:r>
            <a:endParaRPr lang="en-US" sz="1550" dirty="0"/>
          </a:p>
        </p:txBody>
      </p:sp>
      <p:sp>
        <p:nvSpPr>
          <p:cNvPr id="22" name="Text 1">
            <a:extLst>
              <a:ext uri="{FF2B5EF4-FFF2-40B4-BE49-F238E27FC236}">
                <a16:creationId xmlns:a16="http://schemas.microsoft.com/office/drawing/2014/main" id="{AFA302F3-99F5-9472-3C70-EF5890622E33}"/>
              </a:ext>
            </a:extLst>
          </p:cNvPr>
          <p:cNvSpPr/>
          <p:nvPr/>
        </p:nvSpPr>
        <p:spPr>
          <a:xfrm>
            <a:off x="12749865" y="7775160"/>
            <a:ext cx="1880535" cy="350312"/>
          </a:xfrm>
          <a:prstGeom prst="rect">
            <a:avLst/>
          </a:prstGeom>
          <a:solidFill>
            <a:srgbClr val="00001A"/>
          </a:solidFill>
          <a:ln/>
        </p:spPr>
        <p:txBody>
          <a:bodyPr wrap="square" lIns="0" tIns="0" rIns="0" bIns="0" rtlCol="0" anchor="t"/>
          <a:lstStyle/>
          <a:p>
            <a:pPr marL="0" indent="0">
              <a:lnSpc>
                <a:spcPts val="2850"/>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491377"/>
            <a:ext cx="743331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Google Cloud Platform (GCP)</a:t>
            </a:r>
            <a:endParaRPr lang="en-US" sz="4450" dirty="0"/>
          </a:p>
        </p:txBody>
      </p:sp>
      <p:sp>
        <p:nvSpPr>
          <p:cNvPr id="4" name="Shape 1"/>
          <p:cNvSpPr/>
          <p:nvPr/>
        </p:nvSpPr>
        <p:spPr>
          <a:xfrm>
            <a:off x="6280190" y="2540318"/>
            <a:ext cx="3664863" cy="2206585"/>
          </a:xfrm>
          <a:prstGeom prst="roundRect">
            <a:avLst>
              <a:gd name="adj" fmla="val 4317"/>
            </a:avLst>
          </a:prstGeom>
          <a:solidFill>
            <a:srgbClr val="182567"/>
          </a:solidFill>
          <a:ln w="7620">
            <a:solidFill>
              <a:srgbClr val="313E80"/>
            </a:solidFill>
            <a:prstDash val="solid"/>
          </a:ln>
        </p:spPr>
        <p:txBody>
          <a:bodyPr/>
          <a:lstStyle/>
          <a:p>
            <a:endParaRPr lang="fr-FR"/>
          </a:p>
        </p:txBody>
      </p:sp>
      <p:sp>
        <p:nvSpPr>
          <p:cNvPr id="5" name="Text 2"/>
          <p:cNvSpPr/>
          <p:nvPr/>
        </p:nvSpPr>
        <p:spPr>
          <a:xfrm>
            <a:off x="6514624" y="277475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Medium" pitchFamily="34" charset="0"/>
                <a:ea typeface="Roboto Medium" pitchFamily="34" charset="-122"/>
                <a:cs typeface="Roboto Medium" pitchFamily="34" charset="-120"/>
              </a:rPr>
              <a:t>Stockage</a:t>
            </a:r>
            <a:endParaRPr lang="en-US" sz="2200" dirty="0"/>
          </a:p>
        </p:txBody>
      </p:sp>
      <p:sp>
        <p:nvSpPr>
          <p:cNvPr id="6" name="Text 3"/>
          <p:cNvSpPr/>
          <p:nvPr/>
        </p:nvSpPr>
        <p:spPr>
          <a:xfrm>
            <a:off x="6514624" y="3265170"/>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Google Cloud Storage</a:t>
            </a:r>
            <a:endParaRPr lang="en-US" sz="1750" dirty="0"/>
          </a:p>
        </p:txBody>
      </p:sp>
      <p:sp>
        <p:nvSpPr>
          <p:cNvPr id="7" name="Text 4"/>
          <p:cNvSpPr/>
          <p:nvPr/>
        </p:nvSpPr>
        <p:spPr>
          <a:xfrm>
            <a:off x="6514624" y="3707368"/>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Cloud SQL</a:t>
            </a:r>
            <a:endParaRPr lang="en-US" sz="1750" dirty="0"/>
          </a:p>
        </p:txBody>
      </p:sp>
      <p:sp>
        <p:nvSpPr>
          <p:cNvPr id="8" name="Text 5"/>
          <p:cNvSpPr/>
          <p:nvPr/>
        </p:nvSpPr>
        <p:spPr>
          <a:xfrm>
            <a:off x="6514624" y="4149566"/>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Cloud Firestore</a:t>
            </a:r>
            <a:endParaRPr lang="en-US" sz="1750" dirty="0"/>
          </a:p>
        </p:txBody>
      </p:sp>
      <p:sp>
        <p:nvSpPr>
          <p:cNvPr id="9" name="Shape 6"/>
          <p:cNvSpPr/>
          <p:nvPr/>
        </p:nvSpPr>
        <p:spPr>
          <a:xfrm>
            <a:off x="10171867" y="2540318"/>
            <a:ext cx="3664863" cy="2206585"/>
          </a:xfrm>
          <a:prstGeom prst="roundRect">
            <a:avLst>
              <a:gd name="adj" fmla="val 4317"/>
            </a:avLst>
          </a:prstGeom>
          <a:solidFill>
            <a:srgbClr val="182567"/>
          </a:solidFill>
          <a:ln w="7620">
            <a:solidFill>
              <a:srgbClr val="313E80"/>
            </a:solidFill>
            <a:prstDash val="solid"/>
          </a:ln>
        </p:spPr>
        <p:txBody>
          <a:bodyPr/>
          <a:lstStyle/>
          <a:p>
            <a:endParaRPr lang="fr-FR"/>
          </a:p>
        </p:txBody>
      </p:sp>
      <p:sp>
        <p:nvSpPr>
          <p:cNvPr id="10" name="Text 7"/>
          <p:cNvSpPr/>
          <p:nvPr/>
        </p:nvSpPr>
        <p:spPr>
          <a:xfrm>
            <a:off x="10406301" y="2774752"/>
            <a:ext cx="3092291"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Medium" pitchFamily="34" charset="0"/>
                <a:ea typeface="Roboto Medium" pitchFamily="34" charset="-122"/>
                <a:cs typeface="Roboto Medium" pitchFamily="34" charset="-120"/>
              </a:rPr>
              <a:t>Traitement des Données</a:t>
            </a:r>
            <a:endParaRPr lang="en-US" sz="2200" dirty="0"/>
          </a:p>
        </p:txBody>
      </p:sp>
      <p:sp>
        <p:nvSpPr>
          <p:cNvPr id="11" name="Text 8"/>
          <p:cNvSpPr/>
          <p:nvPr/>
        </p:nvSpPr>
        <p:spPr>
          <a:xfrm>
            <a:off x="10406301" y="3265170"/>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Google Dataflow</a:t>
            </a:r>
            <a:endParaRPr lang="en-US" sz="1750" dirty="0"/>
          </a:p>
        </p:txBody>
      </p:sp>
      <p:sp>
        <p:nvSpPr>
          <p:cNvPr id="12" name="Text 9"/>
          <p:cNvSpPr/>
          <p:nvPr/>
        </p:nvSpPr>
        <p:spPr>
          <a:xfrm>
            <a:off x="10406301" y="3707368"/>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Google BigQuery</a:t>
            </a:r>
            <a:endParaRPr lang="en-US" sz="1750" dirty="0"/>
          </a:p>
        </p:txBody>
      </p:sp>
      <p:sp>
        <p:nvSpPr>
          <p:cNvPr id="13" name="Text 10"/>
          <p:cNvSpPr/>
          <p:nvPr/>
        </p:nvSpPr>
        <p:spPr>
          <a:xfrm>
            <a:off x="10406301" y="4149566"/>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Google Cloud Functions</a:t>
            </a:r>
            <a:endParaRPr lang="en-US" sz="1750" dirty="0"/>
          </a:p>
        </p:txBody>
      </p:sp>
      <p:sp>
        <p:nvSpPr>
          <p:cNvPr id="14" name="Shape 11"/>
          <p:cNvSpPr/>
          <p:nvPr/>
        </p:nvSpPr>
        <p:spPr>
          <a:xfrm>
            <a:off x="6280190" y="4973717"/>
            <a:ext cx="3664863" cy="1764387"/>
          </a:xfrm>
          <a:prstGeom prst="roundRect">
            <a:avLst>
              <a:gd name="adj" fmla="val 5399"/>
            </a:avLst>
          </a:prstGeom>
          <a:solidFill>
            <a:srgbClr val="182567"/>
          </a:solidFill>
          <a:ln w="7620">
            <a:solidFill>
              <a:srgbClr val="313E80"/>
            </a:solidFill>
            <a:prstDash val="solid"/>
          </a:ln>
        </p:spPr>
        <p:txBody>
          <a:bodyPr/>
          <a:lstStyle/>
          <a:p>
            <a:endParaRPr lang="fr-FR"/>
          </a:p>
        </p:txBody>
      </p:sp>
      <p:sp>
        <p:nvSpPr>
          <p:cNvPr id="15" name="Text 12"/>
          <p:cNvSpPr/>
          <p:nvPr/>
        </p:nvSpPr>
        <p:spPr>
          <a:xfrm>
            <a:off x="6514624" y="5208151"/>
            <a:ext cx="2932033"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Medium" pitchFamily="34" charset="0"/>
                <a:ea typeface="Roboto Medium" pitchFamily="34" charset="-122"/>
                <a:cs typeface="Roboto Medium" pitchFamily="34" charset="-120"/>
              </a:rPr>
              <a:t>Analyse en Temps Réel</a:t>
            </a:r>
            <a:endParaRPr lang="en-US" sz="2200" dirty="0"/>
          </a:p>
        </p:txBody>
      </p:sp>
      <p:sp>
        <p:nvSpPr>
          <p:cNvPr id="16" name="Text 13"/>
          <p:cNvSpPr/>
          <p:nvPr/>
        </p:nvSpPr>
        <p:spPr>
          <a:xfrm>
            <a:off x="6514624" y="5698569"/>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Google Cloud Pub/Sub</a:t>
            </a:r>
            <a:endParaRPr lang="en-US" sz="1750" dirty="0"/>
          </a:p>
        </p:txBody>
      </p:sp>
      <p:sp>
        <p:nvSpPr>
          <p:cNvPr id="17" name="Text 14"/>
          <p:cNvSpPr/>
          <p:nvPr/>
        </p:nvSpPr>
        <p:spPr>
          <a:xfrm>
            <a:off x="6514624" y="6140768"/>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Google Data Studio</a:t>
            </a:r>
            <a:endParaRPr lang="en-US" sz="1750" dirty="0"/>
          </a:p>
        </p:txBody>
      </p:sp>
      <p:sp>
        <p:nvSpPr>
          <p:cNvPr id="18" name="Shape 15"/>
          <p:cNvSpPr/>
          <p:nvPr/>
        </p:nvSpPr>
        <p:spPr>
          <a:xfrm>
            <a:off x="10171867" y="4973717"/>
            <a:ext cx="3664863" cy="1764387"/>
          </a:xfrm>
          <a:prstGeom prst="roundRect">
            <a:avLst>
              <a:gd name="adj" fmla="val 5399"/>
            </a:avLst>
          </a:prstGeom>
          <a:solidFill>
            <a:srgbClr val="182567"/>
          </a:solidFill>
          <a:ln w="7620">
            <a:solidFill>
              <a:srgbClr val="313E80"/>
            </a:solidFill>
            <a:prstDash val="solid"/>
          </a:ln>
        </p:spPr>
        <p:txBody>
          <a:bodyPr/>
          <a:lstStyle/>
          <a:p>
            <a:endParaRPr lang="fr-FR"/>
          </a:p>
        </p:txBody>
      </p:sp>
      <p:sp>
        <p:nvSpPr>
          <p:cNvPr id="19" name="Text 16"/>
          <p:cNvSpPr/>
          <p:nvPr/>
        </p:nvSpPr>
        <p:spPr>
          <a:xfrm>
            <a:off x="10406301" y="520815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Medium" pitchFamily="34" charset="0"/>
                <a:ea typeface="Roboto Medium" pitchFamily="34" charset="-122"/>
                <a:cs typeface="Roboto Medium" pitchFamily="34" charset="-120"/>
              </a:rPr>
              <a:t>Bases de Données</a:t>
            </a:r>
            <a:endParaRPr lang="en-US" sz="2200" dirty="0"/>
          </a:p>
        </p:txBody>
      </p:sp>
      <p:sp>
        <p:nvSpPr>
          <p:cNvPr id="20" name="Text 17"/>
          <p:cNvSpPr/>
          <p:nvPr/>
        </p:nvSpPr>
        <p:spPr>
          <a:xfrm>
            <a:off x="10406301" y="5698569"/>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Bigtable</a:t>
            </a:r>
            <a:endParaRPr lang="en-US" sz="1750" dirty="0"/>
          </a:p>
        </p:txBody>
      </p:sp>
      <p:sp>
        <p:nvSpPr>
          <p:cNvPr id="21" name="Text 18"/>
          <p:cNvSpPr/>
          <p:nvPr/>
        </p:nvSpPr>
        <p:spPr>
          <a:xfrm>
            <a:off x="10406301" y="6140768"/>
            <a:ext cx="319599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Roboto" pitchFamily="34" charset="0"/>
                <a:ea typeface="Roboto" pitchFamily="34" charset="-122"/>
                <a:cs typeface="Roboto" pitchFamily="34" charset="-120"/>
              </a:rPr>
              <a:t>Spanner</a:t>
            </a:r>
            <a:endParaRPr lang="en-US" sz="1750" dirty="0"/>
          </a:p>
        </p:txBody>
      </p:sp>
      <p:sp>
        <p:nvSpPr>
          <p:cNvPr id="22" name="Text 1">
            <a:extLst>
              <a:ext uri="{FF2B5EF4-FFF2-40B4-BE49-F238E27FC236}">
                <a16:creationId xmlns:a16="http://schemas.microsoft.com/office/drawing/2014/main" id="{33FB0095-8FCF-2518-660B-CD51BAAB8457}"/>
              </a:ext>
            </a:extLst>
          </p:cNvPr>
          <p:cNvSpPr/>
          <p:nvPr/>
        </p:nvSpPr>
        <p:spPr>
          <a:xfrm>
            <a:off x="12749865" y="7775160"/>
            <a:ext cx="1880535" cy="350312"/>
          </a:xfrm>
          <a:prstGeom prst="rect">
            <a:avLst/>
          </a:prstGeom>
          <a:solidFill>
            <a:srgbClr val="00001A"/>
          </a:solidFill>
          <a:ln/>
        </p:spPr>
        <p:txBody>
          <a:bodyPr wrap="square" lIns="0" tIns="0" rIns="0" bIns="0" rtlCol="0" anchor="t"/>
          <a:lstStyle/>
          <a:p>
            <a:pPr marL="0" indent="0">
              <a:lnSpc>
                <a:spcPts val="2850"/>
              </a:lnSpc>
              <a:buNone/>
            </a:pP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818442"/>
            <a:ext cx="8547021"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Analyse des Différentes Solutions</a:t>
            </a:r>
            <a:endParaRPr lang="en-US" sz="4450" dirty="0"/>
          </a:p>
        </p:txBody>
      </p:sp>
      <p:sp>
        <p:nvSpPr>
          <p:cNvPr id="3" name="Text 1"/>
          <p:cNvSpPr/>
          <p:nvPr/>
        </p:nvSpPr>
        <p:spPr>
          <a:xfrm>
            <a:off x="793790" y="3094196"/>
            <a:ext cx="289619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Stockage des Données</a:t>
            </a:r>
            <a:endParaRPr lang="en-US" sz="2200" dirty="0"/>
          </a:p>
        </p:txBody>
      </p:sp>
      <p:sp>
        <p:nvSpPr>
          <p:cNvPr id="4" name="Text 2"/>
          <p:cNvSpPr/>
          <p:nvPr/>
        </p:nvSpPr>
        <p:spPr>
          <a:xfrm>
            <a:off x="793790" y="3675340"/>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Les solutions de stockage d'objets sont idéales pour les Data Lakes, tandis que les bases de données SQL conviennent aux applications nécessitant une structure relationnelle.</a:t>
            </a:r>
            <a:endParaRPr lang="en-US" sz="1750" dirty="0"/>
          </a:p>
        </p:txBody>
      </p:sp>
      <p:sp>
        <p:nvSpPr>
          <p:cNvPr id="5" name="Text 3"/>
          <p:cNvSpPr/>
          <p:nvPr/>
        </p:nvSpPr>
        <p:spPr>
          <a:xfrm>
            <a:off x="5332928" y="3094196"/>
            <a:ext cx="3092291"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Traitement des Données</a:t>
            </a:r>
            <a:endParaRPr lang="en-US" sz="2200" dirty="0"/>
          </a:p>
        </p:txBody>
      </p:sp>
      <p:sp>
        <p:nvSpPr>
          <p:cNvPr id="6" name="Text 4"/>
          <p:cNvSpPr/>
          <p:nvPr/>
        </p:nvSpPr>
        <p:spPr>
          <a:xfrm>
            <a:off x="5332928" y="3675340"/>
            <a:ext cx="3978116" cy="2177415"/>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Les services de traitement par lots sont utilisés pour traiter de grandes quantités de données, tandis que les services de traitement en temps réel sont essentiels pour des applications nécessitant une analyse instantanée.</a:t>
            </a:r>
            <a:endParaRPr lang="en-US" sz="1750" dirty="0"/>
          </a:p>
        </p:txBody>
      </p:sp>
      <p:sp>
        <p:nvSpPr>
          <p:cNvPr id="7" name="Text 5"/>
          <p:cNvSpPr/>
          <p:nvPr/>
        </p:nvSpPr>
        <p:spPr>
          <a:xfrm>
            <a:off x="9872067" y="3094196"/>
            <a:ext cx="3978116" cy="708660"/>
          </a:xfrm>
          <a:prstGeom prst="rect">
            <a:avLst/>
          </a:prstGeom>
          <a:noFill/>
          <a:ln/>
        </p:spPr>
        <p:txBody>
          <a:bodyPr wrap="squar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Analyse et Visualisation des Données</a:t>
            </a:r>
            <a:endParaRPr lang="en-US" sz="2200" dirty="0"/>
          </a:p>
        </p:txBody>
      </p:sp>
      <p:sp>
        <p:nvSpPr>
          <p:cNvPr id="8" name="Text 6"/>
          <p:cNvSpPr/>
          <p:nvPr/>
        </p:nvSpPr>
        <p:spPr>
          <a:xfrm>
            <a:off x="9872067" y="4029670"/>
            <a:ext cx="3978116" cy="2177415"/>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Les solutions BI permettent de créer des rapports visuels et d'analyser les données, tandis que les plateformes d'analyse avancée sont idéales pour traiter de grandes quantités de données rapidement.</a:t>
            </a:r>
            <a:endParaRPr lang="en-US" sz="1750" dirty="0"/>
          </a:p>
        </p:txBody>
      </p:sp>
      <p:sp>
        <p:nvSpPr>
          <p:cNvPr id="9" name="Text 1">
            <a:extLst>
              <a:ext uri="{FF2B5EF4-FFF2-40B4-BE49-F238E27FC236}">
                <a16:creationId xmlns:a16="http://schemas.microsoft.com/office/drawing/2014/main" id="{A342E3E6-4417-343B-6D85-2266982CF4E1}"/>
              </a:ext>
            </a:extLst>
          </p:cNvPr>
          <p:cNvSpPr/>
          <p:nvPr/>
        </p:nvSpPr>
        <p:spPr>
          <a:xfrm>
            <a:off x="12749865" y="7775160"/>
            <a:ext cx="1880535" cy="350312"/>
          </a:xfrm>
          <a:prstGeom prst="rect">
            <a:avLst/>
          </a:prstGeom>
          <a:solidFill>
            <a:srgbClr val="00001A"/>
          </a:solidFill>
          <a:ln/>
        </p:spPr>
        <p:txBody>
          <a:bodyPr wrap="square" lIns="0" tIns="0" rIns="0" bIns="0" rtlCol="0" anchor="t"/>
          <a:lstStyle/>
          <a:p>
            <a:pPr marL="0" indent="0">
              <a:lnSpc>
                <a:spcPts val="2850"/>
              </a:lnSpc>
              <a:buNone/>
            </a:pP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43903"/>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Étude des Architectures de Données Modernes</a:t>
            </a:r>
            <a:endParaRPr lang="en-US" sz="4450" dirty="0"/>
          </a:p>
        </p:txBody>
      </p:sp>
      <p:sp>
        <p:nvSpPr>
          <p:cNvPr id="4" name="Shape 1"/>
          <p:cNvSpPr/>
          <p:nvPr/>
        </p:nvSpPr>
        <p:spPr>
          <a:xfrm>
            <a:off x="6280190" y="2756773"/>
            <a:ext cx="510302" cy="510302"/>
          </a:xfrm>
          <a:prstGeom prst="roundRect">
            <a:avLst>
              <a:gd name="adj" fmla="val 18669"/>
            </a:avLst>
          </a:prstGeom>
          <a:solidFill>
            <a:srgbClr val="182567"/>
          </a:solidFill>
          <a:ln w="7620">
            <a:solidFill>
              <a:srgbClr val="313E80"/>
            </a:solidFill>
            <a:prstDash val="solid"/>
          </a:ln>
        </p:spPr>
        <p:txBody>
          <a:bodyPr/>
          <a:lstStyle/>
          <a:p>
            <a:endParaRPr lang="fr-FR"/>
          </a:p>
        </p:txBody>
      </p:sp>
      <p:sp>
        <p:nvSpPr>
          <p:cNvPr id="5" name="Text 2"/>
          <p:cNvSpPr/>
          <p:nvPr/>
        </p:nvSpPr>
        <p:spPr>
          <a:xfrm>
            <a:off x="6438662" y="2841784"/>
            <a:ext cx="193358" cy="34028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Roboto Medium" pitchFamily="34" charset="0"/>
                <a:ea typeface="Roboto Medium" pitchFamily="34" charset="-122"/>
                <a:cs typeface="Roboto Medium" pitchFamily="34" charset="-120"/>
              </a:rPr>
              <a:t>1</a:t>
            </a:r>
            <a:endParaRPr lang="en-US" sz="2650" dirty="0"/>
          </a:p>
        </p:txBody>
      </p:sp>
      <p:sp>
        <p:nvSpPr>
          <p:cNvPr id="6" name="Text 3"/>
          <p:cNvSpPr/>
          <p:nvPr/>
        </p:nvSpPr>
        <p:spPr>
          <a:xfrm>
            <a:off x="7017306" y="275677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Medium" pitchFamily="34" charset="0"/>
                <a:ea typeface="Roboto Medium" pitchFamily="34" charset="-122"/>
                <a:cs typeface="Roboto Medium" pitchFamily="34" charset="-120"/>
              </a:rPr>
              <a:t>Data Lakes</a:t>
            </a:r>
            <a:endParaRPr lang="en-US" sz="2200" dirty="0"/>
          </a:p>
        </p:txBody>
      </p:sp>
      <p:sp>
        <p:nvSpPr>
          <p:cNvPr id="7" name="Text 4"/>
          <p:cNvSpPr/>
          <p:nvPr/>
        </p:nvSpPr>
        <p:spPr>
          <a:xfrm>
            <a:off x="7017306" y="3247192"/>
            <a:ext cx="2927747" cy="2177415"/>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Un espace de stockage centralisé pour les données structurées, semi-structurées et non structurées, offrant flexibilité pour l'analyse future.</a:t>
            </a:r>
            <a:endParaRPr lang="en-US" sz="1750" dirty="0"/>
          </a:p>
        </p:txBody>
      </p:sp>
      <p:sp>
        <p:nvSpPr>
          <p:cNvPr id="8" name="Shape 5"/>
          <p:cNvSpPr/>
          <p:nvPr/>
        </p:nvSpPr>
        <p:spPr>
          <a:xfrm>
            <a:off x="10171867" y="2756773"/>
            <a:ext cx="510302" cy="510302"/>
          </a:xfrm>
          <a:prstGeom prst="roundRect">
            <a:avLst>
              <a:gd name="adj" fmla="val 18669"/>
            </a:avLst>
          </a:prstGeom>
          <a:solidFill>
            <a:srgbClr val="182567"/>
          </a:solidFill>
          <a:ln w="7620">
            <a:solidFill>
              <a:srgbClr val="313E80"/>
            </a:solidFill>
            <a:prstDash val="solid"/>
          </a:ln>
        </p:spPr>
        <p:txBody>
          <a:bodyPr/>
          <a:lstStyle/>
          <a:p>
            <a:endParaRPr lang="fr-FR"/>
          </a:p>
        </p:txBody>
      </p:sp>
      <p:sp>
        <p:nvSpPr>
          <p:cNvPr id="9" name="Text 6"/>
          <p:cNvSpPr/>
          <p:nvPr/>
        </p:nvSpPr>
        <p:spPr>
          <a:xfrm>
            <a:off x="10330339" y="2841784"/>
            <a:ext cx="193358" cy="34028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Roboto Medium" pitchFamily="34" charset="0"/>
                <a:ea typeface="Roboto Medium" pitchFamily="34" charset="-122"/>
                <a:cs typeface="Roboto Medium" pitchFamily="34" charset="-120"/>
              </a:rPr>
              <a:t>2</a:t>
            </a:r>
            <a:endParaRPr lang="en-US" sz="2650" dirty="0"/>
          </a:p>
        </p:txBody>
      </p:sp>
      <p:sp>
        <p:nvSpPr>
          <p:cNvPr id="10" name="Text 7"/>
          <p:cNvSpPr/>
          <p:nvPr/>
        </p:nvSpPr>
        <p:spPr>
          <a:xfrm>
            <a:off x="10908983" y="275677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Medium" pitchFamily="34" charset="0"/>
                <a:ea typeface="Roboto Medium" pitchFamily="34" charset="-122"/>
                <a:cs typeface="Roboto Medium" pitchFamily="34" charset="-120"/>
              </a:rPr>
              <a:t>Data Warehouses</a:t>
            </a:r>
            <a:endParaRPr lang="en-US" sz="2200" dirty="0"/>
          </a:p>
        </p:txBody>
      </p:sp>
      <p:sp>
        <p:nvSpPr>
          <p:cNvPr id="11" name="Text 8"/>
          <p:cNvSpPr/>
          <p:nvPr/>
        </p:nvSpPr>
        <p:spPr>
          <a:xfrm>
            <a:off x="10908983" y="3247192"/>
            <a:ext cx="2927747" cy="1814513"/>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Un système structuré pour stocker des données traitées et prêtes pour l'analyse, optimisé pour les requêtes analytiques rapides.</a:t>
            </a:r>
            <a:endParaRPr lang="en-US" sz="1750" dirty="0"/>
          </a:p>
        </p:txBody>
      </p:sp>
      <p:sp>
        <p:nvSpPr>
          <p:cNvPr id="12" name="Shape 9"/>
          <p:cNvSpPr/>
          <p:nvPr/>
        </p:nvSpPr>
        <p:spPr>
          <a:xfrm>
            <a:off x="6280190" y="5906572"/>
            <a:ext cx="510302" cy="510302"/>
          </a:xfrm>
          <a:prstGeom prst="roundRect">
            <a:avLst>
              <a:gd name="adj" fmla="val 18669"/>
            </a:avLst>
          </a:prstGeom>
          <a:solidFill>
            <a:srgbClr val="182567"/>
          </a:solidFill>
          <a:ln w="7620">
            <a:solidFill>
              <a:srgbClr val="313E80"/>
            </a:solidFill>
            <a:prstDash val="solid"/>
          </a:ln>
        </p:spPr>
        <p:txBody>
          <a:bodyPr/>
          <a:lstStyle/>
          <a:p>
            <a:endParaRPr lang="fr-FR"/>
          </a:p>
        </p:txBody>
      </p:sp>
      <p:sp>
        <p:nvSpPr>
          <p:cNvPr id="13" name="Text 10"/>
          <p:cNvSpPr/>
          <p:nvPr/>
        </p:nvSpPr>
        <p:spPr>
          <a:xfrm>
            <a:off x="6438662" y="5991582"/>
            <a:ext cx="193358" cy="34028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Roboto Medium" pitchFamily="34" charset="0"/>
                <a:ea typeface="Roboto Medium" pitchFamily="34" charset="-122"/>
                <a:cs typeface="Roboto Medium" pitchFamily="34" charset="-120"/>
              </a:rPr>
              <a:t>3</a:t>
            </a:r>
            <a:endParaRPr lang="en-US" sz="2650" dirty="0"/>
          </a:p>
        </p:txBody>
      </p:sp>
      <p:sp>
        <p:nvSpPr>
          <p:cNvPr id="14" name="Text 11"/>
          <p:cNvSpPr/>
          <p:nvPr/>
        </p:nvSpPr>
        <p:spPr>
          <a:xfrm>
            <a:off x="7017306" y="5906572"/>
            <a:ext cx="3633073"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Medium" pitchFamily="34" charset="0"/>
                <a:ea typeface="Roboto Medium" pitchFamily="34" charset="-122"/>
                <a:cs typeface="Roboto Medium" pitchFamily="34" charset="-120"/>
              </a:rPr>
              <a:t>Pipelines ETL/ELT Modernes</a:t>
            </a:r>
            <a:endParaRPr lang="en-US" sz="2200" dirty="0"/>
          </a:p>
        </p:txBody>
      </p:sp>
      <p:sp>
        <p:nvSpPr>
          <p:cNvPr id="15" name="Text 12"/>
          <p:cNvSpPr/>
          <p:nvPr/>
        </p:nvSpPr>
        <p:spPr>
          <a:xfrm>
            <a:off x="7017306" y="6396990"/>
            <a:ext cx="6819305" cy="1088708"/>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Des processus pour transférer des données depuis des sources variées vers un système cible (Data Lake ou Data Warehouse), automatisant le flux de données.</a:t>
            </a:r>
            <a:endParaRPr lang="en-US" sz="1750" dirty="0"/>
          </a:p>
        </p:txBody>
      </p:sp>
      <p:sp>
        <p:nvSpPr>
          <p:cNvPr id="16" name="Text 1">
            <a:extLst>
              <a:ext uri="{FF2B5EF4-FFF2-40B4-BE49-F238E27FC236}">
                <a16:creationId xmlns:a16="http://schemas.microsoft.com/office/drawing/2014/main" id="{6E9B607A-AA41-FF2C-805A-3845443FF997}"/>
              </a:ext>
            </a:extLst>
          </p:cNvPr>
          <p:cNvSpPr/>
          <p:nvPr/>
        </p:nvSpPr>
        <p:spPr>
          <a:xfrm>
            <a:off x="12749865" y="7775160"/>
            <a:ext cx="1880535" cy="350312"/>
          </a:xfrm>
          <a:prstGeom prst="rect">
            <a:avLst/>
          </a:prstGeom>
          <a:solidFill>
            <a:srgbClr val="00001A"/>
          </a:solidFill>
          <a:ln/>
        </p:spPr>
        <p:txBody>
          <a:bodyPr wrap="square" lIns="0" tIns="0" rIns="0" bIns="0" rtlCol="0" anchor="t"/>
          <a:lstStyle/>
          <a:p>
            <a:pPr marL="0" indent="0">
              <a:lnSpc>
                <a:spcPts val="2850"/>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17705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Data Lakes</a:t>
            </a:r>
            <a:endParaRPr lang="en-US" sz="4450" dirty="0"/>
          </a:p>
        </p:txBody>
      </p:sp>
      <p:sp>
        <p:nvSpPr>
          <p:cNvPr id="3" name="Text 1"/>
          <p:cNvSpPr/>
          <p:nvPr/>
        </p:nvSpPr>
        <p:spPr>
          <a:xfrm>
            <a:off x="793790"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Définition</a:t>
            </a:r>
            <a:endParaRPr lang="en-US" sz="2200" dirty="0"/>
          </a:p>
        </p:txBody>
      </p:sp>
      <p:sp>
        <p:nvSpPr>
          <p:cNvPr id="4" name="Text 2"/>
          <p:cNvSpPr/>
          <p:nvPr/>
        </p:nvSpPr>
        <p:spPr>
          <a:xfrm>
            <a:off x="793790" y="4033957"/>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Un Data Lake est un espace de stockage centralisé qui peut stocker des données structurées, semi-structurées et non structurées en grande quantité.</a:t>
            </a:r>
            <a:endParaRPr lang="en-US" sz="1750" dirty="0"/>
          </a:p>
        </p:txBody>
      </p:sp>
      <p:sp>
        <p:nvSpPr>
          <p:cNvPr id="5" name="Text 3"/>
          <p:cNvSpPr/>
          <p:nvPr/>
        </p:nvSpPr>
        <p:spPr>
          <a:xfrm>
            <a:off x="5332928"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Utilisation</a:t>
            </a:r>
            <a:endParaRPr lang="en-US" sz="2200" dirty="0"/>
          </a:p>
        </p:txBody>
      </p:sp>
      <p:sp>
        <p:nvSpPr>
          <p:cNvPr id="6" name="Text 4"/>
          <p:cNvSpPr/>
          <p:nvPr/>
        </p:nvSpPr>
        <p:spPr>
          <a:xfrm>
            <a:off x="5332928" y="4033957"/>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Utilisé pour des cas d'usage nécessitant de grandes quantités de données brutes provenant de diverses sources.</a:t>
            </a:r>
            <a:endParaRPr lang="en-US" sz="1750" dirty="0"/>
          </a:p>
        </p:txBody>
      </p:sp>
      <p:sp>
        <p:nvSpPr>
          <p:cNvPr id="7" name="Text 5"/>
          <p:cNvSpPr/>
          <p:nvPr/>
        </p:nvSpPr>
        <p:spPr>
          <a:xfrm>
            <a:off x="9872067"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Avantages</a:t>
            </a:r>
            <a:endParaRPr lang="en-US" sz="2200" dirty="0"/>
          </a:p>
        </p:txBody>
      </p:sp>
      <p:sp>
        <p:nvSpPr>
          <p:cNvPr id="8" name="Text 6"/>
          <p:cNvSpPr/>
          <p:nvPr/>
        </p:nvSpPr>
        <p:spPr>
          <a:xfrm>
            <a:off x="9872067" y="4033957"/>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Évolutivité, stockage économique des données en vrac, compatibilité avec des outils d’analyse avancée.</a:t>
            </a:r>
            <a:endParaRPr lang="en-US" sz="1750" dirty="0"/>
          </a:p>
        </p:txBody>
      </p:sp>
      <p:sp>
        <p:nvSpPr>
          <p:cNvPr id="9" name="Text 1">
            <a:extLst>
              <a:ext uri="{FF2B5EF4-FFF2-40B4-BE49-F238E27FC236}">
                <a16:creationId xmlns:a16="http://schemas.microsoft.com/office/drawing/2014/main" id="{0CDDAD9C-9149-74E2-BD20-9CDA2105A01D}"/>
              </a:ext>
            </a:extLst>
          </p:cNvPr>
          <p:cNvSpPr/>
          <p:nvPr/>
        </p:nvSpPr>
        <p:spPr>
          <a:xfrm>
            <a:off x="12749865" y="7775160"/>
            <a:ext cx="1880535" cy="350312"/>
          </a:xfrm>
          <a:prstGeom prst="rect">
            <a:avLst/>
          </a:prstGeom>
          <a:solidFill>
            <a:srgbClr val="00001A"/>
          </a:solidFill>
          <a:ln/>
        </p:spPr>
        <p:txBody>
          <a:bodyPr wrap="square" lIns="0" tIns="0" rIns="0" bIns="0" rtlCol="0" anchor="t"/>
          <a:lstStyle/>
          <a:p>
            <a:pPr marL="0" indent="0">
              <a:lnSpc>
                <a:spcPts val="2850"/>
              </a:lnSpc>
              <a:buNone/>
            </a:pP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35850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Roboto Medium" pitchFamily="34" charset="0"/>
                <a:ea typeface="Roboto Medium" pitchFamily="34" charset="-122"/>
                <a:cs typeface="Roboto Medium" pitchFamily="34" charset="-120"/>
              </a:rPr>
              <a:t>Data Warehouses</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Définition</a:t>
            </a:r>
            <a:endParaRPr lang="en-US" sz="2200" dirty="0"/>
          </a:p>
        </p:txBody>
      </p:sp>
      <p:sp>
        <p:nvSpPr>
          <p:cNvPr id="4" name="Text 2"/>
          <p:cNvSpPr/>
          <p:nvPr/>
        </p:nvSpPr>
        <p:spPr>
          <a:xfrm>
            <a:off x="793790" y="4215408"/>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Un Data Warehouse est structuré pour organiser et stocker des données traitées et prêtes pour l’analyse.</a:t>
            </a:r>
            <a:endParaRPr lang="en-US" sz="1750" dirty="0"/>
          </a:p>
        </p:txBody>
      </p:sp>
      <p:sp>
        <p:nvSpPr>
          <p:cNvPr id="5" name="Text 3"/>
          <p:cNvSpPr/>
          <p:nvPr/>
        </p:nvSpPr>
        <p:spPr>
          <a:xfrm>
            <a:off x="5332928"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Utilisation</a:t>
            </a:r>
            <a:endParaRPr lang="en-US" sz="2200" dirty="0"/>
          </a:p>
        </p:txBody>
      </p:sp>
      <p:sp>
        <p:nvSpPr>
          <p:cNvPr id="6" name="Text 4"/>
          <p:cNvSpPr/>
          <p:nvPr/>
        </p:nvSpPr>
        <p:spPr>
          <a:xfrm>
            <a:off x="5332928" y="42154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Idéal pour les données structurées et les analyses de tendances. Utilisé pour des rapports BI et des analyses en temps quasi réel.</a:t>
            </a:r>
            <a:endParaRPr lang="en-US" sz="1750" dirty="0"/>
          </a:p>
        </p:txBody>
      </p:sp>
      <p:sp>
        <p:nvSpPr>
          <p:cNvPr id="7" name="Text 5"/>
          <p:cNvSpPr/>
          <p:nvPr/>
        </p:nvSpPr>
        <p:spPr>
          <a:xfrm>
            <a:off x="9872067"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Medium" pitchFamily="34" charset="0"/>
                <a:ea typeface="Roboto Medium" pitchFamily="34" charset="-122"/>
                <a:cs typeface="Roboto Medium" pitchFamily="34" charset="-120"/>
              </a:rPr>
              <a:t>Avantages</a:t>
            </a:r>
            <a:endParaRPr lang="en-US" sz="2200" dirty="0"/>
          </a:p>
        </p:txBody>
      </p:sp>
      <p:sp>
        <p:nvSpPr>
          <p:cNvPr id="8" name="Text 6"/>
          <p:cNvSpPr/>
          <p:nvPr/>
        </p:nvSpPr>
        <p:spPr>
          <a:xfrm>
            <a:off x="9872067" y="42154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Performance pour des requêtes analytiques, structuration pour des données propres, cohérentes et prêtes pour l’analyse.</a:t>
            </a:r>
            <a:endParaRPr lang="en-US" sz="1750" dirty="0"/>
          </a:p>
        </p:txBody>
      </p:sp>
      <p:sp>
        <p:nvSpPr>
          <p:cNvPr id="9" name="Text 1">
            <a:extLst>
              <a:ext uri="{FF2B5EF4-FFF2-40B4-BE49-F238E27FC236}">
                <a16:creationId xmlns:a16="http://schemas.microsoft.com/office/drawing/2014/main" id="{32E67730-0C2A-3817-D170-F926581A7A7C}"/>
              </a:ext>
            </a:extLst>
          </p:cNvPr>
          <p:cNvSpPr/>
          <p:nvPr/>
        </p:nvSpPr>
        <p:spPr>
          <a:xfrm>
            <a:off x="12749865" y="7775160"/>
            <a:ext cx="1880535" cy="350312"/>
          </a:xfrm>
          <a:prstGeom prst="rect">
            <a:avLst/>
          </a:prstGeom>
          <a:solidFill>
            <a:srgbClr val="00001A"/>
          </a:solidFill>
          <a:ln/>
        </p:spPr>
        <p:txBody>
          <a:bodyPr wrap="square" lIns="0" tIns="0" rIns="0" bIns="0" rtlCol="0" anchor="t"/>
          <a:lstStyle/>
          <a:p>
            <a:pPr marL="0" indent="0">
              <a:lnSpc>
                <a:spcPts val="2850"/>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742</Words>
  <Application>Microsoft Office PowerPoint</Application>
  <PresentationFormat>Personnalisé</PresentationFormat>
  <Paragraphs>105</Paragraphs>
  <Slides>10</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Roboto</vt:lpstr>
      <vt:lpstr>Roboto Medium</vt:lpstr>
      <vt:lpstr>Roboto Bold</vt:lpstr>
      <vt:lpstr>Arial</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MEYE SIKA Paul Allan Junior</cp:lastModifiedBy>
  <cp:revision>2</cp:revision>
  <dcterms:created xsi:type="dcterms:W3CDTF">2024-12-13T09:11:31Z</dcterms:created>
  <dcterms:modified xsi:type="dcterms:W3CDTF">2025-01-16T08:36:37Z</dcterms:modified>
</cp:coreProperties>
</file>