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64" r:id="rId6"/>
    <p:sldId id="259" r:id="rId7"/>
    <p:sldId id="260" r:id="rId8"/>
    <p:sldId id="262" r:id="rId9"/>
    <p:sldId id="265" r:id="rId10"/>
    <p:sldId id="266" r:id="rId11"/>
    <p:sldId id="263" r:id="rId12"/>
    <p:sldId id="268" r:id="rId13"/>
  </p:sldIdLst>
  <p:sldSz cx="14630400" cy="8229600"/>
  <p:notesSz cx="8229600" cy="14630400"/>
  <p:embeddedFontLst>
    <p:embeddedFont>
      <p:font typeface="Open Sans" panose="020B0606030504020204" pitchFamily="34" charset="0"/>
      <p:regular r:id="rId15"/>
      <p:bold r:id="rId16"/>
    </p:embeddedFont>
    <p:embeddedFont>
      <p:font typeface="Playfair Display Black" panose="00000A00000000000000" pitchFamily="2" charset="0"/>
      <p:bold r:id="rId17"/>
      <p:boldItalic r:id="rId18"/>
    </p:embeddedFont>
    <p:embeddedFont>
      <p:font typeface="Playfair Display Bold" panose="020B0604020202020204" charset="0"/>
      <p:bold r:id="rId19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SQL vs NoSQL for Online Stores: A Comparative Study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explores the key differences between SQL and NoSQL databases, highlighting their strengths and weaknesses for online store applications.</a:t>
            </a:r>
            <a:endParaRPr lang="en-US" sz="175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A8C281-308A-E8A2-328D-02334654D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56" y="5426179"/>
            <a:ext cx="57711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ayfair Display Black" panose="020F0502020204030204" pitchFamily="2" charset="0"/>
              </a:rPr>
              <a:t>Presented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ayfair Display Black" panose="020F0502020204030204" pitchFamily="2" charset="0"/>
              </a:rPr>
              <a:t> by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ayfair Display Black" panose="020F0502020204030204" pitchFamily="2" charset="0"/>
              </a:rPr>
              <a:t>: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ayfair Display Black" panose="020F0502020204030204" pitchFamily="2" charset="0"/>
              </a:rPr>
              <a:t>Ilyas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ayfair Display Black" panose="020F0502020204030204" pitchFamily="2" charset="0"/>
              </a:rPr>
              <a:t>Sayh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layfair Display Black" panose="020F0502020204030204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layfair Display Black" panose="020F0502020204030204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layfair Display Black" panose="020F0502020204030204" pitchFamily="2" charset="0"/>
              </a:rPr>
              <a:t>Supervised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ayfair Display Black" panose="020F0502020204030204" pitchFamily="2" charset="0"/>
              </a:rPr>
              <a:t> by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ayfair Display Black" panose="020F0502020204030204" pitchFamily="2" charset="0"/>
              </a:rPr>
              <a:t>: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layfair Display Black" panose="020F0502020204030204" pitchFamily="2" charset="0"/>
              </a:rPr>
              <a:t>Mr. Mohamed Amine TALHAOU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7" name="Picture 3" descr="Choisir la bonne base de données pour une application | Okoone">
            <a:extLst>
              <a:ext uri="{FF2B5EF4-FFF2-40B4-BE49-F238E27FC236}">
                <a16:creationId xmlns:a16="http://schemas.microsoft.com/office/drawing/2014/main" id="{36FE5D8C-40F6-46B4-C164-04BD2F2B5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41" y="0"/>
            <a:ext cx="769358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pie chart&#10;&#10;Description automatically generated">
            <a:extLst>
              <a:ext uri="{FF2B5EF4-FFF2-40B4-BE49-F238E27FC236}">
                <a16:creationId xmlns:a16="http://schemas.microsoft.com/office/drawing/2014/main" id="{82A62BED-1D22-6978-451C-23F23159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20" y="1255008"/>
            <a:ext cx="7552959" cy="6222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ECAF5-7580-E561-04DA-A6D4515BF31E}"/>
              </a:ext>
            </a:extLst>
          </p:cNvPr>
          <p:cNvSpPr txBox="1"/>
          <p:nvPr/>
        </p:nvSpPr>
        <p:spPr>
          <a:xfrm>
            <a:off x="6046470" y="594360"/>
            <a:ext cx="291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FOR MY USE CAS I USE :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6C42F97-C530-2C9B-90E3-C38954E149D3}"/>
              </a:ext>
            </a:extLst>
          </p:cNvPr>
          <p:cNvSpPr/>
          <p:nvPr/>
        </p:nvSpPr>
        <p:spPr>
          <a:xfrm>
            <a:off x="12870180" y="7749540"/>
            <a:ext cx="1760220" cy="480060"/>
          </a:xfrm>
          <a:prstGeom prst="flowChartAlternateProcess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C4FF81-8BB1-A5FE-D17C-7D44CF25C2F6}"/>
              </a:ext>
            </a:extLst>
          </p:cNvPr>
          <p:cNvSpPr/>
          <p:nvPr/>
        </p:nvSpPr>
        <p:spPr>
          <a:xfrm>
            <a:off x="13471625" y="734536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467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52786" y="356473"/>
            <a:ext cx="6011108" cy="604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Conclusion: Choose Wisely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6163389" y="1523286"/>
            <a:ext cx="7790021" cy="638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5000" dirty="0"/>
          </a:p>
        </p:txBody>
      </p:sp>
      <p:sp>
        <p:nvSpPr>
          <p:cNvPr id="5" name="Text 2"/>
          <p:cNvSpPr/>
          <p:nvPr/>
        </p:nvSpPr>
        <p:spPr>
          <a:xfrm>
            <a:off x="8849320" y="2403277"/>
            <a:ext cx="2418040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Scalability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163389" y="2821424"/>
            <a:ext cx="7790021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NoSQL excels in scaling out to handle massive user traffic.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163389" y="3807976"/>
            <a:ext cx="7790021" cy="638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5000" dirty="0"/>
          </a:p>
        </p:txBody>
      </p:sp>
      <p:sp>
        <p:nvSpPr>
          <p:cNvPr id="8" name="Text 5"/>
          <p:cNvSpPr/>
          <p:nvPr/>
        </p:nvSpPr>
        <p:spPr>
          <a:xfrm>
            <a:off x="8849320" y="4687967"/>
            <a:ext cx="2418040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Flexibility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6163389" y="5106114"/>
            <a:ext cx="7790021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NoSQL offers adaptable data models for evolving online store needs.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6163389" y="6092666"/>
            <a:ext cx="7790021" cy="638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5000" dirty="0"/>
          </a:p>
        </p:txBody>
      </p:sp>
      <p:sp>
        <p:nvSpPr>
          <p:cNvPr id="11" name="Text 8"/>
          <p:cNvSpPr/>
          <p:nvPr/>
        </p:nvSpPr>
        <p:spPr>
          <a:xfrm>
            <a:off x="8849320" y="6972657"/>
            <a:ext cx="2418040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Performance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6163389" y="7390805"/>
            <a:ext cx="7790021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 remains a strong choice for consistent data integrity and analytical tasks.</a:t>
            </a:r>
            <a:endParaRPr lang="en-US" sz="15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D585391-97A8-C44A-FC37-447669C831DE}"/>
              </a:ext>
            </a:extLst>
          </p:cNvPr>
          <p:cNvSpPr/>
          <p:nvPr/>
        </p:nvSpPr>
        <p:spPr>
          <a:xfrm>
            <a:off x="12870180" y="7749540"/>
            <a:ext cx="1760220" cy="480060"/>
          </a:xfrm>
          <a:prstGeom prst="flowChartAlternateProcess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SQL or NoSQL? | DevBorn - Staff Augmentation">
            <a:extLst>
              <a:ext uri="{FF2B5EF4-FFF2-40B4-BE49-F238E27FC236}">
                <a16:creationId xmlns:a16="http://schemas.microsoft.com/office/drawing/2014/main" id="{E900181E-D30A-A66B-CCB2-7678D4CD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70" y="1256823"/>
            <a:ext cx="7733706" cy="549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0512D2-7219-9D34-5F8B-D2AD351ECFFE}"/>
              </a:ext>
            </a:extLst>
          </p:cNvPr>
          <p:cNvSpPr/>
          <p:nvPr/>
        </p:nvSpPr>
        <p:spPr>
          <a:xfrm>
            <a:off x="13851079" y="7402510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&amp;a - Free education icons">
            <a:extLst>
              <a:ext uri="{FF2B5EF4-FFF2-40B4-BE49-F238E27FC236}">
                <a16:creationId xmlns:a16="http://schemas.microsoft.com/office/drawing/2014/main" id="{314EA53E-0C53-384B-D2EC-40C4C87F8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346710"/>
            <a:ext cx="7536180" cy="75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1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0506A5-7185-1374-55F9-CADC8382894D}"/>
              </a:ext>
            </a:extLst>
          </p:cNvPr>
          <p:cNvSpPr txBox="1"/>
          <p:nvPr/>
        </p:nvSpPr>
        <p:spPr>
          <a:xfrm>
            <a:off x="2971800" y="125730"/>
            <a:ext cx="8343900" cy="14050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Introduction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Model: Rigid vs. Flexible Structure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Querying: Structured vs Flexible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endParaRPr lang="en-US" sz="3200" b="1" dirty="0">
              <a:solidFill>
                <a:srgbClr val="101014"/>
              </a:solidFill>
              <a:latin typeface="Playfair Display Bold" pitchFamily="34" charset="0"/>
              <a:ea typeface="Playfair Display Bold" pitchFamily="34" charset="-122"/>
              <a:cs typeface="Playfair Display Bold" pitchFamily="34" charset="-120"/>
            </a:endParaRP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</a:rPr>
              <a:t>Examples of querying: SQL and NoSQL USING MY USE CASE(online store)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Scalability: Horizontal vs. Vertical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 case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conclusion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endParaRPr lang="en-US" sz="3200" dirty="0"/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endParaRPr lang="en-US" sz="3200" dirty="0"/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endParaRPr lang="en-US" sz="3200" b="1" dirty="0">
              <a:solidFill>
                <a:srgbClr val="101014"/>
              </a:solidFill>
              <a:latin typeface="Playfair Display Bold" pitchFamily="34" charset="0"/>
              <a:ea typeface="Playfair Display Bold" pitchFamily="34" charset="-122"/>
              <a:cs typeface="Playfair Display Bold" pitchFamily="34" charset="-120"/>
            </a:endParaRP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endParaRPr lang="en-US" sz="3200" dirty="0"/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endParaRPr lang="en-US" sz="3200" b="1" dirty="0">
              <a:solidFill>
                <a:srgbClr val="101014"/>
              </a:solidFill>
              <a:latin typeface="Playfair Display Bold" pitchFamily="34" charset="0"/>
              <a:ea typeface="Playfair Display Bold" pitchFamily="34" charset="-122"/>
              <a:cs typeface="Playfair Display Bold" pitchFamily="34" charset="-120"/>
            </a:endParaRP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endParaRPr lang="en-US" sz="3200" dirty="0"/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endParaRPr lang="en-US" sz="3200" b="1" dirty="0">
              <a:solidFill>
                <a:srgbClr val="101014"/>
              </a:solidFill>
              <a:latin typeface="Playfair Display Bold" pitchFamily="34" charset="0"/>
              <a:ea typeface="Playfair Display Bold" pitchFamily="34" charset="-122"/>
              <a:cs typeface="Playfair Display Bold" pitchFamily="34" charset="-120"/>
            </a:endParaRP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DCF7E71-6C30-7A18-A249-0D01977329AD}"/>
              </a:ext>
            </a:extLst>
          </p:cNvPr>
          <p:cNvSpPr/>
          <p:nvPr/>
        </p:nvSpPr>
        <p:spPr>
          <a:xfrm>
            <a:off x="12733020" y="7658100"/>
            <a:ext cx="1817370" cy="491490"/>
          </a:xfrm>
          <a:prstGeom prst="flowChartAlternateProcess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3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54871" y="1077817"/>
            <a:ext cx="119206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Introduction: Key Definitions and Differences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85230" y="4682134"/>
            <a:ext cx="43344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SQL: Structured Query Language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456486" y="519023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Relational databases, structured data, table-based, ACID properties (Atomicity, Consistency, Isolation, Durability). Examples: MySQL, PostgreSQL, Oracle.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215497" y="5388414"/>
            <a:ext cx="28433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NoSQL: Not Only SQL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91080" y="58065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Non-relational databases, unstructured or semi-structured data, flexible schemas, eventual consistency.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Examples: MongoDB, Cassandra, Redis.</a:t>
            </a:r>
            <a:endParaRPr lang="en-US" sz="175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DEBEEE1C-3C5E-0D77-3FC0-EC54D50235C7}"/>
              </a:ext>
            </a:extLst>
          </p:cNvPr>
          <p:cNvSpPr/>
          <p:nvPr/>
        </p:nvSpPr>
        <p:spPr>
          <a:xfrm>
            <a:off x="12870180" y="7749540"/>
            <a:ext cx="1760220" cy="480060"/>
          </a:xfrm>
          <a:prstGeom prst="flowChartAlternateProcess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Sql Logo PNGs for Free Download">
            <a:extLst>
              <a:ext uri="{FF2B5EF4-FFF2-40B4-BE49-F238E27FC236}">
                <a16:creationId xmlns:a16="http://schemas.microsoft.com/office/drawing/2014/main" id="{2A66598F-CABA-AA8F-7103-E390A0A14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11" y="1380234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SQL: 1 - Considerazioni su database NoSQL - betaingegneria.it">
            <a:extLst>
              <a:ext uri="{FF2B5EF4-FFF2-40B4-BE49-F238E27FC236}">
                <a16:creationId xmlns:a16="http://schemas.microsoft.com/office/drawing/2014/main" id="{D2B5CC88-74D4-1CCC-E9FE-7DB61257B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493" y="2152829"/>
            <a:ext cx="3714750" cy="303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6A6409-B492-6EA7-1157-A3C6BE3FFDF3}"/>
              </a:ext>
            </a:extLst>
          </p:cNvPr>
          <p:cNvSpPr txBox="1"/>
          <p:nvPr/>
        </p:nvSpPr>
        <p:spPr>
          <a:xfrm>
            <a:off x="10275332" y="7304127"/>
            <a:ext cx="7320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61419" y="133002"/>
            <a:ext cx="103145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Model: Rigid vs Flexible Structure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61419" y="1181943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1288233" y="14087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SQL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88233" y="1899175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Rigid, predefined schema. Data organized in tables with rows and columns. Ideal for consistent data integrity and predictable queries.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696296" y="1181943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7923110" y="14087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NoSQL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23110" y="1899175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Flexible, schema-less or dynamic schema. Data can be stored in documents, key-value pairs, or graphs. Adaptable to evolving data structures.</a:t>
            </a:r>
            <a:endParaRPr lang="en-US" sz="1750" dirty="0"/>
          </a:p>
        </p:txBody>
      </p:sp>
      <p:pic>
        <p:nvPicPr>
          <p:cNvPr id="11" name="Picture 10" descr="A white background with blue text">
            <a:extLst>
              <a:ext uri="{FF2B5EF4-FFF2-40B4-BE49-F238E27FC236}">
                <a16:creationId xmlns:a16="http://schemas.microsoft.com/office/drawing/2014/main" id="{914FB36B-5365-F5D2-AEE7-6CF49959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909"/>
          <a:stretch/>
        </p:blipFill>
        <p:spPr>
          <a:xfrm>
            <a:off x="980768" y="3397586"/>
            <a:ext cx="6285399" cy="2808552"/>
          </a:xfrm>
          <a:prstGeom prst="rect">
            <a:avLst/>
          </a:prstGeom>
        </p:spPr>
      </p:pic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AAD531E-D1D9-2A19-BB79-64B4BA3EAD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7692"/>
          <a:stretch/>
        </p:blipFill>
        <p:spPr>
          <a:xfrm>
            <a:off x="7696296" y="3350785"/>
            <a:ext cx="6805260" cy="4770336"/>
          </a:xfrm>
          <a:prstGeom prst="rect">
            <a:avLst/>
          </a:prstGeom>
        </p:spPr>
      </p:pic>
      <p:pic>
        <p:nvPicPr>
          <p:cNvPr id="15" name="Picture 14" descr="A close-up of a white background">
            <a:extLst>
              <a:ext uri="{FF2B5EF4-FFF2-40B4-BE49-F238E27FC236}">
                <a16:creationId xmlns:a16="http://schemas.microsoft.com/office/drawing/2014/main" id="{82D8841A-35EC-A841-9EFB-FC03A3DED08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3580"/>
          <a:stretch/>
        </p:blipFill>
        <p:spPr>
          <a:xfrm>
            <a:off x="861825" y="6480464"/>
            <a:ext cx="6607657" cy="11343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ACAE1DC-03D5-33AE-76BA-3E69496AEBAD}"/>
              </a:ext>
            </a:extLst>
          </p:cNvPr>
          <p:cNvSpPr/>
          <p:nvPr/>
        </p:nvSpPr>
        <p:spPr>
          <a:xfrm>
            <a:off x="1954421" y="21630"/>
            <a:ext cx="11687297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Querying: Structured vs Flexible</a:t>
            </a:r>
            <a:endParaRPr lang="en-US" sz="4450" dirty="0"/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BD14AC7B-A61D-E8D0-8693-5C079C31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45" y="1438171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4FA4E199-F7E4-452E-62FB-B0D74310F235}"/>
              </a:ext>
            </a:extLst>
          </p:cNvPr>
          <p:cNvSpPr/>
          <p:nvPr/>
        </p:nvSpPr>
        <p:spPr>
          <a:xfrm>
            <a:off x="1387445" y="20547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SQL</a:t>
            </a:r>
            <a:endParaRPr 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8F99E-093B-77CE-149C-F809FD9F3128}"/>
              </a:ext>
            </a:extLst>
          </p:cNvPr>
          <p:cNvSpPr txBox="1"/>
          <p:nvPr/>
        </p:nvSpPr>
        <p:spPr>
          <a:xfrm>
            <a:off x="446048" y="2458775"/>
            <a:ext cx="7315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Structured Queries (SQL)</a:t>
            </a:r>
          </a:p>
          <a:p>
            <a:endParaRPr lang="en-US" dirty="0"/>
          </a:p>
          <a:p>
            <a:r>
              <a:rPr lang="en-US" b="1" dirty="0"/>
              <a:t>    DEFINITION</a:t>
            </a:r>
            <a:r>
              <a:rPr lang="en-US" b="1" u="sng" dirty="0"/>
              <a:t>: </a:t>
            </a:r>
            <a:r>
              <a:rPr lang="en-US" dirty="0"/>
              <a:t>SQL uses structured queries to retrieve data from predefined tables. Data is queried using the Structured Query Language (SQL), which operates on a fixed schema.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b="1" dirty="0"/>
              <a:t>      Key Characteristics </a:t>
            </a:r>
            <a:r>
              <a:rPr lang="en-US" dirty="0"/>
              <a:t>: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Fixed Schema: Data must adhere to a predefined schema (tables with specific columns and data types)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Complex Queries</a:t>
            </a:r>
            <a:r>
              <a:rPr lang="en-US" dirty="0"/>
              <a:t>: Supports JOINs for combining multiple tables, GROUP BY, aggregations, and more.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ACID Compliance</a:t>
            </a:r>
            <a:r>
              <a:rPr lang="en-US" dirty="0"/>
              <a:t>: Guarantees data integrity for complex transactions.</a:t>
            </a:r>
            <a:endParaRPr lang="fr-FR" dirty="0"/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71CA4177-6419-1A30-1A7E-14042A07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364" y="1171057"/>
            <a:ext cx="566976" cy="566976"/>
          </a:xfrm>
          <a:prstGeom prst="rect">
            <a:avLst/>
          </a:prstGeom>
        </p:spPr>
      </p:pic>
      <p:sp>
        <p:nvSpPr>
          <p:cNvPr id="19" name="Text 3">
            <a:extLst>
              <a:ext uri="{FF2B5EF4-FFF2-40B4-BE49-F238E27FC236}">
                <a16:creationId xmlns:a16="http://schemas.microsoft.com/office/drawing/2014/main" id="{5CBBE8CF-52CD-A079-BC36-7EBA73CE1A4A}"/>
              </a:ext>
            </a:extLst>
          </p:cNvPr>
          <p:cNvSpPr/>
          <p:nvPr/>
        </p:nvSpPr>
        <p:spPr>
          <a:xfrm>
            <a:off x="10947079" y="16461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NoSQL</a:t>
            </a:r>
            <a:endParaRPr lang="en-US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A8145-BB4B-8CCD-380A-E6650EA7929A}"/>
              </a:ext>
            </a:extLst>
          </p:cNvPr>
          <p:cNvSpPr txBox="1"/>
          <p:nvPr/>
        </p:nvSpPr>
        <p:spPr>
          <a:xfrm>
            <a:off x="8430322" y="2458775"/>
            <a:ext cx="62000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Flexible Queries (NoSQL)</a:t>
            </a:r>
          </a:p>
          <a:p>
            <a:endParaRPr lang="en-US" dirty="0"/>
          </a:p>
          <a:p>
            <a:r>
              <a:rPr lang="en-US" b="1" dirty="0"/>
              <a:t>    DEFINITION</a:t>
            </a:r>
            <a:r>
              <a:rPr lang="en-US" dirty="0"/>
              <a:t>: NoSQL queries work on schema-less or flexible schemas, meaning the structure of the data can change over time without requiring a predefined schema.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b="1" dirty="0"/>
              <a:t>Key Characteristics: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 No Fixed Schema: </a:t>
            </a:r>
            <a:r>
              <a:rPr lang="en-US" dirty="0"/>
              <a:t>NoSQL allows for unstructured data storage (documents, key-value pairs, etc.).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Simple Queries: </a:t>
            </a:r>
            <a:r>
              <a:rPr lang="en-US" dirty="0"/>
              <a:t>Typically optimized for fast reads and writes. Queries are often simpler, but may lack the complexity of relational queries.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Horizontal Scaling: </a:t>
            </a:r>
            <a:r>
              <a:rPr lang="en-US" dirty="0"/>
              <a:t>NoSQL is designed to scale horizontally, handling large volumes of data across many servers.</a:t>
            </a:r>
            <a:endParaRPr lang="fr-FR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B727F586-7704-3434-6E2B-A996FC18AC65}"/>
              </a:ext>
            </a:extLst>
          </p:cNvPr>
          <p:cNvSpPr/>
          <p:nvPr/>
        </p:nvSpPr>
        <p:spPr>
          <a:xfrm>
            <a:off x="12870180" y="7749540"/>
            <a:ext cx="1760220" cy="480060"/>
          </a:xfrm>
          <a:prstGeom prst="flowChartAlternateProcess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12B05-EFEC-9A47-4FE9-03372A62C1B1}"/>
              </a:ext>
            </a:extLst>
          </p:cNvPr>
          <p:cNvSpPr/>
          <p:nvPr/>
        </p:nvSpPr>
        <p:spPr>
          <a:xfrm>
            <a:off x="13471625" y="734536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37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84302" y="23845"/>
            <a:ext cx="11687297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</a:rPr>
              <a:t>Examples of querying: SQL and NoSQL USING MY USE CASE(online store)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5" y="133251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8530" y="1884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SQL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988681" y="1275719"/>
            <a:ext cx="620385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b="1" dirty="0"/>
              <a:t>SENARIO </a:t>
            </a:r>
            <a:r>
              <a:rPr lang="en-US" sz="1600" dirty="0"/>
              <a:t>: You want to retrieve a list of customers who have made orders in the past year, along with the names of the products they ordered, the order date, and the quantity.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983" y="124204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296698" y="17171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NoSQL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996911" y="921659"/>
            <a:ext cx="3608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074B3A-71E0-103E-FB63-18EC70B6325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2564"/>
          <a:stretch/>
        </p:blipFill>
        <p:spPr>
          <a:xfrm>
            <a:off x="537310" y="2617175"/>
            <a:ext cx="5294777" cy="4489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AD266C-914F-87A3-6042-EC0E7FF9C7EF}"/>
              </a:ext>
            </a:extLst>
          </p:cNvPr>
          <p:cNvSpPr txBox="1"/>
          <p:nvPr/>
        </p:nvSpPr>
        <p:spPr>
          <a:xfrm>
            <a:off x="7391916" y="2082583"/>
            <a:ext cx="7315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SENARIO : </a:t>
            </a:r>
            <a:r>
              <a:rPr lang="en-US" sz="1600" dirty="0"/>
              <a:t>Let’s say you want to retrieve products in the "Electronics" category that are priced above $100, and you also want to limit the results to the first 10 products. You store products in a MongoDB collection, where each product is a document in a collection called products.</a:t>
            </a:r>
            <a:endParaRPr lang="fr-FR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058D2A-AD74-0915-00FD-D72B329694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" r="13485"/>
          <a:stretch/>
        </p:blipFill>
        <p:spPr>
          <a:xfrm>
            <a:off x="6418037" y="3369992"/>
            <a:ext cx="8100852" cy="2597381"/>
          </a:xfrm>
          <a:prstGeom prst="rect">
            <a:avLst/>
          </a:prstGeom>
        </p:spPr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DB555318-5513-36F6-4A21-A72B95E254D5}"/>
              </a:ext>
            </a:extLst>
          </p:cNvPr>
          <p:cNvSpPr/>
          <p:nvPr/>
        </p:nvSpPr>
        <p:spPr>
          <a:xfrm>
            <a:off x="12870180" y="7749540"/>
            <a:ext cx="1760220" cy="480060"/>
          </a:xfrm>
          <a:prstGeom prst="flowChartAlternateProcess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E7E601-CA26-D181-19A3-EA785E092FD6}"/>
              </a:ext>
            </a:extLst>
          </p:cNvPr>
          <p:cNvSpPr/>
          <p:nvPr/>
        </p:nvSpPr>
        <p:spPr>
          <a:xfrm>
            <a:off x="13471625" y="734536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35420" y="396240"/>
            <a:ext cx="87864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Scalability: Horizontal vs. Vertical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056680" y="1454825"/>
            <a:ext cx="28357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Vertical Scaling (SQL)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056680" y="203596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Vertical scaling ("scaling up") increases a single server's power. Simple initially, but limited and creates a single point of failure.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056680" y="332874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Server failure or capacity limits impact the entire system. While easier to implement, it's unsuitable for high growth or high availability needs.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62411" y="1454825"/>
            <a:ext cx="35985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Horizontal Scaling (NoSQL)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862411" y="2035969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Horizontal scaling distributes the database across multiple servers, managing large datasets and high traffic effectively. Adding servers is easy, ensuring high availability, though management complexity increases.</a:t>
            </a:r>
            <a:endParaRPr lang="en-US" sz="1750" dirty="0"/>
          </a:p>
        </p:txBody>
      </p:sp>
      <p:pic>
        <p:nvPicPr>
          <p:cNvPr id="3074" name="Picture 2" descr="What is Scalable System in Distributed System? - GeeksforGeeks">
            <a:extLst>
              <a:ext uri="{FF2B5EF4-FFF2-40B4-BE49-F238E27FC236}">
                <a16:creationId xmlns:a16="http://schemas.microsoft.com/office/drawing/2014/main" id="{564617DC-A44D-4311-8D7C-F61D38E5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507" y="4144424"/>
            <a:ext cx="8119823" cy="382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6C0381B-5CAB-E953-61BB-19DE1113656B}"/>
              </a:ext>
            </a:extLst>
          </p:cNvPr>
          <p:cNvSpPr/>
          <p:nvPr/>
        </p:nvSpPr>
        <p:spPr>
          <a:xfrm>
            <a:off x="12870180" y="7749540"/>
            <a:ext cx="1760220" cy="480060"/>
          </a:xfrm>
          <a:prstGeom prst="flowChartAlternateProcess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27A81-643F-B3F4-C1AC-6DBD693A2957}"/>
              </a:ext>
            </a:extLst>
          </p:cNvPr>
          <p:cNvSpPr/>
          <p:nvPr/>
        </p:nvSpPr>
        <p:spPr>
          <a:xfrm>
            <a:off x="13471625" y="734536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6151"/>
            <a:ext cx="72913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 Cases: The Online Store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18711" y="1685092"/>
            <a:ext cx="30480" cy="5908238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4" name="Shape 2"/>
          <p:cNvSpPr/>
          <p:nvPr/>
        </p:nvSpPr>
        <p:spPr>
          <a:xfrm>
            <a:off x="1358622" y="218015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Shape 3"/>
          <p:cNvSpPr/>
          <p:nvPr/>
        </p:nvSpPr>
        <p:spPr>
          <a:xfrm>
            <a:off x="878800" y="1940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Text 4"/>
          <p:cNvSpPr/>
          <p:nvPr/>
        </p:nvSpPr>
        <p:spPr>
          <a:xfrm>
            <a:off x="1068705" y="2025253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81488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Product Catalog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381488" y="2402324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SQL: structured data, reliable and consistent for managing product information.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358622" y="371391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0" name="Shape 8"/>
          <p:cNvSpPr/>
          <p:nvPr/>
        </p:nvSpPr>
        <p:spPr>
          <a:xfrm>
            <a:off x="878800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9"/>
          <p:cNvSpPr/>
          <p:nvPr/>
        </p:nvSpPr>
        <p:spPr>
          <a:xfrm>
            <a:off x="1044892" y="3559016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381488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User Profiles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381488" y="3936087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NoSQL: flexible schema, can handle complex and varied user data.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358622" y="524768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5" name="Shape 13"/>
          <p:cNvSpPr/>
          <p:nvPr/>
        </p:nvSpPr>
        <p:spPr>
          <a:xfrm>
            <a:off x="87880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6" name="Text 14"/>
          <p:cNvSpPr/>
          <p:nvPr/>
        </p:nvSpPr>
        <p:spPr>
          <a:xfrm>
            <a:off x="1050846" y="5092779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381488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Order Processing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381488" y="5469850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SQL: transactional consistency, critical for handling financial transactions.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1358622" y="678144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0" name="Shape 18"/>
          <p:cNvSpPr/>
          <p:nvPr/>
        </p:nvSpPr>
        <p:spPr>
          <a:xfrm>
            <a:off x="878800" y="65415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1" name="Text 19"/>
          <p:cNvSpPr/>
          <p:nvPr/>
        </p:nvSpPr>
        <p:spPr>
          <a:xfrm>
            <a:off x="1044059" y="6626543"/>
            <a:ext cx="1796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4</a:t>
            </a:r>
            <a:endParaRPr lang="en-US" sz="2650" dirty="0"/>
          </a:p>
        </p:txBody>
      </p:sp>
      <p:sp>
        <p:nvSpPr>
          <p:cNvPr id="22" name="Text 20"/>
          <p:cNvSpPr/>
          <p:nvPr/>
        </p:nvSpPr>
        <p:spPr>
          <a:xfrm>
            <a:off x="2381488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Customer Feedback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2381488" y="7003613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NoSQL: unstructured data, ideal for storing text reviews, images, and videos.</a:t>
            </a:r>
            <a:endParaRPr lang="en-US" sz="1750" dirty="0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D5D881B1-7175-9B16-2184-B982A0525126}"/>
              </a:ext>
            </a:extLst>
          </p:cNvPr>
          <p:cNvSpPr/>
          <p:nvPr/>
        </p:nvSpPr>
        <p:spPr>
          <a:xfrm>
            <a:off x="12870180" y="7749540"/>
            <a:ext cx="1760220" cy="480060"/>
          </a:xfrm>
          <a:prstGeom prst="flowChartAlternateProcess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F12C88-E74B-90F6-11BE-2F4AB6DD9C42}"/>
              </a:ext>
            </a:extLst>
          </p:cNvPr>
          <p:cNvSpPr/>
          <p:nvPr/>
        </p:nvSpPr>
        <p:spPr>
          <a:xfrm>
            <a:off x="13471625" y="734536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B77925EC-CDDF-1667-951F-F97A418E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79" y="1234434"/>
            <a:ext cx="10881382" cy="5394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F300C-412D-B982-128D-E7749ABF704E}"/>
              </a:ext>
            </a:extLst>
          </p:cNvPr>
          <p:cNvSpPr txBox="1"/>
          <p:nvPr/>
        </p:nvSpPr>
        <p:spPr>
          <a:xfrm>
            <a:off x="4526280" y="560070"/>
            <a:ext cx="698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IN MY USE CASE WICH IS ONLINE STORE I FIND THAT :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A94744C-EAB8-C7B4-C115-70AB9E63A807}"/>
              </a:ext>
            </a:extLst>
          </p:cNvPr>
          <p:cNvSpPr/>
          <p:nvPr/>
        </p:nvSpPr>
        <p:spPr>
          <a:xfrm>
            <a:off x="12870180" y="7749540"/>
            <a:ext cx="1760220" cy="480060"/>
          </a:xfrm>
          <a:prstGeom prst="flowChartAlternateProcess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519B3-B5F6-90CC-7933-C4753C25C87D}"/>
              </a:ext>
            </a:extLst>
          </p:cNvPr>
          <p:cNvSpPr/>
          <p:nvPr/>
        </p:nvSpPr>
        <p:spPr>
          <a:xfrm>
            <a:off x="13471625" y="734536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6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762</Words>
  <Application>Microsoft Office PowerPoint</Application>
  <PresentationFormat>Custom</PresentationFormat>
  <Paragraphs>106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Open Sans</vt:lpstr>
      <vt:lpstr>Playfair Display Black</vt:lpstr>
      <vt:lpstr>Wingdings</vt:lpstr>
      <vt:lpstr>Courier New</vt:lpstr>
      <vt:lpstr>Playfair Display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ILYAS SAYH</cp:lastModifiedBy>
  <cp:revision>5</cp:revision>
  <dcterms:created xsi:type="dcterms:W3CDTF">2024-12-05T22:59:09Z</dcterms:created>
  <dcterms:modified xsi:type="dcterms:W3CDTF">2024-12-13T08:50:55Z</dcterms:modified>
</cp:coreProperties>
</file>