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3A5E7D-C805-4C2F-9F26-817CD581B9FB}">
          <p14:sldIdLst>
            <p14:sldId id="256"/>
            <p14:sldId id="257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Helical Resonator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November 29 2017</a:t>
            </a:r>
          </a:p>
          <a:p>
            <a:r>
              <a:rPr lang="en-US" altLang="zh-CN" dirty="0" smtClean="0"/>
              <a:t>Li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factor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054603"/>
              </p:ext>
            </p:extLst>
          </p:nvPr>
        </p:nvGraphicFramePr>
        <p:xfrm>
          <a:off x="3494461" y="5373216"/>
          <a:ext cx="1141338" cy="726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698400" imgH="444240" progId="Equation.DSMT4">
                  <p:embed/>
                </p:oleObj>
              </mc:Choice>
              <mc:Fallback>
                <p:oleObj name="Equation" r:id="rId3" imgW="698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4461" y="5373216"/>
                        <a:ext cx="1141338" cy="726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430808" y="5312596"/>
            <a:ext cx="1305947" cy="8475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1" y="2708920"/>
            <a:ext cx="459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stored in either inductor or capacitor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42253"/>
              </p:ext>
            </p:extLst>
          </p:nvPr>
        </p:nvGraphicFramePr>
        <p:xfrm>
          <a:off x="611560" y="1556792"/>
          <a:ext cx="366586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777680" imgH="419040" progId="Equation.DSMT4">
                  <p:embed/>
                </p:oleObj>
              </mc:Choice>
              <mc:Fallback>
                <p:oleObj name="Equation" r:id="rId5" imgW="1777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1556792"/>
                        <a:ext cx="3665862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501008"/>
            <a:ext cx="317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Energy dissipated on resistance 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802485"/>
              </p:ext>
            </p:extLst>
          </p:nvPr>
        </p:nvGraphicFramePr>
        <p:xfrm>
          <a:off x="4572000" y="2637557"/>
          <a:ext cx="1440161" cy="51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7" imgW="571320" imgH="203040" progId="Equation.DSMT4">
                  <p:embed/>
                </p:oleObj>
              </mc:Choice>
              <mc:Fallback>
                <p:oleObj name="Equation" r:id="rId7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2637557"/>
                        <a:ext cx="1440161" cy="512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499853"/>
              </p:ext>
            </p:extLst>
          </p:nvPr>
        </p:nvGraphicFramePr>
        <p:xfrm>
          <a:off x="3522968" y="3441055"/>
          <a:ext cx="1467711" cy="4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2968" y="3441055"/>
                        <a:ext cx="1467711" cy="489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998190"/>
              </p:ext>
            </p:extLst>
          </p:nvPr>
        </p:nvGraphicFramePr>
        <p:xfrm>
          <a:off x="3347864" y="4077072"/>
          <a:ext cx="1189774" cy="81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11" imgW="571320" imgH="393480" progId="Equation.DSMT4">
                  <p:embed/>
                </p:oleObj>
              </mc:Choice>
              <mc:Fallback>
                <p:oleObj name="Equation" r:id="rId11" imgW="571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7864" y="4077072"/>
                        <a:ext cx="1189774" cy="819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436510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50851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</a:t>
            </a:r>
            <a:endParaRPr lang="zh-CN" alt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06786"/>
              </p:ext>
            </p:extLst>
          </p:nvPr>
        </p:nvGraphicFramePr>
        <p:xfrm>
          <a:off x="1347339" y="4903998"/>
          <a:ext cx="1129718" cy="73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13" imgW="647640" imgH="419040" progId="Equation.DSMT4">
                  <p:embed/>
                </p:oleObj>
              </mc:Choice>
              <mc:Fallback>
                <p:oleObj name="Equation" r:id="rId13" imgW="647640" imgH="41904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339" y="4903998"/>
                        <a:ext cx="1129718" cy="731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23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 case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3324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5" t="-67917" r="4325" b="67917"/>
          <a:stretch/>
        </p:blipFill>
        <p:spPr bwMode="auto">
          <a:xfrm>
            <a:off x="65730" y="-1279560"/>
            <a:ext cx="42957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18" y="4437112"/>
            <a:ext cx="2733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1916832"/>
            <a:ext cx="313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C L R is the combination of </a:t>
            </a:r>
          </a:p>
          <a:p>
            <a:r>
              <a:rPr lang="en-US" altLang="zh-CN" dirty="0" smtClean="0"/>
              <a:t>A lot of C L  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68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80" y="0"/>
            <a:ext cx="8229600" cy="1143000"/>
          </a:xfrm>
        </p:spPr>
        <p:txBody>
          <a:bodyPr/>
          <a:lstStyle/>
          <a:p>
            <a:r>
              <a:rPr lang="en-US" altLang="zh-CN" dirty="0"/>
              <a:t>Amplifier </a:t>
            </a:r>
            <a:r>
              <a:rPr lang="en-US" altLang="zh-CN" dirty="0" smtClean="0"/>
              <a:t>effect 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4" r="1712" b="14116"/>
          <a:stretch/>
        </p:blipFill>
        <p:spPr bwMode="auto">
          <a:xfrm>
            <a:off x="4486944" y="2109049"/>
            <a:ext cx="4184784" cy="53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4083557" cy="445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4853" y="908720"/>
            <a:ext cx="4457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source voltage is low</a:t>
            </a:r>
          </a:p>
          <a:p>
            <a:r>
              <a:rPr lang="en-US" altLang="zh-CN" dirty="0"/>
              <a:t>When </a:t>
            </a:r>
            <a:r>
              <a:rPr lang="en-US" altLang="zh-CN" dirty="0" smtClean="0"/>
              <a:t>resonance The voltage on The inductor</a:t>
            </a:r>
          </a:p>
          <a:p>
            <a:r>
              <a:rPr lang="en-US" altLang="zh-CN" dirty="0" smtClean="0"/>
              <a:t>Equals to The one on Trap capacitor </a:t>
            </a:r>
          </a:p>
          <a:p>
            <a:r>
              <a:rPr lang="en-US" altLang="zh-CN" dirty="0" smtClean="0"/>
              <a:t>(The resistance is very low )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42" y="2773544"/>
            <a:ext cx="4049143" cy="409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486944" y="6309320"/>
            <a:ext cx="1885256" cy="5486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1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75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 Q factor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12758"/>
              </p:ext>
            </p:extLst>
          </p:nvPr>
        </p:nvGraphicFramePr>
        <p:xfrm>
          <a:off x="1035253" y="1746975"/>
          <a:ext cx="1141338" cy="726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698400" imgH="444240" progId="Equation.DSMT4">
                  <p:embed/>
                </p:oleObj>
              </mc:Choice>
              <mc:Fallback>
                <p:oleObj name="Equation" r:id="rId3" imgW="698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253" y="1746975"/>
                        <a:ext cx="1141338" cy="726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71600" y="1686355"/>
            <a:ext cx="1305947" cy="8475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99549" y="1686355"/>
            <a:ext cx="280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Indicated by The Q we need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Low R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High </a:t>
            </a:r>
            <a:r>
              <a:rPr lang="en-US" altLang="zh-CN" dirty="0" smtClean="0"/>
              <a:t>Ratio  of L/C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5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具体计算方法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通过经验公式可以计算出不同尺寸结构的</a:t>
            </a:r>
            <a:r>
              <a:rPr lang="en-US" altLang="zh-CN" dirty="0" smtClean="0"/>
              <a:t>resonator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 L C</a:t>
            </a:r>
          </a:p>
          <a:p>
            <a:r>
              <a:rPr lang="zh-CN" altLang="en-US" dirty="0" smtClean="0"/>
              <a:t>可以通过所需要的共振频率，像最大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值以及合理制作方案，去优化结构参数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Why</a:t>
            </a:r>
            <a:r>
              <a:rPr lang="en-US" altLang="zh-CN" dirty="0" smtClean="0"/>
              <a:t> we need a resonator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What</a:t>
            </a:r>
            <a:r>
              <a:rPr lang="en-US" altLang="zh-CN" dirty="0" smtClean="0"/>
              <a:t> is helical resonator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How</a:t>
            </a:r>
            <a:r>
              <a:rPr lang="en-US" altLang="zh-CN" dirty="0" smtClean="0"/>
              <a:t> to make a helical resonator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49080"/>
            <a:ext cx="58578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38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altLang="zh-CN" dirty="0"/>
              <a:t>Why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60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Voltage and no noise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9465"/>
            <a:ext cx="3096344" cy="28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16075"/>
            <a:ext cx="28098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67" y="2905468"/>
            <a:ext cx="18954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2204864"/>
            <a:ext cx="19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Pseudopotential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0051" y="3116090"/>
            <a:ext cx="28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Secular motion frequency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33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Paul Trap, use RF field to trap ions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617" y="4579263"/>
            <a:ext cx="6467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Need RF with </a:t>
            </a:r>
            <a:r>
              <a:rPr lang="en-US" altLang="zh-CN" sz="2400" dirty="0" smtClean="0">
                <a:solidFill>
                  <a:srgbClr val="FF0000"/>
                </a:solidFill>
              </a:rPr>
              <a:t>High voltage </a:t>
            </a:r>
            <a:r>
              <a:rPr lang="en-US" altLang="zh-CN" sz="2400" dirty="0" smtClean="0"/>
              <a:t>and </a:t>
            </a:r>
            <a:r>
              <a:rPr lang="en-US" altLang="zh-CN" sz="2400" dirty="0" smtClean="0">
                <a:solidFill>
                  <a:srgbClr val="FF0000"/>
                </a:solidFill>
              </a:rPr>
              <a:t>narrow band wid</a:t>
            </a:r>
            <a:r>
              <a:rPr lang="en-US" altLang="zh-CN" sz="2400" dirty="0" smtClean="0"/>
              <a:t>th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561" y="5371351"/>
            <a:ext cx="423571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Deep trap depth- strong trap </a:t>
            </a:r>
            <a:r>
              <a:rPr lang="en-US" altLang="zh-CN" dirty="0" err="1" smtClean="0"/>
              <a:t>strenth</a:t>
            </a:r>
            <a:endParaRPr lang="en-US" altLang="zh-CN" dirty="0" smtClean="0"/>
          </a:p>
          <a:p>
            <a:r>
              <a:rPr lang="en-US" altLang="zh-CN" dirty="0" smtClean="0"/>
              <a:t>2. Big secular motional frequency- fast gate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761417" y="5011311"/>
            <a:ext cx="54644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4201" y="5648350"/>
            <a:ext cx="271856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Low noise-low heating rate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52081" y="4951218"/>
            <a:ext cx="1539740" cy="592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6309320"/>
            <a:ext cx="424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Amplifier 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 noise, so cannot be </a:t>
            </a:r>
            <a:r>
              <a:rPr lang="en-US" altLang="zh-CN" dirty="0" err="1" smtClean="0"/>
              <a:t>uesed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225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4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Helical Resonator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6" t="12679" r="4777" b="8390"/>
          <a:stretch/>
        </p:blipFill>
        <p:spPr bwMode="auto">
          <a:xfrm rot="16200000">
            <a:off x="3543973" y="1401898"/>
            <a:ext cx="1396721" cy="181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88742" y="1843223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RF source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62" y="1556792"/>
            <a:ext cx="1548172" cy="144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2408385" y="2269544"/>
            <a:ext cx="974690" cy="70339"/>
          </a:xfrm>
          <a:custGeom>
            <a:avLst/>
            <a:gdLst>
              <a:gd name="connsiteX0" fmla="*/ 0 w 974690"/>
              <a:gd name="connsiteY0" fmla="*/ 70339 h 70339"/>
              <a:gd name="connsiteX1" fmla="*/ 90435 w 974690"/>
              <a:gd name="connsiteY1" fmla="*/ 40194 h 70339"/>
              <a:gd name="connsiteX2" fmla="*/ 120580 w 974690"/>
              <a:gd name="connsiteY2" fmla="*/ 30145 h 70339"/>
              <a:gd name="connsiteX3" fmla="*/ 633046 w 974690"/>
              <a:gd name="connsiteY3" fmla="*/ 10049 h 70339"/>
              <a:gd name="connsiteX4" fmla="*/ 663191 w 974690"/>
              <a:gd name="connsiteY4" fmla="*/ 0 h 70339"/>
              <a:gd name="connsiteX5" fmla="*/ 844062 w 974690"/>
              <a:gd name="connsiteY5" fmla="*/ 20097 h 70339"/>
              <a:gd name="connsiteX6" fmla="*/ 874207 w 974690"/>
              <a:gd name="connsiteY6" fmla="*/ 30145 h 70339"/>
              <a:gd name="connsiteX7" fmla="*/ 914400 w 974690"/>
              <a:gd name="connsiteY7" fmla="*/ 40194 h 70339"/>
              <a:gd name="connsiteX8" fmla="*/ 944545 w 974690"/>
              <a:gd name="connsiteY8" fmla="*/ 50242 h 70339"/>
              <a:gd name="connsiteX9" fmla="*/ 974690 w 974690"/>
              <a:gd name="connsiteY9" fmla="*/ 50242 h 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4690" h="70339">
                <a:moveTo>
                  <a:pt x="0" y="70339"/>
                </a:moveTo>
                <a:lnTo>
                  <a:pt x="90435" y="40194"/>
                </a:lnTo>
                <a:cubicBezTo>
                  <a:pt x="100483" y="36844"/>
                  <a:pt x="110003" y="30702"/>
                  <a:pt x="120580" y="30145"/>
                </a:cubicBezTo>
                <a:cubicBezTo>
                  <a:pt x="418585" y="14461"/>
                  <a:pt x="247802" y="22087"/>
                  <a:pt x="633046" y="10049"/>
                </a:cubicBezTo>
                <a:cubicBezTo>
                  <a:pt x="643094" y="6699"/>
                  <a:pt x="652599" y="0"/>
                  <a:pt x="663191" y="0"/>
                </a:cubicBezTo>
                <a:cubicBezTo>
                  <a:pt x="717816" y="0"/>
                  <a:pt x="787379" y="5927"/>
                  <a:pt x="844062" y="20097"/>
                </a:cubicBezTo>
                <a:cubicBezTo>
                  <a:pt x="854338" y="22666"/>
                  <a:pt x="864023" y="27235"/>
                  <a:pt x="874207" y="30145"/>
                </a:cubicBezTo>
                <a:cubicBezTo>
                  <a:pt x="887486" y="33939"/>
                  <a:pt x="901121" y="36400"/>
                  <a:pt x="914400" y="40194"/>
                </a:cubicBezTo>
                <a:cubicBezTo>
                  <a:pt x="924584" y="43104"/>
                  <a:pt x="934097" y="48501"/>
                  <a:pt x="944545" y="50242"/>
                </a:cubicBezTo>
                <a:cubicBezTo>
                  <a:pt x="954457" y="51894"/>
                  <a:pt x="964642" y="50242"/>
                  <a:pt x="974690" y="50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131488" y="2329834"/>
            <a:ext cx="1668027" cy="512466"/>
          </a:xfrm>
          <a:custGeom>
            <a:avLst/>
            <a:gdLst>
              <a:gd name="connsiteX0" fmla="*/ 0 w 1668027"/>
              <a:gd name="connsiteY0" fmla="*/ 0 h 512466"/>
              <a:gd name="connsiteX1" fmla="*/ 60291 w 1668027"/>
              <a:gd name="connsiteY1" fmla="*/ 30145 h 512466"/>
              <a:gd name="connsiteX2" fmla="*/ 90436 w 1668027"/>
              <a:gd name="connsiteY2" fmla="*/ 50242 h 512466"/>
              <a:gd name="connsiteX3" fmla="*/ 130629 w 1668027"/>
              <a:gd name="connsiteY3" fmla="*/ 60291 h 512466"/>
              <a:gd name="connsiteX4" fmla="*/ 170822 w 1668027"/>
              <a:gd name="connsiteY4" fmla="*/ 90436 h 512466"/>
              <a:gd name="connsiteX5" fmla="*/ 271306 w 1668027"/>
              <a:gd name="connsiteY5" fmla="*/ 110532 h 512466"/>
              <a:gd name="connsiteX6" fmla="*/ 351693 w 1668027"/>
              <a:gd name="connsiteY6" fmla="*/ 130629 h 512466"/>
              <a:gd name="connsiteX7" fmla="*/ 391886 w 1668027"/>
              <a:gd name="connsiteY7" fmla="*/ 140677 h 512466"/>
              <a:gd name="connsiteX8" fmla="*/ 422031 w 1668027"/>
              <a:gd name="connsiteY8" fmla="*/ 150726 h 512466"/>
              <a:gd name="connsiteX9" fmla="*/ 482321 w 1668027"/>
              <a:gd name="connsiteY9" fmla="*/ 160774 h 512466"/>
              <a:gd name="connsiteX10" fmla="*/ 522515 w 1668027"/>
              <a:gd name="connsiteY10" fmla="*/ 170822 h 512466"/>
              <a:gd name="connsiteX11" fmla="*/ 582805 w 1668027"/>
              <a:gd name="connsiteY11" fmla="*/ 180871 h 512466"/>
              <a:gd name="connsiteX12" fmla="*/ 643095 w 1668027"/>
              <a:gd name="connsiteY12" fmla="*/ 200967 h 512466"/>
              <a:gd name="connsiteX13" fmla="*/ 673240 w 1668027"/>
              <a:gd name="connsiteY13" fmla="*/ 211016 h 512466"/>
              <a:gd name="connsiteX14" fmla="*/ 743578 w 1668027"/>
              <a:gd name="connsiteY14" fmla="*/ 221064 h 512466"/>
              <a:gd name="connsiteX15" fmla="*/ 834014 w 1668027"/>
              <a:gd name="connsiteY15" fmla="*/ 241161 h 512466"/>
              <a:gd name="connsiteX16" fmla="*/ 864159 w 1668027"/>
              <a:gd name="connsiteY16" fmla="*/ 251209 h 512466"/>
              <a:gd name="connsiteX17" fmla="*/ 954594 w 1668027"/>
              <a:gd name="connsiteY17" fmla="*/ 261258 h 512466"/>
              <a:gd name="connsiteX18" fmla="*/ 1014884 w 1668027"/>
              <a:gd name="connsiteY18" fmla="*/ 281354 h 512466"/>
              <a:gd name="connsiteX19" fmla="*/ 1065126 w 1668027"/>
              <a:gd name="connsiteY19" fmla="*/ 291403 h 512466"/>
              <a:gd name="connsiteX20" fmla="*/ 1205803 w 1668027"/>
              <a:gd name="connsiteY20" fmla="*/ 311499 h 512466"/>
              <a:gd name="connsiteX21" fmla="*/ 1286189 w 1668027"/>
              <a:gd name="connsiteY21" fmla="*/ 341644 h 512466"/>
              <a:gd name="connsiteX22" fmla="*/ 1346480 w 1668027"/>
              <a:gd name="connsiteY22" fmla="*/ 361741 h 512466"/>
              <a:gd name="connsiteX23" fmla="*/ 1436915 w 1668027"/>
              <a:gd name="connsiteY23" fmla="*/ 401934 h 512466"/>
              <a:gd name="connsiteX24" fmla="*/ 1517302 w 1668027"/>
              <a:gd name="connsiteY24" fmla="*/ 442128 h 512466"/>
              <a:gd name="connsiteX25" fmla="*/ 1607737 w 1668027"/>
              <a:gd name="connsiteY25" fmla="*/ 472273 h 512466"/>
              <a:gd name="connsiteX26" fmla="*/ 1647930 w 1668027"/>
              <a:gd name="connsiteY26" fmla="*/ 492370 h 512466"/>
              <a:gd name="connsiteX27" fmla="*/ 1668027 w 1668027"/>
              <a:gd name="connsiteY27" fmla="*/ 512466 h 5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68027" h="512466">
                <a:moveTo>
                  <a:pt x="0" y="0"/>
                </a:moveTo>
                <a:cubicBezTo>
                  <a:pt x="20097" y="10048"/>
                  <a:pt x="40649" y="19233"/>
                  <a:pt x="60291" y="30145"/>
                </a:cubicBezTo>
                <a:cubicBezTo>
                  <a:pt x="70848" y="36010"/>
                  <a:pt x="79336" y="45485"/>
                  <a:pt x="90436" y="50242"/>
                </a:cubicBezTo>
                <a:cubicBezTo>
                  <a:pt x="103129" y="55682"/>
                  <a:pt x="117231" y="56941"/>
                  <a:pt x="130629" y="60291"/>
                </a:cubicBezTo>
                <a:cubicBezTo>
                  <a:pt x="144027" y="70339"/>
                  <a:pt x="155843" y="82947"/>
                  <a:pt x="170822" y="90436"/>
                </a:cubicBezTo>
                <a:cubicBezTo>
                  <a:pt x="186666" y="98358"/>
                  <a:pt x="262476" y="108640"/>
                  <a:pt x="271306" y="110532"/>
                </a:cubicBezTo>
                <a:cubicBezTo>
                  <a:pt x="298313" y="116319"/>
                  <a:pt x="324897" y="123930"/>
                  <a:pt x="351693" y="130629"/>
                </a:cubicBezTo>
                <a:cubicBezTo>
                  <a:pt x="365091" y="133978"/>
                  <a:pt x="378785" y="136310"/>
                  <a:pt x="391886" y="140677"/>
                </a:cubicBezTo>
                <a:cubicBezTo>
                  <a:pt x="401934" y="144027"/>
                  <a:pt x="411691" y="148428"/>
                  <a:pt x="422031" y="150726"/>
                </a:cubicBezTo>
                <a:cubicBezTo>
                  <a:pt x="441920" y="155146"/>
                  <a:pt x="462343" y="156779"/>
                  <a:pt x="482321" y="160774"/>
                </a:cubicBezTo>
                <a:cubicBezTo>
                  <a:pt x="495863" y="163482"/>
                  <a:pt x="508973" y="168114"/>
                  <a:pt x="522515" y="170822"/>
                </a:cubicBezTo>
                <a:cubicBezTo>
                  <a:pt x="542493" y="174818"/>
                  <a:pt x="563039" y="175930"/>
                  <a:pt x="582805" y="180871"/>
                </a:cubicBezTo>
                <a:cubicBezTo>
                  <a:pt x="603356" y="186009"/>
                  <a:pt x="622998" y="194268"/>
                  <a:pt x="643095" y="200967"/>
                </a:cubicBezTo>
                <a:cubicBezTo>
                  <a:pt x="653143" y="204316"/>
                  <a:pt x="662755" y="209518"/>
                  <a:pt x="673240" y="211016"/>
                </a:cubicBezTo>
                <a:lnTo>
                  <a:pt x="743578" y="221064"/>
                </a:lnTo>
                <a:cubicBezTo>
                  <a:pt x="811437" y="243684"/>
                  <a:pt x="727914" y="217584"/>
                  <a:pt x="834014" y="241161"/>
                </a:cubicBezTo>
                <a:cubicBezTo>
                  <a:pt x="844354" y="243459"/>
                  <a:pt x="853711" y="249468"/>
                  <a:pt x="864159" y="251209"/>
                </a:cubicBezTo>
                <a:cubicBezTo>
                  <a:pt x="894077" y="256195"/>
                  <a:pt x="924449" y="257908"/>
                  <a:pt x="954594" y="261258"/>
                </a:cubicBezTo>
                <a:cubicBezTo>
                  <a:pt x="974691" y="267957"/>
                  <a:pt x="994447" y="275780"/>
                  <a:pt x="1014884" y="281354"/>
                </a:cubicBezTo>
                <a:cubicBezTo>
                  <a:pt x="1031361" y="285848"/>
                  <a:pt x="1048322" y="288348"/>
                  <a:pt x="1065126" y="291403"/>
                </a:cubicBezTo>
                <a:cubicBezTo>
                  <a:pt x="1128863" y="302992"/>
                  <a:pt x="1135936" y="302766"/>
                  <a:pt x="1205803" y="311499"/>
                </a:cubicBezTo>
                <a:cubicBezTo>
                  <a:pt x="1292827" y="333257"/>
                  <a:pt x="1198610" y="306613"/>
                  <a:pt x="1286189" y="341644"/>
                </a:cubicBezTo>
                <a:cubicBezTo>
                  <a:pt x="1305858" y="349511"/>
                  <a:pt x="1346480" y="361741"/>
                  <a:pt x="1346480" y="361741"/>
                </a:cubicBezTo>
                <a:cubicBezTo>
                  <a:pt x="1435156" y="420859"/>
                  <a:pt x="1293416" y="330183"/>
                  <a:pt x="1436915" y="401934"/>
                </a:cubicBezTo>
                <a:cubicBezTo>
                  <a:pt x="1463711" y="415332"/>
                  <a:pt x="1488238" y="434862"/>
                  <a:pt x="1517302" y="442128"/>
                </a:cubicBezTo>
                <a:cubicBezTo>
                  <a:pt x="1563958" y="453792"/>
                  <a:pt x="1559088" y="450651"/>
                  <a:pt x="1607737" y="472273"/>
                </a:cubicBezTo>
                <a:cubicBezTo>
                  <a:pt x="1621425" y="478357"/>
                  <a:pt x="1635467" y="484061"/>
                  <a:pt x="1647930" y="492370"/>
                </a:cubicBezTo>
                <a:cubicBezTo>
                  <a:pt x="1655813" y="497625"/>
                  <a:pt x="1661328" y="505767"/>
                  <a:pt x="1668027" y="5124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111392" y="1515918"/>
            <a:ext cx="1447020" cy="572756"/>
          </a:xfrm>
          <a:custGeom>
            <a:avLst/>
            <a:gdLst>
              <a:gd name="connsiteX0" fmla="*/ 0 w 1447020"/>
              <a:gd name="connsiteY0" fmla="*/ 572756 h 572756"/>
              <a:gd name="connsiteX1" fmla="*/ 60290 w 1447020"/>
              <a:gd name="connsiteY1" fmla="*/ 532563 h 572756"/>
              <a:gd name="connsiteX2" fmla="*/ 110532 w 1447020"/>
              <a:gd name="connsiteY2" fmla="*/ 512466 h 572756"/>
              <a:gd name="connsiteX3" fmla="*/ 150725 w 1447020"/>
              <a:gd name="connsiteY3" fmla="*/ 492369 h 572756"/>
              <a:gd name="connsiteX4" fmla="*/ 180870 w 1447020"/>
              <a:gd name="connsiteY4" fmla="*/ 472272 h 572756"/>
              <a:gd name="connsiteX5" fmla="*/ 351692 w 1447020"/>
              <a:gd name="connsiteY5" fmla="*/ 391886 h 572756"/>
              <a:gd name="connsiteX6" fmla="*/ 411982 w 1447020"/>
              <a:gd name="connsiteY6" fmla="*/ 361741 h 572756"/>
              <a:gd name="connsiteX7" fmla="*/ 472272 w 1447020"/>
              <a:gd name="connsiteY7" fmla="*/ 351692 h 572756"/>
              <a:gd name="connsiteX8" fmla="*/ 502417 w 1447020"/>
              <a:gd name="connsiteY8" fmla="*/ 331596 h 572756"/>
              <a:gd name="connsiteX9" fmla="*/ 542611 w 1447020"/>
              <a:gd name="connsiteY9" fmla="*/ 321547 h 572756"/>
              <a:gd name="connsiteX10" fmla="*/ 602901 w 1447020"/>
              <a:gd name="connsiteY10" fmla="*/ 261257 h 572756"/>
              <a:gd name="connsiteX11" fmla="*/ 663191 w 1447020"/>
              <a:gd name="connsiteY11" fmla="*/ 221064 h 572756"/>
              <a:gd name="connsiteX12" fmla="*/ 703384 w 1447020"/>
              <a:gd name="connsiteY12" fmla="*/ 180870 h 572756"/>
              <a:gd name="connsiteX13" fmla="*/ 733529 w 1447020"/>
              <a:gd name="connsiteY13" fmla="*/ 170822 h 572756"/>
              <a:gd name="connsiteX14" fmla="*/ 854110 w 1447020"/>
              <a:gd name="connsiteY14" fmla="*/ 100483 h 572756"/>
              <a:gd name="connsiteX15" fmla="*/ 914400 w 1447020"/>
              <a:gd name="connsiteY15" fmla="*/ 80387 h 572756"/>
              <a:gd name="connsiteX16" fmla="*/ 944545 w 1447020"/>
              <a:gd name="connsiteY16" fmla="*/ 70338 h 572756"/>
              <a:gd name="connsiteX17" fmla="*/ 1045028 w 1447020"/>
              <a:gd name="connsiteY17" fmla="*/ 30145 h 572756"/>
              <a:gd name="connsiteX18" fmla="*/ 1135463 w 1447020"/>
              <a:gd name="connsiteY18" fmla="*/ 0 h 572756"/>
              <a:gd name="connsiteX19" fmla="*/ 1235947 w 1447020"/>
              <a:gd name="connsiteY19" fmla="*/ 10048 h 572756"/>
              <a:gd name="connsiteX20" fmla="*/ 1296237 w 1447020"/>
              <a:gd name="connsiteY20" fmla="*/ 50242 h 572756"/>
              <a:gd name="connsiteX21" fmla="*/ 1336431 w 1447020"/>
              <a:gd name="connsiteY21" fmla="*/ 110532 h 572756"/>
              <a:gd name="connsiteX22" fmla="*/ 1386672 w 1447020"/>
              <a:gd name="connsiteY22" fmla="*/ 170822 h 572756"/>
              <a:gd name="connsiteX23" fmla="*/ 1416817 w 1447020"/>
              <a:gd name="connsiteY23" fmla="*/ 251209 h 572756"/>
              <a:gd name="connsiteX24" fmla="*/ 1446962 w 1447020"/>
              <a:gd name="connsiteY24" fmla="*/ 281354 h 57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47020" h="572756">
                <a:moveTo>
                  <a:pt x="0" y="572756"/>
                </a:moveTo>
                <a:cubicBezTo>
                  <a:pt x="20097" y="559358"/>
                  <a:pt x="39086" y="544129"/>
                  <a:pt x="60290" y="532563"/>
                </a:cubicBezTo>
                <a:cubicBezTo>
                  <a:pt x="76125" y="523926"/>
                  <a:pt x="94049" y="519792"/>
                  <a:pt x="110532" y="512466"/>
                </a:cubicBezTo>
                <a:cubicBezTo>
                  <a:pt x="124220" y="506382"/>
                  <a:pt x="137720" y="499801"/>
                  <a:pt x="150725" y="492369"/>
                </a:cubicBezTo>
                <a:cubicBezTo>
                  <a:pt x="161210" y="486377"/>
                  <a:pt x="170214" y="477955"/>
                  <a:pt x="180870" y="472272"/>
                </a:cubicBezTo>
                <a:cubicBezTo>
                  <a:pt x="418373" y="345603"/>
                  <a:pt x="219271" y="452077"/>
                  <a:pt x="351692" y="391886"/>
                </a:cubicBezTo>
                <a:cubicBezTo>
                  <a:pt x="372147" y="382588"/>
                  <a:pt x="390666" y="368846"/>
                  <a:pt x="411982" y="361741"/>
                </a:cubicBezTo>
                <a:cubicBezTo>
                  <a:pt x="431310" y="355298"/>
                  <a:pt x="452175" y="355042"/>
                  <a:pt x="472272" y="351692"/>
                </a:cubicBezTo>
                <a:cubicBezTo>
                  <a:pt x="482320" y="344993"/>
                  <a:pt x="491317" y="336353"/>
                  <a:pt x="502417" y="331596"/>
                </a:cubicBezTo>
                <a:cubicBezTo>
                  <a:pt x="515111" y="326156"/>
                  <a:pt x="531297" y="329467"/>
                  <a:pt x="542611" y="321547"/>
                </a:cubicBezTo>
                <a:cubicBezTo>
                  <a:pt x="565894" y="305249"/>
                  <a:pt x="579253" y="277022"/>
                  <a:pt x="602901" y="261257"/>
                </a:cubicBezTo>
                <a:cubicBezTo>
                  <a:pt x="622998" y="247859"/>
                  <a:pt x="646112" y="238143"/>
                  <a:pt x="663191" y="221064"/>
                </a:cubicBezTo>
                <a:cubicBezTo>
                  <a:pt x="676589" y="207666"/>
                  <a:pt x="687966" y="191883"/>
                  <a:pt x="703384" y="180870"/>
                </a:cubicBezTo>
                <a:cubicBezTo>
                  <a:pt x="712003" y="174714"/>
                  <a:pt x="724230" y="175894"/>
                  <a:pt x="733529" y="170822"/>
                </a:cubicBezTo>
                <a:cubicBezTo>
                  <a:pt x="778244" y="146432"/>
                  <a:pt x="808585" y="118693"/>
                  <a:pt x="854110" y="100483"/>
                </a:cubicBezTo>
                <a:cubicBezTo>
                  <a:pt x="873779" y="92616"/>
                  <a:pt x="894303" y="87086"/>
                  <a:pt x="914400" y="80387"/>
                </a:cubicBezTo>
                <a:cubicBezTo>
                  <a:pt x="924448" y="77038"/>
                  <a:pt x="935071" y="75075"/>
                  <a:pt x="944545" y="70338"/>
                </a:cubicBezTo>
                <a:cubicBezTo>
                  <a:pt x="1038810" y="23207"/>
                  <a:pt x="920854" y="79815"/>
                  <a:pt x="1045028" y="30145"/>
                </a:cubicBezTo>
                <a:cubicBezTo>
                  <a:pt x="1108092" y="4919"/>
                  <a:pt x="1077771" y="14423"/>
                  <a:pt x="1135463" y="0"/>
                </a:cubicBezTo>
                <a:cubicBezTo>
                  <a:pt x="1168958" y="3349"/>
                  <a:pt x="1203818" y="8"/>
                  <a:pt x="1235947" y="10048"/>
                </a:cubicBezTo>
                <a:cubicBezTo>
                  <a:pt x="1259001" y="17252"/>
                  <a:pt x="1296237" y="50242"/>
                  <a:pt x="1296237" y="50242"/>
                </a:cubicBezTo>
                <a:cubicBezTo>
                  <a:pt x="1309635" y="70339"/>
                  <a:pt x="1319352" y="93453"/>
                  <a:pt x="1336431" y="110532"/>
                </a:cubicBezTo>
                <a:cubicBezTo>
                  <a:pt x="1358656" y="132757"/>
                  <a:pt x="1372681" y="142841"/>
                  <a:pt x="1386672" y="170822"/>
                </a:cubicBezTo>
                <a:cubicBezTo>
                  <a:pt x="1402804" y="203085"/>
                  <a:pt x="1392143" y="216665"/>
                  <a:pt x="1416817" y="251209"/>
                </a:cubicBezTo>
                <a:cubicBezTo>
                  <a:pt x="1449749" y="297314"/>
                  <a:pt x="1446962" y="252530"/>
                  <a:pt x="1446962" y="281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418434" y="2550898"/>
            <a:ext cx="1989573" cy="890609"/>
          </a:xfrm>
          <a:custGeom>
            <a:avLst/>
            <a:gdLst>
              <a:gd name="connsiteX0" fmla="*/ 0 w 1989573"/>
              <a:gd name="connsiteY0" fmla="*/ 0 h 890609"/>
              <a:gd name="connsiteX1" fmla="*/ 50241 w 1989573"/>
              <a:gd name="connsiteY1" fmla="*/ 30145 h 890609"/>
              <a:gd name="connsiteX2" fmla="*/ 80386 w 1989573"/>
              <a:gd name="connsiteY2" fmla="*/ 50242 h 890609"/>
              <a:gd name="connsiteX3" fmla="*/ 110531 w 1989573"/>
              <a:gd name="connsiteY3" fmla="*/ 90435 h 890609"/>
              <a:gd name="connsiteX4" fmla="*/ 190918 w 1989573"/>
              <a:gd name="connsiteY4" fmla="*/ 150725 h 890609"/>
              <a:gd name="connsiteX5" fmla="*/ 251208 w 1989573"/>
              <a:gd name="connsiteY5" fmla="*/ 211016 h 890609"/>
              <a:gd name="connsiteX6" fmla="*/ 311498 w 1989573"/>
              <a:gd name="connsiteY6" fmla="*/ 261257 h 890609"/>
              <a:gd name="connsiteX7" fmla="*/ 351692 w 1989573"/>
              <a:gd name="connsiteY7" fmla="*/ 321547 h 890609"/>
              <a:gd name="connsiteX8" fmla="*/ 371789 w 1989573"/>
              <a:gd name="connsiteY8" fmla="*/ 351692 h 890609"/>
              <a:gd name="connsiteX9" fmla="*/ 432079 w 1989573"/>
              <a:gd name="connsiteY9" fmla="*/ 411983 h 890609"/>
              <a:gd name="connsiteX10" fmla="*/ 532562 w 1989573"/>
              <a:gd name="connsiteY10" fmla="*/ 512466 h 890609"/>
              <a:gd name="connsiteX11" fmla="*/ 562707 w 1989573"/>
              <a:gd name="connsiteY11" fmla="*/ 542611 h 890609"/>
              <a:gd name="connsiteX12" fmla="*/ 592852 w 1989573"/>
              <a:gd name="connsiteY12" fmla="*/ 572756 h 890609"/>
              <a:gd name="connsiteX13" fmla="*/ 673239 w 1989573"/>
              <a:gd name="connsiteY13" fmla="*/ 612950 h 890609"/>
              <a:gd name="connsiteX14" fmla="*/ 743578 w 1989573"/>
              <a:gd name="connsiteY14" fmla="*/ 673240 h 890609"/>
              <a:gd name="connsiteX15" fmla="*/ 803868 w 1989573"/>
              <a:gd name="connsiteY15" fmla="*/ 703385 h 890609"/>
              <a:gd name="connsiteX16" fmla="*/ 834013 w 1989573"/>
              <a:gd name="connsiteY16" fmla="*/ 723481 h 890609"/>
              <a:gd name="connsiteX17" fmla="*/ 874206 w 1989573"/>
              <a:gd name="connsiteY17" fmla="*/ 753627 h 890609"/>
              <a:gd name="connsiteX18" fmla="*/ 934496 w 1989573"/>
              <a:gd name="connsiteY18" fmla="*/ 773723 h 890609"/>
              <a:gd name="connsiteX19" fmla="*/ 994786 w 1989573"/>
              <a:gd name="connsiteY19" fmla="*/ 793820 h 890609"/>
              <a:gd name="connsiteX20" fmla="*/ 1024931 w 1989573"/>
              <a:gd name="connsiteY20" fmla="*/ 803868 h 890609"/>
              <a:gd name="connsiteX21" fmla="*/ 1075173 w 1989573"/>
              <a:gd name="connsiteY21" fmla="*/ 813917 h 890609"/>
              <a:gd name="connsiteX22" fmla="*/ 1135463 w 1989573"/>
              <a:gd name="connsiteY22" fmla="*/ 834013 h 890609"/>
              <a:gd name="connsiteX23" fmla="*/ 1185705 w 1989573"/>
              <a:gd name="connsiteY23" fmla="*/ 854110 h 890609"/>
              <a:gd name="connsiteX24" fmla="*/ 1286189 w 1989573"/>
              <a:gd name="connsiteY24" fmla="*/ 864158 h 890609"/>
              <a:gd name="connsiteX25" fmla="*/ 1617784 w 1989573"/>
              <a:gd name="connsiteY25" fmla="*/ 864158 h 890609"/>
              <a:gd name="connsiteX26" fmla="*/ 1647929 w 1989573"/>
              <a:gd name="connsiteY26" fmla="*/ 834013 h 890609"/>
              <a:gd name="connsiteX27" fmla="*/ 1728316 w 1989573"/>
              <a:gd name="connsiteY27" fmla="*/ 793820 h 890609"/>
              <a:gd name="connsiteX28" fmla="*/ 1788606 w 1989573"/>
              <a:gd name="connsiteY28" fmla="*/ 733530 h 890609"/>
              <a:gd name="connsiteX29" fmla="*/ 1808703 w 1989573"/>
              <a:gd name="connsiteY29" fmla="*/ 703385 h 890609"/>
              <a:gd name="connsiteX30" fmla="*/ 1838848 w 1989573"/>
              <a:gd name="connsiteY30" fmla="*/ 663191 h 890609"/>
              <a:gd name="connsiteX31" fmla="*/ 1889090 w 1989573"/>
              <a:gd name="connsiteY31" fmla="*/ 592853 h 890609"/>
              <a:gd name="connsiteX32" fmla="*/ 1929283 w 1989573"/>
              <a:gd name="connsiteY32" fmla="*/ 512466 h 890609"/>
              <a:gd name="connsiteX33" fmla="*/ 1959428 w 1989573"/>
              <a:gd name="connsiteY33" fmla="*/ 452176 h 890609"/>
              <a:gd name="connsiteX34" fmla="*/ 1979525 w 1989573"/>
              <a:gd name="connsiteY34" fmla="*/ 391886 h 890609"/>
              <a:gd name="connsiteX35" fmla="*/ 1989573 w 1989573"/>
              <a:gd name="connsiteY35" fmla="*/ 361741 h 890609"/>
              <a:gd name="connsiteX36" fmla="*/ 1989573 w 1989573"/>
              <a:gd name="connsiteY36" fmla="*/ 291402 h 89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89573" h="890609">
                <a:moveTo>
                  <a:pt x="0" y="0"/>
                </a:moveTo>
                <a:cubicBezTo>
                  <a:pt x="16747" y="10048"/>
                  <a:pt x="33679" y="19794"/>
                  <a:pt x="50241" y="30145"/>
                </a:cubicBezTo>
                <a:cubicBezTo>
                  <a:pt x="60482" y="36546"/>
                  <a:pt x="71847" y="41703"/>
                  <a:pt x="80386" y="50242"/>
                </a:cubicBezTo>
                <a:cubicBezTo>
                  <a:pt x="92228" y="62084"/>
                  <a:pt x="98689" y="78593"/>
                  <a:pt x="110531" y="90435"/>
                </a:cubicBezTo>
                <a:cubicBezTo>
                  <a:pt x="134404" y="114308"/>
                  <a:pt x="163086" y="132171"/>
                  <a:pt x="190918" y="150725"/>
                </a:cubicBezTo>
                <a:cubicBezTo>
                  <a:pt x="248683" y="227747"/>
                  <a:pt x="192436" y="162039"/>
                  <a:pt x="251208" y="211016"/>
                </a:cubicBezTo>
                <a:cubicBezTo>
                  <a:pt x="328569" y="275484"/>
                  <a:pt x="236661" y="211367"/>
                  <a:pt x="311498" y="261257"/>
                </a:cubicBezTo>
                <a:lnTo>
                  <a:pt x="351692" y="321547"/>
                </a:lnTo>
                <a:cubicBezTo>
                  <a:pt x="358391" y="331595"/>
                  <a:pt x="361741" y="344993"/>
                  <a:pt x="371789" y="351692"/>
                </a:cubicBezTo>
                <a:cubicBezTo>
                  <a:pt x="432722" y="392314"/>
                  <a:pt x="371317" y="346547"/>
                  <a:pt x="432079" y="411983"/>
                </a:cubicBezTo>
                <a:cubicBezTo>
                  <a:pt x="464311" y="446694"/>
                  <a:pt x="499068" y="478972"/>
                  <a:pt x="532562" y="512466"/>
                </a:cubicBezTo>
                <a:lnTo>
                  <a:pt x="562707" y="542611"/>
                </a:lnTo>
                <a:cubicBezTo>
                  <a:pt x="572755" y="552659"/>
                  <a:pt x="581028" y="564873"/>
                  <a:pt x="592852" y="572756"/>
                </a:cubicBezTo>
                <a:cubicBezTo>
                  <a:pt x="695605" y="641259"/>
                  <a:pt x="525753" y="531013"/>
                  <a:pt x="673239" y="612950"/>
                </a:cubicBezTo>
                <a:cubicBezTo>
                  <a:pt x="718394" y="638036"/>
                  <a:pt x="707026" y="642781"/>
                  <a:pt x="743578" y="673240"/>
                </a:cubicBezTo>
                <a:cubicBezTo>
                  <a:pt x="786771" y="709233"/>
                  <a:pt x="758552" y="680727"/>
                  <a:pt x="803868" y="703385"/>
                </a:cubicBezTo>
                <a:cubicBezTo>
                  <a:pt x="814670" y="708786"/>
                  <a:pt x="824186" y="716462"/>
                  <a:pt x="834013" y="723481"/>
                </a:cubicBezTo>
                <a:cubicBezTo>
                  <a:pt x="847641" y="733215"/>
                  <a:pt x="859227" y="746137"/>
                  <a:pt x="874206" y="753627"/>
                </a:cubicBezTo>
                <a:cubicBezTo>
                  <a:pt x="893153" y="763101"/>
                  <a:pt x="914399" y="767024"/>
                  <a:pt x="934496" y="773723"/>
                </a:cubicBezTo>
                <a:lnTo>
                  <a:pt x="994786" y="793820"/>
                </a:lnTo>
                <a:cubicBezTo>
                  <a:pt x="1004834" y="797169"/>
                  <a:pt x="1014545" y="801791"/>
                  <a:pt x="1024931" y="803868"/>
                </a:cubicBezTo>
                <a:cubicBezTo>
                  <a:pt x="1041678" y="807218"/>
                  <a:pt x="1058696" y="809423"/>
                  <a:pt x="1075173" y="813917"/>
                </a:cubicBezTo>
                <a:cubicBezTo>
                  <a:pt x="1095610" y="819491"/>
                  <a:pt x="1115794" y="826146"/>
                  <a:pt x="1135463" y="834013"/>
                </a:cubicBezTo>
                <a:cubicBezTo>
                  <a:pt x="1152210" y="840712"/>
                  <a:pt x="1168018" y="850573"/>
                  <a:pt x="1185705" y="854110"/>
                </a:cubicBezTo>
                <a:cubicBezTo>
                  <a:pt x="1218713" y="860712"/>
                  <a:pt x="1252694" y="860809"/>
                  <a:pt x="1286189" y="864158"/>
                </a:cubicBezTo>
                <a:cubicBezTo>
                  <a:pt x="1405358" y="903884"/>
                  <a:pt x="1366072" y="894669"/>
                  <a:pt x="1617784" y="864158"/>
                </a:cubicBezTo>
                <a:cubicBezTo>
                  <a:pt x="1631891" y="862448"/>
                  <a:pt x="1637012" y="843110"/>
                  <a:pt x="1647929" y="834013"/>
                </a:cubicBezTo>
                <a:cubicBezTo>
                  <a:pt x="1675714" y="810859"/>
                  <a:pt x="1692803" y="808025"/>
                  <a:pt x="1728316" y="793820"/>
                </a:cubicBezTo>
                <a:cubicBezTo>
                  <a:pt x="1748413" y="773723"/>
                  <a:pt x="1772841" y="757178"/>
                  <a:pt x="1788606" y="733530"/>
                </a:cubicBezTo>
                <a:cubicBezTo>
                  <a:pt x="1795305" y="723482"/>
                  <a:pt x="1801684" y="713212"/>
                  <a:pt x="1808703" y="703385"/>
                </a:cubicBezTo>
                <a:cubicBezTo>
                  <a:pt x="1818437" y="689757"/>
                  <a:pt x="1829972" y="677393"/>
                  <a:pt x="1838848" y="663191"/>
                </a:cubicBezTo>
                <a:cubicBezTo>
                  <a:pt x="1882933" y="592655"/>
                  <a:pt x="1831625" y="650318"/>
                  <a:pt x="1889090" y="592853"/>
                </a:cubicBezTo>
                <a:cubicBezTo>
                  <a:pt x="1902488" y="566057"/>
                  <a:pt x="1919810" y="540887"/>
                  <a:pt x="1929283" y="512466"/>
                </a:cubicBezTo>
                <a:cubicBezTo>
                  <a:pt x="1943150" y="470864"/>
                  <a:pt x="1933456" y="491134"/>
                  <a:pt x="1959428" y="452176"/>
                </a:cubicBezTo>
                <a:lnTo>
                  <a:pt x="1979525" y="391886"/>
                </a:lnTo>
                <a:cubicBezTo>
                  <a:pt x="1982874" y="381838"/>
                  <a:pt x="1989573" y="372333"/>
                  <a:pt x="1989573" y="361741"/>
                </a:cubicBezTo>
                <a:lnTo>
                  <a:pt x="1989573" y="2914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267330" y="3183944"/>
            <a:ext cx="50687" cy="331596"/>
          </a:xfrm>
          <a:custGeom>
            <a:avLst/>
            <a:gdLst>
              <a:gd name="connsiteX0" fmla="*/ 0 w 50687"/>
              <a:gd name="connsiteY0" fmla="*/ 0 h 331596"/>
              <a:gd name="connsiteX1" fmla="*/ 30145 w 50687"/>
              <a:gd name="connsiteY1" fmla="*/ 50242 h 331596"/>
              <a:gd name="connsiteX2" fmla="*/ 50242 w 50687"/>
              <a:gd name="connsiteY2" fmla="*/ 80387 h 331596"/>
              <a:gd name="connsiteX3" fmla="*/ 40194 w 50687"/>
              <a:gd name="connsiteY3" fmla="*/ 331596 h 3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87" h="331596">
                <a:moveTo>
                  <a:pt x="0" y="0"/>
                </a:moveTo>
                <a:cubicBezTo>
                  <a:pt x="10048" y="16747"/>
                  <a:pt x="19794" y="33680"/>
                  <a:pt x="30145" y="50242"/>
                </a:cubicBezTo>
                <a:cubicBezTo>
                  <a:pt x="36546" y="60483"/>
                  <a:pt x="49811" y="68318"/>
                  <a:pt x="50242" y="80387"/>
                </a:cubicBezTo>
                <a:cubicBezTo>
                  <a:pt x="53233" y="164137"/>
                  <a:pt x="40194" y="331596"/>
                  <a:pt x="40194" y="3315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125046" y="3515540"/>
            <a:ext cx="282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242333" y="3571415"/>
            <a:ext cx="75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5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76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Circuit-impedance matching to source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31578"/>
            <a:ext cx="3308194" cy="262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45850" y="1557280"/>
            <a:ext cx="128221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6336" y="1130575"/>
            <a:ext cx="133791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Antenna</a:t>
            </a:r>
          </a:p>
          <a:p>
            <a:r>
              <a:rPr lang="en-US" altLang="zh-CN" dirty="0" smtClean="0"/>
              <a:t>Resonator</a:t>
            </a:r>
          </a:p>
          <a:p>
            <a:r>
              <a:rPr lang="en-US" altLang="zh-CN" dirty="0"/>
              <a:t>trap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1741946"/>
            <a:ext cx="3829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 impedance of source is 50Ohm</a:t>
            </a:r>
          </a:p>
          <a:p>
            <a:r>
              <a:rPr lang="en-US" altLang="zh-CN" dirty="0" smtClean="0"/>
              <a:t>For getting minimum reflection power</a:t>
            </a:r>
          </a:p>
          <a:p>
            <a:r>
              <a:rPr lang="en-US" altLang="zh-CN" dirty="0" smtClean="0"/>
              <a:t>The load impedance should be 50OHm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0"/>
          <a:stretch/>
        </p:blipFill>
        <p:spPr bwMode="auto">
          <a:xfrm>
            <a:off x="834226" y="2970172"/>
            <a:ext cx="3528577" cy="70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39" y="4638228"/>
            <a:ext cx="25812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3568" y="4005064"/>
            <a:ext cx="2025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: how many circle</a:t>
            </a:r>
          </a:p>
          <a:p>
            <a:r>
              <a:rPr lang="en-US" altLang="zh-CN" dirty="0" smtClean="0"/>
              <a:t>T: pitch distance</a:t>
            </a:r>
          </a:p>
          <a:p>
            <a:r>
              <a:rPr lang="en-US" altLang="zh-CN" dirty="0" smtClean="0"/>
              <a:t>A: section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5350365"/>
            <a:ext cx="4311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can modulate the parameter of antenna</a:t>
            </a:r>
          </a:p>
          <a:p>
            <a:r>
              <a:rPr lang="en-US" altLang="zh-CN" dirty="0" smtClean="0"/>
              <a:t>To match 50 Ohm </a:t>
            </a:r>
            <a:r>
              <a:rPr lang="en-US" altLang="zh-CN" dirty="0" err="1" smtClean="0"/>
              <a:t>impendance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49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Circuit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9" y="1903255"/>
            <a:ext cx="42957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887" y="1256924"/>
            <a:ext cx="959109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Source+</a:t>
            </a:r>
          </a:p>
          <a:p>
            <a:r>
              <a:rPr lang="en-US" altLang="zh-CN" dirty="0" smtClean="0"/>
              <a:t>antenna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3568" y="1412882"/>
            <a:ext cx="1728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Resonator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6445" y="1405206"/>
            <a:ext cx="59041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Trap</a:t>
            </a:r>
            <a:endParaRPr lang="zh-CN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68" y="2136975"/>
            <a:ext cx="45339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75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Serial RLC circuit-</a:t>
            </a:r>
            <a:r>
              <a:rPr lang="en-US" altLang="zh-CN" dirty="0" err="1" smtClean="0"/>
              <a:t>Resonat</a:t>
            </a:r>
            <a:r>
              <a:rPr lang="en-US" altLang="zh-CN" dirty="0" smtClean="0"/>
              <a:t> frequency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49969" y="1800079"/>
            <a:ext cx="86409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553337" y="1701999"/>
            <a:ext cx="1205943" cy="301450"/>
          </a:xfrm>
          <a:custGeom>
            <a:avLst/>
            <a:gdLst>
              <a:gd name="connsiteX0" fmla="*/ 0 w 1205943"/>
              <a:gd name="connsiteY0" fmla="*/ 180870 h 301450"/>
              <a:gd name="connsiteX1" fmla="*/ 70338 w 1205943"/>
              <a:gd name="connsiteY1" fmla="*/ 100483 h 301450"/>
              <a:gd name="connsiteX2" fmla="*/ 100483 w 1205943"/>
              <a:gd name="connsiteY2" fmla="*/ 90435 h 301450"/>
              <a:gd name="connsiteX3" fmla="*/ 130628 w 1205943"/>
              <a:gd name="connsiteY3" fmla="*/ 70338 h 301450"/>
              <a:gd name="connsiteX4" fmla="*/ 170822 w 1205943"/>
              <a:gd name="connsiteY4" fmla="*/ 130628 h 301450"/>
              <a:gd name="connsiteX5" fmla="*/ 190919 w 1205943"/>
              <a:gd name="connsiteY5" fmla="*/ 170822 h 301450"/>
              <a:gd name="connsiteX6" fmla="*/ 200967 w 1205943"/>
              <a:gd name="connsiteY6" fmla="*/ 200967 h 301450"/>
              <a:gd name="connsiteX7" fmla="*/ 221064 w 1205943"/>
              <a:gd name="connsiteY7" fmla="*/ 241160 h 301450"/>
              <a:gd name="connsiteX8" fmla="*/ 231112 w 1205943"/>
              <a:gd name="connsiteY8" fmla="*/ 271305 h 301450"/>
              <a:gd name="connsiteX9" fmla="*/ 251209 w 1205943"/>
              <a:gd name="connsiteY9" fmla="*/ 301450 h 301450"/>
              <a:gd name="connsiteX10" fmla="*/ 301450 w 1205943"/>
              <a:gd name="connsiteY10" fmla="*/ 241160 h 301450"/>
              <a:gd name="connsiteX11" fmla="*/ 361741 w 1205943"/>
              <a:gd name="connsiteY11" fmla="*/ 150725 h 301450"/>
              <a:gd name="connsiteX12" fmla="*/ 381837 w 1205943"/>
              <a:gd name="connsiteY12" fmla="*/ 110532 h 301450"/>
              <a:gd name="connsiteX13" fmla="*/ 472272 w 1205943"/>
              <a:gd name="connsiteY13" fmla="*/ 40193 h 301450"/>
              <a:gd name="connsiteX14" fmla="*/ 492369 w 1205943"/>
              <a:gd name="connsiteY14" fmla="*/ 90435 h 301450"/>
              <a:gd name="connsiteX15" fmla="*/ 532563 w 1205943"/>
              <a:gd name="connsiteY15" fmla="*/ 200967 h 301450"/>
              <a:gd name="connsiteX16" fmla="*/ 562708 w 1205943"/>
              <a:gd name="connsiteY16" fmla="*/ 261257 h 301450"/>
              <a:gd name="connsiteX17" fmla="*/ 592853 w 1205943"/>
              <a:gd name="connsiteY17" fmla="*/ 251208 h 301450"/>
              <a:gd name="connsiteX18" fmla="*/ 602901 w 1205943"/>
              <a:gd name="connsiteY18" fmla="*/ 211015 h 301450"/>
              <a:gd name="connsiteX19" fmla="*/ 622998 w 1205943"/>
              <a:gd name="connsiteY19" fmla="*/ 160773 h 301450"/>
              <a:gd name="connsiteX20" fmla="*/ 633046 w 1205943"/>
              <a:gd name="connsiteY20" fmla="*/ 130628 h 301450"/>
              <a:gd name="connsiteX21" fmla="*/ 653143 w 1205943"/>
              <a:gd name="connsiteY21" fmla="*/ 100483 h 301450"/>
              <a:gd name="connsiteX22" fmla="*/ 663191 w 1205943"/>
              <a:gd name="connsiteY22" fmla="*/ 60290 h 301450"/>
              <a:gd name="connsiteX23" fmla="*/ 723481 w 1205943"/>
              <a:gd name="connsiteY23" fmla="*/ 20096 h 301450"/>
              <a:gd name="connsiteX24" fmla="*/ 763675 w 1205943"/>
              <a:gd name="connsiteY24" fmla="*/ 90435 h 301450"/>
              <a:gd name="connsiteX25" fmla="*/ 793820 w 1205943"/>
              <a:gd name="connsiteY25" fmla="*/ 200967 h 301450"/>
              <a:gd name="connsiteX26" fmla="*/ 803868 w 1205943"/>
              <a:gd name="connsiteY26" fmla="*/ 241160 h 301450"/>
              <a:gd name="connsiteX27" fmla="*/ 844061 w 1205943"/>
              <a:gd name="connsiteY27" fmla="*/ 301450 h 301450"/>
              <a:gd name="connsiteX28" fmla="*/ 874207 w 1205943"/>
              <a:gd name="connsiteY28" fmla="*/ 190918 h 301450"/>
              <a:gd name="connsiteX29" fmla="*/ 894303 w 1205943"/>
              <a:gd name="connsiteY29" fmla="*/ 130628 h 301450"/>
              <a:gd name="connsiteX30" fmla="*/ 904352 w 1205943"/>
              <a:gd name="connsiteY30" fmla="*/ 100483 h 301450"/>
              <a:gd name="connsiteX31" fmla="*/ 914400 w 1205943"/>
              <a:gd name="connsiteY31" fmla="*/ 70338 h 301450"/>
              <a:gd name="connsiteX32" fmla="*/ 934497 w 1205943"/>
              <a:gd name="connsiteY32" fmla="*/ 30145 h 301450"/>
              <a:gd name="connsiteX33" fmla="*/ 994787 w 1205943"/>
              <a:gd name="connsiteY33" fmla="*/ 0 h 301450"/>
              <a:gd name="connsiteX34" fmla="*/ 1024932 w 1205943"/>
              <a:gd name="connsiteY34" fmla="*/ 20096 h 301450"/>
              <a:gd name="connsiteX35" fmla="*/ 1085222 w 1205943"/>
              <a:gd name="connsiteY35" fmla="*/ 120580 h 301450"/>
              <a:gd name="connsiteX36" fmla="*/ 1105319 w 1205943"/>
              <a:gd name="connsiteY36" fmla="*/ 150725 h 301450"/>
              <a:gd name="connsiteX37" fmla="*/ 1115367 w 1205943"/>
              <a:gd name="connsiteY37" fmla="*/ 180870 h 301450"/>
              <a:gd name="connsiteX38" fmla="*/ 1165609 w 1205943"/>
              <a:gd name="connsiteY38" fmla="*/ 271305 h 301450"/>
              <a:gd name="connsiteX39" fmla="*/ 1175657 w 1205943"/>
              <a:gd name="connsiteY39" fmla="*/ 200967 h 301450"/>
              <a:gd name="connsiteX40" fmla="*/ 1195754 w 1205943"/>
              <a:gd name="connsiteY40" fmla="*/ 170822 h 301450"/>
              <a:gd name="connsiteX41" fmla="*/ 1205802 w 1205943"/>
              <a:gd name="connsiteY41" fmla="*/ 120580 h 3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05943" h="301450">
                <a:moveTo>
                  <a:pt x="0" y="180870"/>
                </a:moveTo>
                <a:cubicBezTo>
                  <a:pt x="30144" y="135654"/>
                  <a:pt x="28471" y="121417"/>
                  <a:pt x="70338" y="100483"/>
                </a:cubicBezTo>
                <a:cubicBezTo>
                  <a:pt x="79812" y="95746"/>
                  <a:pt x="90435" y="93784"/>
                  <a:pt x="100483" y="90435"/>
                </a:cubicBezTo>
                <a:cubicBezTo>
                  <a:pt x="110531" y="83736"/>
                  <a:pt x="118716" y="68353"/>
                  <a:pt x="130628" y="70338"/>
                </a:cubicBezTo>
                <a:cubicBezTo>
                  <a:pt x="159793" y="75199"/>
                  <a:pt x="162594" y="111429"/>
                  <a:pt x="170822" y="130628"/>
                </a:cubicBezTo>
                <a:cubicBezTo>
                  <a:pt x="176723" y="144396"/>
                  <a:pt x="185018" y="157054"/>
                  <a:pt x="190919" y="170822"/>
                </a:cubicBezTo>
                <a:cubicBezTo>
                  <a:pt x="195091" y="180557"/>
                  <a:pt x="196795" y="191232"/>
                  <a:pt x="200967" y="200967"/>
                </a:cubicBezTo>
                <a:cubicBezTo>
                  <a:pt x="206868" y="214735"/>
                  <a:pt x="215163" y="227392"/>
                  <a:pt x="221064" y="241160"/>
                </a:cubicBezTo>
                <a:cubicBezTo>
                  <a:pt x="225236" y="250895"/>
                  <a:pt x="226375" y="261831"/>
                  <a:pt x="231112" y="271305"/>
                </a:cubicBezTo>
                <a:cubicBezTo>
                  <a:pt x="236513" y="282107"/>
                  <a:pt x="244510" y="291402"/>
                  <a:pt x="251209" y="301450"/>
                </a:cubicBezTo>
                <a:cubicBezTo>
                  <a:pt x="302629" y="267169"/>
                  <a:pt x="265024" y="299441"/>
                  <a:pt x="301450" y="241160"/>
                </a:cubicBezTo>
                <a:cubicBezTo>
                  <a:pt x="376972" y="120326"/>
                  <a:pt x="283729" y="291149"/>
                  <a:pt x="361741" y="150725"/>
                </a:cubicBezTo>
                <a:cubicBezTo>
                  <a:pt x="369015" y="137631"/>
                  <a:pt x="372480" y="122229"/>
                  <a:pt x="381837" y="110532"/>
                </a:cubicBezTo>
                <a:cubicBezTo>
                  <a:pt x="431132" y="48913"/>
                  <a:pt x="422053" y="56932"/>
                  <a:pt x="472272" y="40193"/>
                </a:cubicBezTo>
                <a:cubicBezTo>
                  <a:pt x="478971" y="56940"/>
                  <a:pt x="486205" y="73484"/>
                  <a:pt x="492369" y="90435"/>
                </a:cubicBezTo>
                <a:cubicBezTo>
                  <a:pt x="504876" y="124829"/>
                  <a:pt x="515918" y="167677"/>
                  <a:pt x="532563" y="200967"/>
                </a:cubicBezTo>
                <a:cubicBezTo>
                  <a:pt x="571522" y="278886"/>
                  <a:pt x="537449" y="185484"/>
                  <a:pt x="562708" y="261257"/>
                </a:cubicBezTo>
                <a:cubicBezTo>
                  <a:pt x="572756" y="257907"/>
                  <a:pt x="586236" y="259479"/>
                  <a:pt x="592853" y="251208"/>
                </a:cubicBezTo>
                <a:cubicBezTo>
                  <a:pt x="601480" y="240424"/>
                  <a:pt x="598534" y="224116"/>
                  <a:pt x="602901" y="211015"/>
                </a:cubicBezTo>
                <a:cubicBezTo>
                  <a:pt x="608605" y="193903"/>
                  <a:pt x="616665" y="177662"/>
                  <a:pt x="622998" y="160773"/>
                </a:cubicBezTo>
                <a:cubicBezTo>
                  <a:pt x="626717" y="150856"/>
                  <a:pt x="628309" y="140102"/>
                  <a:pt x="633046" y="130628"/>
                </a:cubicBezTo>
                <a:cubicBezTo>
                  <a:pt x="638447" y="119826"/>
                  <a:pt x="646444" y="110531"/>
                  <a:pt x="653143" y="100483"/>
                </a:cubicBezTo>
                <a:cubicBezTo>
                  <a:pt x="656492" y="87085"/>
                  <a:pt x="656339" y="72280"/>
                  <a:pt x="663191" y="60290"/>
                </a:cubicBezTo>
                <a:cubicBezTo>
                  <a:pt x="680901" y="29297"/>
                  <a:pt x="694706" y="29688"/>
                  <a:pt x="723481" y="20096"/>
                </a:cubicBezTo>
                <a:cubicBezTo>
                  <a:pt x="741609" y="47287"/>
                  <a:pt x="750926" y="58563"/>
                  <a:pt x="763675" y="90435"/>
                </a:cubicBezTo>
                <a:cubicBezTo>
                  <a:pt x="787199" y="149246"/>
                  <a:pt x="781207" y="144208"/>
                  <a:pt x="793820" y="200967"/>
                </a:cubicBezTo>
                <a:cubicBezTo>
                  <a:pt x="796816" y="214448"/>
                  <a:pt x="797692" y="228808"/>
                  <a:pt x="803868" y="241160"/>
                </a:cubicBezTo>
                <a:cubicBezTo>
                  <a:pt x="814670" y="262763"/>
                  <a:pt x="844061" y="301450"/>
                  <a:pt x="844061" y="301450"/>
                </a:cubicBezTo>
                <a:cubicBezTo>
                  <a:pt x="884572" y="240684"/>
                  <a:pt x="850507" y="301517"/>
                  <a:pt x="874207" y="190918"/>
                </a:cubicBezTo>
                <a:cubicBezTo>
                  <a:pt x="878646" y="170205"/>
                  <a:pt x="887604" y="150725"/>
                  <a:pt x="894303" y="130628"/>
                </a:cubicBezTo>
                <a:lnTo>
                  <a:pt x="904352" y="100483"/>
                </a:lnTo>
                <a:cubicBezTo>
                  <a:pt x="907701" y="90435"/>
                  <a:pt x="909663" y="79812"/>
                  <a:pt x="914400" y="70338"/>
                </a:cubicBezTo>
                <a:cubicBezTo>
                  <a:pt x="921099" y="56940"/>
                  <a:pt x="924908" y="41652"/>
                  <a:pt x="934497" y="30145"/>
                </a:cubicBezTo>
                <a:cubicBezTo>
                  <a:pt x="949482" y="12163"/>
                  <a:pt x="974211" y="6859"/>
                  <a:pt x="994787" y="0"/>
                </a:cubicBezTo>
                <a:cubicBezTo>
                  <a:pt x="1004835" y="6699"/>
                  <a:pt x="1016980" y="11008"/>
                  <a:pt x="1024932" y="20096"/>
                </a:cubicBezTo>
                <a:cubicBezTo>
                  <a:pt x="1065418" y="66365"/>
                  <a:pt x="1059295" y="75208"/>
                  <a:pt x="1085222" y="120580"/>
                </a:cubicBezTo>
                <a:cubicBezTo>
                  <a:pt x="1091214" y="131065"/>
                  <a:pt x="1098620" y="140677"/>
                  <a:pt x="1105319" y="150725"/>
                </a:cubicBezTo>
                <a:cubicBezTo>
                  <a:pt x="1108668" y="160773"/>
                  <a:pt x="1110223" y="171611"/>
                  <a:pt x="1115367" y="180870"/>
                </a:cubicBezTo>
                <a:cubicBezTo>
                  <a:pt x="1172955" y="284530"/>
                  <a:pt x="1142870" y="203092"/>
                  <a:pt x="1165609" y="271305"/>
                </a:cubicBezTo>
                <a:cubicBezTo>
                  <a:pt x="1168958" y="247859"/>
                  <a:pt x="1168851" y="223652"/>
                  <a:pt x="1175657" y="200967"/>
                </a:cubicBezTo>
                <a:cubicBezTo>
                  <a:pt x="1179127" y="189400"/>
                  <a:pt x="1190353" y="181624"/>
                  <a:pt x="1195754" y="170822"/>
                </a:cubicBezTo>
                <a:cubicBezTo>
                  <a:pt x="1207920" y="146489"/>
                  <a:pt x="1205802" y="143573"/>
                  <a:pt x="1205802" y="1205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7535828" y="1655861"/>
            <a:ext cx="0" cy="45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51852" y="1655861"/>
            <a:ext cx="0" cy="45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4" idx="1"/>
          </p:cNvCxnSpPr>
          <p:nvPr/>
        </p:nvCxnSpPr>
        <p:spPr>
          <a:xfrm>
            <a:off x="3717921" y="187208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3"/>
            <a:endCxn id="5" idx="0"/>
          </p:cNvCxnSpPr>
          <p:nvPr/>
        </p:nvCxnSpPr>
        <p:spPr>
          <a:xfrm>
            <a:off x="5014065" y="1872087"/>
            <a:ext cx="539272" cy="1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0"/>
          </p:cNvCxnSpPr>
          <p:nvPr/>
        </p:nvCxnSpPr>
        <p:spPr>
          <a:xfrm flipV="1">
            <a:off x="6749091" y="1872087"/>
            <a:ext cx="785254" cy="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751852" y="1884921"/>
            <a:ext cx="50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>
            <a:off x="5704062" y="2515915"/>
            <a:ext cx="520900" cy="530379"/>
          </a:xfrm>
          <a:custGeom>
            <a:avLst/>
            <a:gdLst>
              <a:gd name="connsiteX0" fmla="*/ 130629 w 520900"/>
              <a:gd name="connsiteY0" fmla="*/ 70339 h 530379"/>
              <a:gd name="connsiteX1" fmla="*/ 40194 w 520900"/>
              <a:gd name="connsiteY1" fmla="*/ 60290 h 530379"/>
              <a:gd name="connsiteX2" fmla="*/ 0 w 520900"/>
              <a:gd name="connsiteY2" fmla="*/ 120580 h 530379"/>
              <a:gd name="connsiteX3" fmla="*/ 10049 w 520900"/>
              <a:gd name="connsiteY3" fmla="*/ 351692 h 530379"/>
              <a:gd name="connsiteX4" fmla="*/ 30145 w 520900"/>
              <a:gd name="connsiteY4" fmla="*/ 381837 h 530379"/>
              <a:gd name="connsiteX5" fmla="*/ 50242 w 520900"/>
              <a:gd name="connsiteY5" fmla="*/ 422031 h 530379"/>
              <a:gd name="connsiteX6" fmla="*/ 150725 w 520900"/>
              <a:gd name="connsiteY6" fmla="*/ 482321 h 530379"/>
              <a:gd name="connsiteX7" fmla="*/ 231112 w 520900"/>
              <a:gd name="connsiteY7" fmla="*/ 522514 h 530379"/>
              <a:gd name="connsiteX8" fmla="*/ 482321 w 520900"/>
              <a:gd name="connsiteY8" fmla="*/ 482321 h 530379"/>
              <a:gd name="connsiteX9" fmla="*/ 502418 w 520900"/>
              <a:gd name="connsiteY9" fmla="*/ 452176 h 530379"/>
              <a:gd name="connsiteX10" fmla="*/ 502418 w 520900"/>
              <a:gd name="connsiteY10" fmla="*/ 211016 h 530379"/>
              <a:gd name="connsiteX11" fmla="*/ 492369 w 520900"/>
              <a:gd name="connsiteY11" fmla="*/ 180870 h 530379"/>
              <a:gd name="connsiteX12" fmla="*/ 462224 w 520900"/>
              <a:gd name="connsiteY12" fmla="*/ 150725 h 530379"/>
              <a:gd name="connsiteX13" fmla="*/ 452176 w 520900"/>
              <a:gd name="connsiteY13" fmla="*/ 120580 h 530379"/>
              <a:gd name="connsiteX14" fmla="*/ 371789 w 520900"/>
              <a:gd name="connsiteY14" fmla="*/ 50242 h 530379"/>
              <a:gd name="connsiteX15" fmla="*/ 341644 w 520900"/>
              <a:gd name="connsiteY15" fmla="*/ 30145 h 530379"/>
              <a:gd name="connsiteX16" fmla="*/ 301451 w 520900"/>
              <a:gd name="connsiteY16" fmla="*/ 20097 h 530379"/>
              <a:gd name="connsiteX17" fmla="*/ 241161 w 520900"/>
              <a:gd name="connsiteY17" fmla="*/ 0 h 530379"/>
              <a:gd name="connsiteX18" fmla="*/ 110532 w 520900"/>
              <a:gd name="connsiteY18" fmla="*/ 20097 h 530379"/>
              <a:gd name="connsiteX19" fmla="*/ 80387 w 520900"/>
              <a:gd name="connsiteY19" fmla="*/ 40194 h 530379"/>
              <a:gd name="connsiteX20" fmla="*/ 50242 w 520900"/>
              <a:gd name="connsiteY20" fmla="*/ 50242 h 53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0900" h="530379">
                <a:moveTo>
                  <a:pt x="130629" y="70339"/>
                </a:moveTo>
                <a:cubicBezTo>
                  <a:pt x="104502" y="59888"/>
                  <a:pt x="69606" y="34555"/>
                  <a:pt x="40194" y="60290"/>
                </a:cubicBezTo>
                <a:cubicBezTo>
                  <a:pt x="22017" y="76195"/>
                  <a:pt x="0" y="120580"/>
                  <a:pt x="0" y="120580"/>
                </a:cubicBezTo>
                <a:cubicBezTo>
                  <a:pt x="3350" y="197617"/>
                  <a:pt x="1210" y="275090"/>
                  <a:pt x="10049" y="351692"/>
                </a:cubicBezTo>
                <a:cubicBezTo>
                  <a:pt x="11433" y="363689"/>
                  <a:pt x="24153" y="371352"/>
                  <a:pt x="30145" y="381837"/>
                </a:cubicBezTo>
                <a:cubicBezTo>
                  <a:pt x="37577" y="394843"/>
                  <a:pt x="39650" y="411439"/>
                  <a:pt x="50242" y="422031"/>
                </a:cubicBezTo>
                <a:cubicBezTo>
                  <a:pt x="83013" y="454802"/>
                  <a:pt x="113725" y="461178"/>
                  <a:pt x="150725" y="482321"/>
                </a:cubicBezTo>
                <a:cubicBezTo>
                  <a:pt x="220958" y="522455"/>
                  <a:pt x="132201" y="482950"/>
                  <a:pt x="231112" y="522514"/>
                </a:cubicBezTo>
                <a:cubicBezTo>
                  <a:pt x="392367" y="515185"/>
                  <a:pt x="414274" y="563977"/>
                  <a:pt x="482321" y="482321"/>
                </a:cubicBezTo>
                <a:cubicBezTo>
                  <a:pt x="490052" y="473043"/>
                  <a:pt x="495719" y="462224"/>
                  <a:pt x="502418" y="452176"/>
                </a:cubicBezTo>
                <a:cubicBezTo>
                  <a:pt x="533781" y="358084"/>
                  <a:pt x="519301" y="413615"/>
                  <a:pt x="502418" y="211016"/>
                </a:cubicBezTo>
                <a:cubicBezTo>
                  <a:pt x="501538" y="200460"/>
                  <a:pt x="498245" y="189683"/>
                  <a:pt x="492369" y="180870"/>
                </a:cubicBezTo>
                <a:cubicBezTo>
                  <a:pt x="484486" y="169046"/>
                  <a:pt x="472272" y="160773"/>
                  <a:pt x="462224" y="150725"/>
                </a:cubicBezTo>
                <a:cubicBezTo>
                  <a:pt x="458875" y="140677"/>
                  <a:pt x="456913" y="130054"/>
                  <a:pt x="452176" y="120580"/>
                </a:cubicBezTo>
                <a:cubicBezTo>
                  <a:pt x="431242" y="78712"/>
                  <a:pt x="417005" y="80386"/>
                  <a:pt x="371789" y="50242"/>
                </a:cubicBezTo>
                <a:cubicBezTo>
                  <a:pt x="361741" y="43543"/>
                  <a:pt x="353360" y="33074"/>
                  <a:pt x="341644" y="30145"/>
                </a:cubicBezTo>
                <a:cubicBezTo>
                  <a:pt x="328246" y="26796"/>
                  <a:pt x="314679" y="24065"/>
                  <a:pt x="301451" y="20097"/>
                </a:cubicBezTo>
                <a:cubicBezTo>
                  <a:pt x="281161" y="14010"/>
                  <a:pt x="241161" y="0"/>
                  <a:pt x="241161" y="0"/>
                </a:cubicBezTo>
                <a:cubicBezTo>
                  <a:pt x="212335" y="2882"/>
                  <a:pt x="146747" y="1989"/>
                  <a:pt x="110532" y="20097"/>
                </a:cubicBezTo>
                <a:cubicBezTo>
                  <a:pt x="99730" y="25498"/>
                  <a:pt x="91189" y="34793"/>
                  <a:pt x="80387" y="40194"/>
                </a:cubicBezTo>
                <a:cubicBezTo>
                  <a:pt x="70913" y="44931"/>
                  <a:pt x="50242" y="50242"/>
                  <a:pt x="50242" y="50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5764352" y="2652797"/>
            <a:ext cx="411749" cy="196115"/>
          </a:xfrm>
          <a:custGeom>
            <a:avLst/>
            <a:gdLst>
              <a:gd name="connsiteX0" fmla="*/ 0 w 411749"/>
              <a:gd name="connsiteY0" fmla="*/ 43988 h 196115"/>
              <a:gd name="connsiteX1" fmla="*/ 30145 w 411749"/>
              <a:gd name="connsiteY1" fmla="*/ 94230 h 196115"/>
              <a:gd name="connsiteX2" fmla="*/ 60290 w 411749"/>
              <a:gd name="connsiteY2" fmla="*/ 124375 h 196115"/>
              <a:gd name="connsiteX3" fmla="*/ 80387 w 411749"/>
              <a:gd name="connsiteY3" fmla="*/ 154520 h 196115"/>
              <a:gd name="connsiteX4" fmla="*/ 90435 w 411749"/>
              <a:gd name="connsiteY4" fmla="*/ 184665 h 196115"/>
              <a:gd name="connsiteX5" fmla="*/ 150726 w 411749"/>
              <a:gd name="connsiteY5" fmla="*/ 174617 h 196115"/>
              <a:gd name="connsiteX6" fmla="*/ 200967 w 411749"/>
              <a:gd name="connsiteY6" fmla="*/ 104279 h 196115"/>
              <a:gd name="connsiteX7" fmla="*/ 271306 w 411749"/>
              <a:gd name="connsiteY7" fmla="*/ 13843 h 196115"/>
              <a:gd name="connsiteX8" fmla="*/ 301451 w 411749"/>
              <a:gd name="connsiteY8" fmla="*/ 3795 h 196115"/>
              <a:gd name="connsiteX9" fmla="*/ 401934 w 411749"/>
              <a:gd name="connsiteY9" fmla="*/ 13843 h 196115"/>
              <a:gd name="connsiteX10" fmla="*/ 391886 w 411749"/>
              <a:gd name="connsiteY10" fmla="*/ 114327 h 196115"/>
              <a:gd name="connsiteX11" fmla="*/ 371789 w 411749"/>
              <a:gd name="connsiteY11" fmla="*/ 84182 h 196115"/>
              <a:gd name="connsiteX12" fmla="*/ 351693 w 411749"/>
              <a:gd name="connsiteY12" fmla="*/ 64085 h 1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1749" h="196115">
                <a:moveTo>
                  <a:pt x="0" y="43988"/>
                </a:moveTo>
                <a:cubicBezTo>
                  <a:pt x="10048" y="60735"/>
                  <a:pt x="18427" y="78606"/>
                  <a:pt x="30145" y="94230"/>
                </a:cubicBezTo>
                <a:cubicBezTo>
                  <a:pt x="38671" y="105598"/>
                  <a:pt x="51193" y="113458"/>
                  <a:pt x="60290" y="124375"/>
                </a:cubicBezTo>
                <a:cubicBezTo>
                  <a:pt x="68021" y="133653"/>
                  <a:pt x="73688" y="144472"/>
                  <a:pt x="80387" y="154520"/>
                </a:cubicBezTo>
                <a:cubicBezTo>
                  <a:pt x="83736" y="164568"/>
                  <a:pt x="82945" y="177175"/>
                  <a:pt x="90435" y="184665"/>
                </a:cubicBezTo>
                <a:cubicBezTo>
                  <a:pt x="115397" y="209627"/>
                  <a:pt x="130741" y="187941"/>
                  <a:pt x="150726" y="174617"/>
                </a:cubicBezTo>
                <a:cubicBezTo>
                  <a:pt x="194352" y="87363"/>
                  <a:pt x="143937" y="177604"/>
                  <a:pt x="200967" y="104279"/>
                </a:cubicBezTo>
                <a:cubicBezTo>
                  <a:pt x="222464" y="76640"/>
                  <a:pt x="239719" y="34900"/>
                  <a:pt x="271306" y="13843"/>
                </a:cubicBezTo>
                <a:cubicBezTo>
                  <a:pt x="280119" y="7968"/>
                  <a:pt x="291403" y="7144"/>
                  <a:pt x="301451" y="3795"/>
                </a:cubicBezTo>
                <a:cubicBezTo>
                  <a:pt x="334945" y="7144"/>
                  <a:pt x="380618" y="-12210"/>
                  <a:pt x="401934" y="13843"/>
                </a:cubicBezTo>
                <a:cubicBezTo>
                  <a:pt x="423250" y="39896"/>
                  <a:pt x="405146" y="83387"/>
                  <a:pt x="391886" y="114327"/>
                </a:cubicBezTo>
                <a:cubicBezTo>
                  <a:pt x="387129" y="125427"/>
                  <a:pt x="379333" y="93612"/>
                  <a:pt x="371789" y="84182"/>
                </a:cubicBezTo>
                <a:cubicBezTo>
                  <a:pt x="365871" y="76784"/>
                  <a:pt x="358392" y="70784"/>
                  <a:pt x="351693" y="640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3717921" y="1884921"/>
            <a:ext cx="0" cy="96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9" idx="3"/>
          </p:cNvCxnSpPr>
          <p:nvPr/>
        </p:nvCxnSpPr>
        <p:spPr>
          <a:xfrm>
            <a:off x="3717921" y="2848912"/>
            <a:ext cx="1996190" cy="1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24962" y="2836950"/>
            <a:ext cx="2029463" cy="3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254425" y="1882869"/>
            <a:ext cx="0" cy="97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9592" y="165586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Impedance:</a:t>
            </a:r>
            <a:endParaRPr lang="zh-CN" altLang="en-US" dirty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15734"/>
              </p:ext>
            </p:extLst>
          </p:nvPr>
        </p:nvGraphicFramePr>
        <p:xfrm>
          <a:off x="323528" y="2113981"/>
          <a:ext cx="3248248" cy="15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031840" imgH="965160" progId="Equation.DSMT4">
                  <p:embed/>
                </p:oleObj>
              </mc:Choice>
              <mc:Fallback>
                <p:oleObj name="Equation" r:id="rId3" imgW="20318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113981"/>
                        <a:ext cx="3248248" cy="1542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74440" y="4944437"/>
            <a:ext cx="54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</a:t>
            </a:r>
            <a:endParaRPr lang="zh-CN" altLang="en-US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055182"/>
              </p:ext>
            </p:extLst>
          </p:nvPr>
        </p:nvGraphicFramePr>
        <p:xfrm>
          <a:off x="1070521" y="4723403"/>
          <a:ext cx="13382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647640" imgH="419040" progId="Equation.DSMT4">
                  <p:embed/>
                </p:oleObj>
              </mc:Choice>
              <mc:Fallback>
                <p:oleObj name="Equation" r:id="rId5" imgW="647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0521" y="4723403"/>
                        <a:ext cx="1338263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655944" y="4332973"/>
            <a:ext cx="5808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circuit has minimum impedance then maximum current</a:t>
            </a:r>
          </a:p>
          <a:p>
            <a:r>
              <a:rPr lang="en-US" altLang="zh-CN" dirty="0" smtClean="0"/>
              <a:t>So it’s the resonant frequency of the circuit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88566" y="4728414"/>
            <a:ext cx="1224137" cy="8623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87852" y="5040522"/>
            <a:ext cx="496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resonator situation need the circuit is resistive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7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284</Words>
  <Application>Microsoft Office PowerPoint</Application>
  <PresentationFormat>全屏显示(4:3)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MathType 6.0 Equation</vt:lpstr>
      <vt:lpstr>Helical Resonator</vt:lpstr>
      <vt:lpstr>Outline</vt:lpstr>
      <vt:lpstr>Why</vt:lpstr>
      <vt:lpstr>High Voltage and no noise</vt:lpstr>
      <vt:lpstr>what</vt:lpstr>
      <vt:lpstr>Helical Resonator</vt:lpstr>
      <vt:lpstr>Circuit-impedance matching to source</vt:lpstr>
      <vt:lpstr>Circuit</vt:lpstr>
      <vt:lpstr>Serial RLC circuit-Resonat frequency</vt:lpstr>
      <vt:lpstr>Q factor</vt:lpstr>
      <vt:lpstr>Real case</vt:lpstr>
      <vt:lpstr>Amplifier effect </vt:lpstr>
      <vt:lpstr>How</vt:lpstr>
      <vt:lpstr>From  Q factor </vt:lpstr>
      <vt:lpstr>具体计算方法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Helical Resonator</dc:title>
  <dc:creator>Li</dc:creator>
  <cp:lastModifiedBy>Li</cp:lastModifiedBy>
  <cp:revision>13</cp:revision>
  <dcterms:created xsi:type="dcterms:W3CDTF">2017-11-29T09:16:06Z</dcterms:created>
  <dcterms:modified xsi:type="dcterms:W3CDTF">2017-11-29T11:26:50Z</dcterms:modified>
</cp:coreProperties>
</file>