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1A6E36-5808-47F4-BE87-101BAB61B76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4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395096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71548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287786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1A6E36-5808-47F4-BE87-101BAB61B76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14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372458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358377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285995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129743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CB82B6-873B-439B-9AA0-DB109B769009}" type="datetimeFigureOut">
              <a:rPr lang="zh-CN" altLang="en-US" smtClean="0"/>
              <a:t>2017/10/22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187448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3CB82B6-873B-439B-9AA0-DB109B769009}" type="datetimeFigureOut">
              <a:rPr lang="zh-CN" altLang="en-US" smtClean="0"/>
              <a:t>2017/10/22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1A6E36-5808-47F4-BE87-101BAB61B76F}" type="slidenum">
              <a:rPr lang="zh-CN" altLang="en-US" smtClean="0"/>
              <a:t>‹#›</a:t>
            </a:fld>
            <a:endParaRPr lang="zh-CN" altLang="en-US"/>
          </a:p>
        </p:txBody>
      </p:sp>
    </p:spTree>
    <p:extLst>
      <p:ext uri="{BB962C8B-B14F-4D97-AF65-F5344CB8AC3E}">
        <p14:creationId xmlns:p14="http://schemas.microsoft.com/office/powerpoint/2010/main" val="313874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CB82B6-873B-439B-9AA0-DB109B769009}" type="datetimeFigureOut">
              <a:rPr lang="zh-CN" altLang="en-US" smtClean="0"/>
              <a:t>2017/10/22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1A6E36-5808-47F4-BE87-101BAB61B76F}"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0937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Group Meeting</a:t>
            </a:r>
            <a:endParaRPr lang="zh-CN" altLang="en-US" dirty="0"/>
          </a:p>
        </p:txBody>
      </p:sp>
      <p:sp>
        <p:nvSpPr>
          <p:cNvPr id="3" name="副标题 2"/>
          <p:cNvSpPr>
            <a:spLocks noGrp="1"/>
          </p:cNvSpPr>
          <p:nvPr>
            <p:ph type="subTitle" idx="1"/>
          </p:nvPr>
        </p:nvSpPr>
        <p:spPr/>
        <p:txBody>
          <a:bodyPr/>
          <a:lstStyle/>
          <a:p>
            <a:r>
              <a:rPr lang="en-US" altLang="zh-CN" dirty="0" smtClean="0"/>
              <a:t>2017.10.23</a:t>
            </a:r>
            <a:endParaRPr lang="zh-CN" altLang="en-US" dirty="0"/>
          </a:p>
        </p:txBody>
      </p:sp>
    </p:spTree>
    <p:extLst>
      <p:ext uri="{BB962C8B-B14F-4D97-AF65-F5344CB8AC3E}">
        <p14:creationId xmlns:p14="http://schemas.microsoft.com/office/powerpoint/2010/main" val="1411755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Helical Resonator Test</a:t>
            </a:r>
            <a:endParaRPr lang="zh-CN" altLang="en-US" dirty="0"/>
          </a:p>
        </p:txBody>
      </p:sp>
      <p:sp>
        <p:nvSpPr>
          <p:cNvPr id="3" name="内容占位符 2"/>
          <p:cNvSpPr>
            <a:spLocks noGrp="1"/>
          </p:cNvSpPr>
          <p:nvPr>
            <p:ph idx="1"/>
          </p:nvPr>
        </p:nvSpPr>
        <p:spPr/>
        <p:txBody>
          <a:bodyPr/>
          <a:lstStyle/>
          <a:p>
            <a:r>
              <a:rPr lang="en-US" altLang="zh-CN" dirty="0" smtClean="0"/>
              <a:t>Two resonant frequency: 11.04MHz, 58.6MHz.</a:t>
            </a:r>
          </a:p>
          <a:p>
            <a:endParaRPr lang="en-US" altLang="zh-CN"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751993"/>
            <a:ext cx="4478216" cy="335866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7835" y="2751993"/>
            <a:ext cx="4528039" cy="3396029"/>
          </a:xfrm>
          <a:prstGeom prst="rect">
            <a:avLst/>
          </a:prstGeom>
        </p:spPr>
      </p:pic>
      <p:sp>
        <p:nvSpPr>
          <p:cNvPr id="6" name="文本框 5"/>
          <p:cNvSpPr txBox="1"/>
          <p:nvPr/>
        </p:nvSpPr>
        <p:spPr>
          <a:xfrm>
            <a:off x="4791808" y="2243509"/>
            <a:ext cx="2241126" cy="400110"/>
          </a:xfrm>
          <a:prstGeom prst="rect">
            <a:avLst/>
          </a:prstGeom>
          <a:noFill/>
        </p:spPr>
        <p:txBody>
          <a:bodyPr wrap="none" rtlCol="0">
            <a:spAutoFit/>
          </a:bodyPr>
          <a:lstStyle/>
          <a:p>
            <a:r>
              <a:rPr lang="en-US" altLang="zh-CN" sz="2000" b="1" dirty="0" smtClean="0"/>
              <a:t>Input Power: 1dBm</a:t>
            </a:r>
            <a:endParaRPr lang="zh-CN" altLang="en-US" sz="2000" b="1" dirty="0"/>
          </a:p>
        </p:txBody>
      </p:sp>
      <p:sp>
        <p:nvSpPr>
          <p:cNvPr id="7" name="文本框 6"/>
          <p:cNvSpPr txBox="1"/>
          <p:nvPr/>
        </p:nvSpPr>
        <p:spPr>
          <a:xfrm>
            <a:off x="1881554" y="6034363"/>
            <a:ext cx="1154483" cy="369332"/>
          </a:xfrm>
          <a:prstGeom prst="rect">
            <a:avLst/>
          </a:prstGeom>
          <a:noFill/>
        </p:spPr>
        <p:txBody>
          <a:bodyPr wrap="none" rtlCol="0">
            <a:spAutoFit/>
          </a:bodyPr>
          <a:lstStyle/>
          <a:p>
            <a:r>
              <a:rPr lang="en-US" altLang="zh-CN" dirty="0" smtClean="0"/>
              <a:t>~10V(</a:t>
            </a:r>
            <a:r>
              <a:rPr lang="en-US" altLang="zh-CN" dirty="0" err="1" smtClean="0"/>
              <a:t>vpp</a:t>
            </a:r>
            <a:r>
              <a:rPr lang="en-US" altLang="zh-CN" dirty="0" smtClean="0"/>
              <a:t>)</a:t>
            </a:r>
            <a:endParaRPr lang="zh-CN" altLang="en-US" dirty="0"/>
          </a:p>
        </p:txBody>
      </p:sp>
      <p:sp>
        <p:nvSpPr>
          <p:cNvPr id="8" name="文本框 7"/>
          <p:cNvSpPr txBox="1"/>
          <p:nvPr/>
        </p:nvSpPr>
        <p:spPr>
          <a:xfrm>
            <a:off x="8001000" y="6043189"/>
            <a:ext cx="1039067" cy="369332"/>
          </a:xfrm>
          <a:prstGeom prst="rect">
            <a:avLst/>
          </a:prstGeom>
          <a:noFill/>
        </p:spPr>
        <p:txBody>
          <a:bodyPr wrap="none" rtlCol="0">
            <a:spAutoFit/>
          </a:bodyPr>
          <a:lstStyle/>
          <a:p>
            <a:r>
              <a:rPr lang="en-US" altLang="zh-CN" dirty="0" smtClean="0"/>
              <a:t>65V(</a:t>
            </a:r>
            <a:r>
              <a:rPr lang="en-US" altLang="zh-CN" dirty="0" err="1" smtClean="0"/>
              <a:t>vpp</a:t>
            </a:r>
            <a:r>
              <a:rPr lang="en-US" altLang="zh-CN" dirty="0" smtClean="0"/>
              <a:t>)</a:t>
            </a:r>
            <a:endParaRPr lang="zh-CN" altLang="en-US" dirty="0"/>
          </a:p>
        </p:txBody>
      </p:sp>
    </p:spTree>
    <p:extLst>
      <p:ext uri="{BB962C8B-B14F-4D97-AF65-F5344CB8AC3E}">
        <p14:creationId xmlns:p14="http://schemas.microsoft.com/office/powerpoint/2010/main" val="1463842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Helical Resonator Test</a:t>
            </a:r>
            <a:endParaRPr lang="zh-CN" altLang="en-US" dirty="0"/>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en-US" altLang="zh-CN" dirty="0" smtClean="0"/>
              <a:t>11.04MHz: resonance vanished after inserting a resistance.</a:t>
            </a:r>
          </a:p>
          <a:p>
            <a:pPr>
              <a:buClrTx/>
              <a:buFont typeface="Wingdings" panose="05000000000000000000" pitchFamily="2" charset="2"/>
              <a:buChar char="Ø"/>
            </a:pPr>
            <a:r>
              <a:rPr lang="en-US" altLang="zh-CN" dirty="0" smtClean="0"/>
              <a:t>58.6MHz: FWHM=56.7—60.9MHz, Q=30…</a:t>
            </a:r>
          </a:p>
          <a:p>
            <a:pPr>
              <a:buClrTx/>
              <a:buFont typeface="Wingdings" panose="05000000000000000000" pitchFamily="2" charset="2"/>
              <a:buChar char="Ø"/>
            </a:pPr>
            <a:r>
              <a:rPr lang="en-US" altLang="zh-CN" dirty="0" smtClean="0"/>
              <a:t>Output will be better without grounding.</a:t>
            </a:r>
          </a:p>
          <a:p>
            <a:pPr>
              <a:buClrTx/>
              <a:buFont typeface="Wingdings" panose="05000000000000000000" pitchFamily="2" charset="2"/>
              <a:buChar char="Ø"/>
            </a:pPr>
            <a:r>
              <a:rPr lang="en-US" altLang="zh-CN" dirty="0" smtClean="0"/>
              <a:t>Using direct coupler to test the reflection signal again</a:t>
            </a:r>
          </a:p>
        </p:txBody>
      </p:sp>
    </p:spTree>
    <p:extLst>
      <p:ext uri="{BB962C8B-B14F-4D97-AF65-F5344CB8AC3E}">
        <p14:creationId xmlns:p14="http://schemas.microsoft.com/office/powerpoint/2010/main" val="3802905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Addressing</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92047" y="1846263"/>
            <a:ext cx="5363633" cy="4022725"/>
          </a:xfrm>
        </p:spPr>
      </p:pic>
      <p:sp>
        <p:nvSpPr>
          <p:cNvPr id="5" name="文本框 4"/>
          <p:cNvSpPr txBox="1"/>
          <p:nvPr/>
        </p:nvSpPr>
        <p:spPr>
          <a:xfrm>
            <a:off x="1186962" y="2066192"/>
            <a:ext cx="4070838"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Lacking some components</a:t>
            </a:r>
          </a:p>
          <a:p>
            <a:pPr marL="285750" indent="-285750">
              <a:buFont typeface="Wingdings" panose="05000000000000000000" pitchFamily="2" charset="2"/>
              <a:buChar char="Ø"/>
            </a:pPr>
            <a:r>
              <a:rPr lang="en-US" altLang="zh-CN" dirty="0" smtClean="0"/>
              <a:t>Design details</a:t>
            </a:r>
            <a:endParaRPr lang="zh-CN" altLang="en-US" dirty="0"/>
          </a:p>
        </p:txBody>
      </p:sp>
    </p:spTree>
    <p:extLst>
      <p:ext uri="{BB962C8B-B14F-4D97-AF65-F5344CB8AC3E}">
        <p14:creationId xmlns:p14="http://schemas.microsoft.com/office/powerpoint/2010/main" val="2658768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Laser stabilization</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8222" y="1737360"/>
            <a:ext cx="5363633" cy="4022725"/>
          </a:xfrm>
        </p:spPr>
      </p:pic>
      <p:sp>
        <p:nvSpPr>
          <p:cNvPr id="6" name="文本框 5"/>
          <p:cNvSpPr txBox="1"/>
          <p:nvPr/>
        </p:nvSpPr>
        <p:spPr>
          <a:xfrm>
            <a:off x="1204545" y="2101362"/>
            <a:ext cx="4826977" cy="1477328"/>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30cm-long confocal optical cavity</a:t>
            </a:r>
          </a:p>
          <a:p>
            <a:pPr marL="285750" indent="-285750">
              <a:buFont typeface="Wingdings" panose="05000000000000000000" pitchFamily="2" charset="2"/>
              <a:buChar char="Ø"/>
            </a:pPr>
            <a:r>
              <a:rPr lang="en-US" altLang="zh-CN" dirty="0" smtClean="0"/>
              <a:t>No output signal detected</a:t>
            </a:r>
          </a:p>
          <a:p>
            <a:pPr marL="285750" indent="-285750">
              <a:buFont typeface="Wingdings" panose="05000000000000000000" pitchFamily="2" charset="2"/>
              <a:buChar char="Ø"/>
            </a:pPr>
            <a:r>
              <a:rPr lang="en-US" altLang="zh-CN" dirty="0" smtClean="0"/>
              <a:t>Revise the cavity design</a:t>
            </a:r>
          </a:p>
          <a:p>
            <a:pPr marL="285750" indent="-285750">
              <a:buFont typeface="Wingdings" panose="05000000000000000000" pitchFamily="2" charset="2"/>
              <a:buChar char="Ø"/>
            </a:pPr>
            <a:r>
              <a:rPr lang="en-US" altLang="zh-CN" dirty="0" smtClean="0"/>
              <a:t>Inconvenient to adjust the mirror</a:t>
            </a:r>
          </a:p>
          <a:p>
            <a:endParaRPr lang="zh-CN" altLang="en-US" dirty="0"/>
          </a:p>
        </p:txBody>
      </p:sp>
      <p:sp>
        <p:nvSpPr>
          <p:cNvPr id="7" name="文本框 6"/>
          <p:cNvSpPr txBox="1"/>
          <p:nvPr/>
        </p:nvSpPr>
        <p:spPr>
          <a:xfrm>
            <a:off x="1204545" y="3578690"/>
            <a:ext cx="4220307"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Input a off-resonant laser firstly</a:t>
            </a:r>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41791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Long working distance objective</a:t>
            </a:r>
            <a:endParaRPr lang="zh-CN" altLang="en-US" dirty="0"/>
          </a:p>
        </p:txBody>
      </p:sp>
      <p:sp>
        <p:nvSpPr>
          <p:cNvPr id="3" name="内容占位符 2"/>
          <p:cNvSpPr>
            <a:spLocks noGrp="1"/>
          </p:cNvSpPr>
          <p:nvPr>
            <p:ph idx="1"/>
          </p:nvPr>
        </p:nvSpPr>
        <p:spPr/>
        <p:txBody>
          <a:bodyPr/>
          <a:lstStyle/>
          <a:p>
            <a:pPr>
              <a:buClrTx/>
              <a:buFont typeface="Wingdings" panose="05000000000000000000" pitchFamily="2" charset="2"/>
              <a:buChar char="Ø"/>
            </a:pPr>
            <a:r>
              <a:rPr lang="en-US" altLang="zh-CN" dirty="0"/>
              <a:t>The long working distance objective we did build for Maryland this year had a tested </a:t>
            </a:r>
            <a:r>
              <a:rPr lang="en-US" altLang="zh-CN" dirty="0" err="1"/>
              <a:t>wavefront</a:t>
            </a:r>
            <a:r>
              <a:rPr lang="en-US" altLang="zh-CN" dirty="0"/>
              <a:t> error of about 0.15 waves </a:t>
            </a:r>
            <a:r>
              <a:rPr lang="en-US" altLang="zh-CN" dirty="0" err="1"/>
              <a:t>rms</a:t>
            </a:r>
            <a:r>
              <a:rPr lang="en-US" altLang="zh-CN" dirty="0"/>
              <a:t> at 355 nm.  The maximum possible error predicted by the </a:t>
            </a:r>
            <a:r>
              <a:rPr lang="en-US" altLang="zh-CN" dirty="0" err="1"/>
              <a:t>tolerancing</a:t>
            </a:r>
            <a:r>
              <a:rPr lang="en-US" altLang="zh-CN" dirty="0"/>
              <a:t> analysis is 0.2 waves </a:t>
            </a:r>
            <a:r>
              <a:rPr lang="en-US" altLang="zh-CN" dirty="0" err="1"/>
              <a:t>rms</a:t>
            </a:r>
            <a:r>
              <a:rPr lang="en-US" altLang="zh-CN" dirty="0"/>
              <a:t> at 355 nm.  The least expensive option is to have us build more of the catalog, 25 mm working distance objectives, but the </a:t>
            </a:r>
            <a:r>
              <a:rPr lang="en-US" altLang="zh-CN" dirty="0" err="1"/>
              <a:t>wavefront</a:t>
            </a:r>
            <a:r>
              <a:rPr lang="en-US" altLang="zh-CN" dirty="0"/>
              <a:t> error will be larger than the custom objective</a:t>
            </a:r>
            <a:r>
              <a:rPr lang="en-US" altLang="zh-CN" dirty="0" smtClean="0"/>
              <a:t>.</a:t>
            </a:r>
          </a:p>
          <a:p>
            <a:pPr>
              <a:buClrTx/>
              <a:buFont typeface="Wingdings" panose="05000000000000000000" pitchFamily="2" charset="2"/>
              <a:buChar char="Ø"/>
            </a:pPr>
            <a:r>
              <a:rPr lang="en-US" altLang="zh-CN" dirty="0"/>
              <a:t>Lastly, I have one more possible option, we are working on a new design that has infinite conjugate input and has a working distance of about 20 mm and the NA=0.55.  This is a custom objective that is designed to operate at 397 and 422 nm, although we could tweak the design to operate at 370 nm.  Again, since this is custom it will be expensive, although if we can get more than one party to purchase the assemblies then the unit costs will be reduced for everyone.</a:t>
            </a:r>
            <a:endParaRPr lang="zh-CN" altLang="en-US" dirty="0"/>
          </a:p>
        </p:txBody>
      </p:sp>
    </p:spTree>
    <p:extLst>
      <p:ext uri="{BB962C8B-B14F-4D97-AF65-F5344CB8AC3E}">
        <p14:creationId xmlns:p14="http://schemas.microsoft.com/office/powerpoint/2010/main" val="2247528028"/>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40</TotalTime>
  <Words>262</Words>
  <Application>Microsoft Office PowerPoint</Application>
  <PresentationFormat>宽屏</PresentationFormat>
  <Paragraphs>24</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Calibri</vt:lpstr>
      <vt:lpstr>Calibri Light</vt:lpstr>
      <vt:lpstr>Wingdings</vt:lpstr>
      <vt:lpstr>回顾</vt:lpstr>
      <vt:lpstr>Group Meeting</vt:lpstr>
      <vt:lpstr>Helical Resonator Test</vt:lpstr>
      <vt:lpstr>Helical Resonator Test</vt:lpstr>
      <vt:lpstr>Addressing</vt:lpstr>
      <vt:lpstr>Laser stabilization</vt:lpstr>
      <vt:lpstr>Long working distance objective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Ricardo May</dc:creator>
  <cp:lastModifiedBy>Ricardo May</cp:lastModifiedBy>
  <cp:revision>4</cp:revision>
  <dcterms:created xsi:type="dcterms:W3CDTF">2017-10-22T12:51:12Z</dcterms:created>
  <dcterms:modified xsi:type="dcterms:W3CDTF">2017-10-22T13:32:02Z</dcterms:modified>
</cp:coreProperties>
</file>