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9" r:id="rId4"/>
    <p:sldId id="257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60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70763-8986-416A-9056-625E008AC7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5B4C83-20AD-44D1-AEFA-7CC35EF3C0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F03BF-100F-4E3A-98F3-E1D3F7E17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552C-4C7A-4645-8B7D-3BAC79F36676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501AD-41F8-46E0-BA04-AA0E8F5C1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7C74E-D648-41B7-ADCB-42293A0C3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D4BDA-5926-4A44-AD88-CEAE729C3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6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26490-D54A-4A96-9282-E9838DABA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1FE1FA-6077-4D7F-85A9-8605898D6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AE632-9EBE-4F2B-8A31-E1092AF5F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552C-4C7A-4645-8B7D-3BAC79F36676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0BEFB-8604-4CC6-ADE5-E94BD0523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8515B-415C-45B7-815D-DE0B5ADDE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D4BDA-5926-4A44-AD88-CEAE729C3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027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90983F-89B5-4608-AC14-90348EBB58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5FE633-3443-43C6-B5F8-038AF72A5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58529-FF4D-4108-A471-60CD4FE48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552C-4C7A-4645-8B7D-3BAC79F36676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1B588-91C2-4B77-9019-9558FF0E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4DEE3-4201-4AD6-AD99-6CC7A8129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D4BDA-5926-4A44-AD88-CEAE729C3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69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CCCBB-DFC0-438F-BC4B-7E3C8890B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D180C-0892-4FA9-A1AF-63E640EC4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9905E-E35C-4540-92FA-A488AA30B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552C-4C7A-4645-8B7D-3BAC79F36676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BF2B3-E517-4532-B073-7D542CA91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7E8AF-8C1F-45EA-AB12-0248D2A52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D4BDA-5926-4A44-AD88-CEAE729C3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721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E3784-CE65-4B2F-B73F-D8DD7350C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77E187-8234-4C62-A1C6-9E43B4C64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9F125-0A31-4A4B-95AE-22604CE70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552C-4C7A-4645-8B7D-3BAC79F36676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5201D-F988-4C2F-A1F8-21DE40F67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F938F-291B-42CB-9EE2-184FFF84D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D4BDA-5926-4A44-AD88-CEAE729C3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71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6CB86-8A50-4214-8102-BF8C9BE56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CCBA7-2239-4074-9B17-99C92A3606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D11B5D-BE6F-4D8D-AC0D-1807489E5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A68772-5EEB-4566-A9D7-A5526BB8D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552C-4C7A-4645-8B7D-3BAC79F36676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04553-7CAE-4FC4-849E-41E5D00F7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1C15D0-B9F3-4D9C-8D56-0AEFE86D8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D4BDA-5926-4A44-AD88-CEAE729C3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10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0F8C5-9ACE-431E-B7B8-0E6813986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F6A6B8-8211-44C2-A066-ED2B15991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1BD169-DDD6-4E38-8779-1726B8CAE1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DCDA39-49A5-4F24-9541-2305B23433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28F860-2A9B-4C44-A11D-50F8C196EA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0525EE-B8F4-49F6-9050-B9DE947D1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552C-4C7A-4645-8B7D-3BAC79F36676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2CBA80-B2B5-4957-ACBE-8980C72C4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1190D7-6289-4F1C-AFA3-DAB04167C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D4BDA-5926-4A44-AD88-CEAE729C3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7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7AEB4-9F7E-4F38-B835-DEBF4F525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055E16-0DAE-41B8-8DCB-C7154C4E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552C-4C7A-4645-8B7D-3BAC79F36676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FBBAAE-19D0-4C97-A874-D74F21E09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3B47A7-9543-4AC0-9BDE-F3C1F9CBC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D4BDA-5926-4A44-AD88-CEAE729C3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0E69C2-CDCF-4A78-BCC4-7865F9AB1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552C-4C7A-4645-8B7D-3BAC79F36676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628A8C-3EE5-40EE-A268-2DEDE12DA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649803-9422-46DF-B220-D43D906F6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D4BDA-5926-4A44-AD88-CEAE729C3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97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75649-72F7-4013-ADB2-117A53BE3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13D62-C6D6-4805-9AEA-F746AC303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668B11-EB44-4C1B-A65B-C80FF0828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8C003-86DC-4CFE-AFF7-0D33422DC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552C-4C7A-4645-8B7D-3BAC79F36676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FD25EE-CFDF-4500-8A44-E75CD7D6F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3C9608-6612-4CA3-AB4A-FFC1F60D9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D4BDA-5926-4A44-AD88-CEAE729C3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641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AD4E3-D3EA-4D20-8EF7-63E3559F4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CC4E91-E4D2-4BEB-887F-EF0BC78831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4CE80-AC6D-4422-A51A-BB547BEF6F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C716FB-1D83-443B-8340-689D9367A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552C-4C7A-4645-8B7D-3BAC79F36676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14A326-96C8-4C2B-A11A-62926CD77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B3CB6C-FBA3-46F2-88F9-A0C6868A8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D4BDA-5926-4A44-AD88-CEAE729C3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6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41A761-4AB2-4303-8843-D7E7F82DD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D6008-6325-4FF8-84DC-DFE4EA734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17B0B-77D7-4808-9C23-04BAC8F67B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7552C-4C7A-4645-8B7D-3BAC79F36676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F06F2-C536-461B-8FC9-97C0EA6E76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877FB-7519-4BD6-B793-368EC11B9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D4BDA-5926-4A44-AD88-CEAE729C3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84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78472-FA19-446F-B83A-7873B284AC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Modelul</a:t>
            </a:r>
            <a:r>
              <a:rPr lang="en-US" dirty="0"/>
              <a:t> TCP/IP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C7B2E67-36BB-47B0-A05C-C1E636285A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29013"/>
            <a:ext cx="9144000" cy="1655762"/>
          </a:xfrm>
        </p:spPr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Source Sans Pro" panose="020B0604020202020204" pitchFamily="34" charset="0"/>
              </a:rPr>
              <a:t>Transmission Control Protocol/ Internet Protocol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489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647321-8649-4B1C-BCEE-EDFAD35961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909" y="1602979"/>
            <a:ext cx="2537616" cy="461208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B4020D-1E21-4132-B827-5B6BAB576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362" y="1690688"/>
            <a:ext cx="2619375" cy="4612084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58CC8413-1737-465A-8AD9-33671CE1D8A3}"/>
              </a:ext>
            </a:extLst>
          </p:cNvPr>
          <p:cNvSpPr/>
          <p:nvPr/>
        </p:nvSpPr>
        <p:spPr>
          <a:xfrm>
            <a:off x="657225" y="2000250"/>
            <a:ext cx="847725" cy="38766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5994326E-DBE7-41E8-9C53-C566DEAE5F4C}"/>
              </a:ext>
            </a:extLst>
          </p:cNvPr>
          <p:cNvSpPr/>
          <p:nvPr/>
        </p:nvSpPr>
        <p:spPr>
          <a:xfrm rot="10800000">
            <a:off x="9910763" y="2095499"/>
            <a:ext cx="1009650" cy="4048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BAD102-0832-48EC-BDD6-3914AD123A21}"/>
              </a:ext>
            </a:extLst>
          </p:cNvPr>
          <p:cNvSpPr txBox="1"/>
          <p:nvPr/>
        </p:nvSpPr>
        <p:spPr>
          <a:xfrm>
            <a:off x="2114550" y="806251"/>
            <a:ext cx="2466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Calculator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098657-354F-4A4C-815F-0AF0DCAD4F79}"/>
              </a:ext>
            </a:extLst>
          </p:cNvPr>
          <p:cNvSpPr txBox="1"/>
          <p:nvPr/>
        </p:nvSpPr>
        <p:spPr>
          <a:xfrm>
            <a:off x="7372350" y="806251"/>
            <a:ext cx="222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Calculator 2</a:t>
            </a:r>
          </a:p>
        </p:txBody>
      </p:sp>
    </p:spTree>
    <p:extLst>
      <p:ext uri="{BB962C8B-B14F-4D97-AF65-F5344CB8AC3E}">
        <p14:creationId xmlns:p14="http://schemas.microsoft.com/office/powerpoint/2010/main" val="1981494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3DF48-9B93-4592-A094-E35002253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150" y="1825625"/>
            <a:ext cx="10515600" cy="4351338"/>
          </a:xfrm>
        </p:spPr>
        <p:txBody>
          <a:bodyPr/>
          <a:lstStyle/>
          <a:p>
            <a:r>
              <a:rPr lang="en-US" dirty="0"/>
              <a:t>La </a:t>
            </a:r>
            <a:r>
              <a:rPr lang="en-US" dirty="0" err="1"/>
              <a:t>nivel</a:t>
            </a:r>
            <a:r>
              <a:rPr lang="en-US" dirty="0"/>
              <a:t> </a:t>
            </a:r>
            <a:r>
              <a:rPr lang="en-US" dirty="0" err="1"/>
              <a:t>fizic,din</a:t>
            </a:r>
            <a:r>
              <a:rPr lang="en-US" dirty="0"/>
              <a:t> </a:t>
            </a:r>
            <a:r>
              <a:rPr lang="en-US" dirty="0" err="1"/>
              <a:t>punct</a:t>
            </a:r>
            <a:r>
              <a:rPr lang="en-US" dirty="0"/>
              <a:t> de </a:t>
            </a:r>
            <a:r>
              <a:rPr lang="en-US" dirty="0" err="1"/>
              <a:t>vedere</a:t>
            </a:r>
            <a:r>
              <a:rPr lang="en-US" dirty="0"/>
              <a:t> al </a:t>
            </a:r>
            <a:r>
              <a:rPr lang="en-US" dirty="0" err="1"/>
              <a:t>conectivitatii</a:t>
            </a:r>
            <a:r>
              <a:rPr lang="en-US" dirty="0"/>
              <a:t> </a:t>
            </a:r>
            <a:r>
              <a:rPr lang="en-US" dirty="0" err="1"/>
              <a:t>calculatoarelor</a:t>
            </a:r>
            <a:r>
              <a:rPr lang="en-US" dirty="0"/>
              <a:t> </a:t>
            </a:r>
            <a:r>
              <a:rPr lang="en-US" dirty="0" err="1"/>
              <a:t>exista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posibilitati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Conexiune</a:t>
            </a:r>
            <a:r>
              <a:rPr lang="en-US" dirty="0"/>
              <a:t> 1:1 =&gt; 2 </a:t>
            </a:r>
            <a:r>
              <a:rPr lang="en-US" dirty="0" err="1"/>
              <a:t>calculatoare</a:t>
            </a:r>
            <a:endParaRPr lang="en-US" dirty="0"/>
          </a:p>
          <a:p>
            <a:pPr lvl="1"/>
            <a:r>
              <a:rPr lang="en-US" dirty="0"/>
              <a:t>Mai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calculatoare</a:t>
            </a:r>
            <a:r>
              <a:rPr lang="en-US" dirty="0"/>
              <a:t> =&gt; Switch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9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CE375-4602-481B-9261-13116D1F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Topologii</a:t>
            </a:r>
            <a:r>
              <a:rPr lang="en-US" dirty="0"/>
              <a:t> – </a:t>
            </a:r>
            <a:r>
              <a:rPr lang="en-US" dirty="0" err="1"/>
              <a:t>Topologia</a:t>
            </a:r>
            <a:r>
              <a:rPr lang="en-US" dirty="0"/>
              <a:t> STAR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A6148F-1EB9-451E-9D09-3323021623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25" y="1258094"/>
            <a:ext cx="4848225" cy="48482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B25968-14CF-4E7D-8C78-1710086565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51" y="1142075"/>
            <a:ext cx="5724523" cy="508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241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60A71-7906-4719-B76B-C26AF202F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Topologii</a:t>
            </a:r>
            <a:r>
              <a:rPr lang="en-US" dirty="0"/>
              <a:t> – </a:t>
            </a:r>
            <a:r>
              <a:rPr lang="en-US" dirty="0" err="1"/>
              <a:t>Topologia</a:t>
            </a:r>
            <a:r>
              <a:rPr lang="en-US" dirty="0"/>
              <a:t> BUS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C3756D-203E-4A3F-BCE4-54A7668E3A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1535906"/>
            <a:ext cx="4772025" cy="2769394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CABBB3-5F67-45D6-8469-BBB6C25167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920603"/>
            <a:ext cx="5480332" cy="332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420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13358-3055-40D6-8673-C52AE5ED7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Topologii</a:t>
            </a:r>
            <a:r>
              <a:rPr lang="en-US" dirty="0"/>
              <a:t> – </a:t>
            </a:r>
            <a:r>
              <a:rPr lang="en-US" dirty="0" err="1"/>
              <a:t>Topologia</a:t>
            </a:r>
            <a:r>
              <a:rPr lang="en-US" dirty="0"/>
              <a:t> RING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F418D1-4D38-4677-B287-628335FCBB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9593"/>
            <a:ext cx="3781425" cy="37814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44DADD-3E1A-43E7-B132-3F7DF20F5C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920" y="1541145"/>
            <a:ext cx="4621530" cy="462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060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648067-EBC2-45E8-A301-AF88A8938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487" y="1287859"/>
            <a:ext cx="8963025" cy="4282281"/>
          </a:xfrm>
        </p:spPr>
      </p:pic>
    </p:spTree>
    <p:extLst>
      <p:ext uri="{BB962C8B-B14F-4D97-AF65-F5344CB8AC3E}">
        <p14:creationId xmlns:p14="http://schemas.microsoft.com/office/powerpoint/2010/main" val="3352932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7C4D47-3030-42CE-810B-39EC1213F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575" y="742950"/>
            <a:ext cx="7219894" cy="5224463"/>
          </a:xfrm>
        </p:spPr>
      </p:pic>
    </p:spTree>
    <p:extLst>
      <p:ext uri="{BB962C8B-B14F-4D97-AF65-F5344CB8AC3E}">
        <p14:creationId xmlns:p14="http://schemas.microsoft.com/office/powerpoint/2010/main" val="1243966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0818C-91ED-4627-9C00-557ACD283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  </a:t>
            </a:r>
            <a:r>
              <a:rPr lang="en-US" b="1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Protocoale</a:t>
            </a:r>
            <a: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TCP/IP </a:t>
            </a:r>
            <a:b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E6C12-AB99-429F-A2BC-9027E410F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100"/>
            <a:ext cx="10515600" cy="4995863"/>
          </a:xfrm>
        </p:spPr>
        <p:txBody>
          <a:bodyPr/>
          <a:lstStyle/>
          <a:p>
            <a:r>
              <a:rPr lang="en-US" dirty="0"/>
              <a:t>TCP (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Transmission Control Protocol)</a:t>
            </a:r>
            <a:endParaRPr lang="en-US" dirty="0"/>
          </a:p>
          <a:p>
            <a:r>
              <a:rPr lang="en-US" dirty="0"/>
              <a:t>IP (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Internet Protocol)</a:t>
            </a:r>
            <a:endParaRPr lang="en-US" dirty="0"/>
          </a:p>
          <a:p>
            <a:r>
              <a:rPr lang="en-US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HTTP (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Hypertext Transfer Protocol)</a:t>
            </a:r>
          </a:p>
          <a:p>
            <a:r>
              <a:rPr lang="en-US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SMTP (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Simple Mail Transfer </a:t>
            </a:r>
            <a:r>
              <a:rPr lang="en-US" dirty="0">
                <a:solidFill>
                  <a:srgbClr val="222222"/>
                </a:solidFill>
                <a:latin typeface="Source Sans Pro" panose="020B0503030403020204" pitchFamily="34" charset="0"/>
              </a:rPr>
              <a:t>P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rotocol)</a:t>
            </a:r>
          </a:p>
          <a:p>
            <a:r>
              <a:rPr lang="en-US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SNMP (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Simple Network Management Protocol</a:t>
            </a:r>
            <a:r>
              <a:rPr lang="en-US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)</a:t>
            </a:r>
          </a:p>
          <a:p>
            <a:pPr marL="0" indent="0">
              <a:buNone/>
            </a:pPr>
            <a:endParaRPr lang="en-US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endParaRPr lang="en-US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endParaRPr lang="en-US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483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881D5-04B3-4FF7-97D2-D17B8A83F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3550"/>
            <a:ext cx="10515600" cy="4386263"/>
          </a:xfrm>
        </p:spPr>
        <p:txBody>
          <a:bodyPr/>
          <a:lstStyle/>
          <a:p>
            <a:pPr marL="0" indent="0">
              <a:buNone/>
            </a:pPr>
            <a:endParaRPr lang="en-US" b="1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222222"/>
              </a:solidFill>
              <a:latin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TCP/IP</a:t>
            </a:r>
            <a:r>
              <a:rPr lang="en-US" dirty="0">
                <a:solidFill>
                  <a:srgbClr val="222222"/>
                </a:solidFill>
                <a:latin typeface="Source Sans Pro" panose="020B0503030403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Source Sans Pro" panose="020B0503030403020204" pitchFamily="34" charset="0"/>
              </a:rPr>
              <a:t>asigura</a:t>
            </a:r>
            <a:r>
              <a:rPr lang="en-US" dirty="0">
                <a:solidFill>
                  <a:srgbClr val="222222"/>
                </a:solidFill>
                <a:latin typeface="Source Sans Pro" panose="020B0503030403020204" pitchFamily="34" charset="0"/>
              </a:rPr>
              <a:t> o </a:t>
            </a:r>
            <a:r>
              <a:rPr lang="en-US" dirty="0" err="1">
                <a:solidFill>
                  <a:srgbClr val="222222"/>
                </a:solidFill>
                <a:latin typeface="Source Sans Pro" panose="020B0503030403020204" pitchFamily="34" charset="0"/>
              </a:rPr>
              <a:t>comunicare</a:t>
            </a:r>
            <a:r>
              <a:rPr lang="en-US" dirty="0">
                <a:solidFill>
                  <a:srgbClr val="222222"/>
                </a:solidFill>
                <a:latin typeface="Source Sans Pro" panose="020B0503030403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Source Sans Pro" panose="020B0503030403020204" pitchFamily="34" charset="0"/>
              </a:rPr>
              <a:t>virtuala</a:t>
            </a:r>
            <a:r>
              <a:rPr lang="en-US" dirty="0">
                <a:solidFill>
                  <a:srgbClr val="222222"/>
                </a:solidFill>
                <a:latin typeface="Source Sans Pro" panose="020B0503030403020204" pitchFamily="34" charset="0"/>
              </a:rPr>
              <a:t>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Scop: -&gt;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permite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comunicarea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intre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calculatoare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la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distante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ma</a:t>
            </a:r>
            <a:r>
              <a:rPr lang="en-US" dirty="0" err="1">
                <a:solidFill>
                  <a:srgbClr val="222222"/>
                </a:solidFill>
                <a:latin typeface="Source Sans Pro" panose="020B0503030403020204" pitchFamily="34" charset="0"/>
              </a:rPr>
              <a:t>ri</a:t>
            </a:r>
            <a:r>
              <a:rPr lang="en-US" dirty="0">
                <a:solidFill>
                  <a:srgbClr val="222222"/>
                </a:solidFill>
                <a:latin typeface="Source Sans Pro" panose="020B0503030403020204" pitchFamily="34" charset="0"/>
              </a:rPr>
              <a:t>.</a:t>
            </a:r>
            <a:endParaRPr lang="en-US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321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792848-87BC-4837-B2C2-32AA3FF259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075" y="225425"/>
            <a:ext cx="5623715" cy="6432550"/>
          </a:xfrm>
        </p:spPr>
      </p:pic>
    </p:spTree>
    <p:extLst>
      <p:ext uri="{BB962C8B-B14F-4D97-AF65-F5344CB8AC3E}">
        <p14:creationId xmlns:p14="http://schemas.microsoft.com/office/powerpoint/2010/main" val="4119304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3EEEB-4F73-4E2C-8A83-F511405D1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2050" y="194945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-&gt;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nivel</a:t>
            </a:r>
            <a:r>
              <a:rPr lang="en-US" dirty="0"/>
              <a:t> are o </a:t>
            </a:r>
            <a:r>
              <a:rPr lang="en-US" dirty="0" err="1"/>
              <a:t>functie</a:t>
            </a:r>
            <a:r>
              <a:rPr lang="en-US" dirty="0"/>
              <a:t> </a:t>
            </a:r>
            <a:r>
              <a:rPr lang="en-US" dirty="0" err="1"/>
              <a:t>specifica</a:t>
            </a:r>
            <a:r>
              <a:rPr lang="en-US" dirty="0"/>
              <a:t> pe care o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realiza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-&gt; </a:t>
            </a:r>
            <a:r>
              <a:rPr lang="en-US" dirty="0" err="1"/>
              <a:t>Pachetul</a:t>
            </a:r>
            <a:r>
              <a:rPr lang="en-US" dirty="0"/>
              <a:t> de date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transmis</a:t>
            </a:r>
            <a:r>
              <a:rPr lang="en-US" dirty="0"/>
              <a:t> de la un </a:t>
            </a:r>
            <a:r>
              <a:rPr lang="en-US" dirty="0" err="1"/>
              <a:t>nivel</a:t>
            </a:r>
            <a:r>
              <a:rPr lang="en-US" dirty="0"/>
              <a:t> la </a:t>
            </a:r>
            <a:r>
              <a:rPr lang="en-US" dirty="0" err="1"/>
              <a:t>altul</a:t>
            </a:r>
            <a:r>
              <a:rPr lang="en-US" dirty="0"/>
              <a:t>. (</a:t>
            </a:r>
            <a:r>
              <a:rPr lang="en-US" dirty="0" err="1"/>
              <a:t>Nivelele</a:t>
            </a:r>
            <a:r>
              <a:rPr lang="en-US" dirty="0"/>
              <a:t> </a:t>
            </a:r>
            <a:r>
              <a:rPr lang="en-US" dirty="0" err="1"/>
              <a:t>comunica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</a:t>
            </a:r>
            <a:r>
              <a:rPr lang="en-US" dirty="0" err="1"/>
              <a:t>ele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441878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E30C6-EDF8-46E7-9608-B0A1AC3EB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Application Layer</a:t>
            </a:r>
            <a:b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3200-4D6F-45A1-AD64-B87B5F276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53675" cy="4022725"/>
          </a:xfrm>
        </p:spPr>
        <p:txBody>
          <a:bodyPr/>
          <a:lstStyle/>
          <a:p>
            <a:r>
              <a:rPr lang="en-US" dirty="0" err="1">
                <a:solidFill>
                  <a:srgbClr val="444444"/>
                </a:solidFill>
                <a:latin typeface="Roboto"/>
              </a:rPr>
              <a:t>Acest</a:t>
            </a:r>
            <a:r>
              <a:rPr lang="en-US" dirty="0">
                <a:solidFill>
                  <a:srgbClr val="444444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444444"/>
                </a:solidFill>
                <a:latin typeface="Roboto"/>
              </a:rPr>
              <a:t>nivel</a:t>
            </a:r>
            <a:r>
              <a:rPr lang="en-US" dirty="0">
                <a:solidFill>
                  <a:srgbClr val="444444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444444"/>
                </a:solidFill>
                <a:latin typeface="Roboto"/>
              </a:rPr>
              <a:t>creeaza</a:t>
            </a:r>
            <a:r>
              <a:rPr lang="en-US" dirty="0">
                <a:solidFill>
                  <a:srgbClr val="444444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444444"/>
                </a:solidFill>
                <a:latin typeface="Roboto"/>
              </a:rPr>
              <a:t>conexiunea</a:t>
            </a:r>
            <a:r>
              <a:rPr lang="en-US" dirty="0">
                <a:solidFill>
                  <a:srgbClr val="444444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444444"/>
                </a:solidFill>
                <a:latin typeface="Roboto"/>
              </a:rPr>
              <a:t>dintre</a:t>
            </a:r>
            <a:r>
              <a:rPr lang="en-US" dirty="0">
                <a:solidFill>
                  <a:srgbClr val="444444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444444"/>
                </a:solidFill>
                <a:latin typeface="Roboto"/>
              </a:rPr>
              <a:t>pachetul</a:t>
            </a:r>
            <a:r>
              <a:rPr lang="en-US" dirty="0">
                <a:solidFill>
                  <a:srgbClr val="444444"/>
                </a:solidFill>
                <a:latin typeface="Roboto"/>
              </a:rPr>
              <a:t> de date </a:t>
            </a:r>
            <a:r>
              <a:rPr lang="en-US" dirty="0" err="1">
                <a:solidFill>
                  <a:srgbClr val="444444"/>
                </a:solidFill>
                <a:latin typeface="Roboto"/>
              </a:rPr>
              <a:t>si</a:t>
            </a:r>
            <a:r>
              <a:rPr lang="en-US" dirty="0">
                <a:solidFill>
                  <a:srgbClr val="444444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444444"/>
                </a:solidFill>
                <a:latin typeface="Roboto"/>
              </a:rPr>
              <a:t>aplicatie</a:t>
            </a:r>
            <a:r>
              <a:rPr lang="en-US" dirty="0">
                <a:solidFill>
                  <a:srgbClr val="444444"/>
                </a:solidFill>
                <a:latin typeface="Roboto"/>
              </a:rPr>
              <a:t>.</a:t>
            </a:r>
          </a:p>
          <a:p>
            <a:r>
              <a:rPr lang="en-US" dirty="0" err="1">
                <a:solidFill>
                  <a:srgbClr val="444444"/>
                </a:solidFill>
                <a:latin typeface="Roboto"/>
              </a:rPr>
              <a:t>Permite</a:t>
            </a:r>
            <a:r>
              <a:rPr lang="en-US" dirty="0">
                <a:solidFill>
                  <a:srgbClr val="444444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444444"/>
                </a:solidFill>
                <a:latin typeface="Roboto"/>
              </a:rPr>
              <a:t>utilizatorilor</a:t>
            </a:r>
            <a:r>
              <a:rPr lang="en-US" dirty="0">
                <a:solidFill>
                  <a:srgbClr val="444444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444444"/>
                </a:solidFill>
                <a:latin typeface="Roboto"/>
              </a:rPr>
              <a:t>sa</a:t>
            </a:r>
            <a:r>
              <a:rPr lang="en-US" dirty="0">
                <a:solidFill>
                  <a:srgbClr val="444444"/>
                </a:solidFill>
                <a:latin typeface="Roboto"/>
              </a:rPr>
              <a:t> se </a:t>
            </a:r>
            <a:r>
              <a:rPr lang="en-US" dirty="0" err="1">
                <a:solidFill>
                  <a:srgbClr val="444444"/>
                </a:solidFill>
                <a:latin typeface="Roboto"/>
              </a:rPr>
              <a:t>conecteze</a:t>
            </a:r>
            <a:r>
              <a:rPr lang="en-US" dirty="0">
                <a:solidFill>
                  <a:srgbClr val="444444"/>
                </a:solidFill>
                <a:latin typeface="Roboto"/>
              </a:rPr>
              <a:t> la un 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remote host.</a:t>
            </a:r>
            <a:endParaRPr lang="en-US" dirty="0">
              <a:solidFill>
                <a:srgbClr val="222222"/>
              </a:solidFill>
              <a:latin typeface="Source Sans Pro" panose="020B0503030403020204" pitchFamily="34" charset="0"/>
            </a:endParaRPr>
          </a:p>
          <a:p>
            <a:r>
              <a:rPr lang="en-US" dirty="0">
                <a:solidFill>
                  <a:srgbClr val="222222"/>
                </a:solidFill>
                <a:latin typeface="Source Sans Pro" panose="020B0503030403020204" pitchFamily="34" charset="0"/>
              </a:rPr>
              <a:t>Ex: </a:t>
            </a:r>
            <a:r>
              <a:rPr lang="en-US" dirty="0" err="1">
                <a:solidFill>
                  <a:srgbClr val="222222"/>
                </a:solidFill>
                <a:latin typeface="Source Sans Pro" panose="020B0503030403020204" pitchFamily="34" charset="0"/>
              </a:rPr>
              <a:t>Aplicatii</a:t>
            </a:r>
            <a:r>
              <a:rPr lang="en-US" dirty="0">
                <a:solidFill>
                  <a:srgbClr val="222222"/>
                </a:solidFill>
                <a:latin typeface="Source Sans Pro" panose="020B0503030403020204" pitchFamily="34" charset="0"/>
              </a:rPr>
              <a:t>  precum </a:t>
            </a:r>
            <a:r>
              <a:rPr lang="en-US" dirty="0" err="1">
                <a:solidFill>
                  <a:srgbClr val="222222"/>
                </a:solidFill>
                <a:latin typeface="Source Sans Pro" panose="020B0503030403020204" pitchFamily="34" charset="0"/>
              </a:rPr>
              <a:t>transferul</a:t>
            </a:r>
            <a:r>
              <a:rPr lang="en-US" dirty="0">
                <a:solidFill>
                  <a:srgbClr val="222222"/>
                </a:solidFill>
                <a:latin typeface="Source Sans Pro" panose="020B0503030403020204" pitchFamily="34" charset="0"/>
              </a:rPr>
              <a:t> de </a:t>
            </a:r>
            <a:r>
              <a:rPr lang="en-US" dirty="0" err="1">
                <a:solidFill>
                  <a:srgbClr val="222222"/>
                </a:solidFill>
                <a:latin typeface="Source Sans Pro" panose="020B0503030403020204" pitchFamily="34" charset="0"/>
              </a:rPr>
              <a:t>fisiere</a:t>
            </a:r>
            <a:r>
              <a:rPr lang="en-US" dirty="0">
                <a:solidFill>
                  <a:srgbClr val="222222"/>
                </a:solidFill>
                <a:latin typeface="Source Sans Pro" panose="020B0503030403020204" pitchFamily="34" charset="0"/>
              </a:rPr>
              <a:t>, email, remote login.</a:t>
            </a:r>
          </a:p>
        </p:txBody>
      </p:sp>
    </p:spTree>
    <p:extLst>
      <p:ext uri="{BB962C8B-B14F-4D97-AF65-F5344CB8AC3E}">
        <p14:creationId xmlns:p14="http://schemas.microsoft.com/office/powerpoint/2010/main" val="1023596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3D151-90C9-4928-9A3D-88F0CB0C6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Transport Layer</a:t>
            </a:r>
            <a:b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29A98-4CED-463D-A66D-846C78994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Asigura</a:t>
            </a:r>
            <a:r>
              <a:rPr lang="en-US" dirty="0"/>
              <a:t> </a:t>
            </a:r>
            <a:r>
              <a:rPr lang="en-US" dirty="0" err="1"/>
              <a:t>transportul</a:t>
            </a:r>
            <a:r>
              <a:rPr lang="en-US" dirty="0"/>
              <a:t> </a:t>
            </a:r>
            <a:r>
              <a:rPr lang="en-US" dirty="0" err="1"/>
              <a:t>pachetului</a:t>
            </a:r>
            <a:r>
              <a:rPr lang="en-US" dirty="0"/>
              <a:t> de date de la un calculator – </a:t>
            </a:r>
            <a:r>
              <a:rPr lang="en-US" dirty="0" err="1"/>
              <a:t>sursa</a:t>
            </a:r>
            <a:r>
              <a:rPr lang="en-US" dirty="0"/>
              <a:t> la un calculator – </a:t>
            </a:r>
            <a:r>
              <a:rPr lang="en-US" dirty="0" err="1"/>
              <a:t>destinatie</a:t>
            </a:r>
            <a:r>
              <a:rPr lang="en-US" dirty="0"/>
              <a:t>.</a:t>
            </a:r>
          </a:p>
          <a:p>
            <a:r>
              <a:rPr lang="en-US" dirty="0" err="1"/>
              <a:t>Determina</a:t>
            </a:r>
            <a:r>
              <a:rPr lang="en-US" dirty="0"/>
              <a:t> </a:t>
            </a:r>
            <a:r>
              <a:rPr lang="en-US" dirty="0" err="1"/>
              <a:t>dimensiuea</a:t>
            </a:r>
            <a:r>
              <a:rPr lang="en-US" dirty="0"/>
              <a:t> </a:t>
            </a:r>
            <a:r>
              <a:rPr lang="en-US" dirty="0" err="1"/>
              <a:t>pachetului</a:t>
            </a:r>
            <a:r>
              <a:rPr lang="en-US" dirty="0"/>
              <a:t> de date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fi </a:t>
            </a:r>
            <a:r>
              <a:rPr lang="en-US" dirty="0" err="1"/>
              <a:t>trimis</a:t>
            </a:r>
            <a:r>
              <a:rPr lang="en-US" dirty="0"/>
              <a:t>.</a:t>
            </a:r>
          </a:p>
          <a:p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nivel</a:t>
            </a:r>
            <a:r>
              <a:rPr lang="en-US" dirty="0"/>
              <a:t> </a:t>
            </a:r>
            <a:r>
              <a:rPr lang="en-US" dirty="0" err="1"/>
              <a:t>comunica</a:t>
            </a:r>
            <a:r>
              <a:rPr lang="en-US" dirty="0"/>
              <a:t> cu </a:t>
            </a:r>
            <a:r>
              <a:rPr lang="en-US" dirty="0" err="1"/>
              <a:t>nivelul</a:t>
            </a:r>
            <a:r>
              <a:rPr lang="en-US" dirty="0"/>
              <a:t> </a:t>
            </a:r>
            <a:r>
              <a:rPr lang="en-US" dirty="0" err="1"/>
              <a:t>Aplicatie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se </a:t>
            </a:r>
            <a:r>
              <a:rPr lang="en-US" dirty="0" err="1"/>
              <a:t>asigura</a:t>
            </a:r>
            <a:r>
              <a:rPr lang="en-US" dirty="0"/>
              <a:t> ca </a:t>
            </a:r>
            <a:r>
              <a:rPr lang="en-US" dirty="0" err="1"/>
              <a:t>pachetul</a:t>
            </a:r>
            <a:r>
              <a:rPr lang="en-US" dirty="0"/>
              <a:t> de date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trimis</a:t>
            </a:r>
            <a:r>
              <a:rPr lang="en-US" dirty="0"/>
              <a:t> in </a:t>
            </a:r>
            <a:r>
              <a:rPr lang="en-US" dirty="0" err="1"/>
              <a:t>secvente</a:t>
            </a:r>
            <a:r>
              <a:rPr lang="en-US" dirty="0"/>
              <a:t>, </a:t>
            </a:r>
            <a:r>
              <a:rPr lang="en-US" dirty="0" err="1"/>
              <a:t>fara</a:t>
            </a:r>
            <a:r>
              <a:rPr lang="en-US" dirty="0"/>
              <a:t> </a:t>
            </a:r>
            <a:r>
              <a:rPr lang="en-US" dirty="0" err="1"/>
              <a:t>erori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52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165D3-BB69-4D75-A6DA-642254FCF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Internet Layer</a:t>
            </a:r>
            <a:b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85FA6-9971-497F-B84D-7764D89A8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Trimite</a:t>
            </a:r>
            <a:r>
              <a:rPr lang="en-US" dirty="0"/>
              <a:t> </a:t>
            </a:r>
            <a:r>
              <a:rPr lang="en-US" dirty="0" err="1"/>
              <a:t>pachete</a:t>
            </a:r>
            <a:r>
              <a:rPr lang="en-US" dirty="0"/>
              <a:t> de date de la un calculator la </a:t>
            </a:r>
            <a:r>
              <a:rPr lang="en-US" dirty="0" err="1"/>
              <a:t>oricare</a:t>
            </a:r>
            <a:r>
              <a:rPr lang="en-US" dirty="0"/>
              <a:t> alt calculator.</a:t>
            </a:r>
          </a:p>
          <a:p>
            <a:r>
              <a:rPr lang="en-US" dirty="0" err="1"/>
              <a:t>Pachetele</a:t>
            </a:r>
            <a:r>
              <a:rPr lang="en-US" dirty="0"/>
              <a:t> </a:t>
            </a:r>
            <a:r>
              <a:rPr lang="en-US" dirty="0" err="1"/>
              <a:t>ajung</a:t>
            </a:r>
            <a:r>
              <a:rPr lang="en-US" dirty="0"/>
              <a:t> la </a:t>
            </a:r>
            <a:r>
              <a:rPr lang="en-US" dirty="0" err="1"/>
              <a:t>destinatie</a:t>
            </a:r>
            <a:r>
              <a:rPr lang="en-US" dirty="0"/>
              <a:t> </a:t>
            </a:r>
            <a:r>
              <a:rPr lang="en-US" dirty="0" err="1"/>
              <a:t>indiferent</a:t>
            </a:r>
            <a:r>
              <a:rPr lang="en-US" dirty="0"/>
              <a:t> de </a:t>
            </a:r>
            <a:r>
              <a:rPr lang="en-US" dirty="0" err="1"/>
              <a:t>ruta</a:t>
            </a:r>
            <a:r>
              <a:rPr lang="en-US" dirty="0"/>
              <a:t> pe care o </a:t>
            </a:r>
            <a:r>
              <a:rPr lang="en-US" dirty="0" err="1"/>
              <a:t>urmeaza</a:t>
            </a:r>
            <a:r>
              <a:rPr lang="en-US" dirty="0"/>
              <a:t>.</a:t>
            </a:r>
          </a:p>
          <a:p>
            <a:r>
              <a:rPr lang="en-US" dirty="0" err="1"/>
              <a:t>Ofera</a:t>
            </a:r>
            <a:r>
              <a:rPr lang="en-US" dirty="0"/>
              <a:t> o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functionala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procedurala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trasferul</a:t>
            </a:r>
            <a:r>
              <a:rPr lang="en-US" dirty="0"/>
              <a:t> de </a:t>
            </a:r>
            <a:r>
              <a:rPr lang="en-US" dirty="0" err="1"/>
              <a:t>pachete</a:t>
            </a:r>
            <a:r>
              <a:rPr lang="en-US" dirty="0"/>
              <a:t> de </a:t>
            </a:r>
            <a:r>
              <a:rPr lang="en-US" dirty="0" err="1"/>
              <a:t>diferite</a:t>
            </a:r>
            <a:r>
              <a:rPr lang="en-US" dirty="0"/>
              <a:t> </a:t>
            </a:r>
            <a:r>
              <a:rPr lang="en-US" dirty="0" err="1"/>
              <a:t>lungimi</a:t>
            </a:r>
            <a:r>
              <a:rPr lang="en-US" dirty="0"/>
              <a:t> de la un calculator la </a:t>
            </a:r>
            <a:r>
              <a:rPr lang="en-US" dirty="0" err="1"/>
              <a:t>altul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54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90ED7-7D85-47E0-B7EB-1132F544A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Network Interface Layer</a:t>
            </a:r>
            <a:b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</a:br>
            <a: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(</a:t>
            </a:r>
            <a:r>
              <a:rPr lang="en-US" b="1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Nivelul</a:t>
            </a:r>
            <a: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b="1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fizic</a:t>
            </a:r>
            <a: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FBCD7-D040-462B-998F-1252D8647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Comunicarea</a:t>
            </a:r>
            <a:r>
              <a:rPr lang="en-US" dirty="0"/>
              <a:t> se </a:t>
            </a:r>
            <a:r>
              <a:rPr lang="en-US" dirty="0" err="1"/>
              <a:t>realizeaza</a:t>
            </a:r>
            <a:r>
              <a:rPr lang="en-US" dirty="0"/>
              <a:t> cu </a:t>
            </a:r>
            <a:r>
              <a:rPr lang="en-US" dirty="0" err="1"/>
              <a:t>ajutorul</a:t>
            </a:r>
            <a:r>
              <a:rPr lang="en-US" dirty="0"/>
              <a:t> </a:t>
            </a:r>
            <a:r>
              <a:rPr lang="en-US" dirty="0" err="1"/>
              <a:t>placii</a:t>
            </a:r>
            <a:r>
              <a:rPr lang="en-US" dirty="0"/>
              <a:t> de </a:t>
            </a:r>
            <a:r>
              <a:rPr lang="en-US" dirty="0" err="1"/>
              <a:t>retea</a:t>
            </a:r>
            <a:r>
              <a:rPr lang="en-US" dirty="0"/>
              <a:t> a </a:t>
            </a:r>
            <a:r>
              <a:rPr lang="en-US" dirty="0" err="1"/>
              <a:t>fiecarui</a:t>
            </a:r>
            <a:r>
              <a:rPr lang="en-US" dirty="0"/>
              <a:t> calculator. (</a:t>
            </a:r>
            <a:r>
              <a:rPr lang="en-US" dirty="0" err="1"/>
              <a:t>Adresele</a:t>
            </a:r>
            <a:r>
              <a:rPr lang="en-US" dirty="0"/>
              <a:t> MAC).</a:t>
            </a:r>
          </a:p>
          <a:p>
            <a:r>
              <a:rPr lang="en-US" dirty="0"/>
              <a:t>La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nivel</a:t>
            </a:r>
            <a:r>
              <a:rPr lang="en-US" dirty="0"/>
              <a:t> se </a:t>
            </a:r>
            <a:r>
              <a:rPr lang="en-US" dirty="0" err="1"/>
              <a:t>realizeaza</a:t>
            </a:r>
            <a:r>
              <a:rPr lang="en-US" dirty="0"/>
              <a:t> </a:t>
            </a:r>
            <a:r>
              <a:rPr lang="en-US" dirty="0" err="1"/>
              <a:t>efectiv</a:t>
            </a:r>
            <a:r>
              <a:rPr lang="en-US" dirty="0"/>
              <a:t> </a:t>
            </a:r>
            <a:r>
              <a:rPr lang="en-US" dirty="0" err="1"/>
              <a:t>conexiunea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calculatoare</a:t>
            </a:r>
            <a:r>
              <a:rPr lang="en-US" dirty="0"/>
              <a:t>.</a:t>
            </a:r>
          </a:p>
          <a:p>
            <a:r>
              <a:rPr lang="en-US" dirty="0" err="1"/>
              <a:t>Nivelul</a:t>
            </a:r>
            <a:r>
              <a:rPr lang="en-US" dirty="0"/>
              <a:t> </a:t>
            </a:r>
            <a:r>
              <a:rPr lang="en-US" dirty="0" err="1"/>
              <a:t>fizic</a:t>
            </a:r>
            <a:r>
              <a:rPr lang="en-US" dirty="0"/>
              <a:t> se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schimba</a:t>
            </a:r>
            <a:r>
              <a:rPr lang="en-US" dirty="0"/>
              <a:t> </a:t>
            </a:r>
            <a:r>
              <a:rPr lang="en-US" dirty="0" err="1"/>
              <a:t>fara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afecteze</a:t>
            </a:r>
            <a:r>
              <a:rPr lang="en-US" dirty="0"/>
              <a:t> </a:t>
            </a:r>
            <a:r>
              <a:rPr lang="en-US" dirty="0" err="1"/>
              <a:t>celelalte</a:t>
            </a:r>
            <a:r>
              <a:rPr lang="en-US" dirty="0"/>
              <a:t> </a:t>
            </a:r>
            <a:r>
              <a:rPr lang="en-US" dirty="0" err="1"/>
              <a:t>nivele</a:t>
            </a:r>
            <a:r>
              <a:rPr lang="en-US" dirty="0"/>
              <a:t>. (ex: </a:t>
            </a:r>
            <a:r>
              <a:rPr lang="en-US" dirty="0" err="1"/>
              <a:t>fibra</a:t>
            </a:r>
            <a:r>
              <a:rPr lang="en-US" dirty="0"/>
              <a:t> </a:t>
            </a:r>
            <a:r>
              <a:rPr lang="en-US" dirty="0" err="1"/>
              <a:t>optica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903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330</Words>
  <Application>Microsoft Office PowerPoint</Application>
  <PresentationFormat>Widescreen</PresentationFormat>
  <Paragraphs>41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Roboto</vt:lpstr>
      <vt:lpstr>Source Sans Pro</vt:lpstr>
      <vt:lpstr>Office Theme</vt:lpstr>
      <vt:lpstr>Modelul TCP/IP </vt:lpstr>
      <vt:lpstr>  Protocoale TCP/IP  </vt:lpstr>
      <vt:lpstr>PowerPoint Presentation</vt:lpstr>
      <vt:lpstr>PowerPoint Presentation</vt:lpstr>
      <vt:lpstr>PowerPoint Presentation</vt:lpstr>
      <vt:lpstr>Application Layer </vt:lpstr>
      <vt:lpstr>Transport Layer </vt:lpstr>
      <vt:lpstr>Internet Layer </vt:lpstr>
      <vt:lpstr>Network Interface Layer (Nivelul fizic)</vt:lpstr>
      <vt:lpstr>PowerPoint Presentation</vt:lpstr>
      <vt:lpstr>PowerPoint Presentation</vt:lpstr>
      <vt:lpstr>Topologii – Topologia STAR  </vt:lpstr>
      <vt:lpstr>Topologii – Topologia BUS</vt:lpstr>
      <vt:lpstr>Topologii – Topologia RING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Modelul TCP/IP </dc:title>
  <dc:creator>MARIA-PARASCHIVA BABA</dc:creator>
  <cp:lastModifiedBy>MARIA-PARASCHIVA BABA</cp:lastModifiedBy>
  <cp:revision>14</cp:revision>
  <dcterms:created xsi:type="dcterms:W3CDTF">2020-10-18T08:23:05Z</dcterms:created>
  <dcterms:modified xsi:type="dcterms:W3CDTF">2020-10-19T05:53:51Z</dcterms:modified>
</cp:coreProperties>
</file>