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2289-5AA4-E47F-8380-5DD4D7EF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B3799-BFB5-62BC-DCA8-2BECEEE92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B0AEA-4A34-A7D8-8EAB-A8633459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637A-63CA-B3C3-EF83-5995ADA8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BF72-5B33-0904-1757-2171E619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4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627B-5680-6659-AA88-6236A493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368B2-2B56-9A7E-CAC6-8D3290B13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2DE6-BC15-306C-F70F-C41F970C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C5BC-4C81-CC05-869F-A648B59C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CA039-B2D4-23C0-D213-2CB3949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9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60334-A7A8-1F86-7402-C9CABC1B4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746CB-C9A8-5C1B-A66E-AD829AAD2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18329-1D74-A89A-92D9-4F65932C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88C1-8878-795C-27DE-DDAE9944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D733-9314-043D-6DE2-9830B1E1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22EB-E5A0-C1CA-40D8-088AE9B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AD49A-C020-45E8-45EF-51033487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4FE9-F815-41EA-26B1-6CFE4945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1A91-C16C-DE46-FCAA-E253B98B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1C31-9508-041D-573F-E9235D82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1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FE05-6B31-3D33-43F7-D79DB457F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550E-6739-B8B1-F8BE-F505A0DA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4110-B2E8-AE7F-61C1-BD2351AD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FA30-EC0F-9013-ACD1-126B313E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DB73-E13D-A8E2-0EF8-8F233BBA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C562-C41F-F433-54A8-BBA7A190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CA67-678F-34C1-4734-A4368DBA1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3AF8F-E027-AC2C-7884-DA2CA0A3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8B60-3823-9CB7-DEF6-1FB40C5E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29479-8783-B178-E484-300CFCE4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39D47-CE0A-10F9-D44E-8DEC1E3C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9C13-AA77-75F2-8A96-8D5946BD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BE65-ADBF-37F0-0E6C-E88D65E2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A11CA-B029-A863-E159-2307DFA8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FC08F-ABB8-B2B5-B03D-10BC087F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96194-4152-BF1A-74ED-29198CF18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595D2-30FF-D35C-BACD-0007202F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90D68-3BF3-714C-E87A-FDC9DE37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C241D-DE87-9528-1E0B-7812C3B8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2213-D039-2F94-50C0-17A0B616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C129B-7E83-BE4E-FE35-0BC59E46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EBBA8-5315-3DBD-010B-B29F118E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2F5B-51FE-4B27-8445-70859A64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8AAAB-96F4-84E6-1E3D-3FA0F80E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0DE1E-EF1D-D619-0C6C-17DA8AD5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CB74-9EB8-5577-3DF9-FA9B15C7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CA5D-E494-0A97-73EC-F8ABEA4F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CC66-745B-4A27-E818-6520B496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BDB96-2D3B-1BC4-7357-510C2074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FE19-28EE-B02F-B318-B3462980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A2B1-EF3C-9227-4ED9-4C04ACA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F7CF8-014B-35BF-FE3C-AD01FD2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1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4139-D0F9-1AEC-6A05-E5EA0793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F0CBD-E0C3-34F9-9088-CF00B2D40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735A2-90CC-699B-5145-117C180D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840E2-06B1-FC84-6D8A-D573E4ED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F9A4-361F-D11D-0467-D54E34D1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EA717-6EBD-F646-051F-43C5143B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AA542-3A13-31CD-DE3E-8023E9D6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3F466-99BE-0F82-0773-6AE98EAF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BA3D-D763-CBE9-19D7-A15DDA882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72AE-D7C9-4F80-8E18-D6024EA4164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3821-A244-06D0-D443-D3BEB075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3BB9-153C-B524-8937-753D7A4D6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2EBD-EEF0-4D56-B109-33FC7526C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6984-76FC-4514-8015-D33DE404B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Computer Vision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4A18B-9887-DB88-7A73-F243CD157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Sisteme de Vedere Artificiala – Laborator 12</a:t>
            </a:r>
          </a:p>
        </p:txBody>
      </p:sp>
    </p:spTree>
    <p:extLst>
      <p:ext uri="{BB962C8B-B14F-4D97-AF65-F5344CB8AC3E}">
        <p14:creationId xmlns:p14="http://schemas.microsoft.com/office/powerpoint/2010/main" val="103152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31498E-482C-60BE-C953-DB2FC62742B7}"/>
              </a:ext>
            </a:extLst>
          </p:cNvPr>
          <p:cNvSpPr txBox="1"/>
          <p:nvPr/>
        </p:nvSpPr>
        <p:spPr>
          <a:xfrm>
            <a:off x="109728" y="1216152"/>
            <a:ext cx="115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Vederea artificiala </a:t>
            </a:r>
            <a:r>
              <a:rPr lang="en-US"/>
              <a:t>(en: Computer Vision) este un domeniu al inteligentei artificiale care se concentreaza pe interpretarea si intelegerea continutului imaginilor. Scopul principal este de a automatize sarcini pe care sistemul vizual uman le poate face (ex: recunoasterea obiectelor)</a:t>
            </a:r>
          </a:p>
          <a:p>
            <a:pPr algn="just"/>
            <a:r>
              <a:rPr lang="en-US"/>
              <a:t>	- Tehnicile folosite in Computer Vision pot varia de la metode traditionale (procesare de imagini) pana la modele 	de invatare profunda (Deep Learning)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/>
              <a:t>Invatarea profunda </a:t>
            </a:r>
            <a:r>
              <a:rPr lang="en-US"/>
              <a:t>(en: Deep Learning) este un domeniu al ML care utilizeaza retele neuronale pentru a invata din date.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/>
              <a:t>Avantaj: capacitatea de a invata automat caracteristici pentru a rezolva o sarcina, reducand nevoia de interventie umana ( prelucrarea manuala a caracteristicilor prin diferite metode traditionale – procesare de imagini)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CC916-261E-AAE1-89D7-CE60BD756D48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Computer Vision? Deep Learning? </a:t>
            </a:r>
          </a:p>
        </p:txBody>
      </p:sp>
    </p:spTree>
    <p:extLst>
      <p:ext uri="{BB962C8B-B14F-4D97-AF65-F5344CB8AC3E}">
        <p14:creationId xmlns:p14="http://schemas.microsoft.com/office/powerpoint/2010/main" val="305017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A0AA5-E886-A992-A788-7FE76CFA590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Deep Learning inlocuieste Image Processing?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48AD6-60AB-1F1C-C3A5-063DD5D04BD9}"/>
              </a:ext>
            </a:extLst>
          </p:cNvPr>
          <p:cNvSpPr txBox="1"/>
          <p:nvPr/>
        </p:nvSpPr>
        <p:spPr>
          <a:xfrm>
            <a:off x="109728" y="1782270"/>
            <a:ext cx="11969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Perceptia generala: </a:t>
            </a:r>
          </a:p>
          <a:p>
            <a:endParaRPr lang="en-US"/>
          </a:p>
          <a:p>
            <a:r>
              <a:rPr lang="en-US"/>
              <a:t>	“Deep Learning a facut ca prelucrarea traditionala a imaginilor sa devina depasita”</a:t>
            </a:r>
          </a:p>
          <a:p>
            <a:r>
              <a:rPr lang="en-US"/>
              <a:t>		</a:t>
            </a:r>
          </a:p>
          <a:p>
            <a:r>
              <a:rPr lang="en-US"/>
              <a:t>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B08F-C60A-3AD2-6417-72CFC8F958C5}"/>
              </a:ext>
            </a:extLst>
          </p:cNvPr>
          <p:cNvSpPr txBox="1"/>
          <p:nvPr/>
        </p:nvSpPr>
        <p:spPr>
          <a:xfrm>
            <a:off x="109728" y="3598402"/>
            <a:ext cx="11969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Realitatea: </a:t>
            </a:r>
          </a:p>
          <a:p>
            <a:endParaRPr lang="en-US"/>
          </a:p>
          <a:p>
            <a:r>
              <a:rPr lang="en-US"/>
              <a:t>	“Învățarea profundă și prelucrarea imaginilor sunt unelte eficiente si diferite pentru rezolvarea diverselor probleme.”</a:t>
            </a:r>
          </a:p>
          <a:p>
            <a:r>
              <a:rPr lang="en-US"/>
              <a:t>		</a:t>
            </a:r>
          </a:p>
          <a:p>
            <a:r>
              <a:rPr lang="en-US"/>
              <a:t>				</a:t>
            </a:r>
          </a:p>
          <a:p>
            <a:r>
              <a:rPr 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9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4DE3-3C0E-CE18-BF03-E5E2105EB88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Aplicatii ale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B2B35-67E5-909F-FCB5-8CECAE24D3A1}"/>
              </a:ext>
            </a:extLst>
          </p:cNvPr>
          <p:cNvSpPr txBox="1"/>
          <p:nvPr/>
        </p:nvSpPr>
        <p:spPr>
          <a:xfrm>
            <a:off x="0" y="1188720"/>
            <a:ext cx="12243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Clasificare (en: Classification)</a:t>
            </a:r>
          </a:p>
          <a:p>
            <a:pPr marL="742950" lvl="1" indent="-285750">
              <a:buFontTx/>
              <a:buChar char="-"/>
            </a:pPr>
            <a:r>
              <a:rPr lang="en-US"/>
              <a:t>Construirea unui model astfel incat sa identifice in ce categorie (denumita clasa) apartine o anumita informatie</a:t>
            </a:r>
          </a:p>
          <a:p>
            <a:pPr marL="742950" lvl="1" indent="-285750">
              <a:buFontTx/>
              <a:buChar char="-"/>
            </a:pPr>
            <a:r>
              <a:rPr lang="en-US"/>
              <a:t>Fiecare exemplu (imagine) este asociat cu o eticheta, modelul invatand sa recunoasca si sa asocieze pattern-uri din datele de intrare</a:t>
            </a:r>
          </a:p>
          <a:p>
            <a:pPr marL="742950" lvl="1" indent="-285750">
              <a:buFontTx/>
              <a:buChar char="-"/>
            </a:pPr>
            <a:r>
              <a:rPr lang="en-US"/>
              <a:t>Exemple: recunoasterea tipurilor de  obiecte, diagnosticare medicala, etc</a:t>
            </a:r>
          </a:p>
        </p:txBody>
      </p:sp>
      <p:sp>
        <p:nvSpPr>
          <p:cNvPr id="4" name="AutoShape 2" descr="What is image classification? Basics you need to know | SuperAnnotate">
            <a:extLst>
              <a:ext uri="{FF2B5EF4-FFF2-40B4-BE49-F238E27FC236}">
                <a16:creationId xmlns:a16="http://schemas.microsoft.com/office/drawing/2014/main" id="{CD651066-FBAF-181C-F46E-067650E2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5B3A6A-8408-4961-3A8A-FD3AF384B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694944"/>
            <a:ext cx="3038856" cy="30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5B65B-F126-4D9A-241C-5B83CD4A6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00" y="3173382"/>
            <a:ext cx="629690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4DE3-3C0E-CE18-BF03-E5E2105EB88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Aplicatii ale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B2B35-67E5-909F-FCB5-8CECAE24D3A1}"/>
              </a:ext>
            </a:extLst>
          </p:cNvPr>
          <p:cNvSpPr txBox="1"/>
          <p:nvPr/>
        </p:nvSpPr>
        <p:spPr>
          <a:xfrm>
            <a:off x="109728" y="1218164"/>
            <a:ext cx="1224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Regresia (en: Regression)</a:t>
            </a:r>
          </a:p>
          <a:p>
            <a:r>
              <a:rPr lang="en-US"/>
              <a:t>	- predictia unei valori continue dintr-un set de intrari</a:t>
            </a:r>
          </a:p>
          <a:p>
            <a:r>
              <a:rPr lang="en-US"/>
              <a:t>	- exemplu: predictia preturilor, prognoza vremii, predictia unor viteze</a:t>
            </a:r>
          </a:p>
        </p:txBody>
      </p:sp>
      <p:sp>
        <p:nvSpPr>
          <p:cNvPr id="4" name="AutoShape 2" descr="What is image classification? Basics you need to know | SuperAnnotate">
            <a:extLst>
              <a:ext uri="{FF2B5EF4-FFF2-40B4-BE49-F238E27FC236}">
                <a16:creationId xmlns:a16="http://schemas.microsoft.com/office/drawing/2014/main" id="{CD651066-FBAF-181C-F46E-067650E2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5B3A6A-8408-4961-3A8A-FD3AF384B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694944"/>
            <a:ext cx="3038856" cy="30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4DE3-3C0E-CE18-BF03-E5E2105EB88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Aplicatii ale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B2B35-67E5-909F-FCB5-8CECAE24D3A1}"/>
              </a:ext>
            </a:extLst>
          </p:cNvPr>
          <p:cNvSpPr txBox="1"/>
          <p:nvPr/>
        </p:nvSpPr>
        <p:spPr>
          <a:xfrm>
            <a:off x="109728" y="1218164"/>
            <a:ext cx="12243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Detectarea obiectelor (en: Object detection)</a:t>
            </a:r>
          </a:p>
          <a:p>
            <a:r>
              <a:rPr lang="en-US"/>
              <a:t>	- recunoasterea obiectelor in imagine cat si locatia exacta a acestora printr-un “bounding box”</a:t>
            </a:r>
          </a:p>
          <a:p>
            <a:r>
              <a:rPr lang="en-US"/>
              <a:t>	- exemple: detectie de semne de circulatie, detectia persoanelor, etc</a:t>
            </a:r>
          </a:p>
        </p:txBody>
      </p:sp>
      <p:sp>
        <p:nvSpPr>
          <p:cNvPr id="4" name="AutoShape 2" descr="What is image classification? Basics you need to know | SuperAnnotate">
            <a:extLst>
              <a:ext uri="{FF2B5EF4-FFF2-40B4-BE49-F238E27FC236}">
                <a16:creationId xmlns:a16="http://schemas.microsoft.com/office/drawing/2014/main" id="{CD651066-FBAF-181C-F46E-067650E2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5B3A6A-8408-4961-3A8A-FD3AF384B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694944"/>
            <a:ext cx="3038856" cy="30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Exploring Object Detection Applications and Benefits - DeepLobe">
            <a:extLst>
              <a:ext uri="{FF2B5EF4-FFF2-40B4-BE49-F238E27FC236}">
                <a16:creationId xmlns:a16="http://schemas.microsoft.com/office/drawing/2014/main" id="{9D151D88-6964-D66A-9775-2561CE56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8" y="2497110"/>
            <a:ext cx="59817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5119C-1F55-10ED-B4F0-67A017B531AA}"/>
              </a:ext>
            </a:extLst>
          </p:cNvPr>
          <p:cNvSpPr txBox="1"/>
          <p:nvPr/>
        </p:nvSpPr>
        <p:spPr>
          <a:xfrm>
            <a:off x="6528816" y="2660904"/>
            <a:ext cx="482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Regresie: pentru localizarea bounding box-ului</a:t>
            </a:r>
          </a:p>
          <a:p>
            <a:pPr marL="285750" indent="-285750">
              <a:buFontTx/>
              <a:buChar char="-"/>
            </a:pPr>
            <a:r>
              <a:rPr lang="en-US"/>
              <a:t>Clasificare: pentru a indica tipul obiectului</a:t>
            </a:r>
          </a:p>
        </p:txBody>
      </p:sp>
    </p:spTree>
    <p:extLst>
      <p:ext uri="{BB962C8B-B14F-4D97-AF65-F5344CB8AC3E}">
        <p14:creationId xmlns:p14="http://schemas.microsoft.com/office/powerpoint/2010/main" val="125620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4DE3-3C0E-CE18-BF03-E5E2105EB88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Aplicatii ale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B2B35-67E5-909F-FCB5-8CECAE24D3A1}"/>
              </a:ext>
            </a:extLst>
          </p:cNvPr>
          <p:cNvSpPr txBox="1"/>
          <p:nvPr/>
        </p:nvSpPr>
        <p:spPr>
          <a:xfrm>
            <a:off x="109728" y="1218164"/>
            <a:ext cx="1224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Segmentare semantica (en: Semantic segmentation)</a:t>
            </a:r>
          </a:p>
          <a:p>
            <a:r>
              <a:rPr lang="en-US"/>
              <a:t>	- clasificarea fiecarui pixel dintr-o imagine intr-o categorie specifica</a:t>
            </a:r>
          </a:p>
          <a:p>
            <a:r>
              <a:rPr lang="en-US"/>
              <a:t>	- exemple: aplicatii medicale pentru identificarea tesuturilor sau tumorilor; in vehiculele autonome pentru intelegerea</a:t>
            </a:r>
          </a:p>
          <a:p>
            <a:r>
              <a:rPr lang="en-US"/>
              <a:t>		mediului inconjurator</a:t>
            </a:r>
          </a:p>
        </p:txBody>
      </p:sp>
      <p:sp>
        <p:nvSpPr>
          <p:cNvPr id="4" name="AutoShape 2" descr="What is image classification? Basics you need to know | SuperAnnotate">
            <a:extLst>
              <a:ext uri="{FF2B5EF4-FFF2-40B4-BE49-F238E27FC236}">
                <a16:creationId xmlns:a16="http://schemas.microsoft.com/office/drawing/2014/main" id="{CD651066-FBAF-181C-F46E-067650E2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5B3A6A-8408-4961-3A8A-FD3AF384B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694944"/>
            <a:ext cx="3038856" cy="30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15B0A-333C-4EA2-2A7A-071EEB1D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7" y="2678893"/>
            <a:ext cx="4531902" cy="3521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3C83A5-3901-0C15-CC89-FFE30D52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026" y="3056372"/>
            <a:ext cx="6720246" cy="22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4DE3-3C0E-CE18-BF03-E5E2105EB88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Aplicatii ale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B2B35-67E5-909F-FCB5-8CECAE24D3A1}"/>
              </a:ext>
            </a:extLst>
          </p:cNvPr>
          <p:cNvSpPr txBox="1"/>
          <p:nvPr/>
        </p:nvSpPr>
        <p:spPr>
          <a:xfrm>
            <a:off x="109728" y="1363648"/>
            <a:ext cx="1104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5. Procesarea limbajului natural (Natural Language Processing)</a:t>
            </a:r>
          </a:p>
          <a:p>
            <a:r>
              <a:rPr lang="en-US"/>
              <a:t>	- interpretarea si generarea limbajului uman de catre un calculator (sistem)</a:t>
            </a:r>
          </a:p>
        </p:txBody>
      </p:sp>
      <p:sp>
        <p:nvSpPr>
          <p:cNvPr id="4" name="AutoShape 2" descr="What is image classification? Basics you need to know | SuperAnnotate">
            <a:extLst>
              <a:ext uri="{FF2B5EF4-FFF2-40B4-BE49-F238E27FC236}">
                <a16:creationId xmlns:a16="http://schemas.microsoft.com/office/drawing/2014/main" id="{CD651066-FBAF-181C-F46E-067650E2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5B3A6A-8408-4961-3A8A-FD3AF384B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694944"/>
            <a:ext cx="3038856" cy="30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14 Natural Language Processing Techniques Evolving the NLP Industry">
            <a:extLst>
              <a:ext uri="{FF2B5EF4-FFF2-40B4-BE49-F238E27FC236}">
                <a16:creationId xmlns:a16="http://schemas.microsoft.com/office/drawing/2014/main" id="{98EE40BE-0AF7-EFEF-A92A-0C84133A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0" y="2700427"/>
            <a:ext cx="5030284" cy="29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7D5C9-FFDA-2C97-5CAF-A2FF9E20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89" y="2331983"/>
            <a:ext cx="398200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4DE3-3C0E-CE18-BF03-E5E2105EB887}"/>
              </a:ext>
            </a:extLst>
          </p:cNvPr>
          <p:cNvSpPr txBox="1"/>
          <p:nvPr/>
        </p:nvSpPr>
        <p:spPr>
          <a:xfrm>
            <a:off x="109728" y="339328"/>
            <a:ext cx="11137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Exemplificare – clasificarea imaginilor utilizand webcam/smartphone</a:t>
            </a:r>
          </a:p>
        </p:txBody>
      </p:sp>
      <p:sp>
        <p:nvSpPr>
          <p:cNvPr id="4" name="AutoShape 2" descr="What is image classification? Basics you need to know | SuperAnnotate">
            <a:extLst>
              <a:ext uri="{FF2B5EF4-FFF2-40B4-BE49-F238E27FC236}">
                <a16:creationId xmlns:a16="http://schemas.microsoft.com/office/drawing/2014/main" id="{CD651066-FBAF-181C-F46E-067650E261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75B3A6A-8408-4961-3A8A-FD3AF384BC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694944"/>
            <a:ext cx="3038856" cy="303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B0001-6E6E-235B-1311-7C785518FB47}"/>
              </a:ext>
            </a:extLst>
          </p:cNvPr>
          <p:cNvSpPr txBox="1"/>
          <p:nvPr/>
        </p:nvSpPr>
        <p:spPr>
          <a:xfrm>
            <a:off x="283464" y="1316736"/>
            <a:ext cx="8851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demoDeepLearningMobile.mlx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/>
              <a:t>demoDeepLearningWebcam.mlx</a:t>
            </a:r>
          </a:p>
        </p:txBody>
      </p:sp>
    </p:spTree>
    <p:extLst>
      <p:ext uri="{BB962C8B-B14F-4D97-AF65-F5344CB8AC3E}">
        <p14:creationId xmlns:p14="http://schemas.microsoft.com/office/powerpoint/2010/main" val="384145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447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Computer Vision and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Deep Learning</dc:title>
  <dc:creator>Paul Botezatu</dc:creator>
  <cp:lastModifiedBy>Paul Botezatu</cp:lastModifiedBy>
  <cp:revision>6</cp:revision>
  <dcterms:created xsi:type="dcterms:W3CDTF">2024-05-09T18:58:41Z</dcterms:created>
  <dcterms:modified xsi:type="dcterms:W3CDTF">2024-05-10T20:27:21Z</dcterms:modified>
</cp:coreProperties>
</file>