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1" r:id="rId1"/>
  </p:sldMasterIdLst>
  <p:notesMasterIdLst>
    <p:notesMasterId r:id="rId55"/>
  </p:notesMasterIdLst>
  <p:sldIdLst>
    <p:sldId id="256" r:id="rId2"/>
    <p:sldId id="308" r:id="rId3"/>
    <p:sldId id="259" r:id="rId4"/>
    <p:sldId id="257" r:id="rId5"/>
    <p:sldId id="301" r:id="rId6"/>
    <p:sldId id="258" r:id="rId7"/>
    <p:sldId id="302" r:id="rId8"/>
    <p:sldId id="295" r:id="rId9"/>
    <p:sldId id="296" r:id="rId10"/>
    <p:sldId id="260" r:id="rId11"/>
    <p:sldId id="261" r:id="rId12"/>
    <p:sldId id="297" r:id="rId13"/>
    <p:sldId id="303" r:id="rId14"/>
    <p:sldId id="304" r:id="rId15"/>
    <p:sldId id="262" r:id="rId16"/>
    <p:sldId id="263" r:id="rId17"/>
    <p:sldId id="298" r:id="rId18"/>
    <p:sldId id="265" r:id="rId19"/>
    <p:sldId id="264" r:id="rId20"/>
    <p:sldId id="266" r:id="rId21"/>
    <p:sldId id="299" r:id="rId22"/>
    <p:sldId id="300" r:id="rId23"/>
    <p:sldId id="267" r:id="rId24"/>
    <p:sldId id="268" r:id="rId25"/>
    <p:sldId id="269" r:id="rId26"/>
    <p:sldId id="270" r:id="rId27"/>
    <p:sldId id="271" r:id="rId28"/>
    <p:sldId id="272" r:id="rId29"/>
    <p:sldId id="294" r:id="rId30"/>
    <p:sldId id="305" r:id="rId31"/>
    <p:sldId id="307" r:id="rId32"/>
    <p:sldId id="306" r:id="rId33"/>
    <p:sldId id="274" r:id="rId34"/>
    <p:sldId id="275" r:id="rId35"/>
    <p:sldId id="276" r:id="rId36"/>
    <p:sldId id="277" r:id="rId37"/>
    <p:sldId id="278" r:id="rId38"/>
    <p:sldId id="279" r:id="rId39"/>
    <p:sldId id="310" r:id="rId40"/>
    <p:sldId id="280" r:id="rId41"/>
    <p:sldId id="281" r:id="rId42"/>
    <p:sldId id="282" r:id="rId43"/>
    <p:sldId id="283" r:id="rId44"/>
    <p:sldId id="284" r:id="rId45"/>
    <p:sldId id="285" r:id="rId46"/>
    <p:sldId id="290" r:id="rId47"/>
    <p:sldId id="286" r:id="rId48"/>
    <p:sldId id="287" r:id="rId49"/>
    <p:sldId id="288" r:id="rId50"/>
    <p:sldId id="289" r:id="rId51"/>
    <p:sldId id="291" r:id="rId52"/>
    <p:sldId id="292" r:id="rId53"/>
    <p:sldId id="309"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41"/>
    <p:restoredTop sz="78433"/>
  </p:normalViewPr>
  <p:slideViewPr>
    <p:cSldViewPr snapToGrid="0" snapToObjects="1">
      <p:cViewPr varScale="1">
        <p:scale>
          <a:sx n="75" d="100"/>
          <a:sy n="75" d="100"/>
        </p:scale>
        <p:origin x="21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45673-DD0B-374E-A336-448C24BCCBF3}" type="datetimeFigureOut">
              <a:rPr lang="en-US" smtClean="0"/>
              <a:t>4/14/19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9F35F-BA8A-0048-89D2-32B3D5FA994D}" type="slidenum">
              <a:rPr lang="en-US" smtClean="0"/>
              <a:t>‹#›</a:t>
            </a:fld>
            <a:endParaRPr lang="en-US"/>
          </a:p>
        </p:txBody>
      </p:sp>
    </p:spTree>
    <p:extLst>
      <p:ext uri="{BB962C8B-B14F-4D97-AF65-F5344CB8AC3E}">
        <p14:creationId xmlns:p14="http://schemas.microsoft.com/office/powerpoint/2010/main" val="378284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Ruby for newbies</a:t>
            </a:r>
          </a:p>
          <a:p>
            <a:r>
              <a:rPr lang="en-US" dirty="0"/>
              <a:t>This presentation is intended for developers that know different programming languages but are new to Ruby.</a:t>
            </a:r>
          </a:p>
          <a:p>
            <a:r>
              <a:rPr lang="en-US" dirty="0"/>
              <a:t>I have about 8 years working experience with Ruby and today I will try to share some of my learnings with you</a:t>
            </a:r>
          </a:p>
          <a:p>
            <a:r>
              <a:rPr lang="en-US" dirty="0"/>
              <a:t>At </a:t>
            </a:r>
            <a:r>
              <a:rPr lang="en-US" dirty="0" err="1"/>
              <a:t>Freshbooks</a:t>
            </a:r>
            <a:r>
              <a:rPr lang="en-US" dirty="0"/>
              <a:t> we have 2 applications that use Ruby (</a:t>
            </a:r>
            <a:r>
              <a:rPr lang="en-US" dirty="0" err="1"/>
              <a:t>Masterlock</a:t>
            </a:r>
            <a:r>
              <a:rPr lang="en-US" dirty="0"/>
              <a:t> and </a:t>
            </a:r>
            <a:r>
              <a:rPr lang="en-US" dirty="0" err="1"/>
              <a:t>Commandcenter</a:t>
            </a:r>
            <a:r>
              <a:rPr lang="en-US" dirty="0"/>
              <a:t>) and we also have a ruby library that these 2 projects share </a:t>
            </a:r>
            <a:r>
              <a:rPr lang="en-US" dirty="0" err="1"/>
              <a:t>freshbooks_billing</a:t>
            </a:r>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1</a:t>
            </a:fld>
            <a:endParaRPr lang="en-US"/>
          </a:p>
        </p:txBody>
      </p:sp>
    </p:spTree>
    <p:extLst>
      <p:ext uri="{BB962C8B-B14F-4D97-AF65-F5344CB8AC3E}">
        <p14:creationId xmlns:p14="http://schemas.microsoft.com/office/powerpoint/2010/main" val="1767416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Ruby blocks cannot be stored into variables. If we want to store the block into a variable then we need to use a proc or a lambda</a:t>
            </a:r>
          </a:p>
          <a:p>
            <a:r>
              <a:rPr lang="en-US" dirty="0"/>
              <a:t>Procs work in the same way as blocks</a:t>
            </a:r>
          </a:p>
          <a:p>
            <a:r>
              <a:rPr lang="en-US" dirty="0"/>
              <a:t>Procs can be created using the </a:t>
            </a:r>
            <a:r>
              <a:rPr lang="en-US" dirty="0" err="1"/>
              <a:t>Proc.new</a:t>
            </a:r>
            <a:r>
              <a:rPr lang="en-US" dirty="0"/>
              <a:t> keyword and we can give them arguments or not.</a:t>
            </a:r>
          </a:p>
          <a:p>
            <a:r>
              <a:rPr lang="en-US" dirty="0"/>
              <a:t>Then to execute that proc we need to use the call keyword</a:t>
            </a:r>
          </a:p>
        </p:txBody>
      </p:sp>
      <p:sp>
        <p:nvSpPr>
          <p:cNvPr id="4" name="Slide Number Placeholder 3"/>
          <p:cNvSpPr>
            <a:spLocks noGrp="1"/>
          </p:cNvSpPr>
          <p:nvPr>
            <p:ph type="sldNum" sz="quarter" idx="10"/>
          </p:nvPr>
        </p:nvSpPr>
        <p:spPr/>
        <p:txBody>
          <a:bodyPr/>
          <a:lstStyle/>
          <a:p>
            <a:fld id="{11C9F35F-BA8A-0048-89D2-32B3D5FA994D}" type="slidenum">
              <a:rPr lang="en-US" smtClean="0"/>
              <a:t>10</a:t>
            </a:fld>
            <a:endParaRPr lang="en-US"/>
          </a:p>
        </p:txBody>
      </p:sp>
    </p:spTree>
    <p:extLst>
      <p:ext uri="{BB962C8B-B14F-4D97-AF65-F5344CB8AC3E}">
        <p14:creationId xmlns:p14="http://schemas.microsoft.com/office/powerpoint/2010/main" val="642099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Lambdas are the same as procs with a few differences that we will cover in the next slide.</a:t>
            </a:r>
          </a:p>
          <a:p>
            <a:r>
              <a:rPr lang="en-US" dirty="0"/>
              <a:t>To create a lambda you can use the lambda keyword and give the block within the brackets</a:t>
            </a:r>
          </a:p>
          <a:p>
            <a:r>
              <a:rPr lang="en-US" dirty="0"/>
              <a:t>The first syntax should be used for multiline lambdas and the second one for single lines.</a:t>
            </a:r>
          </a:p>
          <a:p>
            <a:r>
              <a:rPr lang="en-US" dirty="0"/>
              <a:t>To call it you can use the same keywork as for the Proc, the call method</a:t>
            </a:r>
          </a:p>
          <a:p>
            <a:r>
              <a:rPr lang="en-US" dirty="0"/>
              <a:t>One confusing thing about it is that if you check the class of an instance of lambda then you get back the Proc class.</a:t>
            </a:r>
          </a:p>
          <a:p>
            <a:r>
              <a:rPr lang="en-US" dirty="0"/>
              <a:t>Here are some examples where Rails framework uses lambdas to define a scope and second one to define a condition for the validator</a:t>
            </a:r>
          </a:p>
        </p:txBody>
      </p:sp>
      <p:sp>
        <p:nvSpPr>
          <p:cNvPr id="4" name="Slide Number Placeholder 3"/>
          <p:cNvSpPr>
            <a:spLocks noGrp="1"/>
          </p:cNvSpPr>
          <p:nvPr>
            <p:ph type="sldNum" sz="quarter" idx="10"/>
          </p:nvPr>
        </p:nvSpPr>
        <p:spPr/>
        <p:txBody>
          <a:bodyPr/>
          <a:lstStyle/>
          <a:p>
            <a:fld id="{11C9F35F-BA8A-0048-89D2-32B3D5FA994D}" type="slidenum">
              <a:rPr lang="en-US" smtClean="0"/>
              <a:t>11</a:t>
            </a:fld>
            <a:endParaRPr lang="en-US"/>
          </a:p>
        </p:txBody>
      </p:sp>
    </p:spTree>
    <p:extLst>
      <p:ext uri="{BB962C8B-B14F-4D97-AF65-F5344CB8AC3E}">
        <p14:creationId xmlns:p14="http://schemas.microsoft.com/office/powerpoint/2010/main" val="2639149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get into the differences between Lambdas and Procs</a:t>
            </a:r>
          </a:p>
          <a:p>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12</a:t>
            </a:fld>
            <a:endParaRPr lang="en-US"/>
          </a:p>
        </p:txBody>
      </p:sp>
    </p:spTree>
    <p:extLst>
      <p:ext uri="{BB962C8B-B14F-4D97-AF65-F5344CB8AC3E}">
        <p14:creationId xmlns:p14="http://schemas.microsoft.com/office/powerpoint/2010/main" val="3909150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lambdas and procs handle arguments. Here we define a lambda that takes 2 arguments and we are only calling it with one. For the same use-case the lambdas return an error while the proc doesn’t</a:t>
            </a:r>
          </a:p>
        </p:txBody>
      </p:sp>
      <p:sp>
        <p:nvSpPr>
          <p:cNvPr id="4" name="Slide Number Placeholder 3"/>
          <p:cNvSpPr>
            <a:spLocks noGrp="1"/>
          </p:cNvSpPr>
          <p:nvPr>
            <p:ph type="sldNum" sz="quarter" idx="10"/>
          </p:nvPr>
        </p:nvSpPr>
        <p:spPr/>
        <p:txBody>
          <a:bodyPr/>
          <a:lstStyle/>
          <a:p>
            <a:fld id="{11C9F35F-BA8A-0048-89D2-32B3D5FA994D}" type="slidenum">
              <a:rPr lang="en-US" smtClean="0"/>
              <a:t>13</a:t>
            </a:fld>
            <a:endParaRPr lang="en-US"/>
          </a:p>
        </p:txBody>
      </p:sp>
    </p:spTree>
    <p:extLst>
      <p:ext uri="{BB962C8B-B14F-4D97-AF65-F5344CB8AC3E}">
        <p14:creationId xmlns:p14="http://schemas.microsoft.com/office/powerpoint/2010/main" val="3852045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return statement within a lambda will return from the lambda itself while within a proc, the return will be executed in the same place where the proc get’s executed</a:t>
            </a:r>
          </a:p>
        </p:txBody>
      </p:sp>
      <p:sp>
        <p:nvSpPr>
          <p:cNvPr id="4" name="Slide Number Placeholder 3"/>
          <p:cNvSpPr>
            <a:spLocks noGrp="1"/>
          </p:cNvSpPr>
          <p:nvPr>
            <p:ph type="sldNum" sz="quarter" idx="10"/>
          </p:nvPr>
        </p:nvSpPr>
        <p:spPr/>
        <p:txBody>
          <a:bodyPr/>
          <a:lstStyle/>
          <a:p>
            <a:fld id="{11C9F35F-BA8A-0048-89D2-32B3D5FA994D}" type="slidenum">
              <a:rPr lang="en-US" smtClean="0"/>
              <a:t>14</a:t>
            </a:fld>
            <a:endParaRPr lang="en-US"/>
          </a:p>
        </p:txBody>
      </p:sp>
    </p:spTree>
    <p:extLst>
      <p:ext uri="{BB962C8B-B14F-4D97-AF65-F5344CB8AC3E}">
        <p14:creationId xmlns:p14="http://schemas.microsoft.com/office/powerpoint/2010/main" val="1050498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Modules are a way of providing ruby classes with composition.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Modules serve two purposes: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Namespacing</a:t>
            </a:r>
            <a:r>
              <a:rPr lang="en-US" dirty="0"/>
              <a:t> -</a:t>
            </a:r>
            <a:r>
              <a:rPr lang="en-CA" dirty="0"/>
              <a:t> By name-spacing you can define methods without clashing with other methods that have the same name.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Functionality sharing - The methods defined in a module can be included in other classes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CA"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The functionality provided within a module can be included in other classes as class methods or instance methods.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CA"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CA" dirty="0"/>
          </a:p>
          <a:p>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15</a:t>
            </a:fld>
            <a:endParaRPr lang="en-US"/>
          </a:p>
        </p:txBody>
      </p:sp>
    </p:spTree>
    <p:extLst>
      <p:ext uri="{BB962C8B-B14F-4D97-AF65-F5344CB8AC3E}">
        <p14:creationId xmlns:p14="http://schemas.microsoft.com/office/powerpoint/2010/main" val="1419002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including the functionality of a module as instance methods</a:t>
            </a:r>
          </a:p>
          <a:p>
            <a:r>
              <a:rPr lang="en-US" dirty="0"/>
              <a:t>We are defining here a module that contains a definition of a method and are including this module in class1. You can see that the class one does not have the method1 defined however the method1 become available as an instance method.</a:t>
            </a:r>
          </a:p>
          <a:p>
            <a:r>
              <a:rPr lang="en-US" dirty="0"/>
              <a:t>Below there is a different way of including a module, by calling the .include method</a:t>
            </a:r>
          </a:p>
        </p:txBody>
      </p:sp>
      <p:sp>
        <p:nvSpPr>
          <p:cNvPr id="4" name="Slide Number Placeholder 3"/>
          <p:cNvSpPr>
            <a:spLocks noGrp="1"/>
          </p:cNvSpPr>
          <p:nvPr>
            <p:ph type="sldNum" sz="quarter" idx="10"/>
          </p:nvPr>
        </p:nvSpPr>
        <p:spPr/>
        <p:txBody>
          <a:bodyPr/>
          <a:lstStyle/>
          <a:p>
            <a:fld id="{11C9F35F-BA8A-0048-89D2-32B3D5FA994D}" type="slidenum">
              <a:rPr lang="en-US" smtClean="0"/>
              <a:t>16</a:t>
            </a:fld>
            <a:endParaRPr lang="en-US"/>
          </a:p>
        </p:txBody>
      </p:sp>
    </p:spTree>
    <p:extLst>
      <p:ext uri="{BB962C8B-B14F-4D97-AF65-F5344CB8AC3E}">
        <p14:creationId xmlns:p14="http://schemas.microsoft.com/office/powerpoint/2010/main" val="3309325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If the class includes the definition of the method included by the module then the definition from the class takes precedence over the one from the module</a:t>
            </a:r>
          </a:p>
          <a:p>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17</a:t>
            </a:fld>
            <a:endParaRPr lang="en-US"/>
          </a:p>
        </p:txBody>
      </p:sp>
    </p:spTree>
    <p:extLst>
      <p:ext uri="{BB962C8B-B14F-4D97-AF65-F5344CB8AC3E}">
        <p14:creationId xmlns:p14="http://schemas.microsoft.com/office/powerpoint/2010/main" val="996064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Includes the module methods as instance methods overriding the methods from class including it </a:t>
            </a:r>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18</a:t>
            </a:fld>
            <a:endParaRPr lang="en-US"/>
          </a:p>
        </p:txBody>
      </p:sp>
    </p:spTree>
    <p:extLst>
      <p:ext uri="{BB962C8B-B14F-4D97-AF65-F5344CB8AC3E}">
        <p14:creationId xmlns:p14="http://schemas.microsoft.com/office/powerpoint/2010/main" val="1613335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Ruby you have the ability to reopen any class and add new methods or change existing ones. Monkey patching refers to changing core Ruby functionality. Even core classes like String, Array can be re-opened and their functionality altered.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While this is a powerful functionality it can lead to errors that are difficult to debug and therefore it is advised against.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 have included here a link where a patch for a security vulnerability has been released.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ActiveSupport</a:t>
            </a:r>
            <a:r>
              <a:rPr lang="en-CA" dirty="0"/>
              <a:t> (a dependency of Rails) makes use of this concept quite a lot and this is one the reason why a lot of people hate </a:t>
            </a:r>
            <a:r>
              <a:rPr lang="en-CA" dirty="0" err="1"/>
              <a:t>ActiveSupport</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One of the maintainer of Rails suggests that if you cannot upgrade your app to the latest version, then you should apply this monkey patch to keep your app secure.</a:t>
            </a:r>
          </a:p>
          <a:p>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20</a:t>
            </a:fld>
            <a:endParaRPr lang="en-US"/>
          </a:p>
        </p:txBody>
      </p:sp>
    </p:spTree>
    <p:extLst>
      <p:ext uri="{BB962C8B-B14F-4D97-AF65-F5344CB8AC3E}">
        <p14:creationId xmlns:p14="http://schemas.microsoft.com/office/powerpoint/2010/main" val="215497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presentation is not interactive,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not expecting you to run the snippets of code on your computer during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be explaining on snippets of code like this so Make sure you are close enough to see the code in this snippet</a:t>
            </a:r>
          </a:p>
          <a:p>
            <a:r>
              <a:rPr lang="en-US" dirty="0"/>
              <a:t>If something is not clear let me know and I will try and clarify it </a:t>
            </a:r>
          </a:p>
          <a:p>
            <a:r>
              <a:rPr lang="en-US" dirty="0"/>
              <a:t>At the end of the presentation I will provide the link to this PowerPoint slides together with a link to my blog post that was the basis for these slides</a:t>
            </a:r>
          </a:p>
        </p:txBody>
      </p:sp>
      <p:sp>
        <p:nvSpPr>
          <p:cNvPr id="4" name="Slide Number Placeholder 3"/>
          <p:cNvSpPr>
            <a:spLocks noGrp="1"/>
          </p:cNvSpPr>
          <p:nvPr>
            <p:ph type="sldNum" sz="quarter" idx="10"/>
          </p:nvPr>
        </p:nvSpPr>
        <p:spPr/>
        <p:txBody>
          <a:bodyPr/>
          <a:lstStyle/>
          <a:p>
            <a:fld id="{11C9F35F-BA8A-0048-89D2-32B3D5FA994D}" type="slidenum">
              <a:rPr lang="en-US" smtClean="0"/>
              <a:t>2</a:t>
            </a:fld>
            <a:endParaRPr lang="en-US"/>
          </a:p>
        </p:txBody>
      </p:sp>
    </p:spTree>
    <p:extLst>
      <p:ext uri="{BB962C8B-B14F-4D97-AF65-F5344CB8AC3E}">
        <p14:creationId xmlns:p14="http://schemas.microsoft.com/office/powerpoint/2010/main" val="1981914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method of applying a monkey patch is to re-define a method on a particular instance of a class.</a:t>
            </a:r>
          </a:p>
          <a:p>
            <a:r>
              <a:rPr lang="en-US" dirty="0"/>
              <a:t>This is preferred because the impact is </a:t>
            </a:r>
            <a:r>
              <a:rPr lang="en-US" dirty="0" err="1"/>
              <a:t>localased</a:t>
            </a:r>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22</a:t>
            </a:fld>
            <a:endParaRPr lang="en-US"/>
          </a:p>
        </p:txBody>
      </p:sp>
    </p:spTree>
    <p:extLst>
      <p:ext uri="{BB962C8B-B14F-4D97-AF65-F5344CB8AC3E}">
        <p14:creationId xmlns:p14="http://schemas.microsoft.com/office/powerpoint/2010/main" val="4059842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Ruby provides these functions by default, they are built into the language.</a:t>
            </a:r>
          </a:p>
        </p:txBody>
      </p:sp>
      <p:sp>
        <p:nvSpPr>
          <p:cNvPr id="4" name="Slide Number Placeholder 3"/>
          <p:cNvSpPr>
            <a:spLocks noGrp="1"/>
          </p:cNvSpPr>
          <p:nvPr>
            <p:ph type="sldNum" sz="quarter" idx="10"/>
          </p:nvPr>
        </p:nvSpPr>
        <p:spPr/>
        <p:txBody>
          <a:bodyPr/>
          <a:lstStyle/>
          <a:p>
            <a:fld id="{11C9F35F-BA8A-0048-89D2-32B3D5FA994D}" type="slidenum">
              <a:rPr lang="en-US" smtClean="0"/>
              <a:t>23</a:t>
            </a:fld>
            <a:endParaRPr lang="en-US"/>
          </a:p>
        </p:txBody>
      </p:sp>
    </p:spTree>
    <p:extLst>
      <p:ext uri="{BB962C8B-B14F-4D97-AF65-F5344CB8AC3E}">
        <p14:creationId xmlns:p14="http://schemas.microsoft.com/office/powerpoint/2010/main" val="2790513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Exceptions in Ruby can be rescued by using the rescue keyword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default exception that is rescued by using rescue is </a:t>
            </a:r>
            <a:r>
              <a:rPr lang="en-US" dirty="0" err="1"/>
              <a:t>StandardError</a:t>
            </a:r>
            <a:r>
              <a:rPr lang="en-US" dirty="0"/>
              <a:t> but you can specify the exact exception that you want to rescue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29</a:t>
            </a:fld>
            <a:endParaRPr lang="en-US"/>
          </a:p>
        </p:txBody>
      </p:sp>
    </p:spTree>
    <p:extLst>
      <p:ext uri="{BB962C8B-B14F-4D97-AF65-F5344CB8AC3E}">
        <p14:creationId xmlns:p14="http://schemas.microsoft.com/office/powerpoint/2010/main" val="3616492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this important</a:t>
            </a:r>
          </a:p>
          <a:p>
            <a:r>
              <a:rPr lang="en-US" dirty="0"/>
              <a:t>– if you are rescuing from </a:t>
            </a:r>
            <a:r>
              <a:rPr lang="en-CA" dirty="0" err="1">
                <a:solidFill>
                  <a:srgbClr val="DA4939"/>
                </a:solidFill>
              </a:rPr>
              <a:t>StandardError</a:t>
            </a:r>
            <a:r>
              <a:rPr lang="en-CA" dirty="0">
                <a:solidFill>
                  <a:srgbClr val="DA4939"/>
                </a:solidFill>
              </a:rPr>
              <a:t> for example then you will rescue from all of it’s subclasses</a:t>
            </a:r>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30</a:t>
            </a:fld>
            <a:endParaRPr lang="en-US"/>
          </a:p>
        </p:txBody>
      </p:sp>
    </p:spTree>
    <p:extLst>
      <p:ext uri="{BB962C8B-B14F-4D97-AF65-F5344CB8AC3E}">
        <p14:creationId xmlns:p14="http://schemas.microsoft.com/office/powerpoint/2010/main" val="3937383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error that get’s generated when using the raise keyword is </a:t>
            </a:r>
            <a:r>
              <a:rPr lang="en-US" dirty="0" err="1"/>
              <a:t>RuntimeError</a:t>
            </a:r>
            <a:r>
              <a:rPr lang="en-US" dirty="0"/>
              <a:t> </a:t>
            </a:r>
          </a:p>
          <a:p>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32</a:t>
            </a:fld>
            <a:endParaRPr lang="en-US"/>
          </a:p>
        </p:txBody>
      </p:sp>
    </p:spTree>
    <p:extLst>
      <p:ext uri="{BB962C8B-B14F-4D97-AF65-F5344CB8AC3E}">
        <p14:creationId xmlns:p14="http://schemas.microsoft.com/office/powerpoint/2010/main" val="11776898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35</a:t>
            </a:fld>
            <a:endParaRPr lang="en-US"/>
          </a:p>
        </p:txBody>
      </p:sp>
    </p:spTree>
    <p:extLst>
      <p:ext uri="{BB962C8B-B14F-4D97-AF65-F5344CB8AC3E}">
        <p14:creationId xmlns:p14="http://schemas.microsoft.com/office/powerpoint/2010/main" val="3711027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Caller method Returns an array containing the chain of the methods that were invoked to get to that method</a:t>
            </a:r>
            <a:endParaRPr lang="en-US" dirty="0"/>
          </a:p>
          <a:p>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36</a:t>
            </a:fld>
            <a:endParaRPr lang="en-US"/>
          </a:p>
        </p:txBody>
      </p:sp>
    </p:spTree>
    <p:extLst>
      <p:ext uri="{BB962C8B-B14F-4D97-AF65-F5344CB8AC3E}">
        <p14:creationId xmlns:p14="http://schemas.microsoft.com/office/powerpoint/2010/main" val="3932498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Ruby each method is an object too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you can get it using the method #method.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After getting the object Method we can then call ‘#</a:t>
            </a:r>
            <a:r>
              <a:rPr lang="en-CA" dirty="0" err="1"/>
              <a:t>source_location</a:t>
            </a:r>
            <a:r>
              <a:rPr lang="en-CA"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The source location method returns an array where the first element is the file where the method is defined and the second is the line number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Source location can also be used to determine if a method is part of a library or part of your codebase</a:t>
            </a:r>
          </a:p>
          <a:p>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37</a:t>
            </a:fld>
            <a:endParaRPr lang="en-US"/>
          </a:p>
        </p:txBody>
      </p:sp>
    </p:spTree>
    <p:extLst>
      <p:ext uri="{BB962C8B-B14F-4D97-AF65-F5344CB8AC3E}">
        <p14:creationId xmlns:p14="http://schemas.microsoft.com/office/powerpoint/2010/main" val="27672573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useful to find out if the method was included from a module</a:t>
            </a:r>
          </a:p>
        </p:txBody>
      </p:sp>
      <p:sp>
        <p:nvSpPr>
          <p:cNvPr id="4" name="Slide Number Placeholder 3"/>
          <p:cNvSpPr>
            <a:spLocks noGrp="1"/>
          </p:cNvSpPr>
          <p:nvPr>
            <p:ph type="sldNum" sz="quarter" idx="10"/>
          </p:nvPr>
        </p:nvSpPr>
        <p:spPr/>
        <p:txBody>
          <a:bodyPr/>
          <a:lstStyle/>
          <a:p>
            <a:fld id="{11C9F35F-BA8A-0048-89D2-32B3D5FA994D}" type="slidenum">
              <a:rPr lang="en-US" smtClean="0"/>
              <a:t>38</a:t>
            </a:fld>
            <a:endParaRPr lang="en-US"/>
          </a:p>
        </p:txBody>
      </p:sp>
    </p:spTree>
    <p:extLst>
      <p:ext uri="{BB962C8B-B14F-4D97-AF65-F5344CB8AC3E}">
        <p14:creationId xmlns:p14="http://schemas.microsoft.com/office/powerpoint/2010/main" val="17014595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built into ruby so you need to install it manually by running `gem install </a:t>
            </a:r>
            <a:r>
              <a:rPr lang="en-US" dirty="0" err="1"/>
              <a:t>byebug</a:t>
            </a:r>
            <a:r>
              <a:rPr lang="en-US" dirty="0"/>
              <a:t>`</a:t>
            </a:r>
          </a:p>
          <a:p>
            <a:r>
              <a:rPr lang="en-US" dirty="0" err="1"/>
              <a:t>Byebug</a:t>
            </a:r>
            <a:r>
              <a:rPr lang="en-US" dirty="0"/>
              <a:t> allows you to </a:t>
            </a:r>
          </a:p>
          <a:p>
            <a:pPr marL="171450" indent="-171450">
              <a:buFontTx/>
              <a:buChar char="-"/>
            </a:pPr>
            <a:r>
              <a:rPr lang="en-US" dirty="0"/>
              <a:t>Pause the program</a:t>
            </a:r>
          </a:p>
          <a:p>
            <a:pPr marL="171450" indent="-171450">
              <a:buFontTx/>
              <a:buChar char="-"/>
            </a:pPr>
            <a:r>
              <a:rPr lang="en-US" dirty="0"/>
              <a:t>Run line by line</a:t>
            </a:r>
          </a:p>
          <a:p>
            <a:pPr marL="171450" indent="-171450">
              <a:buFontTx/>
              <a:buChar char="-"/>
            </a:pPr>
            <a:r>
              <a:rPr lang="en-US" dirty="0"/>
              <a:t>Evaluate the state of different variables</a:t>
            </a:r>
          </a:p>
          <a:p>
            <a:endParaRPr lang="en-US" dirty="0"/>
          </a:p>
          <a:p>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39</a:t>
            </a:fld>
            <a:endParaRPr lang="en-US"/>
          </a:p>
        </p:txBody>
      </p:sp>
    </p:spTree>
    <p:extLst>
      <p:ext uri="{BB962C8B-B14F-4D97-AF65-F5344CB8AC3E}">
        <p14:creationId xmlns:p14="http://schemas.microsoft.com/office/powerpoint/2010/main" val="52522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presentation has 51 slides and I hope to cover all of them (we have around one minute per slide)</a:t>
            </a:r>
          </a:p>
        </p:txBody>
      </p:sp>
      <p:sp>
        <p:nvSpPr>
          <p:cNvPr id="4" name="Slide Number Placeholder 3"/>
          <p:cNvSpPr>
            <a:spLocks noGrp="1"/>
          </p:cNvSpPr>
          <p:nvPr>
            <p:ph type="sldNum" sz="quarter" idx="10"/>
          </p:nvPr>
        </p:nvSpPr>
        <p:spPr/>
        <p:txBody>
          <a:bodyPr/>
          <a:lstStyle/>
          <a:p>
            <a:fld id="{11C9F35F-BA8A-0048-89D2-32B3D5FA994D}" type="slidenum">
              <a:rPr lang="en-US" smtClean="0"/>
              <a:t>3</a:t>
            </a:fld>
            <a:endParaRPr lang="en-US"/>
          </a:p>
        </p:txBody>
      </p:sp>
    </p:spTree>
    <p:extLst>
      <p:ext uri="{BB962C8B-B14F-4D97-AF65-F5344CB8AC3E}">
        <p14:creationId xmlns:p14="http://schemas.microsoft.com/office/powerpoint/2010/main" val="37696721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Multiple uses of the same symbol have the same object ID and are in fact the same object compared to string which will be a different object with unique object id, </a:t>
            </a:r>
            <a:r>
              <a:rPr lang="en-CA" dirty="0" err="1"/>
              <a:t>everytime</a:t>
            </a:r>
            <a:r>
              <a:rPr lang="en-CA" dirty="0"/>
              <a:t>.</a:t>
            </a:r>
            <a:endParaRPr lang="en-US" dirty="0"/>
          </a:p>
          <a:p>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43</a:t>
            </a:fld>
            <a:endParaRPr lang="en-US"/>
          </a:p>
        </p:txBody>
      </p:sp>
    </p:spTree>
    <p:extLst>
      <p:ext uri="{BB962C8B-B14F-4D97-AF65-F5344CB8AC3E}">
        <p14:creationId xmlns:p14="http://schemas.microsoft.com/office/powerpoint/2010/main" val="25266138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this works I recommend against it.</a:t>
            </a:r>
          </a:p>
          <a:p>
            <a:r>
              <a:rPr lang="en-US" dirty="0"/>
              <a:t>If you need to call a private method from outside the class then that method should be public.</a:t>
            </a:r>
          </a:p>
        </p:txBody>
      </p:sp>
      <p:sp>
        <p:nvSpPr>
          <p:cNvPr id="4" name="Slide Number Placeholder 3"/>
          <p:cNvSpPr>
            <a:spLocks noGrp="1"/>
          </p:cNvSpPr>
          <p:nvPr>
            <p:ph type="sldNum" sz="quarter" idx="10"/>
          </p:nvPr>
        </p:nvSpPr>
        <p:spPr/>
        <p:txBody>
          <a:bodyPr/>
          <a:lstStyle/>
          <a:p>
            <a:fld id="{11C9F35F-BA8A-0048-89D2-32B3D5FA994D}" type="slidenum">
              <a:rPr lang="en-US" smtClean="0"/>
              <a:t>45</a:t>
            </a:fld>
            <a:endParaRPr lang="en-US"/>
          </a:p>
        </p:txBody>
      </p:sp>
    </p:spTree>
    <p:extLst>
      <p:ext uri="{BB962C8B-B14F-4D97-AF65-F5344CB8AC3E}">
        <p14:creationId xmlns:p14="http://schemas.microsoft.com/office/powerpoint/2010/main" val="33625348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very powerful tool that you can use to write and execute ruby code without having to save in a file</a:t>
            </a:r>
          </a:p>
          <a:p>
            <a:r>
              <a:rPr lang="en-US" dirty="0"/>
              <a:t>Comes with every ruby installation </a:t>
            </a:r>
          </a:p>
        </p:txBody>
      </p:sp>
      <p:sp>
        <p:nvSpPr>
          <p:cNvPr id="4" name="Slide Number Placeholder 3"/>
          <p:cNvSpPr>
            <a:spLocks noGrp="1"/>
          </p:cNvSpPr>
          <p:nvPr>
            <p:ph type="sldNum" sz="quarter" idx="10"/>
          </p:nvPr>
        </p:nvSpPr>
        <p:spPr/>
        <p:txBody>
          <a:bodyPr/>
          <a:lstStyle/>
          <a:p>
            <a:fld id="{11C9F35F-BA8A-0048-89D2-32B3D5FA994D}" type="slidenum">
              <a:rPr lang="en-US" smtClean="0"/>
              <a:t>47</a:t>
            </a:fld>
            <a:endParaRPr lang="en-US"/>
          </a:p>
        </p:txBody>
      </p:sp>
    </p:spTree>
    <p:extLst>
      <p:ext uri="{BB962C8B-B14F-4D97-AF65-F5344CB8AC3E}">
        <p14:creationId xmlns:p14="http://schemas.microsoft.com/office/powerpoint/2010/main" val="26845010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use mac this is available via brew</a:t>
            </a:r>
          </a:p>
          <a:p>
            <a:r>
              <a:rPr lang="en-US" dirty="0"/>
              <a:t>Brew install </a:t>
            </a:r>
            <a:r>
              <a:rPr lang="en-US" dirty="0" err="1"/>
              <a:t>rbenv</a:t>
            </a:r>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51</a:t>
            </a:fld>
            <a:endParaRPr lang="en-US"/>
          </a:p>
        </p:txBody>
      </p:sp>
    </p:spTree>
    <p:extLst>
      <p:ext uri="{BB962C8B-B14F-4D97-AF65-F5344CB8AC3E}">
        <p14:creationId xmlns:p14="http://schemas.microsoft.com/office/powerpoint/2010/main" val="9369388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Bundler provides a consistent environment </a:t>
            </a:r>
            <a:r>
              <a:rPr lang="en-CA" b="1" dirty="0"/>
              <a:t>for </a:t>
            </a:r>
            <a:r>
              <a:rPr lang="en-CA" dirty="0"/>
              <a:t>Ruby projects by tracking </a:t>
            </a:r>
            <a:r>
              <a:rPr lang="en-CA" b="1" dirty="0"/>
              <a:t>and </a:t>
            </a:r>
            <a:r>
              <a:rPr lang="en-CA" dirty="0"/>
              <a:t>installing the exact gems </a:t>
            </a:r>
            <a:r>
              <a:rPr lang="en-CA" b="1" dirty="0"/>
              <a:t>and </a:t>
            </a:r>
            <a:r>
              <a:rPr lang="en-CA" dirty="0"/>
              <a:t>versions that are needed.</a:t>
            </a:r>
          </a:p>
          <a:p>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52</a:t>
            </a:fld>
            <a:endParaRPr lang="en-US"/>
          </a:p>
        </p:txBody>
      </p:sp>
    </p:spTree>
    <p:extLst>
      <p:ext uri="{BB962C8B-B14F-4D97-AF65-F5344CB8AC3E}">
        <p14:creationId xmlns:p14="http://schemas.microsoft.com/office/powerpoint/2010/main" val="2373995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Matz is a Japanese guy and he was hired by Heroku a few years ago and looks a bit like that picture</a:t>
            </a:r>
          </a:p>
          <a:p>
            <a:pPr marL="171450" indent="-171450">
              <a:buFontTx/>
              <a:buChar char="-"/>
            </a:pPr>
            <a:r>
              <a:rPr lang="en-US" dirty="0"/>
              <a:t>The first version of Ruby </a:t>
            </a:r>
            <a:r>
              <a:rPr lang="en-CA" sz="1200" b="0" i="0" kern="1200" dirty="0">
                <a:solidFill>
                  <a:schemeClr val="tx1"/>
                </a:solidFill>
                <a:effectLst/>
                <a:latin typeface="+mn-lt"/>
                <a:ea typeface="+mn-ea"/>
                <a:cs typeface="+mn-cs"/>
              </a:rPr>
              <a:t>0.95 was released in 1995 (same naming as windows 95)</a:t>
            </a:r>
          </a:p>
          <a:p>
            <a:pPr marL="171450" indent="-171450">
              <a:buFontTx/>
              <a:buChar char="-"/>
            </a:pPr>
            <a:r>
              <a:rPr lang="en-CA" sz="1200" b="0" i="0" kern="1200" dirty="0">
                <a:solidFill>
                  <a:schemeClr val="tx1"/>
                </a:solidFill>
                <a:effectLst/>
                <a:latin typeface="+mn-lt"/>
                <a:ea typeface="+mn-ea"/>
                <a:cs typeface="+mn-cs"/>
              </a:rPr>
              <a:t>When choosing the name of the language 2 options were considered: "Coral" and "Ruby"</a:t>
            </a:r>
          </a:p>
          <a:p>
            <a:pPr marL="171450" indent="-171450">
              <a:buFontTx/>
              <a:buChar char="-"/>
            </a:pPr>
            <a:r>
              <a:rPr lang="en-US" dirty="0"/>
              <a:t>According to the creator, Ruby was influenced by Perl, Smalltalk and Lisp.</a:t>
            </a:r>
          </a:p>
          <a:p>
            <a:pPr marL="171450" indent="-171450">
              <a:buFontTx/>
              <a:buChar char="-"/>
            </a:pPr>
            <a:r>
              <a:rPr lang="en-CA" sz="1200" b="0" i="0" kern="1200" dirty="0">
                <a:solidFill>
                  <a:schemeClr val="tx1"/>
                </a:solidFill>
                <a:effectLst/>
                <a:latin typeface="+mn-lt"/>
                <a:ea typeface="+mn-ea"/>
                <a:cs typeface="+mn-cs"/>
              </a:rPr>
              <a:t>It was designed for programmer’s productivity with the idea that programming should be fun for programmers.</a:t>
            </a:r>
          </a:p>
          <a:p>
            <a:pPr marL="171450" indent="-171450">
              <a:buFontTx/>
              <a:buChar char="-"/>
            </a:pPr>
            <a:r>
              <a:rPr lang="en-CA" sz="1200" b="0" i="0" kern="1200" dirty="0">
                <a:solidFill>
                  <a:schemeClr val="tx1"/>
                </a:solidFill>
                <a:effectLst/>
                <a:latin typeface="+mn-lt"/>
                <a:ea typeface="+mn-ea"/>
                <a:cs typeface="+mn-cs"/>
              </a:rPr>
              <a:t>Ruby  emphasizes the necessity for software to be understood by humans first and computers second.</a:t>
            </a:r>
          </a:p>
          <a:p>
            <a:pPr marL="171450" indent="-171450">
              <a:buFontTx/>
              <a:buChar char="-"/>
            </a:pPr>
            <a:r>
              <a:rPr lang="en-CA" sz="1200" b="0" i="0" kern="1200" dirty="0">
                <a:solidFill>
                  <a:schemeClr val="tx1"/>
                </a:solidFill>
                <a:effectLst/>
                <a:latin typeface="+mn-lt"/>
                <a:ea typeface="+mn-ea"/>
                <a:cs typeface="+mn-cs"/>
              </a:rPr>
              <a:t>The Rails framework contributed a lot to Ruby’s popularity </a:t>
            </a:r>
          </a:p>
          <a:p>
            <a:pPr marL="171450" indent="-171450">
              <a:buFontTx/>
              <a:buChar char="-"/>
            </a:pPr>
            <a:r>
              <a:rPr lang="en-CA" sz="1200" b="0" i="0" kern="1200" dirty="0">
                <a:solidFill>
                  <a:schemeClr val="tx1"/>
                </a:solidFill>
                <a:effectLst/>
                <a:latin typeface="+mn-lt"/>
                <a:ea typeface="+mn-ea"/>
                <a:cs typeface="+mn-cs"/>
              </a:rPr>
              <a:t>This presentation is targeted specifically on Ruby and not Rails. I intend to do another presentation about Rails</a:t>
            </a:r>
            <a:endParaRPr lang="en-US" dirty="0"/>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4</a:t>
            </a:fld>
            <a:endParaRPr lang="en-US"/>
          </a:p>
        </p:txBody>
      </p:sp>
    </p:spTree>
    <p:extLst>
      <p:ext uri="{BB962C8B-B14F-4D97-AF65-F5344CB8AC3E}">
        <p14:creationId xmlns:p14="http://schemas.microsoft.com/office/powerpoint/2010/main" val="377588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have here a comparison on performance between a few programming languages</a:t>
            </a:r>
          </a:p>
          <a:p>
            <a:pPr marL="171450" indent="-171450">
              <a:buFontTx/>
              <a:buChar char="-"/>
            </a:pPr>
            <a:r>
              <a:rPr lang="en-US" dirty="0"/>
              <a:t>The different programming languages calculate the </a:t>
            </a:r>
            <a:r>
              <a:rPr lang="en-US" dirty="0" err="1"/>
              <a:t>py</a:t>
            </a:r>
            <a:r>
              <a:rPr lang="en-US" dirty="0"/>
              <a:t> number using a specific formula</a:t>
            </a:r>
          </a:p>
          <a:p>
            <a:pPr marL="171450" indent="-171450">
              <a:buFontTx/>
              <a:buChar char="-"/>
            </a:pPr>
            <a:r>
              <a:rPr lang="en-US" dirty="0"/>
              <a:t>We can see that Ruby ranks towards the bottom</a:t>
            </a:r>
          </a:p>
          <a:p>
            <a:pPr marL="171450" indent="-171450">
              <a:buFontTx/>
              <a:buChar char="-"/>
            </a:pPr>
            <a:r>
              <a:rPr lang="en-US" dirty="0"/>
              <a:t>The saying between ruby developers is that development time is expensive and hardware is cheap (If the script is not fast enough then just put more hardware at work, hardware is cheap nowadays)</a:t>
            </a:r>
          </a:p>
          <a:p>
            <a:pPr marL="171450" indent="-171450">
              <a:buFontTx/>
              <a:buChar char="-"/>
            </a:pPr>
            <a:r>
              <a:rPr lang="en-US" dirty="0"/>
              <a:t>Efforts are underway to improve Ruby’s performance. Matz promises that Ruby 3 will be 3 times faster than Ruby 2</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5</a:t>
            </a:fld>
            <a:endParaRPr lang="en-US"/>
          </a:p>
        </p:txBody>
      </p:sp>
    </p:spTree>
    <p:extLst>
      <p:ext uri="{BB962C8B-B14F-4D97-AF65-F5344CB8AC3E}">
        <p14:creationId xmlns:p14="http://schemas.microsoft.com/office/powerpoint/2010/main" val="95378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Ruby blocks are the equivalent of a anonymous function in </a:t>
            </a:r>
            <a:r>
              <a:rPr lang="en-CA" sz="1200" b="0" i="0" kern="1200" dirty="0" err="1">
                <a:solidFill>
                  <a:schemeClr val="tx1"/>
                </a:solidFill>
                <a:effectLst/>
                <a:latin typeface="+mn-lt"/>
                <a:ea typeface="+mn-ea"/>
                <a:cs typeface="+mn-cs"/>
              </a:rPr>
              <a:t>javascript</a:t>
            </a:r>
            <a:r>
              <a:rPr lang="en-CA" sz="1200" b="0" i="0" kern="1200" dirty="0">
                <a:solidFill>
                  <a:schemeClr val="tx1"/>
                </a:solidFill>
                <a:effectLst/>
                <a:latin typeface="+mn-lt"/>
                <a:ea typeface="+mn-ea"/>
                <a:cs typeface="+mn-cs"/>
              </a:rPr>
              <a:t>.</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 chunk of code that can be passed to a method. Blocks can be defined with a do/end statement or curly brackets {} and arguments can be passed to them by using the | operator.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As a convention you will use the curly brackets for one line blocks and the do/end for multi line blocks.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Blocks can be passed to methods but they cannot be saved into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the example above we are passing a block to the each method</a:t>
            </a:r>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6</a:t>
            </a:fld>
            <a:endParaRPr lang="en-US"/>
          </a:p>
        </p:txBody>
      </p:sp>
    </p:spTree>
    <p:extLst>
      <p:ext uri="{BB962C8B-B14F-4D97-AF65-F5344CB8AC3E}">
        <p14:creationId xmlns:p14="http://schemas.microsoft.com/office/powerpoint/2010/main" val="1993433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defining here the </a:t>
            </a:r>
            <a:r>
              <a:rPr lang="en-US" dirty="0" err="1"/>
              <a:t>run_code</a:t>
            </a:r>
            <a:r>
              <a:rPr lang="en-US" dirty="0"/>
              <a:t> method and we are passing it a block</a:t>
            </a:r>
          </a:p>
          <a:p>
            <a:r>
              <a:rPr lang="en-US" dirty="0"/>
              <a:t>We can check if a block has been passed to a method by using the </a:t>
            </a:r>
            <a:r>
              <a:rPr lang="en-US" dirty="0" err="1"/>
              <a:t>block_given</a:t>
            </a:r>
            <a:r>
              <a:rPr lang="en-US" dirty="0"/>
              <a:t>? Method.</a:t>
            </a:r>
          </a:p>
          <a:p>
            <a:r>
              <a:rPr lang="en-US" dirty="0"/>
              <a:t>The method can be modified to explicitly accept a block by using the ampersand operator however when we do that the block get’s automatically converted to a proc. Will be covering this shortly.</a:t>
            </a:r>
          </a:p>
        </p:txBody>
      </p:sp>
      <p:sp>
        <p:nvSpPr>
          <p:cNvPr id="4" name="Slide Number Placeholder 3"/>
          <p:cNvSpPr>
            <a:spLocks noGrp="1"/>
          </p:cNvSpPr>
          <p:nvPr>
            <p:ph type="sldNum" sz="quarter" idx="10"/>
          </p:nvPr>
        </p:nvSpPr>
        <p:spPr/>
        <p:txBody>
          <a:bodyPr/>
          <a:lstStyle/>
          <a:p>
            <a:fld id="{11C9F35F-BA8A-0048-89D2-32B3D5FA994D}" type="slidenum">
              <a:rPr lang="en-US" smtClean="0"/>
              <a:t>7</a:t>
            </a:fld>
            <a:endParaRPr lang="en-US"/>
          </a:p>
        </p:txBody>
      </p:sp>
    </p:spTree>
    <p:extLst>
      <p:ext uri="{BB962C8B-B14F-4D97-AF65-F5344CB8AC3E}">
        <p14:creationId xmlns:p14="http://schemas.microsoft.com/office/powerpoint/2010/main" val="4151830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Within blocks, the return statement does not work as you might expected. The `return` statement returns from the current method and not from the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In the example above the return statement get's executed in the IRB console and we have no method where that block get's # executed therefore we get the </a:t>
            </a:r>
            <a:r>
              <a:rPr lang="en-CA" sz="1200" dirty="0" err="1"/>
              <a:t>LocalJumpError</a:t>
            </a:r>
            <a:endParaRPr lang="en-CA"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If we run the same call from within a method (test2) then the call will return from the test2 method. Please note that the print statement does not get executed here because the return call returned from the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dirty="0"/>
              <a:t>This is confusing. What I wanted to show with this is that the return statement should not be used within blocks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p>
          <a:p>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8</a:t>
            </a:fld>
            <a:endParaRPr lang="en-US"/>
          </a:p>
        </p:txBody>
      </p:sp>
    </p:spTree>
    <p:extLst>
      <p:ext uri="{BB962C8B-B14F-4D97-AF65-F5344CB8AC3E}">
        <p14:creationId xmlns:p14="http://schemas.microsoft.com/office/powerpoint/2010/main" val="880836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using the return keyword we can use break within a block and we get the same result as return.</a:t>
            </a:r>
          </a:p>
          <a:p>
            <a:r>
              <a:rPr lang="en-US" dirty="0"/>
              <a:t>You can see in the first block that the hello word does not get displayed so that code does not get executed</a:t>
            </a:r>
          </a:p>
          <a:p>
            <a:r>
              <a:rPr lang="en-US" dirty="0"/>
              <a:t>The next keywork can be used when the block get’s passed to iterators and it can be used to skip the current iteration when certain conditions are met</a:t>
            </a:r>
          </a:p>
          <a:p>
            <a:r>
              <a:rPr lang="en-US" dirty="0"/>
              <a:t>We can also pass values to the break and next keywords </a:t>
            </a:r>
          </a:p>
          <a:p>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9</a:t>
            </a:fld>
            <a:endParaRPr lang="en-US"/>
          </a:p>
        </p:txBody>
      </p:sp>
    </p:spTree>
    <p:extLst>
      <p:ext uri="{BB962C8B-B14F-4D97-AF65-F5344CB8AC3E}">
        <p14:creationId xmlns:p14="http://schemas.microsoft.com/office/powerpoint/2010/main" val="1037378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4/4/19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0295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96207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4065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4384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84316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31472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53448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842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5918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7345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9729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836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7609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437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1831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2863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4353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4/4/19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9524832"/>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awaxman11.github.io/blog/2013/08/05/what-is-the-difference-between-a-block/"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roups.google.com/forum/#!topic/rubyonrails-security/zRNVOUhKHr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ulttt.com/2015/06/17/what-is-monkey-patching-in-ruby/"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ruby-doc.org/core-2.5.1/Enumerable.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ruby-doc.org/core-2.1.1/Exception.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railsguides.net/find-method-source-location/"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deivid-rodriguez/byebug"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sitepoint.com/up-and-running-with-rbenv/"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karloespiritu.github.io/cheatsheets/rbenv/"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bundler.io/"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github.com/ionut998/about_rub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B514-7E2B-5C42-BE62-15619DD7FDE2}"/>
              </a:ext>
            </a:extLst>
          </p:cNvPr>
          <p:cNvSpPr>
            <a:spLocks noGrp="1"/>
          </p:cNvSpPr>
          <p:nvPr>
            <p:ph type="ctrTitle"/>
          </p:nvPr>
        </p:nvSpPr>
        <p:spPr/>
        <p:txBody>
          <a:bodyPr/>
          <a:lstStyle/>
          <a:p>
            <a:r>
              <a:rPr lang="en-US" dirty="0"/>
              <a:t>Ruby for newbies</a:t>
            </a:r>
          </a:p>
        </p:txBody>
      </p:sp>
      <p:sp>
        <p:nvSpPr>
          <p:cNvPr id="3" name="Subtitle 2">
            <a:extLst>
              <a:ext uri="{FF2B5EF4-FFF2-40B4-BE49-F238E27FC236}">
                <a16:creationId xmlns:a16="http://schemas.microsoft.com/office/drawing/2014/main" id="{5C7B4F39-8FAE-E943-B360-7B75EFE646D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7016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D435-9FD2-E24A-BECB-9963EE91F0FF}"/>
              </a:ext>
            </a:extLst>
          </p:cNvPr>
          <p:cNvSpPr>
            <a:spLocks noGrp="1"/>
          </p:cNvSpPr>
          <p:nvPr>
            <p:ph type="title"/>
          </p:nvPr>
        </p:nvSpPr>
        <p:spPr>
          <a:xfrm>
            <a:off x="1141413" y="618518"/>
            <a:ext cx="9905998" cy="614414"/>
          </a:xfrm>
        </p:spPr>
        <p:txBody>
          <a:bodyPr>
            <a:normAutofit/>
          </a:bodyPr>
          <a:lstStyle/>
          <a:p>
            <a:r>
              <a:rPr lang="en-CA" b="1" dirty="0"/>
              <a:t>Ruby Procs</a:t>
            </a:r>
            <a:endParaRPr lang="en-US" dirty="0"/>
          </a:p>
        </p:txBody>
      </p:sp>
      <p:sp>
        <p:nvSpPr>
          <p:cNvPr id="3" name="Content Placeholder 2">
            <a:extLst>
              <a:ext uri="{FF2B5EF4-FFF2-40B4-BE49-F238E27FC236}">
                <a16:creationId xmlns:a16="http://schemas.microsoft.com/office/drawing/2014/main" id="{4D0E82A5-4F20-704F-9F76-15617649A20E}"/>
              </a:ext>
            </a:extLst>
          </p:cNvPr>
          <p:cNvSpPr>
            <a:spLocks noGrp="1"/>
          </p:cNvSpPr>
          <p:nvPr>
            <p:ph idx="1"/>
          </p:nvPr>
        </p:nvSpPr>
        <p:spPr>
          <a:xfrm>
            <a:off x="1141412" y="1828800"/>
            <a:ext cx="9905999" cy="4538133"/>
          </a:xfrm>
        </p:spPr>
        <p:txBody>
          <a:bodyPr>
            <a:normAutofit/>
          </a:bodyPr>
          <a:lstStyle/>
          <a:p>
            <a:r>
              <a:rPr lang="en-CA" dirty="0"/>
              <a:t>A proc is an object that contains a code block. Proc (short for procedure) provides a way to save up a code block and execute it later.</a:t>
            </a:r>
          </a:p>
        </p:txBody>
      </p:sp>
      <p:sp>
        <p:nvSpPr>
          <p:cNvPr id="7" name="Rectangle 6">
            <a:extLst>
              <a:ext uri="{FF2B5EF4-FFF2-40B4-BE49-F238E27FC236}">
                <a16:creationId xmlns:a16="http://schemas.microsoft.com/office/drawing/2014/main" id="{1BA87B2F-6E79-9C44-9A39-FBB5C239A1D8}"/>
              </a:ext>
            </a:extLst>
          </p:cNvPr>
          <p:cNvSpPr/>
          <p:nvPr/>
        </p:nvSpPr>
        <p:spPr>
          <a:xfrm>
            <a:off x="3046411" y="3263037"/>
            <a:ext cx="6096000" cy="2308324"/>
          </a:xfrm>
          <a:prstGeom prst="rect">
            <a:avLst/>
          </a:prstGeom>
          <a:solidFill>
            <a:schemeClr val="bg1"/>
          </a:solidFill>
        </p:spPr>
        <p:txBody>
          <a:bodyPr>
            <a:spAutoFit/>
          </a:bodyPr>
          <a:lstStyle/>
          <a:p>
            <a:br>
              <a:rPr lang="en-CA" dirty="0"/>
            </a:br>
            <a:r>
              <a:rPr lang="en-CA" i="1" dirty="0">
                <a:solidFill>
                  <a:srgbClr val="BC9458"/>
                </a:solidFill>
              </a:rPr>
              <a:t># create a Proc</a:t>
            </a:r>
            <a:br>
              <a:rPr lang="en-CA" i="1" dirty="0">
                <a:solidFill>
                  <a:srgbClr val="BC9458"/>
                </a:solidFill>
              </a:rPr>
            </a:br>
            <a:r>
              <a:rPr lang="en-CA" dirty="0">
                <a:solidFill>
                  <a:srgbClr val="0078B4"/>
                </a:solidFill>
              </a:rPr>
              <a:t>proc1 </a:t>
            </a:r>
            <a:r>
              <a:rPr lang="en-CA" dirty="0">
                <a:solidFill>
                  <a:srgbClr val="CC7833"/>
                </a:solidFill>
              </a:rPr>
              <a:t>= </a:t>
            </a:r>
            <a:r>
              <a:rPr lang="en-CA" dirty="0" err="1">
                <a:solidFill>
                  <a:srgbClr val="DA4939"/>
                </a:solidFill>
              </a:rPr>
              <a:t>Proc</a:t>
            </a:r>
            <a:r>
              <a:rPr lang="en-CA" dirty="0" err="1"/>
              <a:t>.</a:t>
            </a:r>
            <a:r>
              <a:rPr lang="en-CA" dirty="0" err="1">
                <a:solidFill>
                  <a:srgbClr val="DA4939"/>
                </a:solidFill>
              </a:rPr>
              <a:t>new</a:t>
            </a:r>
            <a:r>
              <a:rPr lang="en-CA" dirty="0">
                <a:solidFill>
                  <a:srgbClr val="DA4939"/>
                </a:solidFill>
              </a:rPr>
              <a:t> </a:t>
            </a:r>
            <a:r>
              <a:rPr lang="en-CA" dirty="0"/>
              <a:t>{ </a:t>
            </a:r>
            <a:r>
              <a:rPr lang="en-CA" dirty="0">
                <a:solidFill>
                  <a:srgbClr val="CC7833"/>
                </a:solidFill>
              </a:rPr>
              <a:t>|</a:t>
            </a:r>
            <a:r>
              <a:rPr lang="en-CA" i="1" dirty="0">
                <a:solidFill>
                  <a:srgbClr val="9876AA"/>
                </a:solidFill>
              </a:rPr>
              <a:t>name</a:t>
            </a:r>
            <a:r>
              <a:rPr lang="en-CA" dirty="0">
                <a:solidFill>
                  <a:srgbClr val="CC7833"/>
                </a:solidFill>
              </a:rPr>
              <a:t>| </a:t>
            </a:r>
            <a:r>
              <a:rPr lang="en-CA" dirty="0"/>
              <a:t>puts </a:t>
            </a:r>
            <a:r>
              <a:rPr lang="en-CA" b="1" dirty="0">
                <a:solidFill>
                  <a:srgbClr val="52A12E"/>
                </a:solidFill>
              </a:rPr>
              <a:t>"Hello </a:t>
            </a:r>
            <a:r>
              <a:rPr lang="en-CA" dirty="0"/>
              <a:t>#{</a:t>
            </a:r>
            <a:r>
              <a:rPr lang="en-CA" i="1" dirty="0">
                <a:solidFill>
                  <a:srgbClr val="9876AA"/>
                </a:solidFill>
              </a:rPr>
              <a:t>name</a:t>
            </a:r>
            <a:r>
              <a:rPr lang="en-CA" dirty="0"/>
              <a:t>}</a:t>
            </a:r>
            <a:r>
              <a:rPr lang="en-CA" b="1" dirty="0">
                <a:solidFill>
                  <a:srgbClr val="52A12E"/>
                </a:solidFill>
              </a:rPr>
              <a:t>" </a:t>
            </a:r>
            <a:r>
              <a:rPr lang="en-CA" dirty="0"/>
              <a:t>}</a:t>
            </a:r>
          </a:p>
          <a:p>
            <a:br>
              <a:rPr lang="en-CA" dirty="0"/>
            </a:br>
            <a:r>
              <a:rPr lang="en-CA" i="1" dirty="0">
                <a:solidFill>
                  <a:srgbClr val="BC9458"/>
                </a:solidFill>
              </a:rPr>
              <a:t># call a proc</a:t>
            </a:r>
            <a:br>
              <a:rPr lang="en-CA" i="1" dirty="0">
                <a:solidFill>
                  <a:srgbClr val="BC9458"/>
                </a:solidFill>
              </a:rPr>
            </a:br>
            <a:r>
              <a:rPr lang="en-CA" dirty="0">
                <a:solidFill>
                  <a:srgbClr val="0078B4"/>
                </a:solidFill>
              </a:rPr>
              <a:t>proc1</a:t>
            </a:r>
            <a:r>
              <a:rPr lang="en-CA" dirty="0"/>
              <a:t>.call(</a:t>
            </a:r>
            <a:r>
              <a:rPr lang="en-CA" b="1" dirty="0">
                <a:solidFill>
                  <a:srgbClr val="52A12E"/>
                </a:solidFill>
              </a:rPr>
              <a:t>"World"</a:t>
            </a:r>
            <a:r>
              <a:rPr lang="en-CA" dirty="0"/>
              <a:t>)</a:t>
            </a:r>
            <a:br>
              <a:rPr lang="en-CA" dirty="0"/>
            </a:br>
            <a:r>
              <a:rPr lang="en-CA" dirty="0">
                <a:solidFill>
                  <a:srgbClr val="CC7833"/>
                </a:solidFill>
              </a:rPr>
              <a:t>&gt; </a:t>
            </a:r>
            <a:r>
              <a:rPr lang="en-CA" dirty="0">
                <a:solidFill>
                  <a:srgbClr val="DA4939"/>
                </a:solidFill>
              </a:rPr>
              <a:t>Hello World</a:t>
            </a:r>
          </a:p>
          <a:p>
            <a:endParaRPr lang="en-US" dirty="0"/>
          </a:p>
        </p:txBody>
      </p:sp>
    </p:spTree>
    <p:extLst>
      <p:ext uri="{BB962C8B-B14F-4D97-AF65-F5344CB8AC3E}">
        <p14:creationId xmlns:p14="http://schemas.microsoft.com/office/powerpoint/2010/main" val="643193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C34A-44BE-5D40-A8C4-40BA28DA5BB7}"/>
              </a:ext>
            </a:extLst>
          </p:cNvPr>
          <p:cNvSpPr>
            <a:spLocks noGrp="1"/>
          </p:cNvSpPr>
          <p:nvPr>
            <p:ph type="title"/>
          </p:nvPr>
        </p:nvSpPr>
        <p:spPr>
          <a:xfrm>
            <a:off x="1141413" y="210747"/>
            <a:ext cx="9905998" cy="651482"/>
          </a:xfrm>
        </p:spPr>
        <p:txBody>
          <a:bodyPr/>
          <a:lstStyle/>
          <a:p>
            <a:r>
              <a:rPr lang="en-CA" b="1" dirty="0"/>
              <a:t>Ruby Lambda</a:t>
            </a:r>
            <a:endParaRPr lang="en-US" dirty="0"/>
          </a:p>
        </p:txBody>
      </p:sp>
      <p:sp>
        <p:nvSpPr>
          <p:cNvPr id="3" name="Content Placeholder 2">
            <a:extLst>
              <a:ext uri="{FF2B5EF4-FFF2-40B4-BE49-F238E27FC236}">
                <a16:creationId xmlns:a16="http://schemas.microsoft.com/office/drawing/2014/main" id="{6D627C9B-5D97-4B49-85CC-FAD5F18F0BB2}"/>
              </a:ext>
            </a:extLst>
          </p:cNvPr>
          <p:cNvSpPr>
            <a:spLocks noGrp="1"/>
          </p:cNvSpPr>
          <p:nvPr>
            <p:ph idx="1"/>
          </p:nvPr>
        </p:nvSpPr>
        <p:spPr>
          <a:xfrm>
            <a:off x="1141412" y="862229"/>
            <a:ext cx="9905999" cy="5995771"/>
          </a:xfrm>
        </p:spPr>
        <p:txBody>
          <a:bodyPr>
            <a:normAutofit/>
          </a:bodyPr>
          <a:lstStyle/>
          <a:p>
            <a:r>
              <a:rPr lang="en-CA" dirty="0"/>
              <a:t>Same as Procs with a few differences</a:t>
            </a:r>
          </a:p>
          <a:p>
            <a:endParaRPr lang="en-CA" dirty="0"/>
          </a:p>
          <a:p>
            <a:endParaRPr lang="en-CA" dirty="0"/>
          </a:p>
          <a:p>
            <a:endParaRPr lang="en-CA" dirty="0"/>
          </a:p>
          <a:p>
            <a:endParaRPr lang="en-CA" dirty="0"/>
          </a:p>
          <a:p>
            <a:r>
              <a:rPr lang="en-CA" dirty="0"/>
              <a:t>Lambda is an object of Proc </a:t>
            </a:r>
            <a:r>
              <a:rPr lang="en-CA" b="1" dirty="0"/>
              <a:t>class</a:t>
            </a:r>
          </a:p>
          <a:p>
            <a:pPr marL="0" indent="0">
              <a:buNone/>
            </a:pPr>
            <a:endParaRPr lang="en-CA" b="1" dirty="0"/>
          </a:p>
          <a:p>
            <a:r>
              <a:rPr lang="en-CA" dirty="0"/>
              <a:t>Uses of lambdas in Rails</a:t>
            </a:r>
          </a:p>
          <a:p>
            <a:endParaRPr lang="en-US" dirty="0"/>
          </a:p>
        </p:txBody>
      </p:sp>
      <p:sp>
        <p:nvSpPr>
          <p:cNvPr id="4" name="Rectangle 3">
            <a:extLst>
              <a:ext uri="{FF2B5EF4-FFF2-40B4-BE49-F238E27FC236}">
                <a16:creationId xmlns:a16="http://schemas.microsoft.com/office/drawing/2014/main" id="{3131DC8D-93EE-E24E-B802-7397707EC4FB}"/>
              </a:ext>
            </a:extLst>
          </p:cNvPr>
          <p:cNvSpPr/>
          <p:nvPr/>
        </p:nvSpPr>
        <p:spPr>
          <a:xfrm>
            <a:off x="2743200" y="1380109"/>
            <a:ext cx="6096000" cy="2308324"/>
          </a:xfrm>
          <a:prstGeom prst="rect">
            <a:avLst/>
          </a:prstGeom>
          <a:solidFill>
            <a:schemeClr val="bg1"/>
          </a:solidFill>
        </p:spPr>
        <p:txBody>
          <a:bodyPr>
            <a:spAutoFit/>
          </a:bodyPr>
          <a:lstStyle/>
          <a:p>
            <a:r>
              <a:rPr lang="en-CA" i="1" dirty="0">
                <a:solidFill>
                  <a:srgbClr val="BC9458"/>
                </a:solidFill>
              </a:rPr>
              <a:t># create Lambda</a:t>
            </a:r>
            <a:br>
              <a:rPr lang="en-CA" i="1" dirty="0">
                <a:solidFill>
                  <a:srgbClr val="BC9458"/>
                </a:solidFill>
              </a:rPr>
            </a:br>
            <a:r>
              <a:rPr lang="en-CA" dirty="0">
                <a:solidFill>
                  <a:srgbClr val="0078B4"/>
                </a:solidFill>
              </a:rPr>
              <a:t>lambda_1 </a:t>
            </a:r>
            <a:r>
              <a:rPr lang="en-CA" dirty="0">
                <a:solidFill>
                  <a:srgbClr val="CC7833"/>
                </a:solidFill>
              </a:rPr>
              <a:t>= </a:t>
            </a:r>
            <a:r>
              <a:rPr lang="en-CA" dirty="0"/>
              <a:t>lambda {}</a:t>
            </a:r>
            <a:br>
              <a:rPr lang="en-CA" dirty="0"/>
            </a:br>
            <a:r>
              <a:rPr lang="en-CA" dirty="0">
                <a:solidFill>
                  <a:srgbClr val="0078B4"/>
                </a:solidFill>
              </a:rPr>
              <a:t>lambda_1 </a:t>
            </a:r>
            <a:r>
              <a:rPr lang="en-CA" dirty="0">
                <a:solidFill>
                  <a:srgbClr val="CC7833"/>
                </a:solidFill>
              </a:rPr>
              <a:t>= -&gt; </a:t>
            </a:r>
            <a:r>
              <a:rPr lang="en-CA" dirty="0"/>
              <a:t>(</a:t>
            </a:r>
            <a:r>
              <a:rPr lang="en-CA" i="1" dirty="0">
                <a:solidFill>
                  <a:srgbClr val="9876AA"/>
                </a:solidFill>
              </a:rPr>
              <a:t>x</a:t>
            </a:r>
            <a:r>
              <a:rPr lang="en-CA" dirty="0"/>
              <a:t>) { puts </a:t>
            </a:r>
            <a:r>
              <a:rPr lang="en-CA" i="1" dirty="0">
                <a:solidFill>
                  <a:srgbClr val="9876AA"/>
                </a:solidFill>
              </a:rPr>
              <a:t>x </a:t>
            </a:r>
            <a:r>
              <a:rPr lang="en-CA" dirty="0"/>
              <a:t>}</a:t>
            </a:r>
            <a:br>
              <a:rPr lang="en-CA" dirty="0"/>
            </a:br>
            <a:br>
              <a:rPr lang="en-CA" dirty="0"/>
            </a:br>
            <a:r>
              <a:rPr lang="en-CA" i="1" dirty="0">
                <a:solidFill>
                  <a:srgbClr val="BC9458"/>
                </a:solidFill>
              </a:rPr>
              <a:t># execute a lambda</a:t>
            </a:r>
            <a:br>
              <a:rPr lang="en-CA" i="1" dirty="0">
                <a:solidFill>
                  <a:srgbClr val="BC9458"/>
                </a:solidFill>
              </a:rPr>
            </a:br>
            <a:r>
              <a:rPr lang="en-CA" dirty="0">
                <a:solidFill>
                  <a:srgbClr val="0078B4"/>
                </a:solidFill>
              </a:rPr>
              <a:t>lambda_1</a:t>
            </a:r>
            <a:r>
              <a:rPr lang="en-CA" dirty="0"/>
              <a:t>.call(</a:t>
            </a:r>
            <a:r>
              <a:rPr lang="en-CA" dirty="0">
                <a:solidFill>
                  <a:srgbClr val="6A8759"/>
                </a:solidFill>
              </a:rPr>
              <a:t>'Hello'</a:t>
            </a:r>
            <a:r>
              <a:rPr lang="en-CA" dirty="0"/>
              <a:t>)</a:t>
            </a:r>
            <a:br>
              <a:rPr lang="en-CA" dirty="0"/>
            </a:br>
            <a:r>
              <a:rPr lang="en-CA" dirty="0">
                <a:solidFill>
                  <a:srgbClr val="CC7833"/>
                </a:solidFill>
              </a:rPr>
              <a:t>&gt; </a:t>
            </a:r>
            <a:r>
              <a:rPr lang="en-CA" dirty="0">
                <a:solidFill>
                  <a:srgbClr val="DA4939"/>
                </a:solidFill>
              </a:rPr>
              <a:t>Hello</a:t>
            </a:r>
            <a:br>
              <a:rPr lang="en-CA" dirty="0">
                <a:solidFill>
                  <a:srgbClr val="DA4939"/>
                </a:solidFill>
              </a:rPr>
            </a:br>
            <a:endParaRPr lang="en-US" dirty="0"/>
          </a:p>
        </p:txBody>
      </p:sp>
      <p:sp>
        <p:nvSpPr>
          <p:cNvPr id="5" name="Rectangle 4">
            <a:extLst>
              <a:ext uri="{FF2B5EF4-FFF2-40B4-BE49-F238E27FC236}">
                <a16:creationId xmlns:a16="http://schemas.microsoft.com/office/drawing/2014/main" id="{8107A31F-6E00-1946-B4AE-816812AB6580}"/>
              </a:ext>
            </a:extLst>
          </p:cNvPr>
          <p:cNvSpPr/>
          <p:nvPr/>
        </p:nvSpPr>
        <p:spPr>
          <a:xfrm>
            <a:off x="2743200" y="4169595"/>
            <a:ext cx="6096000" cy="646331"/>
          </a:xfrm>
          <a:prstGeom prst="rect">
            <a:avLst/>
          </a:prstGeom>
          <a:solidFill>
            <a:schemeClr val="bg1"/>
          </a:solidFill>
        </p:spPr>
        <p:txBody>
          <a:bodyPr>
            <a:spAutoFit/>
          </a:bodyPr>
          <a:lstStyle/>
          <a:p>
            <a:r>
              <a:rPr lang="en-CA" dirty="0">
                <a:solidFill>
                  <a:srgbClr val="0078B4"/>
                </a:solidFill>
              </a:rPr>
              <a:t>lambda_1</a:t>
            </a:r>
            <a:r>
              <a:rPr lang="en-CA" dirty="0"/>
              <a:t>.class</a:t>
            </a:r>
            <a:br>
              <a:rPr lang="en-CA" dirty="0"/>
            </a:br>
            <a:r>
              <a:rPr lang="en-CA" dirty="0">
                <a:solidFill>
                  <a:srgbClr val="CC7833"/>
                </a:solidFill>
              </a:rPr>
              <a:t>&gt; </a:t>
            </a:r>
            <a:r>
              <a:rPr lang="en-CA" dirty="0">
                <a:solidFill>
                  <a:srgbClr val="DA4939"/>
                </a:solidFill>
              </a:rPr>
              <a:t>Proc</a:t>
            </a:r>
            <a:endParaRPr lang="en-US" dirty="0"/>
          </a:p>
        </p:txBody>
      </p:sp>
      <p:sp>
        <p:nvSpPr>
          <p:cNvPr id="6" name="Rectangle 5">
            <a:extLst>
              <a:ext uri="{FF2B5EF4-FFF2-40B4-BE49-F238E27FC236}">
                <a16:creationId xmlns:a16="http://schemas.microsoft.com/office/drawing/2014/main" id="{BFC166FB-13D4-1147-ADF1-6FB5BBAC67D1}"/>
              </a:ext>
            </a:extLst>
          </p:cNvPr>
          <p:cNvSpPr/>
          <p:nvPr/>
        </p:nvSpPr>
        <p:spPr>
          <a:xfrm>
            <a:off x="2743200" y="5453508"/>
            <a:ext cx="6096000" cy="923330"/>
          </a:xfrm>
          <a:prstGeom prst="rect">
            <a:avLst/>
          </a:prstGeom>
          <a:solidFill>
            <a:schemeClr val="bg1"/>
          </a:solidFill>
        </p:spPr>
        <p:txBody>
          <a:bodyPr>
            <a:spAutoFit/>
          </a:bodyPr>
          <a:lstStyle/>
          <a:p>
            <a:r>
              <a:rPr lang="en-CA" b="1" dirty="0">
                <a:solidFill>
                  <a:srgbClr val="CC7832"/>
                </a:solidFill>
              </a:rPr>
              <a:t>class </a:t>
            </a:r>
            <a:r>
              <a:rPr lang="en-CA" i="1" dirty="0">
                <a:solidFill>
                  <a:srgbClr val="9876AA"/>
                </a:solidFill>
              </a:rPr>
              <a:t>User </a:t>
            </a:r>
            <a:r>
              <a:rPr lang="en-CA" dirty="0">
                <a:solidFill>
                  <a:srgbClr val="CC7833"/>
                </a:solidFill>
              </a:rPr>
              <a:t>&lt; </a:t>
            </a:r>
            <a:r>
              <a:rPr lang="en-CA" dirty="0" err="1">
                <a:solidFill>
                  <a:srgbClr val="DA4939"/>
                </a:solidFill>
              </a:rPr>
              <a:t>ActiveRecord</a:t>
            </a:r>
            <a:r>
              <a:rPr lang="en-CA" dirty="0"/>
              <a:t>::</a:t>
            </a:r>
            <a:r>
              <a:rPr lang="en-CA" dirty="0">
                <a:solidFill>
                  <a:srgbClr val="DA4939"/>
                </a:solidFill>
              </a:rPr>
              <a:t>Base</a:t>
            </a:r>
            <a:br>
              <a:rPr lang="en-CA" dirty="0">
                <a:solidFill>
                  <a:srgbClr val="DA4939"/>
                </a:solidFill>
              </a:rPr>
            </a:br>
            <a:r>
              <a:rPr lang="en-CA" dirty="0">
                <a:solidFill>
                  <a:srgbClr val="DA4939"/>
                </a:solidFill>
              </a:rPr>
              <a:t>  scope </a:t>
            </a:r>
            <a:r>
              <a:rPr lang="en-CA" dirty="0">
                <a:solidFill>
                  <a:srgbClr val="6E9CBE"/>
                </a:solidFill>
              </a:rPr>
              <a:t>:status</a:t>
            </a:r>
            <a:r>
              <a:rPr lang="en-CA" dirty="0">
                <a:solidFill>
                  <a:srgbClr val="CC7832"/>
                </a:solidFill>
              </a:rPr>
              <a:t>, </a:t>
            </a:r>
            <a:r>
              <a:rPr lang="en-CA" dirty="0">
                <a:solidFill>
                  <a:srgbClr val="CC7833"/>
                </a:solidFill>
              </a:rPr>
              <a:t>-&gt;</a:t>
            </a:r>
            <a:r>
              <a:rPr lang="en-CA" dirty="0"/>
              <a:t>(</a:t>
            </a:r>
            <a:r>
              <a:rPr lang="en-CA" i="1" dirty="0">
                <a:solidFill>
                  <a:srgbClr val="9876AA"/>
                </a:solidFill>
              </a:rPr>
              <a:t>status</a:t>
            </a:r>
            <a:r>
              <a:rPr lang="en-CA" dirty="0"/>
              <a:t>) { </a:t>
            </a:r>
            <a:r>
              <a:rPr lang="en-CA" i="1" dirty="0">
                <a:solidFill>
                  <a:srgbClr val="FFC66D"/>
                </a:solidFill>
              </a:rPr>
              <a:t>where</a:t>
            </a:r>
            <a:r>
              <a:rPr lang="en-CA" dirty="0"/>
              <a:t>(</a:t>
            </a:r>
            <a:r>
              <a:rPr lang="en-CA" dirty="0">
                <a:solidFill>
                  <a:srgbClr val="6E9CBE"/>
                </a:solidFill>
              </a:rPr>
              <a:t>status</a:t>
            </a:r>
            <a:r>
              <a:rPr lang="en-CA" dirty="0"/>
              <a:t>: </a:t>
            </a:r>
            <a:r>
              <a:rPr lang="en-CA" i="1" dirty="0">
                <a:solidFill>
                  <a:srgbClr val="9876AA"/>
                </a:solidFill>
              </a:rPr>
              <a:t>status</a:t>
            </a:r>
            <a:r>
              <a:rPr lang="en-CA" dirty="0"/>
              <a:t>) }</a:t>
            </a:r>
            <a:br>
              <a:rPr lang="en-CA" dirty="0"/>
            </a:br>
            <a:r>
              <a:rPr lang="en-CA" dirty="0"/>
              <a:t>  </a:t>
            </a:r>
            <a:r>
              <a:rPr lang="en-CA" i="1" dirty="0">
                <a:solidFill>
                  <a:srgbClr val="FFC66D"/>
                </a:solidFill>
              </a:rPr>
              <a:t>validate </a:t>
            </a:r>
            <a:r>
              <a:rPr lang="en-CA" dirty="0">
                <a:solidFill>
                  <a:srgbClr val="6E9CBE"/>
                </a:solidFill>
              </a:rPr>
              <a:t>:active</a:t>
            </a:r>
            <a:r>
              <a:rPr lang="en-CA" dirty="0">
                <a:solidFill>
                  <a:srgbClr val="CC7832"/>
                </a:solidFill>
              </a:rPr>
              <a:t>, </a:t>
            </a:r>
            <a:r>
              <a:rPr lang="en-CA" dirty="0">
                <a:solidFill>
                  <a:srgbClr val="6E9CBE"/>
                </a:solidFill>
              </a:rPr>
              <a:t>if</a:t>
            </a:r>
            <a:r>
              <a:rPr lang="en-CA" dirty="0"/>
              <a:t>: lambda { </a:t>
            </a:r>
            <a:r>
              <a:rPr lang="en-CA" dirty="0" err="1"/>
              <a:t>status.active</a:t>
            </a:r>
            <a:r>
              <a:rPr lang="en-CA" dirty="0"/>
              <a:t>? }</a:t>
            </a:r>
            <a:endParaRPr lang="en-US" dirty="0"/>
          </a:p>
        </p:txBody>
      </p:sp>
      <p:sp>
        <p:nvSpPr>
          <p:cNvPr id="7" name="TextBox 6">
            <a:extLst>
              <a:ext uri="{FF2B5EF4-FFF2-40B4-BE49-F238E27FC236}">
                <a16:creationId xmlns:a16="http://schemas.microsoft.com/office/drawing/2014/main" id="{F6303876-C6F5-8947-9A59-D182F277D3DE}"/>
              </a:ext>
            </a:extLst>
          </p:cNvPr>
          <p:cNvSpPr txBox="1"/>
          <p:nvPr/>
        </p:nvSpPr>
        <p:spPr>
          <a:xfrm>
            <a:off x="10075333" y="17441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2367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3B6E-788F-8440-8ABE-BA75F73F73F8}"/>
              </a:ext>
            </a:extLst>
          </p:cNvPr>
          <p:cNvSpPr>
            <a:spLocks noGrp="1"/>
          </p:cNvSpPr>
          <p:nvPr>
            <p:ph type="title"/>
          </p:nvPr>
        </p:nvSpPr>
        <p:spPr/>
        <p:txBody>
          <a:bodyPr/>
          <a:lstStyle/>
          <a:p>
            <a:r>
              <a:rPr lang="en-CA" b="1" dirty="0"/>
              <a:t>Differences between Lambdas and Procs</a:t>
            </a:r>
            <a:endParaRPr lang="en-US" dirty="0"/>
          </a:p>
        </p:txBody>
      </p:sp>
      <p:sp>
        <p:nvSpPr>
          <p:cNvPr id="3" name="Content Placeholder 2">
            <a:extLst>
              <a:ext uri="{FF2B5EF4-FFF2-40B4-BE49-F238E27FC236}">
                <a16:creationId xmlns:a16="http://schemas.microsoft.com/office/drawing/2014/main" id="{4D5577FB-0607-6D44-A6EC-8843121F7AD9}"/>
              </a:ext>
            </a:extLst>
          </p:cNvPr>
          <p:cNvSpPr>
            <a:spLocks noGrp="1"/>
          </p:cNvSpPr>
          <p:nvPr>
            <p:ph idx="1"/>
          </p:nvPr>
        </p:nvSpPr>
        <p:spPr/>
        <p:txBody>
          <a:bodyPr>
            <a:normAutofit fontScale="92500" lnSpcReduction="20000"/>
          </a:bodyPr>
          <a:lstStyle/>
          <a:p>
            <a:r>
              <a:rPr lang="en-CA" b="1" dirty="0"/>
              <a:t>How arguments are handled</a:t>
            </a:r>
          </a:p>
          <a:p>
            <a:pPr lvl="1"/>
            <a:r>
              <a:rPr lang="en-CA" dirty="0"/>
              <a:t>For lambdas the number of arguments matters while for Procs they don’t</a:t>
            </a:r>
          </a:p>
          <a:p>
            <a:pPr lvl="1"/>
            <a:endParaRPr lang="en-CA" dirty="0"/>
          </a:p>
          <a:p>
            <a:r>
              <a:rPr lang="en-CA" b="1" dirty="0"/>
              <a:t>The use of the return statement</a:t>
            </a:r>
          </a:p>
          <a:p>
            <a:pPr lvl="1"/>
            <a:r>
              <a:rPr lang="en-CA" dirty="0"/>
              <a:t>‘return’ inside of a proc triggers the return to be executed within the method where the proc is being executed while lambdas return from the lambda itself.</a:t>
            </a:r>
          </a:p>
          <a:p>
            <a:pPr lvl="1"/>
            <a:endParaRPr lang="en-CA" dirty="0"/>
          </a:p>
          <a:p>
            <a:r>
              <a:rPr lang="en-CA" dirty="0"/>
              <a:t> </a:t>
            </a:r>
            <a:r>
              <a:rPr lang="en-CA" dirty="0">
                <a:hlinkClick r:id="rId3"/>
              </a:rPr>
              <a:t>http://awaxman11.github.io/blog/2013/08/05/what-is-the-difference-between-a-block/</a:t>
            </a:r>
            <a:endParaRPr lang="en-CA" dirty="0"/>
          </a:p>
          <a:p>
            <a:pPr marL="457200" lvl="1" indent="0">
              <a:buNone/>
            </a:pPr>
            <a:endParaRPr lang="en-US" dirty="0"/>
          </a:p>
        </p:txBody>
      </p:sp>
    </p:spTree>
    <p:extLst>
      <p:ext uri="{BB962C8B-B14F-4D97-AF65-F5344CB8AC3E}">
        <p14:creationId xmlns:p14="http://schemas.microsoft.com/office/powerpoint/2010/main" val="2933463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C13B-2554-284E-B0E0-3C76912B5548}"/>
              </a:ext>
            </a:extLst>
          </p:cNvPr>
          <p:cNvSpPr>
            <a:spLocks noGrp="1"/>
          </p:cNvSpPr>
          <p:nvPr>
            <p:ph type="title"/>
          </p:nvPr>
        </p:nvSpPr>
        <p:spPr>
          <a:xfrm>
            <a:off x="1141413" y="214889"/>
            <a:ext cx="9905998" cy="914400"/>
          </a:xfrm>
        </p:spPr>
        <p:txBody>
          <a:bodyPr/>
          <a:lstStyle/>
          <a:p>
            <a:r>
              <a:rPr lang="en-US" dirty="0"/>
              <a:t>How lambdas and procs handle arguments</a:t>
            </a:r>
          </a:p>
        </p:txBody>
      </p:sp>
      <p:sp>
        <p:nvSpPr>
          <p:cNvPr id="3" name="Content Placeholder 2">
            <a:extLst>
              <a:ext uri="{FF2B5EF4-FFF2-40B4-BE49-F238E27FC236}">
                <a16:creationId xmlns:a16="http://schemas.microsoft.com/office/drawing/2014/main" id="{EAA1488B-7677-E74F-93B4-D0EE92669355}"/>
              </a:ext>
            </a:extLst>
          </p:cNvPr>
          <p:cNvSpPr>
            <a:spLocks noGrp="1"/>
          </p:cNvSpPr>
          <p:nvPr>
            <p:ph idx="1"/>
          </p:nvPr>
        </p:nvSpPr>
        <p:spPr>
          <a:xfrm>
            <a:off x="914400" y="1129289"/>
            <a:ext cx="8673306" cy="4821912"/>
          </a:xfrm>
        </p:spPr>
        <p:txBody>
          <a:bodyPr/>
          <a:lstStyle/>
          <a:p>
            <a:r>
              <a:rPr lang="en-US" dirty="0"/>
              <a:t>Lambda enforces the number of arguments to be respected</a:t>
            </a:r>
          </a:p>
          <a:p>
            <a:endParaRPr lang="en-US" dirty="0"/>
          </a:p>
          <a:p>
            <a:endParaRPr lang="en-US" dirty="0"/>
          </a:p>
          <a:p>
            <a:endParaRPr lang="en-US" dirty="0"/>
          </a:p>
          <a:p>
            <a:endParaRPr lang="en-US" dirty="0"/>
          </a:p>
          <a:p>
            <a:r>
              <a:rPr lang="en-US" dirty="0"/>
              <a:t>Procs don’t enforce the number of arguments to be respected</a:t>
            </a:r>
          </a:p>
        </p:txBody>
      </p:sp>
      <p:sp>
        <p:nvSpPr>
          <p:cNvPr id="7" name="Rectangle 6">
            <a:extLst>
              <a:ext uri="{FF2B5EF4-FFF2-40B4-BE49-F238E27FC236}">
                <a16:creationId xmlns:a16="http://schemas.microsoft.com/office/drawing/2014/main" id="{6D0F89A1-2BFE-A843-A98A-7E43A2D65CCC}"/>
              </a:ext>
            </a:extLst>
          </p:cNvPr>
          <p:cNvSpPr/>
          <p:nvPr/>
        </p:nvSpPr>
        <p:spPr>
          <a:xfrm>
            <a:off x="2843212" y="1912116"/>
            <a:ext cx="6096000" cy="1200329"/>
          </a:xfrm>
          <a:prstGeom prst="rect">
            <a:avLst/>
          </a:prstGeom>
          <a:solidFill>
            <a:schemeClr val="bg1"/>
          </a:solidFill>
        </p:spPr>
        <p:txBody>
          <a:bodyPr>
            <a:spAutoFit/>
          </a:bodyPr>
          <a:lstStyle/>
          <a:p>
            <a:r>
              <a:rPr lang="en-CA" dirty="0">
                <a:solidFill>
                  <a:srgbClr val="0078B4"/>
                </a:solidFill>
              </a:rPr>
              <a:t>lambda1 </a:t>
            </a:r>
            <a:r>
              <a:rPr lang="en-CA" dirty="0">
                <a:solidFill>
                  <a:srgbClr val="CC7833"/>
                </a:solidFill>
              </a:rPr>
              <a:t>= -&gt;</a:t>
            </a:r>
            <a:r>
              <a:rPr lang="en-CA" dirty="0"/>
              <a:t>(</a:t>
            </a:r>
            <a:r>
              <a:rPr lang="en-CA" i="1" dirty="0">
                <a:solidFill>
                  <a:srgbClr val="9876AA"/>
                </a:solidFill>
              </a:rPr>
              <a:t>a</a:t>
            </a:r>
            <a:r>
              <a:rPr lang="en-CA" dirty="0">
                <a:solidFill>
                  <a:srgbClr val="CC7832"/>
                </a:solidFill>
              </a:rPr>
              <a:t>, </a:t>
            </a:r>
            <a:r>
              <a:rPr lang="en-CA" i="1" dirty="0">
                <a:solidFill>
                  <a:srgbClr val="9876AA"/>
                </a:solidFill>
              </a:rPr>
              <a:t>b</a:t>
            </a:r>
            <a:r>
              <a:rPr lang="en-CA" dirty="0"/>
              <a:t>) { puts </a:t>
            </a:r>
            <a:r>
              <a:rPr lang="en-CA" b="1" dirty="0">
                <a:solidFill>
                  <a:srgbClr val="52A12E"/>
                </a:solidFill>
              </a:rPr>
              <a:t>"a=</a:t>
            </a:r>
            <a:r>
              <a:rPr lang="en-CA" dirty="0"/>
              <a:t>#{</a:t>
            </a:r>
            <a:r>
              <a:rPr lang="en-CA" i="1" dirty="0">
                <a:solidFill>
                  <a:srgbClr val="9876AA"/>
                </a:solidFill>
              </a:rPr>
              <a:t>a</a:t>
            </a:r>
            <a:r>
              <a:rPr lang="en-CA" dirty="0"/>
              <a:t>}</a:t>
            </a:r>
            <a:r>
              <a:rPr lang="en-CA" b="1" dirty="0">
                <a:solidFill>
                  <a:srgbClr val="52A12E"/>
                </a:solidFill>
              </a:rPr>
              <a:t>, b=</a:t>
            </a:r>
            <a:r>
              <a:rPr lang="en-CA" dirty="0"/>
              <a:t>#{</a:t>
            </a:r>
            <a:r>
              <a:rPr lang="en-CA" i="1" dirty="0">
                <a:solidFill>
                  <a:srgbClr val="9876AA"/>
                </a:solidFill>
              </a:rPr>
              <a:t>b</a:t>
            </a:r>
            <a:r>
              <a:rPr lang="en-CA" dirty="0"/>
              <a:t>}</a:t>
            </a:r>
            <a:r>
              <a:rPr lang="en-CA" b="1" dirty="0">
                <a:solidFill>
                  <a:srgbClr val="52A12E"/>
                </a:solidFill>
              </a:rPr>
              <a:t>" </a:t>
            </a:r>
            <a:r>
              <a:rPr lang="en-CA" dirty="0"/>
              <a:t>}</a:t>
            </a:r>
            <a:br>
              <a:rPr lang="en-CA" dirty="0"/>
            </a:br>
            <a:r>
              <a:rPr lang="en-CA" dirty="0">
                <a:solidFill>
                  <a:srgbClr val="0078B4"/>
                </a:solidFill>
              </a:rPr>
              <a:t>lambda1</a:t>
            </a:r>
            <a:r>
              <a:rPr lang="en-CA" dirty="0"/>
              <a:t>.call(</a:t>
            </a:r>
            <a:r>
              <a:rPr lang="en-CA" dirty="0">
                <a:solidFill>
                  <a:srgbClr val="A5C261"/>
                </a:solidFill>
              </a:rPr>
              <a:t>99</a:t>
            </a:r>
            <a:r>
              <a:rPr lang="en-CA" dirty="0"/>
              <a:t>)</a:t>
            </a:r>
            <a:br>
              <a:rPr lang="en-CA" dirty="0"/>
            </a:br>
            <a:r>
              <a:rPr lang="en-CA" dirty="0">
                <a:solidFill>
                  <a:srgbClr val="CC7833"/>
                </a:solidFill>
              </a:rPr>
              <a:t>&gt; </a:t>
            </a:r>
            <a:r>
              <a:rPr lang="en-CA" dirty="0" err="1">
                <a:solidFill>
                  <a:srgbClr val="DA4939"/>
                </a:solidFill>
              </a:rPr>
              <a:t>ArgumentError</a:t>
            </a:r>
            <a:r>
              <a:rPr lang="en-CA" dirty="0"/>
              <a:t>: wrong number of arguments (given </a:t>
            </a:r>
            <a:r>
              <a:rPr lang="en-CA" dirty="0">
                <a:solidFill>
                  <a:srgbClr val="A5C261"/>
                </a:solidFill>
              </a:rPr>
              <a:t>1</a:t>
            </a:r>
            <a:r>
              <a:rPr lang="en-CA" dirty="0">
                <a:solidFill>
                  <a:srgbClr val="CC7832"/>
                </a:solidFill>
              </a:rPr>
              <a:t>, </a:t>
            </a:r>
            <a:r>
              <a:rPr lang="en-CA" dirty="0"/>
              <a:t>expected </a:t>
            </a:r>
            <a:r>
              <a:rPr lang="en-CA" dirty="0">
                <a:solidFill>
                  <a:srgbClr val="A5C261"/>
                </a:solidFill>
              </a:rPr>
              <a:t>2</a:t>
            </a:r>
            <a:r>
              <a:rPr lang="en-CA" dirty="0"/>
              <a:t>)</a:t>
            </a:r>
            <a:endParaRPr lang="en-US" dirty="0"/>
          </a:p>
        </p:txBody>
      </p:sp>
      <p:sp>
        <p:nvSpPr>
          <p:cNvPr id="8" name="Rectangle 7">
            <a:extLst>
              <a:ext uri="{FF2B5EF4-FFF2-40B4-BE49-F238E27FC236}">
                <a16:creationId xmlns:a16="http://schemas.microsoft.com/office/drawing/2014/main" id="{2324A789-590B-CA40-A829-29957724F6C5}"/>
              </a:ext>
            </a:extLst>
          </p:cNvPr>
          <p:cNvSpPr/>
          <p:nvPr/>
        </p:nvSpPr>
        <p:spPr>
          <a:xfrm>
            <a:off x="2843212" y="4756937"/>
            <a:ext cx="6096000" cy="923330"/>
          </a:xfrm>
          <a:prstGeom prst="rect">
            <a:avLst/>
          </a:prstGeom>
          <a:solidFill>
            <a:schemeClr val="bg1"/>
          </a:solidFill>
        </p:spPr>
        <p:txBody>
          <a:bodyPr>
            <a:spAutoFit/>
          </a:bodyPr>
          <a:lstStyle/>
          <a:p>
            <a:r>
              <a:rPr lang="en-CA" dirty="0">
                <a:solidFill>
                  <a:srgbClr val="0078B4"/>
                </a:solidFill>
              </a:rPr>
              <a:t>proc1 </a:t>
            </a:r>
            <a:r>
              <a:rPr lang="en-CA" dirty="0">
                <a:solidFill>
                  <a:srgbClr val="CC7833"/>
                </a:solidFill>
              </a:rPr>
              <a:t>= </a:t>
            </a:r>
            <a:r>
              <a:rPr lang="en-CA" dirty="0" err="1">
                <a:solidFill>
                  <a:srgbClr val="DA4939"/>
                </a:solidFill>
              </a:rPr>
              <a:t>Proc</a:t>
            </a:r>
            <a:r>
              <a:rPr lang="en-CA" dirty="0" err="1"/>
              <a:t>.</a:t>
            </a:r>
            <a:r>
              <a:rPr lang="en-CA" dirty="0" err="1">
                <a:solidFill>
                  <a:srgbClr val="DA4939"/>
                </a:solidFill>
              </a:rPr>
              <a:t>new</a:t>
            </a:r>
            <a:r>
              <a:rPr lang="en-CA" dirty="0"/>
              <a:t>{</a:t>
            </a:r>
            <a:r>
              <a:rPr lang="en-CA" dirty="0">
                <a:solidFill>
                  <a:srgbClr val="CC7833"/>
                </a:solidFill>
              </a:rPr>
              <a:t>|</a:t>
            </a:r>
            <a:r>
              <a:rPr lang="en-CA" i="1" dirty="0">
                <a:solidFill>
                  <a:srgbClr val="9876AA"/>
                </a:solidFill>
              </a:rPr>
              <a:t>a</a:t>
            </a:r>
            <a:r>
              <a:rPr lang="en-CA" dirty="0">
                <a:solidFill>
                  <a:srgbClr val="CC7832"/>
                </a:solidFill>
              </a:rPr>
              <a:t>, </a:t>
            </a:r>
            <a:r>
              <a:rPr lang="en-CA" i="1" dirty="0">
                <a:solidFill>
                  <a:srgbClr val="9876AA"/>
                </a:solidFill>
              </a:rPr>
              <a:t>b</a:t>
            </a:r>
            <a:r>
              <a:rPr lang="en-CA" dirty="0">
                <a:solidFill>
                  <a:srgbClr val="CC7833"/>
                </a:solidFill>
              </a:rPr>
              <a:t>| </a:t>
            </a:r>
            <a:r>
              <a:rPr lang="en-CA" dirty="0"/>
              <a:t>puts </a:t>
            </a:r>
            <a:r>
              <a:rPr lang="en-CA" b="1" dirty="0">
                <a:solidFill>
                  <a:srgbClr val="52A12E"/>
                </a:solidFill>
              </a:rPr>
              <a:t>"a=</a:t>
            </a:r>
            <a:r>
              <a:rPr lang="en-CA" dirty="0"/>
              <a:t>#{</a:t>
            </a:r>
            <a:r>
              <a:rPr lang="en-CA" i="1" dirty="0">
                <a:solidFill>
                  <a:srgbClr val="9876AA"/>
                </a:solidFill>
              </a:rPr>
              <a:t>a</a:t>
            </a:r>
            <a:r>
              <a:rPr lang="en-CA" dirty="0"/>
              <a:t>}</a:t>
            </a:r>
            <a:r>
              <a:rPr lang="en-CA" b="1" dirty="0">
                <a:solidFill>
                  <a:srgbClr val="52A12E"/>
                </a:solidFill>
              </a:rPr>
              <a:t>, b=</a:t>
            </a:r>
            <a:r>
              <a:rPr lang="en-CA" dirty="0"/>
              <a:t>#{</a:t>
            </a:r>
            <a:r>
              <a:rPr lang="en-CA" i="1" dirty="0">
                <a:solidFill>
                  <a:srgbClr val="9876AA"/>
                </a:solidFill>
              </a:rPr>
              <a:t>b</a:t>
            </a:r>
            <a:r>
              <a:rPr lang="en-CA" dirty="0"/>
              <a:t>}</a:t>
            </a:r>
            <a:r>
              <a:rPr lang="en-CA" b="1" dirty="0">
                <a:solidFill>
                  <a:srgbClr val="52A12E"/>
                </a:solidFill>
              </a:rPr>
              <a:t>" </a:t>
            </a:r>
            <a:r>
              <a:rPr lang="en-CA" dirty="0"/>
              <a:t>}</a:t>
            </a:r>
            <a:br>
              <a:rPr lang="en-CA" dirty="0"/>
            </a:br>
            <a:r>
              <a:rPr lang="en-CA" dirty="0">
                <a:solidFill>
                  <a:srgbClr val="0078B4"/>
                </a:solidFill>
              </a:rPr>
              <a:t>proc1</a:t>
            </a:r>
            <a:r>
              <a:rPr lang="en-CA" dirty="0"/>
              <a:t>.call(</a:t>
            </a:r>
            <a:r>
              <a:rPr lang="en-CA" dirty="0">
                <a:solidFill>
                  <a:srgbClr val="A5C261"/>
                </a:solidFill>
              </a:rPr>
              <a:t>99</a:t>
            </a:r>
            <a:r>
              <a:rPr lang="en-CA" dirty="0"/>
              <a:t>)</a:t>
            </a:r>
            <a:br>
              <a:rPr lang="en-CA" dirty="0"/>
            </a:br>
            <a:r>
              <a:rPr lang="en-CA" dirty="0">
                <a:solidFill>
                  <a:srgbClr val="CC7833"/>
                </a:solidFill>
              </a:rPr>
              <a:t>&gt; </a:t>
            </a:r>
            <a:r>
              <a:rPr lang="en-CA" dirty="0">
                <a:solidFill>
                  <a:srgbClr val="0078B4"/>
                </a:solidFill>
              </a:rPr>
              <a:t>a</a:t>
            </a:r>
            <a:r>
              <a:rPr lang="en-CA" dirty="0">
                <a:solidFill>
                  <a:srgbClr val="CC7833"/>
                </a:solidFill>
              </a:rPr>
              <a:t>=</a:t>
            </a:r>
            <a:r>
              <a:rPr lang="en-CA" dirty="0">
                <a:solidFill>
                  <a:srgbClr val="A5C261"/>
                </a:solidFill>
              </a:rPr>
              <a:t>99</a:t>
            </a:r>
            <a:r>
              <a:rPr lang="en-CA" dirty="0">
                <a:solidFill>
                  <a:srgbClr val="CC7832"/>
                </a:solidFill>
              </a:rPr>
              <a:t>, </a:t>
            </a:r>
            <a:r>
              <a:rPr lang="en-CA" dirty="0">
                <a:solidFill>
                  <a:srgbClr val="0078B4"/>
                </a:solidFill>
              </a:rPr>
              <a:t>b</a:t>
            </a:r>
            <a:r>
              <a:rPr lang="en-CA" dirty="0">
                <a:solidFill>
                  <a:srgbClr val="CC7833"/>
                </a:solidFill>
              </a:rPr>
              <a:t>=</a:t>
            </a:r>
            <a:endParaRPr lang="en-US" dirty="0"/>
          </a:p>
        </p:txBody>
      </p:sp>
    </p:spTree>
    <p:extLst>
      <p:ext uri="{BB962C8B-B14F-4D97-AF65-F5344CB8AC3E}">
        <p14:creationId xmlns:p14="http://schemas.microsoft.com/office/powerpoint/2010/main" val="383727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E2F7-1F2C-1449-879C-4F2F64CAFF5C}"/>
              </a:ext>
            </a:extLst>
          </p:cNvPr>
          <p:cNvSpPr>
            <a:spLocks noGrp="1"/>
          </p:cNvSpPr>
          <p:nvPr>
            <p:ph type="title"/>
          </p:nvPr>
        </p:nvSpPr>
        <p:spPr>
          <a:xfrm>
            <a:off x="1141413" y="64678"/>
            <a:ext cx="9905998" cy="883590"/>
          </a:xfrm>
        </p:spPr>
        <p:txBody>
          <a:bodyPr/>
          <a:lstStyle/>
          <a:p>
            <a:r>
              <a:rPr lang="en-US" dirty="0"/>
              <a:t>Return statement within lambdas and procs</a:t>
            </a:r>
          </a:p>
        </p:txBody>
      </p:sp>
      <p:sp>
        <p:nvSpPr>
          <p:cNvPr id="3" name="Content Placeholder 2">
            <a:extLst>
              <a:ext uri="{FF2B5EF4-FFF2-40B4-BE49-F238E27FC236}">
                <a16:creationId xmlns:a16="http://schemas.microsoft.com/office/drawing/2014/main" id="{CDFC0A49-6B6C-CB42-B072-017D57944E1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DCADC54A-0D58-FC4E-B655-C4A5602CB145}"/>
              </a:ext>
            </a:extLst>
          </p:cNvPr>
          <p:cNvSpPr/>
          <p:nvPr/>
        </p:nvSpPr>
        <p:spPr>
          <a:xfrm>
            <a:off x="1303867" y="948268"/>
            <a:ext cx="9743544" cy="5355312"/>
          </a:xfrm>
          <a:prstGeom prst="rect">
            <a:avLst/>
          </a:prstGeom>
          <a:solidFill>
            <a:schemeClr val="bg1"/>
          </a:solidFill>
        </p:spPr>
        <p:txBody>
          <a:bodyPr wrap="square">
            <a:spAutoFit/>
          </a:bodyPr>
          <a:lstStyle/>
          <a:p>
            <a:r>
              <a:rPr lang="en-CA" i="1" dirty="0">
                <a:solidFill>
                  <a:srgbClr val="BC9458"/>
                </a:solidFill>
              </a:rPr>
              <a:t># ‘return’ inside of a lambda returns from the lambda code</a:t>
            </a:r>
            <a:br>
              <a:rPr lang="en-CA" i="1" dirty="0">
                <a:solidFill>
                  <a:srgbClr val="BC9458"/>
                </a:solidFill>
              </a:rPr>
            </a:br>
            <a:r>
              <a:rPr lang="en-CA" b="1" dirty="0">
                <a:solidFill>
                  <a:srgbClr val="CC7832"/>
                </a:solidFill>
              </a:rPr>
              <a:t>def </a:t>
            </a:r>
            <a:r>
              <a:rPr lang="en-CA" dirty="0" err="1">
                <a:solidFill>
                  <a:srgbClr val="FFC66D"/>
                </a:solidFill>
              </a:rPr>
              <a:t>lambda_test</a:t>
            </a:r>
            <a:br>
              <a:rPr lang="en-CA" dirty="0">
                <a:solidFill>
                  <a:srgbClr val="FFC66D"/>
                </a:solidFill>
              </a:rPr>
            </a:br>
            <a:r>
              <a:rPr lang="en-CA" dirty="0">
                <a:solidFill>
                  <a:srgbClr val="FFC66D"/>
                </a:solidFill>
              </a:rPr>
              <a:t>  </a:t>
            </a:r>
            <a:r>
              <a:rPr lang="en-CA" dirty="0">
                <a:solidFill>
                  <a:srgbClr val="0078B4"/>
                </a:solidFill>
              </a:rPr>
              <a:t>lam </a:t>
            </a:r>
            <a:r>
              <a:rPr lang="en-CA" dirty="0">
                <a:solidFill>
                  <a:srgbClr val="CC7833"/>
                </a:solidFill>
              </a:rPr>
              <a:t>= </a:t>
            </a:r>
            <a:r>
              <a:rPr lang="en-CA" dirty="0"/>
              <a:t>lambda { </a:t>
            </a:r>
            <a:r>
              <a:rPr lang="en-CA" b="1" dirty="0">
                <a:solidFill>
                  <a:srgbClr val="CC7832"/>
                </a:solidFill>
              </a:rPr>
              <a:t>return </a:t>
            </a:r>
            <a:r>
              <a:rPr lang="en-CA" dirty="0"/>
              <a:t>}</a:t>
            </a:r>
            <a:br>
              <a:rPr lang="en-CA" dirty="0"/>
            </a:br>
            <a:r>
              <a:rPr lang="en-CA" dirty="0"/>
              <a:t>  </a:t>
            </a:r>
            <a:r>
              <a:rPr lang="en-CA" dirty="0" err="1">
                <a:solidFill>
                  <a:srgbClr val="0078B4"/>
                </a:solidFill>
              </a:rPr>
              <a:t>lam</a:t>
            </a:r>
            <a:r>
              <a:rPr lang="en-CA" dirty="0" err="1"/>
              <a:t>.call</a:t>
            </a:r>
            <a:br>
              <a:rPr lang="en-CA" dirty="0"/>
            </a:br>
            <a:r>
              <a:rPr lang="en-CA" dirty="0"/>
              <a:t>  puts </a:t>
            </a:r>
            <a:r>
              <a:rPr lang="en-CA" b="1" dirty="0">
                <a:solidFill>
                  <a:srgbClr val="52A12E"/>
                </a:solidFill>
              </a:rPr>
              <a:t>"Hello world"</a:t>
            </a:r>
            <a:br>
              <a:rPr lang="en-CA" b="1" dirty="0">
                <a:solidFill>
                  <a:srgbClr val="52A12E"/>
                </a:solidFill>
              </a:rPr>
            </a:br>
            <a:r>
              <a:rPr lang="en-CA" b="1" dirty="0">
                <a:solidFill>
                  <a:srgbClr val="CC7832"/>
                </a:solidFill>
              </a:rPr>
              <a:t>end</a:t>
            </a:r>
            <a:br>
              <a:rPr lang="en-CA" b="1" dirty="0">
                <a:solidFill>
                  <a:srgbClr val="CC7832"/>
                </a:solidFill>
              </a:rPr>
            </a:br>
            <a:br>
              <a:rPr lang="en-CA" b="1" dirty="0">
                <a:solidFill>
                  <a:srgbClr val="CC7832"/>
                </a:solidFill>
              </a:rPr>
            </a:br>
            <a:r>
              <a:rPr lang="en-CA" dirty="0" err="1"/>
              <a:t>lambda_test</a:t>
            </a:r>
            <a:r>
              <a:rPr lang="en-CA" dirty="0"/>
              <a:t> </a:t>
            </a:r>
            <a:r>
              <a:rPr lang="en-CA" i="1" dirty="0">
                <a:solidFill>
                  <a:srgbClr val="BC9458"/>
                </a:solidFill>
              </a:rPr>
              <a:t># calling </a:t>
            </a:r>
            <a:r>
              <a:rPr lang="en-CA" i="1" dirty="0" err="1">
                <a:solidFill>
                  <a:srgbClr val="BC9458"/>
                </a:solidFill>
              </a:rPr>
              <a:t>lambda_test</a:t>
            </a:r>
            <a:r>
              <a:rPr lang="en-CA" i="1" dirty="0">
                <a:solidFill>
                  <a:srgbClr val="BC9458"/>
                </a:solidFill>
              </a:rPr>
              <a:t> prints 'Hello World'</a:t>
            </a:r>
            <a:br>
              <a:rPr lang="en-CA" i="1" dirty="0">
                <a:solidFill>
                  <a:srgbClr val="BC9458"/>
                </a:solidFill>
              </a:rPr>
            </a:br>
            <a:br>
              <a:rPr lang="en-CA" i="1" dirty="0">
                <a:solidFill>
                  <a:srgbClr val="BC9458"/>
                </a:solidFill>
              </a:rPr>
            </a:br>
            <a:r>
              <a:rPr lang="en-CA" i="1" dirty="0">
                <a:solidFill>
                  <a:srgbClr val="BC9458"/>
                </a:solidFill>
              </a:rPr>
              <a:t># ‘return’ inside of a proc triggers the return to be executed within the method where the proc is being executed</a:t>
            </a:r>
            <a:br>
              <a:rPr lang="en-CA" i="1" dirty="0">
                <a:solidFill>
                  <a:srgbClr val="BC9458"/>
                </a:solidFill>
              </a:rPr>
            </a:br>
            <a:br>
              <a:rPr lang="en-CA" i="1" dirty="0">
                <a:solidFill>
                  <a:srgbClr val="BC9458"/>
                </a:solidFill>
              </a:rPr>
            </a:br>
            <a:r>
              <a:rPr lang="en-CA" b="1" dirty="0">
                <a:solidFill>
                  <a:srgbClr val="CC7832"/>
                </a:solidFill>
              </a:rPr>
              <a:t>def </a:t>
            </a:r>
            <a:r>
              <a:rPr lang="en-CA" dirty="0" err="1">
                <a:solidFill>
                  <a:srgbClr val="FFC66D"/>
                </a:solidFill>
              </a:rPr>
              <a:t>proc_test</a:t>
            </a:r>
            <a:br>
              <a:rPr lang="en-CA" dirty="0">
                <a:solidFill>
                  <a:srgbClr val="FFC66D"/>
                </a:solidFill>
              </a:rPr>
            </a:br>
            <a:r>
              <a:rPr lang="en-CA" dirty="0">
                <a:solidFill>
                  <a:srgbClr val="FFC66D"/>
                </a:solidFill>
              </a:rPr>
              <a:t>  </a:t>
            </a:r>
            <a:r>
              <a:rPr lang="en-CA" dirty="0">
                <a:solidFill>
                  <a:srgbClr val="0078B4"/>
                </a:solidFill>
              </a:rPr>
              <a:t>proc </a:t>
            </a:r>
            <a:r>
              <a:rPr lang="en-CA" dirty="0">
                <a:solidFill>
                  <a:srgbClr val="CC7833"/>
                </a:solidFill>
              </a:rPr>
              <a:t>= </a:t>
            </a:r>
            <a:r>
              <a:rPr lang="en-CA" dirty="0" err="1">
                <a:solidFill>
                  <a:srgbClr val="DA4939"/>
                </a:solidFill>
              </a:rPr>
              <a:t>Proc</a:t>
            </a:r>
            <a:r>
              <a:rPr lang="en-CA" dirty="0" err="1"/>
              <a:t>.</a:t>
            </a:r>
            <a:r>
              <a:rPr lang="en-CA" dirty="0" err="1">
                <a:solidFill>
                  <a:srgbClr val="DA4939"/>
                </a:solidFill>
              </a:rPr>
              <a:t>new</a:t>
            </a:r>
            <a:r>
              <a:rPr lang="en-CA" dirty="0">
                <a:solidFill>
                  <a:srgbClr val="DA4939"/>
                </a:solidFill>
              </a:rPr>
              <a:t> </a:t>
            </a:r>
            <a:r>
              <a:rPr lang="en-CA" dirty="0"/>
              <a:t>{ </a:t>
            </a:r>
            <a:r>
              <a:rPr lang="en-CA" b="1" dirty="0">
                <a:solidFill>
                  <a:srgbClr val="CC7832"/>
                </a:solidFill>
              </a:rPr>
              <a:t>return </a:t>
            </a:r>
            <a:r>
              <a:rPr lang="en-CA" dirty="0"/>
              <a:t>}</a:t>
            </a:r>
            <a:br>
              <a:rPr lang="en-CA" dirty="0"/>
            </a:br>
            <a:r>
              <a:rPr lang="en-CA" dirty="0"/>
              <a:t>  </a:t>
            </a:r>
            <a:r>
              <a:rPr lang="en-CA" dirty="0" err="1">
                <a:solidFill>
                  <a:srgbClr val="0078B4"/>
                </a:solidFill>
              </a:rPr>
              <a:t>proc</a:t>
            </a:r>
            <a:r>
              <a:rPr lang="en-CA" dirty="0" err="1"/>
              <a:t>.call</a:t>
            </a:r>
            <a:br>
              <a:rPr lang="en-CA" dirty="0"/>
            </a:br>
            <a:r>
              <a:rPr lang="en-CA" dirty="0"/>
              <a:t>  puts </a:t>
            </a:r>
            <a:r>
              <a:rPr lang="en-CA" b="1" dirty="0">
                <a:solidFill>
                  <a:srgbClr val="52A12E"/>
                </a:solidFill>
              </a:rPr>
              <a:t>"Hello world"</a:t>
            </a:r>
            <a:br>
              <a:rPr lang="en-CA" b="1" dirty="0">
                <a:solidFill>
                  <a:srgbClr val="52A12E"/>
                </a:solidFill>
              </a:rPr>
            </a:br>
            <a:r>
              <a:rPr lang="en-CA" b="1" dirty="0">
                <a:solidFill>
                  <a:srgbClr val="CC7832"/>
                </a:solidFill>
              </a:rPr>
              <a:t>end</a:t>
            </a:r>
            <a:br>
              <a:rPr lang="en-CA" b="1" dirty="0">
                <a:solidFill>
                  <a:srgbClr val="CC7832"/>
                </a:solidFill>
              </a:rPr>
            </a:br>
            <a:br>
              <a:rPr lang="en-CA" b="1" dirty="0">
                <a:solidFill>
                  <a:srgbClr val="CC7832"/>
                </a:solidFill>
              </a:rPr>
            </a:br>
            <a:r>
              <a:rPr lang="en-CA" dirty="0" err="1"/>
              <a:t>proc_test</a:t>
            </a:r>
            <a:r>
              <a:rPr lang="en-CA" dirty="0"/>
              <a:t> </a:t>
            </a:r>
            <a:r>
              <a:rPr lang="en-CA" i="1" dirty="0">
                <a:solidFill>
                  <a:srgbClr val="BC9458"/>
                </a:solidFill>
              </a:rPr>
              <a:t># calling </a:t>
            </a:r>
            <a:r>
              <a:rPr lang="en-CA" i="1" dirty="0" err="1">
                <a:solidFill>
                  <a:srgbClr val="BC9458"/>
                </a:solidFill>
              </a:rPr>
              <a:t>proc_test</a:t>
            </a:r>
            <a:r>
              <a:rPr lang="en-CA" i="1" dirty="0">
                <a:solidFill>
                  <a:srgbClr val="BC9458"/>
                </a:solidFill>
              </a:rPr>
              <a:t> prints nothing</a:t>
            </a:r>
            <a:endParaRPr lang="en-US" dirty="0"/>
          </a:p>
        </p:txBody>
      </p:sp>
    </p:spTree>
    <p:extLst>
      <p:ext uri="{BB962C8B-B14F-4D97-AF65-F5344CB8AC3E}">
        <p14:creationId xmlns:p14="http://schemas.microsoft.com/office/powerpoint/2010/main" val="1802329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A3EE2-4525-C742-9865-03B2E705386A}"/>
              </a:ext>
            </a:extLst>
          </p:cNvPr>
          <p:cNvSpPr>
            <a:spLocks noGrp="1"/>
          </p:cNvSpPr>
          <p:nvPr>
            <p:ph type="title"/>
          </p:nvPr>
        </p:nvSpPr>
        <p:spPr/>
        <p:txBody>
          <a:bodyPr/>
          <a:lstStyle/>
          <a:p>
            <a:r>
              <a:rPr lang="en-CA" b="1" dirty="0"/>
              <a:t>RUBY</a:t>
            </a:r>
            <a:r>
              <a:rPr lang="en-US" dirty="0"/>
              <a:t> </a:t>
            </a:r>
            <a:r>
              <a:rPr lang="en-CA" b="1" dirty="0"/>
              <a:t>modules</a:t>
            </a:r>
            <a:br>
              <a:rPr lang="en-CA" b="1" dirty="0"/>
            </a:br>
            <a:endParaRPr lang="en-US" dirty="0"/>
          </a:p>
        </p:txBody>
      </p:sp>
      <p:sp>
        <p:nvSpPr>
          <p:cNvPr id="3" name="Content Placeholder 2">
            <a:extLst>
              <a:ext uri="{FF2B5EF4-FFF2-40B4-BE49-F238E27FC236}">
                <a16:creationId xmlns:a16="http://schemas.microsoft.com/office/drawing/2014/main" id="{FCB83E29-5D30-B74D-B0DE-937EBF250846}"/>
              </a:ext>
            </a:extLst>
          </p:cNvPr>
          <p:cNvSpPr>
            <a:spLocks noGrp="1"/>
          </p:cNvSpPr>
          <p:nvPr>
            <p:ph idx="1"/>
          </p:nvPr>
        </p:nvSpPr>
        <p:spPr/>
        <p:txBody>
          <a:bodyPr>
            <a:normAutofit/>
          </a:bodyPr>
          <a:lstStyle/>
          <a:p>
            <a:r>
              <a:rPr lang="en-CA" dirty="0"/>
              <a:t>Provide ruby classes with composition. </a:t>
            </a:r>
          </a:p>
          <a:p>
            <a:r>
              <a:rPr lang="en-CA" dirty="0"/>
              <a:t>Modules serve two purposes:</a:t>
            </a:r>
          </a:p>
          <a:p>
            <a:pPr lvl="1"/>
            <a:r>
              <a:rPr lang="en-CA" dirty="0"/>
              <a:t>Namespace</a:t>
            </a:r>
          </a:p>
          <a:p>
            <a:pPr lvl="1"/>
            <a:r>
              <a:rPr lang="en-CA" dirty="0"/>
              <a:t>Functionality sharing</a:t>
            </a:r>
          </a:p>
          <a:p>
            <a:r>
              <a:rPr lang="en-CA" dirty="0"/>
              <a:t>Modules can be included in other classes as class methods or instance methods</a:t>
            </a:r>
            <a:endParaRPr lang="en-US" dirty="0"/>
          </a:p>
        </p:txBody>
      </p:sp>
    </p:spTree>
    <p:extLst>
      <p:ext uri="{BB962C8B-B14F-4D97-AF65-F5344CB8AC3E}">
        <p14:creationId xmlns:p14="http://schemas.microsoft.com/office/powerpoint/2010/main" val="1111657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1D3B-0D07-744F-A9DB-185D3DCC4B90}"/>
              </a:ext>
            </a:extLst>
          </p:cNvPr>
          <p:cNvSpPr>
            <a:spLocks noGrp="1"/>
          </p:cNvSpPr>
          <p:nvPr>
            <p:ph type="title"/>
          </p:nvPr>
        </p:nvSpPr>
        <p:spPr>
          <a:xfrm>
            <a:off x="1141413" y="161318"/>
            <a:ext cx="9905998" cy="753082"/>
          </a:xfrm>
        </p:spPr>
        <p:txBody>
          <a:bodyPr/>
          <a:lstStyle/>
          <a:p>
            <a:r>
              <a:rPr lang="en-CA" b="1" dirty="0"/>
              <a:t>Include</a:t>
            </a:r>
            <a:endParaRPr lang="en-US" dirty="0"/>
          </a:p>
        </p:txBody>
      </p:sp>
      <p:sp>
        <p:nvSpPr>
          <p:cNvPr id="3" name="Content Placeholder 2">
            <a:extLst>
              <a:ext uri="{FF2B5EF4-FFF2-40B4-BE49-F238E27FC236}">
                <a16:creationId xmlns:a16="http://schemas.microsoft.com/office/drawing/2014/main" id="{218491E2-A394-624F-A3D5-B77A9418A1EC}"/>
              </a:ext>
            </a:extLst>
          </p:cNvPr>
          <p:cNvSpPr>
            <a:spLocks noGrp="1"/>
          </p:cNvSpPr>
          <p:nvPr>
            <p:ph idx="1"/>
          </p:nvPr>
        </p:nvSpPr>
        <p:spPr>
          <a:xfrm>
            <a:off x="1141412" y="914400"/>
            <a:ext cx="9905999" cy="5943600"/>
          </a:xfrm>
        </p:spPr>
        <p:txBody>
          <a:bodyPr>
            <a:normAutofit/>
          </a:bodyPr>
          <a:lstStyle/>
          <a:p>
            <a:r>
              <a:rPr lang="en-CA" dirty="0"/>
              <a:t>Includes the module methods as instance methods</a:t>
            </a:r>
          </a:p>
        </p:txBody>
      </p:sp>
      <p:sp>
        <p:nvSpPr>
          <p:cNvPr id="5" name="Rectangle 4">
            <a:extLst>
              <a:ext uri="{FF2B5EF4-FFF2-40B4-BE49-F238E27FC236}">
                <a16:creationId xmlns:a16="http://schemas.microsoft.com/office/drawing/2014/main" id="{15ABEA80-4562-9040-91D9-9CB21635D678}"/>
              </a:ext>
            </a:extLst>
          </p:cNvPr>
          <p:cNvSpPr/>
          <p:nvPr/>
        </p:nvSpPr>
        <p:spPr>
          <a:xfrm>
            <a:off x="3046411" y="1668777"/>
            <a:ext cx="6096000" cy="5078313"/>
          </a:xfrm>
          <a:prstGeom prst="rect">
            <a:avLst/>
          </a:prstGeom>
          <a:solidFill>
            <a:schemeClr val="bg1"/>
          </a:solidFill>
        </p:spPr>
        <p:txBody>
          <a:bodyPr>
            <a:spAutoFit/>
          </a:bodyPr>
          <a:lstStyle/>
          <a:p>
            <a:r>
              <a:rPr lang="en-CA" b="1" dirty="0">
                <a:solidFill>
                  <a:srgbClr val="CC7832"/>
                </a:solidFill>
              </a:rPr>
              <a:t>module </a:t>
            </a:r>
            <a:r>
              <a:rPr lang="en-CA" i="1" dirty="0">
                <a:solidFill>
                  <a:srgbClr val="9876AA"/>
                </a:solidFill>
              </a:rPr>
              <a:t>Module1</a:t>
            </a:r>
            <a:br>
              <a:rPr lang="en-CA" i="1" dirty="0">
                <a:solidFill>
                  <a:srgbClr val="9876AA"/>
                </a:solidFill>
              </a:rPr>
            </a:br>
            <a:r>
              <a:rPr lang="en-CA" i="1" dirty="0">
                <a:solidFill>
                  <a:srgbClr val="9876AA"/>
                </a:solidFill>
              </a:rPr>
              <a:t>  </a:t>
            </a:r>
            <a:r>
              <a:rPr lang="en-CA" b="1" dirty="0">
                <a:solidFill>
                  <a:srgbClr val="CC7832"/>
                </a:solidFill>
              </a:rPr>
              <a:t>def </a:t>
            </a:r>
            <a:r>
              <a:rPr lang="en-CA" dirty="0">
                <a:solidFill>
                  <a:srgbClr val="FFC66D"/>
                </a:solidFill>
              </a:rPr>
              <a:t>method1</a:t>
            </a:r>
            <a:br>
              <a:rPr lang="en-CA" dirty="0">
                <a:solidFill>
                  <a:srgbClr val="FFC66D"/>
                </a:solidFill>
              </a:rPr>
            </a:br>
            <a:r>
              <a:rPr lang="en-CA" dirty="0">
                <a:solidFill>
                  <a:srgbClr val="FFC66D"/>
                </a:solidFill>
              </a:rPr>
              <a:t>    </a:t>
            </a:r>
            <a:r>
              <a:rPr lang="en-CA" dirty="0"/>
              <a:t>puts </a:t>
            </a:r>
            <a:r>
              <a:rPr lang="en-CA" dirty="0">
                <a:solidFill>
                  <a:srgbClr val="6A8759"/>
                </a:solidFill>
              </a:rPr>
              <a:t>'method1 from module1'</a:t>
            </a:r>
            <a:br>
              <a:rPr lang="en-CA" dirty="0">
                <a:solidFill>
                  <a:srgbClr val="6A8759"/>
                </a:solidFill>
              </a:rPr>
            </a:br>
            <a:r>
              <a:rPr lang="en-CA" dirty="0">
                <a:solidFill>
                  <a:srgbClr val="6A8759"/>
                </a:solidFill>
              </a:rPr>
              <a:t>  </a:t>
            </a:r>
            <a:r>
              <a:rPr lang="en-CA" b="1" dirty="0">
                <a:solidFill>
                  <a:srgbClr val="CC7832"/>
                </a:solidFill>
              </a:rPr>
              <a:t>end</a:t>
            </a:r>
            <a:br>
              <a:rPr lang="en-CA" b="1" dirty="0">
                <a:solidFill>
                  <a:srgbClr val="CC7832"/>
                </a:solidFill>
              </a:rPr>
            </a:br>
            <a:r>
              <a:rPr lang="en-CA" b="1" dirty="0">
                <a:solidFill>
                  <a:srgbClr val="CC7832"/>
                </a:solidFill>
              </a:rPr>
              <a:t>end</a:t>
            </a:r>
            <a:br>
              <a:rPr lang="en-CA" b="1" dirty="0">
                <a:solidFill>
                  <a:srgbClr val="CC7832"/>
                </a:solidFill>
              </a:rPr>
            </a:br>
            <a:br>
              <a:rPr lang="en-CA" b="1" dirty="0">
                <a:solidFill>
                  <a:srgbClr val="CC7832"/>
                </a:solidFill>
              </a:rPr>
            </a:br>
            <a:r>
              <a:rPr lang="en-CA" b="1" dirty="0">
                <a:solidFill>
                  <a:srgbClr val="CC7832"/>
                </a:solidFill>
              </a:rPr>
              <a:t>class </a:t>
            </a:r>
            <a:r>
              <a:rPr lang="en-CA" i="1" dirty="0">
                <a:solidFill>
                  <a:srgbClr val="9876AA"/>
                </a:solidFill>
              </a:rPr>
              <a:t>Class1</a:t>
            </a:r>
            <a:br>
              <a:rPr lang="en-CA" i="1" dirty="0">
                <a:solidFill>
                  <a:srgbClr val="9876AA"/>
                </a:solidFill>
              </a:rPr>
            </a:br>
            <a:r>
              <a:rPr lang="en-CA" i="1" dirty="0">
                <a:solidFill>
                  <a:srgbClr val="9876AA"/>
                </a:solidFill>
              </a:rPr>
              <a:t>  </a:t>
            </a:r>
            <a:r>
              <a:rPr lang="en-CA" dirty="0">
                <a:solidFill>
                  <a:srgbClr val="DA4939"/>
                </a:solidFill>
              </a:rPr>
              <a:t>include Module1</a:t>
            </a:r>
            <a:br>
              <a:rPr lang="en-CA" dirty="0">
                <a:solidFill>
                  <a:srgbClr val="DA4939"/>
                </a:solidFill>
              </a:rPr>
            </a:br>
            <a:r>
              <a:rPr lang="en-CA" b="1" dirty="0">
                <a:solidFill>
                  <a:srgbClr val="CC7832"/>
                </a:solidFill>
              </a:rPr>
              <a:t>end</a:t>
            </a:r>
            <a:br>
              <a:rPr lang="en-CA" b="1" dirty="0">
                <a:solidFill>
                  <a:srgbClr val="CC7832"/>
                </a:solidFill>
              </a:rPr>
            </a:br>
            <a:br>
              <a:rPr lang="en-CA" b="1" dirty="0">
                <a:solidFill>
                  <a:srgbClr val="CC7832"/>
                </a:solidFill>
              </a:rPr>
            </a:br>
            <a:r>
              <a:rPr lang="en-CA" dirty="0">
                <a:solidFill>
                  <a:srgbClr val="DA4939"/>
                </a:solidFill>
              </a:rPr>
              <a:t>Class1</a:t>
            </a:r>
            <a:r>
              <a:rPr lang="en-CA" dirty="0"/>
              <a:t>.</a:t>
            </a:r>
            <a:r>
              <a:rPr lang="en-CA" dirty="0">
                <a:solidFill>
                  <a:srgbClr val="DA4939"/>
                </a:solidFill>
              </a:rPr>
              <a:t>new</a:t>
            </a:r>
            <a:r>
              <a:rPr lang="en-CA" dirty="0"/>
              <a:t>.method1</a:t>
            </a:r>
            <a:br>
              <a:rPr lang="en-CA" dirty="0"/>
            </a:br>
            <a:r>
              <a:rPr lang="en-CA" dirty="0">
                <a:solidFill>
                  <a:srgbClr val="CC7833"/>
                </a:solidFill>
              </a:rPr>
              <a:t>&gt; </a:t>
            </a:r>
            <a:r>
              <a:rPr lang="en-CA" dirty="0"/>
              <a:t>method1 from module1</a:t>
            </a:r>
            <a:br>
              <a:rPr lang="en-CA" dirty="0"/>
            </a:br>
            <a:r>
              <a:rPr lang="en-CA" i="1" dirty="0">
                <a:solidFill>
                  <a:srgbClr val="BC9458"/>
                </a:solidFill>
              </a:rPr>
              <a:t># different way of including a module</a:t>
            </a:r>
            <a:br>
              <a:rPr lang="en-CA" i="1" dirty="0">
                <a:solidFill>
                  <a:srgbClr val="BC9458"/>
                </a:solidFill>
              </a:rPr>
            </a:br>
            <a:r>
              <a:rPr lang="en-CA" b="1" dirty="0">
                <a:solidFill>
                  <a:srgbClr val="CC7832"/>
                </a:solidFill>
              </a:rPr>
              <a:t>class </a:t>
            </a:r>
            <a:r>
              <a:rPr lang="en-CA" i="1" dirty="0">
                <a:solidFill>
                  <a:srgbClr val="9876AA"/>
                </a:solidFill>
              </a:rPr>
              <a:t>Class1</a:t>
            </a:r>
            <a:br>
              <a:rPr lang="en-CA" i="1" dirty="0">
                <a:solidFill>
                  <a:srgbClr val="9876AA"/>
                </a:solidFill>
              </a:rPr>
            </a:br>
            <a:r>
              <a:rPr lang="en-CA" b="1" dirty="0">
                <a:solidFill>
                  <a:srgbClr val="CC7832"/>
                </a:solidFill>
              </a:rPr>
              <a:t>end</a:t>
            </a:r>
            <a:br>
              <a:rPr lang="en-CA" b="1" dirty="0">
                <a:solidFill>
                  <a:srgbClr val="CC7832"/>
                </a:solidFill>
              </a:rPr>
            </a:br>
            <a:r>
              <a:rPr lang="en-CA" dirty="0">
                <a:solidFill>
                  <a:srgbClr val="DA4939"/>
                </a:solidFill>
              </a:rPr>
              <a:t>Class1</a:t>
            </a:r>
            <a:r>
              <a:rPr lang="en-CA" dirty="0"/>
              <a:t>.</a:t>
            </a:r>
            <a:r>
              <a:rPr lang="en-CA" dirty="0">
                <a:solidFill>
                  <a:srgbClr val="DA4939"/>
                </a:solidFill>
              </a:rPr>
              <a:t>include Module1</a:t>
            </a:r>
            <a:br>
              <a:rPr lang="en-CA" dirty="0">
                <a:solidFill>
                  <a:srgbClr val="DA4939"/>
                </a:solidFill>
              </a:rPr>
            </a:br>
            <a:r>
              <a:rPr lang="en-CA" dirty="0">
                <a:solidFill>
                  <a:srgbClr val="DA4939"/>
                </a:solidFill>
              </a:rPr>
              <a:t>Class1</a:t>
            </a:r>
            <a:r>
              <a:rPr lang="en-CA" dirty="0"/>
              <a:t>.</a:t>
            </a:r>
            <a:r>
              <a:rPr lang="en-CA" dirty="0">
                <a:solidFill>
                  <a:srgbClr val="DA4939"/>
                </a:solidFill>
              </a:rPr>
              <a:t>new</a:t>
            </a:r>
            <a:r>
              <a:rPr lang="en-CA" dirty="0"/>
              <a:t>.method1</a:t>
            </a:r>
            <a:br>
              <a:rPr lang="en-CA" dirty="0"/>
            </a:br>
            <a:r>
              <a:rPr lang="en-CA" dirty="0">
                <a:solidFill>
                  <a:srgbClr val="CC7833"/>
                </a:solidFill>
              </a:rPr>
              <a:t>&gt; </a:t>
            </a:r>
            <a:r>
              <a:rPr lang="en-CA" dirty="0"/>
              <a:t>method1 from module1</a:t>
            </a:r>
            <a:endParaRPr lang="en-US" dirty="0"/>
          </a:p>
        </p:txBody>
      </p:sp>
    </p:spTree>
    <p:extLst>
      <p:ext uri="{BB962C8B-B14F-4D97-AF65-F5344CB8AC3E}">
        <p14:creationId xmlns:p14="http://schemas.microsoft.com/office/powerpoint/2010/main" val="3697785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BA1B-1F2B-5942-8F85-F75FFB87BA1B}"/>
              </a:ext>
            </a:extLst>
          </p:cNvPr>
          <p:cNvSpPr>
            <a:spLocks noGrp="1"/>
          </p:cNvSpPr>
          <p:nvPr>
            <p:ph type="title"/>
          </p:nvPr>
        </p:nvSpPr>
        <p:spPr>
          <a:xfrm>
            <a:off x="1141413" y="503541"/>
            <a:ext cx="9905998" cy="1007082"/>
          </a:xfrm>
        </p:spPr>
        <p:txBody>
          <a:bodyPr>
            <a:normAutofit fontScale="90000"/>
          </a:bodyPr>
          <a:lstStyle/>
          <a:p>
            <a:r>
              <a:rPr lang="en-US" dirty="0"/>
              <a:t>Including a module does not override existent methods </a:t>
            </a:r>
          </a:p>
        </p:txBody>
      </p:sp>
      <p:sp>
        <p:nvSpPr>
          <p:cNvPr id="3" name="Content Placeholder 2">
            <a:extLst>
              <a:ext uri="{FF2B5EF4-FFF2-40B4-BE49-F238E27FC236}">
                <a16:creationId xmlns:a16="http://schemas.microsoft.com/office/drawing/2014/main" id="{5DF8A12F-65F7-744A-8EC1-43A4BD3D3ECA}"/>
              </a:ext>
            </a:extLst>
          </p:cNvPr>
          <p:cNvSpPr>
            <a:spLocks noGrp="1"/>
          </p:cNvSpPr>
          <p:nvPr>
            <p:ph idx="1"/>
          </p:nvPr>
        </p:nvSpPr>
        <p:spPr>
          <a:xfrm>
            <a:off x="1141412" y="1510622"/>
            <a:ext cx="9905999" cy="5347377"/>
          </a:xfrm>
        </p:spPr>
        <p:txBody>
          <a:bodyPr>
            <a:normAutofit/>
          </a:bodyPr>
          <a:lstStyle/>
          <a:p>
            <a:endParaRPr lang="en-CA" dirty="0"/>
          </a:p>
        </p:txBody>
      </p:sp>
      <p:sp>
        <p:nvSpPr>
          <p:cNvPr id="5" name="Rectangle 4">
            <a:extLst>
              <a:ext uri="{FF2B5EF4-FFF2-40B4-BE49-F238E27FC236}">
                <a16:creationId xmlns:a16="http://schemas.microsoft.com/office/drawing/2014/main" id="{A73EBAC7-DC6D-9641-871D-2C1142F7C4EF}"/>
              </a:ext>
            </a:extLst>
          </p:cNvPr>
          <p:cNvSpPr/>
          <p:nvPr/>
        </p:nvSpPr>
        <p:spPr>
          <a:xfrm>
            <a:off x="2877078" y="2204283"/>
            <a:ext cx="6096000" cy="4247317"/>
          </a:xfrm>
          <a:prstGeom prst="rect">
            <a:avLst/>
          </a:prstGeom>
          <a:solidFill>
            <a:schemeClr val="bg1"/>
          </a:solidFill>
        </p:spPr>
        <p:txBody>
          <a:bodyPr>
            <a:spAutoFit/>
          </a:bodyPr>
          <a:lstStyle/>
          <a:p>
            <a:r>
              <a:rPr lang="en-CA" b="1" dirty="0">
                <a:solidFill>
                  <a:srgbClr val="CC7832"/>
                </a:solidFill>
              </a:rPr>
              <a:t>module </a:t>
            </a:r>
            <a:r>
              <a:rPr lang="en-CA" i="1" dirty="0">
                <a:solidFill>
                  <a:srgbClr val="9876AA"/>
                </a:solidFill>
              </a:rPr>
              <a:t>Module1</a:t>
            </a:r>
            <a:br>
              <a:rPr lang="en-CA" i="1" dirty="0">
                <a:solidFill>
                  <a:srgbClr val="9876AA"/>
                </a:solidFill>
              </a:rPr>
            </a:br>
            <a:r>
              <a:rPr lang="en-CA" i="1" dirty="0">
                <a:solidFill>
                  <a:srgbClr val="9876AA"/>
                </a:solidFill>
              </a:rPr>
              <a:t>  </a:t>
            </a:r>
            <a:r>
              <a:rPr lang="en-CA" b="1" dirty="0">
                <a:solidFill>
                  <a:srgbClr val="CC7832"/>
                </a:solidFill>
              </a:rPr>
              <a:t>def </a:t>
            </a:r>
            <a:r>
              <a:rPr lang="en-CA" dirty="0">
                <a:solidFill>
                  <a:srgbClr val="FFC66D"/>
                </a:solidFill>
              </a:rPr>
              <a:t>method1</a:t>
            </a:r>
            <a:br>
              <a:rPr lang="en-CA" dirty="0">
                <a:solidFill>
                  <a:srgbClr val="FFC66D"/>
                </a:solidFill>
              </a:rPr>
            </a:br>
            <a:r>
              <a:rPr lang="en-CA" dirty="0">
                <a:solidFill>
                  <a:srgbClr val="FFC66D"/>
                </a:solidFill>
              </a:rPr>
              <a:t>    </a:t>
            </a:r>
            <a:r>
              <a:rPr lang="en-CA" dirty="0"/>
              <a:t>puts </a:t>
            </a:r>
            <a:r>
              <a:rPr lang="en-CA" dirty="0">
                <a:solidFill>
                  <a:srgbClr val="6A8759"/>
                </a:solidFill>
              </a:rPr>
              <a:t>'method1 from module1'</a:t>
            </a:r>
            <a:br>
              <a:rPr lang="en-CA" dirty="0">
                <a:solidFill>
                  <a:srgbClr val="6A8759"/>
                </a:solidFill>
              </a:rPr>
            </a:br>
            <a:r>
              <a:rPr lang="en-CA" dirty="0">
                <a:solidFill>
                  <a:srgbClr val="6A8759"/>
                </a:solidFill>
              </a:rPr>
              <a:t>  </a:t>
            </a:r>
            <a:r>
              <a:rPr lang="en-CA" b="1" dirty="0">
                <a:solidFill>
                  <a:srgbClr val="CC7832"/>
                </a:solidFill>
              </a:rPr>
              <a:t>end</a:t>
            </a:r>
            <a:br>
              <a:rPr lang="en-CA" b="1" dirty="0">
                <a:solidFill>
                  <a:srgbClr val="CC7832"/>
                </a:solidFill>
              </a:rPr>
            </a:br>
            <a:r>
              <a:rPr lang="en-CA" b="1" dirty="0">
                <a:solidFill>
                  <a:srgbClr val="CC7832"/>
                </a:solidFill>
              </a:rPr>
              <a:t>end</a:t>
            </a:r>
            <a:br>
              <a:rPr lang="en-CA" b="1" dirty="0">
                <a:solidFill>
                  <a:srgbClr val="CC7832"/>
                </a:solidFill>
              </a:rPr>
            </a:br>
            <a:br>
              <a:rPr lang="en-CA" b="1" dirty="0">
                <a:solidFill>
                  <a:srgbClr val="CC7832"/>
                </a:solidFill>
              </a:rPr>
            </a:br>
            <a:r>
              <a:rPr lang="en-CA" b="1" dirty="0">
                <a:solidFill>
                  <a:srgbClr val="CC7832"/>
                </a:solidFill>
              </a:rPr>
              <a:t>class </a:t>
            </a:r>
            <a:r>
              <a:rPr lang="en-CA" i="1" dirty="0">
                <a:solidFill>
                  <a:srgbClr val="9876AA"/>
                </a:solidFill>
              </a:rPr>
              <a:t>Class1</a:t>
            </a:r>
            <a:br>
              <a:rPr lang="en-CA" dirty="0">
                <a:solidFill>
                  <a:srgbClr val="DA4939"/>
                </a:solidFill>
              </a:rPr>
            </a:br>
            <a:r>
              <a:rPr lang="en-CA" dirty="0">
                <a:solidFill>
                  <a:srgbClr val="DA4939"/>
                </a:solidFill>
              </a:rPr>
              <a:t>  </a:t>
            </a:r>
            <a:r>
              <a:rPr lang="en-CA" b="1" dirty="0">
                <a:solidFill>
                  <a:srgbClr val="CC7832"/>
                </a:solidFill>
              </a:rPr>
              <a:t>def </a:t>
            </a:r>
            <a:r>
              <a:rPr lang="en-CA" dirty="0">
                <a:solidFill>
                  <a:srgbClr val="FFC66D"/>
                </a:solidFill>
              </a:rPr>
              <a:t>method1</a:t>
            </a:r>
            <a:br>
              <a:rPr lang="en-CA" dirty="0">
                <a:solidFill>
                  <a:srgbClr val="FFC66D"/>
                </a:solidFill>
              </a:rPr>
            </a:br>
            <a:r>
              <a:rPr lang="en-CA" dirty="0">
                <a:solidFill>
                  <a:srgbClr val="FFC66D"/>
                </a:solidFill>
              </a:rPr>
              <a:t>    </a:t>
            </a:r>
            <a:r>
              <a:rPr lang="en-CA" dirty="0"/>
              <a:t>puts </a:t>
            </a:r>
            <a:r>
              <a:rPr lang="en-CA" dirty="0">
                <a:solidFill>
                  <a:srgbClr val="6A8759"/>
                </a:solidFill>
              </a:rPr>
              <a:t>'method1 from class 1'</a:t>
            </a:r>
            <a:br>
              <a:rPr lang="en-CA" dirty="0">
                <a:solidFill>
                  <a:srgbClr val="6A8759"/>
                </a:solidFill>
              </a:rPr>
            </a:br>
            <a:r>
              <a:rPr lang="en-CA" dirty="0">
                <a:solidFill>
                  <a:srgbClr val="6A8759"/>
                </a:solidFill>
              </a:rPr>
              <a:t>  </a:t>
            </a:r>
            <a:r>
              <a:rPr lang="en-CA" b="1" dirty="0">
                <a:solidFill>
                  <a:srgbClr val="CC7832"/>
                </a:solidFill>
              </a:rPr>
              <a:t>end</a:t>
            </a:r>
          </a:p>
          <a:p>
            <a:r>
              <a:rPr lang="en-CA" i="1" dirty="0">
                <a:solidFill>
                  <a:srgbClr val="9876AA"/>
                </a:solidFill>
              </a:rPr>
              <a:t>  </a:t>
            </a:r>
            <a:r>
              <a:rPr lang="en-CA" dirty="0">
                <a:solidFill>
                  <a:srgbClr val="DA4939"/>
                </a:solidFill>
              </a:rPr>
              <a:t>include Module1</a:t>
            </a:r>
            <a:br>
              <a:rPr lang="en-CA" b="1" dirty="0">
                <a:solidFill>
                  <a:srgbClr val="CC7832"/>
                </a:solidFill>
              </a:rPr>
            </a:br>
            <a:r>
              <a:rPr lang="en-CA" b="1" dirty="0">
                <a:solidFill>
                  <a:srgbClr val="CC7832"/>
                </a:solidFill>
              </a:rPr>
              <a:t>end</a:t>
            </a:r>
            <a:br>
              <a:rPr lang="en-CA" b="1" dirty="0">
                <a:solidFill>
                  <a:srgbClr val="CC7832"/>
                </a:solidFill>
              </a:rPr>
            </a:br>
            <a:br>
              <a:rPr lang="en-CA" b="1" dirty="0">
                <a:solidFill>
                  <a:srgbClr val="CC7832"/>
                </a:solidFill>
              </a:rPr>
            </a:br>
            <a:r>
              <a:rPr lang="en-CA" dirty="0">
                <a:solidFill>
                  <a:srgbClr val="DA4939"/>
                </a:solidFill>
              </a:rPr>
              <a:t>Class1</a:t>
            </a:r>
            <a:r>
              <a:rPr lang="en-CA" dirty="0"/>
              <a:t>.</a:t>
            </a:r>
            <a:r>
              <a:rPr lang="en-CA" dirty="0">
                <a:solidFill>
                  <a:srgbClr val="DA4939"/>
                </a:solidFill>
              </a:rPr>
              <a:t>new</a:t>
            </a:r>
            <a:r>
              <a:rPr lang="en-CA" dirty="0"/>
              <a:t>.method1</a:t>
            </a:r>
            <a:br>
              <a:rPr lang="en-CA" dirty="0"/>
            </a:br>
            <a:r>
              <a:rPr lang="en-CA" dirty="0">
                <a:solidFill>
                  <a:srgbClr val="CC7833"/>
                </a:solidFill>
              </a:rPr>
              <a:t>&gt; </a:t>
            </a:r>
            <a:r>
              <a:rPr lang="en-CA" dirty="0"/>
              <a:t>method1 from </a:t>
            </a:r>
            <a:r>
              <a:rPr lang="en-CA" b="1" dirty="0">
                <a:solidFill>
                  <a:srgbClr val="CC7832"/>
                </a:solidFill>
              </a:rPr>
              <a:t>class </a:t>
            </a:r>
            <a:r>
              <a:rPr lang="en-CA" dirty="0">
                <a:solidFill>
                  <a:srgbClr val="A5C261"/>
                </a:solidFill>
              </a:rPr>
              <a:t>1</a:t>
            </a:r>
            <a:endParaRPr lang="en-US" dirty="0"/>
          </a:p>
        </p:txBody>
      </p:sp>
    </p:spTree>
    <p:extLst>
      <p:ext uri="{BB962C8B-B14F-4D97-AF65-F5344CB8AC3E}">
        <p14:creationId xmlns:p14="http://schemas.microsoft.com/office/powerpoint/2010/main" val="3040725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65C8-769D-F643-B604-85075A1E1A98}"/>
              </a:ext>
            </a:extLst>
          </p:cNvPr>
          <p:cNvSpPr>
            <a:spLocks noGrp="1"/>
          </p:cNvSpPr>
          <p:nvPr>
            <p:ph type="title"/>
          </p:nvPr>
        </p:nvSpPr>
        <p:spPr>
          <a:xfrm>
            <a:off x="1141413" y="618518"/>
            <a:ext cx="9905998" cy="583749"/>
          </a:xfrm>
        </p:spPr>
        <p:txBody>
          <a:bodyPr>
            <a:normAutofit fontScale="90000"/>
          </a:bodyPr>
          <a:lstStyle/>
          <a:p>
            <a:r>
              <a:rPr lang="en-CA" b="1" dirty="0"/>
              <a:t>Prepend</a:t>
            </a:r>
            <a:endParaRPr lang="en-US" dirty="0"/>
          </a:p>
        </p:txBody>
      </p:sp>
      <p:sp>
        <p:nvSpPr>
          <p:cNvPr id="3" name="Content Placeholder 2">
            <a:extLst>
              <a:ext uri="{FF2B5EF4-FFF2-40B4-BE49-F238E27FC236}">
                <a16:creationId xmlns:a16="http://schemas.microsoft.com/office/drawing/2014/main" id="{70DB1C9A-F1A1-CE46-B17A-DD164FF3A23D}"/>
              </a:ext>
            </a:extLst>
          </p:cNvPr>
          <p:cNvSpPr>
            <a:spLocks noGrp="1"/>
          </p:cNvSpPr>
          <p:nvPr>
            <p:ph idx="1"/>
          </p:nvPr>
        </p:nvSpPr>
        <p:spPr>
          <a:xfrm>
            <a:off x="1141412" y="1202266"/>
            <a:ext cx="9905999" cy="5655733"/>
          </a:xfrm>
        </p:spPr>
        <p:txBody>
          <a:bodyPr/>
          <a:lstStyle/>
          <a:p>
            <a:r>
              <a:rPr lang="en-CA" dirty="0"/>
              <a:t>Same as Includes but overrides the methods from class including it (Available only from version &gt; Ruby 2)</a:t>
            </a:r>
            <a:endParaRPr lang="en-US" dirty="0"/>
          </a:p>
        </p:txBody>
      </p:sp>
      <p:sp>
        <p:nvSpPr>
          <p:cNvPr id="4" name="Rectangle 3">
            <a:extLst>
              <a:ext uri="{FF2B5EF4-FFF2-40B4-BE49-F238E27FC236}">
                <a16:creationId xmlns:a16="http://schemas.microsoft.com/office/drawing/2014/main" id="{1DE67CF7-477C-3E45-AAB5-A58AA1D596A2}"/>
              </a:ext>
            </a:extLst>
          </p:cNvPr>
          <p:cNvSpPr/>
          <p:nvPr/>
        </p:nvSpPr>
        <p:spPr>
          <a:xfrm>
            <a:off x="3046411" y="2199777"/>
            <a:ext cx="6096000" cy="4524315"/>
          </a:xfrm>
          <a:prstGeom prst="rect">
            <a:avLst/>
          </a:prstGeom>
          <a:solidFill>
            <a:schemeClr val="bg1"/>
          </a:solidFill>
        </p:spPr>
        <p:txBody>
          <a:bodyPr>
            <a:spAutoFit/>
          </a:bodyPr>
          <a:lstStyle/>
          <a:p>
            <a:br>
              <a:rPr lang="en-CA" dirty="0"/>
            </a:br>
            <a:r>
              <a:rPr lang="en-CA" b="1" dirty="0">
                <a:solidFill>
                  <a:srgbClr val="CC7832"/>
                </a:solidFill>
              </a:rPr>
              <a:t>module </a:t>
            </a:r>
            <a:r>
              <a:rPr lang="en-CA" i="1" dirty="0">
                <a:solidFill>
                  <a:srgbClr val="9876AA"/>
                </a:solidFill>
              </a:rPr>
              <a:t>Module1</a:t>
            </a:r>
            <a:br>
              <a:rPr lang="en-CA" i="1" dirty="0">
                <a:solidFill>
                  <a:srgbClr val="9876AA"/>
                </a:solidFill>
              </a:rPr>
            </a:br>
            <a:r>
              <a:rPr lang="en-CA" i="1" dirty="0">
                <a:solidFill>
                  <a:srgbClr val="9876AA"/>
                </a:solidFill>
              </a:rPr>
              <a:t>  </a:t>
            </a:r>
            <a:r>
              <a:rPr lang="en-CA" b="1" dirty="0">
                <a:solidFill>
                  <a:srgbClr val="CC7832"/>
                </a:solidFill>
              </a:rPr>
              <a:t>def </a:t>
            </a:r>
            <a:r>
              <a:rPr lang="en-CA" dirty="0">
                <a:solidFill>
                  <a:srgbClr val="FFC66D"/>
                </a:solidFill>
              </a:rPr>
              <a:t>method1</a:t>
            </a:r>
            <a:br>
              <a:rPr lang="en-CA" dirty="0">
                <a:solidFill>
                  <a:srgbClr val="FFC66D"/>
                </a:solidFill>
              </a:rPr>
            </a:br>
            <a:r>
              <a:rPr lang="en-CA" dirty="0">
                <a:solidFill>
                  <a:srgbClr val="FFC66D"/>
                </a:solidFill>
              </a:rPr>
              <a:t>    </a:t>
            </a:r>
            <a:r>
              <a:rPr lang="en-CA" dirty="0"/>
              <a:t>puts </a:t>
            </a:r>
            <a:r>
              <a:rPr lang="en-CA" dirty="0">
                <a:solidFill>
                  <a:srgbClr val="6A8759"/>
                </a:solidFill>
              </a:rPr>
              <a:t>'method1 from module1'</a:t>
            </a:r>
            <a:br>
              <a:rPr lang="en-CA" dirty="0">
                <a:solidFill>
                  <a:srgbClr val="6A8759"/>
                </a:solidFill>
              </a:rPr>
            </a:br>
            <a:r>
              <a:rPr lang="en-CA" dirty="0">
                <a:solidFill>
                  <a:srgbClr val="6A8759"/>
                </a:solidFill>
              </a:rPr>
              <a:t>  </a:t>
            </a:r>
            <a:r>
              <a:rPr lang="en-CA" b="1" dirty="0">
                <a:solidFill>
                  <a:srgbClr val="CC7832"/>
                </a:solidFill>
              </a:rPr>
              <a:t>end</a:t>
            </a:r>
            <a:br>
              <a:rPr lang="en-CA" b="1" dirty="0">
                <a:solidFill>
                  <a:srgbClr val="CC7832"/>
                </a:solidFill>
              </a:rPr>
            </a:br>
            <a:r>
              <a:rPr lang="en-CA" b="1" dirty="0">
                <a:solidFill>
                  <a:srgbClr val="CC7832"/>
                </a:solidFill>
              </a:rPr>
              <a:t>end</a:t>
            </a:r>
            <a:br>
              <a:rPr lang="en-CA" b="1" dirty="0">
                <a:solidFill>
                  <a:srgbClr val="CC7832"/>
                </a:solidFill>
              </a:rPr>
            </a:br>
            <a:br>
              <a:rPr lang="en-CA" b="1" dirty="0">
                <a:solidFill>
                  <a:srgbClr val="CC7832"/>
                </a:solidFill>
              </a:rPr>
            </a:br>
            <a:r>
              <a:rPr lang="en-CA" b="1" dirty="0">
                <a:solidFill>
                  <a:srgbClr val="CC7832"/>
                </a:solidFill>
              </a:rPr>
              <a:t>class </a:t>
            </a:r>
            <a:r>
              <a:rPr lang="en-CA" i="1" dirty="0">
                <a:solidFill>
                  <a:srgbClr val="9876AA"/>
                </a:solidFill>
              </a:rPr>
              <a:t>Class1</a:t>
            </a:r>
            <a:br>
              <a:rPr lang="en-CA" i="1" dirty="0">
                <a:solidFill>
                  <a:srgbClr val="9876AA"/>
                </a:solidFill>
              </a:rPr>
            </a:br>
            <a:r>
              <a:rPr lang="en-CA" i="1" dirty="0">
                <a:solidFill>
                  <a:srgbClr val="9876AA"/>
                </a:solidFill>
              </a:rPr>
              <a:t>  </a:t>
            </a:r>
            <a:r>
              <a:rPr lang="en-CA" dirty="0">
                <a:solidFill>
                  <a:srgbClr val="DA4939"/>
                </a:solidFill>
              </a:rPr>
              <a:t>prepend Module1</a:t>
            </a:r>
            <a:br>
              <a:rPr lang="en-CA" dirty="0">
                <a:solidFill>
                  <a:srgbClr val="DA4939"/>
                </a:solidFill>
              </a:rPr>
            </a:br>
            <a:r>
              <a:rPr lang="en-CA" dirty="0">
                <a:solidFill>
                  <a:srgbClr val="DA4939"/>
                </a:solidFill>
              </a:rPr>
              <a:t>  </a:t>
            </a:r>
            <a:r>
              <a:rPr lang="en-CA" b="1" dirty="0">
                <a:solidFill>
                  <a:srgbClr val="CC7832"/>
                </a:solidFill>
              </a:rPr>
              <a:t>def </a:t>
            </a:r>
            <a:r>
              <a:rPr lang="en-CA" dirty="0">
                <a:solidFill>
                  <a:srgbClr val="FFC66D"/>
                </a:solidFill>
              </a:rPr>
              <a:t>method1</a:t>
            </a:r>
            <a:br>
              <a:rPr lang="en-CA" dirty="0">
                <a:solidFill>
                  <a:srgbClr val="FFC66D"/>
                </a:solidFill>
              </a:rPr>
            </a:br>
            <a:r>
              <a:rPr lang="en-CA" dirty="0">
                <a:solidFill>
                  <a:srgbClr val="FFC66D"/>
                </a:solidFill>
              </a:rPr>
              <a:t>    </a:t>
            </a:r>
            <a:r>
              <a:rPr lang="en-CA" dirty="0"/>
              <a:t>puts </a:t>
            </a:r>
            <a:r>
              <a:rPr lang="en-CA" dirty="0">
                <a:solidFill>
                  <a:srgbClr val="6A8759"/>
                </a:solidFill>
              </a:rPr>
              <a:t>'method1 from class 1'</a:t>
            </a:r>
            <a:br>
              <a:rPr lang="en-CA" dirty="0">
                <a:solidFill>
                  <a:srgbClr val="6A8759"/>
                </a:solidFill>
              </a:rPr>
            </a:br>
            <a:r>
              <a:rPr lang="en-CA" dirty="0">
                <a:solidFill>
                  <a:srgbClr val="6A8759"/>
                </a:solidFill>
              </a:rPr>
              <a:t>  </a:t>
            </a:r>
            <a:r>
              <a:rPr lang="en-CA" b="1" dirty="0">
                <a:solidFill>
                  <a:srgbClr val="CC7832"/>
                </a:solidFill>
              </a:rPr>
              <a:t>end</a:t>
            </a:r>
            <a:br>
              <a:rPr lang="en-CA" b="1" dirty="0">
                <a:solidFill>
                  <a:srgbClr val="CC7832"/>
                </a:solidFill>
              </a:rPr>
            </a:br>
            <a:r>
              <a:rPr lang="en-CA" b="1" dirty="0">
                <a:solidFill>
                  <a:srgbClr val="CC7832"/>
                </a:solidFill>
              </a:rPr>
              <a:t>end</a:t>
            </a:r>
            <a:br>
              <a:rPr lang="en-CA" b="1" dirty="0">
                <a:solidFill>
                  <a:srgbClr val="CC7832"/>
                </a:solidFill>
              </a:rPr>
            </a:br>
            <a:br>
              <a:rPr lang="en-CA" b="1" dirty="0">
                <a:solidFill>
                  <a:srgbClr val="CC7832"/>
                </a:solidFill>
              </a:rPr>
            </a:br>
            <a:r>
              <a:rPr lang="en-CA" dirty="0">
                <a:solidFill>
                  <a:srgbClr val="DA4939"/>
                </a:solidFill>
              </a:rPr>
              <a:t>Class1</a:t>
            </a:r>
            <a:r>
              <a:rPr lang="en-CA" dirty="0"/>
              <a:t>.</a:t>
            </a:r>
            <a:r>
              <a:rPr lang="en-CA" dirty="0">
                <a:solidFill>
                  <a:srgbClr val="DA4939"/>
                </a:solidFill>
              </a:rPr>
              <a:t>new</a:t>
            </a:r>
            <a:r>
              <a:rPr lang="en-CA" dirty="0"/>
              <a:t>.method1</a:t>
            </a:r>
            <a:br>
              <a:rPr lang="en-CA" dirty="0"/>
            </a:br>
            <a:r>
              <a:rPr lang="en-CA" dirty="0">
                <a:solidFill>
                  <a:srgbClr val="CC7833"/>
                </a:solidFill>
              </a:rPr>
              <a:t>&gt; </a:t>
            </a:r>
            <a:r>
              <a:rPr lang="en-CA" dirty="0"/>
              <a:t>method1 from module1</a:t>
            </a:r>
            <a:endParaRPr lang="en-US" dirty="0"/>
          </a:p>
        </p:txBody>
      </p:sp>
    </p:spTree>
    <p:extLst>
      <p:ext uri="{BB962C8B-B14F-4D97-AF65-F5344CB8AC3E}">
        <p14:creationId xmlns:p14="http://schemas.microsoft.com/office/powerpoint/2010/main" val="3210382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4FE3E-72C4-4247-AF6B-E89DDCCCA337}"/>
              </a:ext>
            </a:extLst>
          </p:cNvPr>
          <p:cNvSpPr>
            <a:spLocks noGrp="1"/>
          </p:cNvSpPr>
          <p:nvPr>
            <p:ph type="title"/>
          </p:nvPr>
        </p:nvSpPr>
        <p:spPr>
          <a:xfrm>
            <a:off x="1141413" y="618518"/>
            <a:ext cx="9905998" cy="549882"/>
          </a:xfrm>
        </p:spPr>
        <p:txBody>
          <a:bodyPr>
            <a:normAutofit fontScale="90000"/>
          </a:bodyPr>
          <a:lstStyle/>
          <a:p>
            <a:r>
              <a:rPr lang="en-CA" b="1" dirty="0"/>
              <a:t>Extend</a:t>
            </a:r>
            <a:endParaRPr lang="en-US" dirty="0"/>
          </a:p>
        </p:txBody>
      </p:sp>
      <p:sp>
        <p:nvSpPr>
          <p:cNvPr id="3" name="Content Placeholder 2">
            <a:extLst>
              <a:ext uri="{FF2B5EF4-FFF2-40B4-BE49-F238E27FC236}">
                <a16:creationId xmlns:a16="http://schemas.microsoft.com/office/drawing/2014/main" id="{95C23BB4-2B30-8C44-B6B1-2C936D90CB3B}"/>
              </a:ext>
            </a:extLst>
          </p:cNvPr>
          <p:cNvSpPr>
            <a:spLocks noGrp="1"/>
          </p:cNvSpPr>
          <p:nvPr>
            <p:ph idx="1"/>
          </p:nvPr>
        </p:nvSpPr>
        <p:spPr>
          <a:xfrm>
            <a:off x="1141412" y="1507066"/>
            <a:ext cx="9905999" cy="5350933"/>
          </a:xfrm>
        </p:spPr>
        <p:txBody>
          <a:bodyPr/>
          <a:lstStyle/>
          <a:p>
            <a:r>
              <a:rPr lang="en-CA" dirty="0"/>
              <a:t>Includes the module methods as class methods</a:t>
            </a:r>
            <a:endParaRPr lang="en-US" dirty="0"/>
          </a:p>
        </p:txBody>
      </p:sp>
      <p:sp>
        <p:nvSpPr>
          <p:cNvPr id="4" name="Rectangle 3">
            <a:extLst>
              <a:ext uri="{FF2B5EF4-FFF2-40B4-BE49-F238E27FC236}">
                <a16:creationId xmlns:a16="http://schemas.microsoft.com/office/drawing/2014/main" id="{A158D612-7EE8-054C-A842-7C74FBE7ED62}"/>
              </a:ext>
            </a:extLst>
          </p:cNvPr>
          <p:cNvSpPr/>
          <p:nvPr/>
        </p:nvSpPr>
        <p:spPr>
          <a:xfrm>
            <a:off x="2319867" y="2305040"/>
            <a:ext cx="6096000" cy="3416320"/>
          </a:xfrm>
          <a:prstGeom prst="rect">
            <a:avLst/>
          </a:prstGeom>
          <a:solidFill>
            <a:schemeClr val="bg1"/>
          </a:solidFill>
        </p:spPr>
        <p:txBody>
          <a:bodyPr>
            <a:spAutoFit/>
          </a:bodyPr>
          <a:lstStyle/>
          <a:p>
            <a:r>
              <a:rPr lang="en-CA" b="1" dirty="0">
                <a:solidFill>
                  <a:srgbClr val="CC7832"/>
                </a:solidFill>
              </a:rPr>
              <a:t>module </a:t>
            </a:r>
            <a:r>
              <a:rPr lang="en-CA" i="1" dirty="0">
                <a:solidFill>
                  <a:srgbClr val="9876AA"/>
                </a:solidFill>
              </a:rPr>
              <a:t>Module1</a:t>
            </a:r>
            <a:br>
              <a:rPr lang="en-CA" i="1" dirty="0">
                <a:solidFill>
                  <a:srgbClr val="9876AA"/>
                </a:solidFill>
              </a:rPr>
            </a:br>
            <a:r>
              <a:rPr lang="en-CA" i="1" dirty="0">
                <a:solidFill>
                  <a:srgbClr val="9876AA"/>
                </a:solidFill>
              </a:rPr>
              <a:t>  </a:t>
            </a:r>
            <a:r>
              <a:rPr lang="en-CA" b="1" dirty="0">
                <a:solidFill>
                  <a:srgbClr val="CC7832"/>
                </a:solidFill>
              </a:rPr>
              <a:t>def </a:t>
            </a:r>
            <a:r>
              <a:rPr lang="en-CA" dirty="0">
                <a:solidFill>
                  <a:srgbClr val="FFC66D"/>
                </a:solidFill>
              </a:rPr>
              <a:t>method1</a:t>
            </a:r>
            <a:br>
              <a:rPr lang="en-CA" dirty="0">
                <a:solidFill>
                  <a:srgbClr val="FFC66D"/>
                </a:solidFill>
              </a:rPr>
            </a:br>
            <a:r>
              <a:rPr lang="en-CA" dirty="0">
                <a:solidFill>
                  <a:srgbClr val="FFC66D"/>
                </a:solidFill>
              </a:rPr>
              <a:t>    </a:t>
            </a:r>
            <a:r>
              <a:rPr lang="en-CA" dirty="0"/>
              <a:t>puts </a:t>
            </a:r>
            <a:r>
              <a:rPr lang="en-CA" dirty="0">
                <a:solidFill>
                  <a:srgbClr val="6A8759"/>
                </a:solidFill>
              </a:rPr>
              <a:t>'method1 from module1'</a:t>
            </a:r>
            <a:br>
              <a:rPr lang="en-CA" dirty="0">
                <a:solidFill>
                  <a:srgbClr val="6A8759"/>
                </a:solidFill>
              </a:rPr>
            </a:br>
            <a:r>
              <a:rPr lang="en-CA" dirty="0">
                <a:solidFill>
                  <a:srgbClr val="6A8759"/>
                </a:solidFill>
              </a:rPr>
              <a:t>  </a:t>
            </a:r>
            <a:r>
              <a:rPr lang="en-CA" b="1" dirty="0">
                <a:solidFill>
                  <a:srgbClr val="CC7832"/>
                </a:solidFill>
              </a:rPr>
              <a:t>end</a:t>
            </a:r>
            <a:br>
              <a:rPr lang="en-CA" b="1" dirty="0">
                <a:solidFill>
                  <a:srgbClr val="CC7832"/>
                </a:solidFill>
              </a:rPr>
            </a:br>
            <a:r>
              <a:rPr lang="en-CA" b="1" dirty="0">
                <a:solidFill>
                  <a:srgbClr val="CC7832"/>
                </a:solidFill>
              </a:rPr>
              <a:t>end</a:t>
            </a:r>
            <a:br>
              <a:rPr lang="en-CA" b="1" dirty="0">
                <a:solidFill>
                  <a:srgbClr val="CC7832"/>
                </a:solidFill>
              </a:rPr>
            </a:br>
            <a:br>
              <a:rPr lang="en-CA" b="1" dirty="0">
                <a:solidFill>
                  <a:srgbClr val="CC7832"/>
                </a:solidFill>
              </a:rPr>
            </a:br>
            <a:r>
              <a:rPr lang="en-CA" b="1" dirty="0">
                <a:solidFill>
                  <a:srgbClr val="CC7832"/>
                </a:solidFill>
              </a:rPr>
              <a:t>class </a:t>
            </a:r>
            <a:r>
              <a:rPr lang="en-CA" i="1" dirty="0">
                <a:solidFill>
                  <a:srgbClr val="9876AA"/>
                </a:solidFill>
              </a:rPr>
              <a:t>Class1</a:t>
            </a:r>
            <a:br>
              <a:rPr lang="en-CA" i="1" dirty="0">
                <a:solidFill>
                  <a:srgbClr val="9876AA"/>
                </a:solidFill>
              </a:rPr>
            </a:br>
            <a:r>
              <a:rPr lang="en-CA" i="1" dirty="0">
                <a:solidFill>
                  <a:srgbClr val="9876AA"/>
                </a:solidFill>
              </a:rPr>
              <a:t>  </a:t>
            </a:r>
            <a:r>
              <a:rPr lang="en-CA" dirty="0">
                <a:solidFill>
                  <a:srgbClr val="DA4939"/>
                </a:solidFill>
              </a:rPr>
              <a:t>extend Module1</a:t>
            </a:r>
            <a:br>
              <a:rPr lang="en-CA" dirty="0">
                <a:solidFill>
                  <a:srgbClr val="DA4939"/>
                </a:solidFill>
              </a:rPr>
            </a:br>
            <a:r>
              <a:rPr lang="en-CA" b="1" dirty="0">
                <a:solidFill>
                  <a:srgbClr val="CC7832"/>
                </a:solidFill>
              </a:rPr>
              <a:t>end</a:t>
            </a:r>
            <a:br>
              <a:rPr lang="en-CA" b="1" dirty="0">
                <a:solidFill>
                  <a:srgbClr val="CC7832"/>
                </a:solidFill>
              </a:rPr>
            </a:br>
            <a:br>
              <a:rPr lang="en-CA" b="1" dirty="0">
                <a:solidFill>
                  <a:srgbClr val="CC7832"/>
                </a:solidFill>
              </a:rPr>
            </a:br>
            <a:r>
              <a:rPr lang="en-CA" dirty="0">
                <a:solidFill>
                  <a:srgbClr val="DA4939"/>
                </a:solidFill>
              </a:rPr>
              <a:t>Class1</a:t>
            </a:r>
            <a:r>
              <a:rPr lang="en-CA" dirty="0"/>
              <a:t>.method1</a:t>
            </a:r>
            <a:br>
              <a:rPr lang="en-CA" dirty="0"/>
            </a:br>
            <a:r>
              <a:rPr lang="en-CA" dirty="0">
                <a:solidFill>
                  <a:srgbClr val="CC7833"/>
                </a:solidFill>
              </a:rPr>
              <a:t>&gt; </a:t>
            </a:r>
            <a:r>
              <a:rPr lang="en-CA" dirty="0"/>
              <a:t>method1 from module1</a:t>
            </a:r>
            <a:endParaRPr lang="en-US" dirty="0"/>
          </a:p>
        </p:txBody>
      </p:sp>
    </p:spTree>
    <p:extLst>
      <p:ext uri="{BB962C8B-B14F-4D97-AF65-F5344CB8AC3E}">
        <p14:creationId xmlns:p14="http://schemas.microsoft.com/office/powerpoint/2010/main" val="652234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C820-313C-8243-ABD2-1F284256B576}"/>
              </a:ext>
            </a:extLst>
          </p:cNvPr>
          <p:cNvSpPr>
            <a:spLocks noGrp="1"/>
          </p:cNvSpPr>
          <p:nvPr>
            <p:ph type="title"/>
          </p:nvPr>
        </p:nvSpPr>
        <p:spPr>
          <a:xfrm>
            <a:off x="1141413" y="618518"/>
            <a:ext cx="9905998" cy="668415"/>
          </a:xfrm>
        </p:spPr>
        <p:txBody>
          <a:bodyPr/>
          <a:lstStyle/>
          <a:p>
            <a:endParaRPr lang="en-US" dirty="0"/>
          </a:p>
        </p:txBody>
      </p:sp>
      <p:sp>
        <p:nvSpPr>
          <p:cNvPr id="3" name="Content Placeholder 2">
            <a:extLst>
              <a:ext uri="{FF2B5EF4-FFF2-40B4-BE49-F238E27FC236}">
                <a16:creationId xmlns:a16="http://schemas.microsoft.com/office/drawing/2014/main" id="{D4913655-58AE-0A44-9A9C-315BBA275A4E}"/>
              </a:ext>
            </a:extLst>
          </p:cNvPr>
          <p:cNvSpPr>
            <a:spLocks noGrp="1"/>
          </p:cNvSpPr>
          <p:nvPr>
            <p:ph idx="1"/>
          </p:nvPr>
        </p:nvSpPr>
        <p:spPr/>
        <p:txBody>
          <a:bodyPr/>
          <a:lstStyle/>
          <a:p>
            <a:r>
              <a:rPr lang="en-US" dirty="0"/>
              <a:t>Make sure you can see the code in the snippet below</a:t>
            </a:r>
          </a:p>
          <a:p>
            <a:endParaRPr lang="en-US" dirty="0"/>
          </a:p>
        </p:txBody>
      </p:sp>
      <p:sp>
        <p:nvSpPr>
          <p:cNvPr id="4" name="Rectangle 3">
            <a:extLst>
              <a:ext uri="{FF2B5EF4-FFF2-40B4-BE49-F238E27FC236}">
                <a16:creationId xmlns:a16="http://schemas.microsoft.com/office/drawing/2014/main" id="{DB36397B-F303-1548-9F35-D8DB03F3BF5D}"/>
              </a:ext>
            </a:extLst>
          </p:cNvPr>
          <p:cNvSpPr/>
          <p:nvPr/>
        </p:nvSpPr>
        <p:spPr>
          <a:xfrm>
            <a:off x="3046411" y="3482877"/>
            <a:ext cx="6096000" cy="2308324"/>
          </a:xfrm>
          <a:prstGeom prst="rect">
            <a:avLst/>
          </a:prstGeom>
          <a:solidFill>
            <a:schemeClr val="bg1"/>
          </a:solidFill>
        </p:spPr>
        <p:txBody>
          <a:bodyPr>
            <a:spAutoFit/>
          </a:bodyPr>
          <a:lstStyle/>
          <a:p>
            <a:r>
              <a:rPr lang="en-CA" i="1" dirty="0">
                <a:solidFill>
                  <a:srgbClr val="BC9458"/>
                </a:solidFill>
              </a:rPr>
              <a:t># create Lambda</a:t>
            </a:r>
            <a:br>
              <a:rPr lang="en-CA" i="1" dirty="0">
                <a:solidFill>
                  <a:srgbClr val="BC9458"/>
                </a:solidFill>
              </a:rPr>
            </a:br>
            <a:r>
              <a:rPr lang="en-CA" dirty="0">
                <a:solidFill>
                  <a:srgbClr val="0078B4"/>
                </a:solidFill>
              </a:rPr>
              <a:t>lambda_1 </a:t>
            </a:r>
            <a:r>
              <a:rPr lang="en-CA" dirty="0">
                <a:solidFill>
                  <a:srgbClr val="CC7833"/>
                </a:solidFill>
              </a:rPr>
              <a:t>= </a:t>
            </a:r>
            <a:r>
              <a:rPr lang="en-CA" dirty="0"/>
              <a:t>lambda {}</a:t>
            </a:r>
            <a:br>
              <a:rPr lang="en-CA" dirty="0"/>
            </a:br>
            <a:r>
              <a:rPr lang="en-CA" dirty="0">
                <a:solidFill>
                  <a:srgbClr val="0078B4"/>
                </a:solidFill>
              </a:rPr>
              <a:t>lambda </a:t>
            </a:r>
            <a:r>
              <a:rPr lang="en-CA" dirty="0">
                <a:solidFill>
                  <a:srgbClr val="CC7833"/>
                </a:solidFill>
              </a:rPr>
              <a:t>= -&gt; </a:t>
            </a:r>
            <a:r>
              <a:rPr lang="en-CA" dirty="0"/>
              <a:t>(</a:t>
            </a:r>
            <a:r>
              <a:rPr lang="en-CA" i="1" dirty="0">
                <a:solidFill>
                  <a:srgbClr val="9876AA"/>
                </a:solidFill>
              </a:rPr>
              <a:t>x</a:t>
            </a:r>
            <a:r>
              <a:rPr lang="en-CA" dirty="0"/>
              <a:t>) { puts </a:t>
            </a:r>
            <a:r>
              <a:rPr lang="en-CA" i="1" dirty="0">
                <a:solidFill>
                  <a:srgbClr val="9876AA"/>
                </a:solidFill>
              </a:rPr>
              <a:t>x </a:t>
            </a:r>
            <a:r>
              <a:rPr lang="en-CA" dirty="0"/>
              <a:t>}</a:t>
            </a:r>
            <a:br>
              <a:rPr lang="en-CA" dirty="0"/>
            </a:br>
            <a:br>
              <a:rPr lang="en-CA" dirty="0"/>
            </a:br>
            <a:r>
              <a:rPr lang="en-CA" i="1" dirty="0">
                <a:solidFill>
                  <a:srgbClr val="BC9458"/>
                </a:solidFill>
              </a:rPr>
              <a:t># execute a lambda</a:t>
            </a:r>
            <a:br>
              <a:rPr lang="en-CA" i="1" dirty="0">
                <a:solidFill>
                  <a:srgbClr val="BC9458"/>
                </a:solidFill>
              </a:rPr>
            </a:br>
            <a:r>
              <a:rPr lang="en-CA" dirty="0" err="1">
                <a:solidFill>
                  <a:srgbClr val="0078B4"/>
                </a:solidFill>
              </a:rPr>
              <a:t>lambda</a:t>
            </a:r>
            <a:r>
              <a:rPr lang="en-CA" dirty="0" err="1"/>
              <a:t>.call</a:t>
            </a:r>
            <a:r>
              <a:rPr lang="en-CA" dirty="0"/>
              <a:t>(</a:t>
            </a:r>
            <a:r>
              <a:rPr lang="en-CA" dirty="0">
                <a:solidFill>
                  <a:srgbClr val="6A8759"/>
                </a:solidFill>
              </a:rPr>
              <a:t>'Hello'</a:t>
            </a:r>
            <a:r>
              <a:rPr lang="en-CA" dirty="0"/>
              <a:t>)</a:t>
            </a:r>
            <a:br>
              <a:rPr lang="en-CA" dirty="0"/>
            </a:br>
            <a:r>
              <a:rPr lang="en-CA" dirty="0">
                <a:solidFill>
                  <a:srgbClr val="CC7833"/>
                </a:solidFill>
              </a:rPr>
              <a:t>&gt; </a:t>
            </a:r>
            <a:r>
              <a:rPr lang="en-CA" dirty="0">
                <a:solidFill>
                  <a:srgbClr val="DA4939"/>
                </a:solidFill>
              </a:rPr>
              <a:t>Hello</a:t>
            </a:r>
            <a:br>
              <a:rPr lang="en-CA" dirty="0">
                <a:solidFill>
                  <a:srgbClr val="DA4939"/>
                </a:solidFill>
              </a:rPr>
            </a:br>
            <a:endParaRPr lang="en-US" dirty="0"/>
          </a:p>
        </p:txBody>
      </p:sp>
    </p:spTree>
    <p:extLst>
      <p:ext uri="{BB962C8B-B14F-4D97-AF65-F5344CB8AC3E}">
        <p14:creationId xmlns:p14="http://schemas.microsoft.com/office/powerpoint/2010/main" val="2773993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07354-50A6-E44F-A22B-BF350BD72472}"/>
              </a:ext>
            </a:extLst>
          </p:cNvPr>
          <p:cNvSpPr>
            <a:spLocks noGrp="1"/>
          </p:cNvSpPr>
          <p:nvPr>
            <p:ph type="title"/>
          </p:nvPr>
        </p:nvSpPr>
        <p:spPr/>
        <p:txBody>
          <a:bodyPr/>
          <a:lstStyle/>
          <a:p>
            <a:r>
              <a:rPr lang="en-CA" b="1" dirty="0"/>
              <a:t>Monkey patching</a:t>
            </a:r>
            <a:endParaRPr lang="en-US" dirty="0"/>
          </a:p>
        </p:txBody>
      </p:sp>
      <p:sp>
        <p:nvSpPr>
          <p:cNvPr id="3" name="Content Placeholder 2">
            <a:extLst>
              <a:ext uri="{FF2B5EF4-FFF2-40B4-BE49-F238E27FC236}">
                <a16:creationId xmlns:a16="http://schemas.microsoft.com/office/drawing/2014/main" id="{00584D04-AEF7-0A4F-A9FB-D0BBB363D41C}"/>
              </a:ext>
            </a:extLst>
          </p:cNvPr>
          <p:cNvSpPr>
            <a:spLocks noGrp="1"/>
          </p:cNvSpPr>
          <p:nvPr>
            <p:ph idx="1"/>
          </p:nvPr>
        </p:nvSpPr>
        <p:spPr>
          <a:xfrm>
            <a:off x="1141412" y="2249486"/>
            <a:ext cx="9905999" cy="3948113"/>
          </a:xfrm>
        </p:spPr>
        <p:txBody>
          <a:bodyPr>
            <a:normAutofit/>
          </a:bodyPr>
          <a:lstStyle/>
          <a:p>
            <a:r>
              <a:rPr lang="en-CA" dirty="0"/>
              <a:t>The ability to re-open any class and add new methods or change existent ones</a:t>
            </a:r>
          </a:p>
          <a:p>
            <a:r>
              <a:rPr lang="en-CA" dirty="0"/>
              <a:t>Instead of monkey patching you can subclass the core class and therefore add extra functionality.</a:t>
            </a:r>
          </a:p>
          <a:p>
            <a:r>
              <a:rPr lang="en-US" dirty="0">
                <a:hlinkClick r:id="rId3"/>
              </a:rPr>
              <a:t>https://groups.google.com/forum/#!topic/rubyonrails-security/zRNVOUhKHrg</a:t>
            </a:r>
            <a:endParaRPr lang="en-CA" dirty="0"/>
          </a:p>
          <a:p>
            <a:endParaRPr lang="en-CA" dirty="0"/>
          </a:p>
          <a:p>
            <a:endParaRPr lang="en-US" dirty="0"/>
          </a:p>
        </p:txBody>
      </p:sp>
    </p:spTree>
    <p:extLst>
      <p:ext uri="{BB962C8B-B14F-4D97-AF65-F5344CB8AC3E}">
        <p14:creationId xmlns:p14="http://schemas.microsoft.com/office/powerpoint/2010/main" val="2736842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B10A4-C105-EB44-B1B6-F22DAE5B02C3}"/>
              </a:ext>
            </a:extLst>
          </p:cNvPr>
          <p:cNvSpPr>
            <a:spLocks noGrp="1"/>
          </p:cNvSpPr>
          <p:nvPr>
            <p:ph type="title"/>
          </p:nvPr>
        </p:nvSpPr>
        <p:spPr>
          <a:xfrm>
            <a:off x="1141413" y="618517"/>
            <a:ext cx="9905998" cy="600683"/>
          </a:xfrm>
        </p:spPr>
        <p:txBody>
          <a:bodyPr/>
          <a:lstStyle/>
          <a:p>
            <a:r>
              <a:rPr lang="en-CA" b="1" dirty="0"/>
              <a:t>Redefining a method on a class</a:t>
            </a:r>
            <a:endParaRPr lang="en-US" dirty="0"/>
          </a:p>
        </p:txBody>
      </p:sp>
      <p:sp>
        <p:nvSpPr>
          <p:cNvPr id="3" name="Content Placeholder 2">
            <a:extLst>
              <a:ext uri="{FF2B5EF4-FFF2-40B4-BE49-F238E27FC236}">
                <a16:creationId xmlns:a16="http://schemas.microsoft.com/office/drawing/2014/main" id="{70D8D7FB-3C1B-CA40-AFF8-9F0DE0421A3B}"/>
              </a:ext>
            </a:extLst>
          </p:cNvPr>
          <p:cNvSpPr>
            <a:spLocks noGrp="1"/>
          </p:cNvSpPr>
          <p:nvPr>
            <p:ph idx="1"/>
          </p:nvPr>
        </p:nvSpPr>
        <p:spPr>
          <a:xfrm>
            <a:off x="3046411" y="1219200"/>
            <a:ext cx="8001000" cy="4572001"/>
          </a:xfrm>
        </p:spPr>
        <p:txBody>
          <a:bodyPr/>
          <a:lstStyle/>
          <a:p>
            <a:pPr marL="0" indent="0">
              <a:buNone/>
            </a:pPr>
            <a:endParaRPr lang="en-US" dirty="0"/>
          </a:p>
        </p:txBody>
      </p:sp>
      <p:sp>
        <p:nvSpPr>
          <p:cNvPr id="4" name="Rectangle 3">
            <a:extLst>
              <a:ext uri="{FF2B5EF4-FFF2-40B4-BE49-F238E27FC236}">
                <a16:creationId xmlns:a16="http://schemas.microsoft.com/office/drawing/2014/main" id="{960A2F3B-1762-A14D-A6F9-A4F08C4A39CA}"/>
              </a:ext>
            </a:extLst>
          </p:cNvPr>
          <p:cNvSpPr/>
          <p:nvPr/>
        </p:nvSpPr>
        <p:spPr>
          <a:xfrm>
            <a:off x="3046411" y="1219200"/>
            <a:ext cx="6096000" cy="5632311"/>
          </a:xfrm>
          <a:prstGeom prst="rect">
            <a:avLst/>
          </a:prstGeom>
          <a:solidFill>
            <a:schemeClr val="bg1"/>
          </a:solidFill>
        </p:spPr>
        <p:txBody>
          <a:bodyPr>
            <a:spAutoFit/>
          </a:bodyPr>
          <a:lstStyle/>
          <a:p>
            <a:r>
              <a:rPr lang="en-CA" i="1" dirty="0">
                <a:solidFill>
                  <a:srgbClr val="BC9458"/>
                </a:solidFill>
              </a:rPr>
              <a:t># Original functionality</a:t>
            </a:r>
            <a:br>
              <a:rPr lang="en-CA" i="1" dirty="0">
                <a:solidFill>
                  <a:srgbClr val="BC9458"/>
                </a:solidFill>
              </a:rPr>
            </a:br>
            <a:r>
              <a:rPr lang="en-CA" dirty="0">
                <a:solidFill>
                  <a:srgbClr val="6A8759"/>
                </a:solidFill>
              </a:rPr>
              <a:t>'Test'</a:t>
            </a:r>
            <a:r>
              <a:rPr lang="en-CA" dirty="0"/>
              <a:t>.</a:t>
            </a:r>
            <a:r>
              <a:rPr lang="en-CA" dirty="0" err="1"/>
              <a:t>upcase</a:t>
            </a:r>
            <a:br>
              <a:rPr lang="en-CA" dirty="0"/>
            </a:br>
            <a:r>
              <a:rPr lang="en-CA" dirty="0">
                <a:solidFill>
                  <a:srgbClr val="CC7833"/>
                </a:solidFill>
              </a:rPr>
              <a:t>&gt; </a:t>
            </a:r>
            <a:r>
              <a:rPr lang="en-CA" dirty="0">
                <a:solidFill>
                  <a:srgbClr val="6A8759"/>
                </a:solidFill>
              </a:rPr>
              <a:t>'TEST'</a:t>
            </a:r>
            <a:br>
              <a:rPr lang="en-CA" dirty="0">
                <a:solidFill>
                  <a:srgbClr val="6A8759"/>
                </a:solidFill>
              </a:rPr>
            </a:br>
            <a:br>
              <a:rPr lang="en-CA" dirty="0">
                <a:solidFill>
                  <a:srgbClr val="6A8759"/>
                </a:solidFill>
              </a:rPr>
            </a:br>
            <a:r>
              <a:rPr lang="en-CA" i="1" dirty="0">
                <a:solidFill>
                  <a:srgbClr val="BC9458"/>
                </a:solidFill>
              </a:rPr>
              <a:t># Re-defining the method</a:t>
            </a:r>
            <a:br>
              <a:rPr lang="en-CA" i="1" dirty="0">
                <a:solidFill>
                  <a:srgbClr val="BC9458"/>
                </a:solidFill>
              </a:rPr>
            </a:br>
            <a:r>
              <a:rPr lang="en-CA" b="1" dirty="0">
                <a:solidFill>
                  <a:srgbClr val="CC7832"/>
                </a:solidFill>
              </a:rPr>
              <a:t>class </a:t>
            </a:r>
            <a:r>
              <a:rPr lang="en-CA" i="1" dirty="0">
                <a:solidFill>
                  <a:srgbClr val="9876AA"/>
                </a:solidFill>
              </a:rPr>
              <a:t>String</a:t>
            </a:r>
            <a:br>
              <a:rPr lang="en-CA" i="1" dirty="0">
                <a:solidFill>
                  <a:srgbClr val="9876AA"/>
                </a:solidFill>
              </a:rPr>
            </a:br>
            <a:r>
              <a:rPr lang="en-CA" i="1" dirty="0">
                <a:solidFill>
                  <a:srgbClr val="9876AA"/>
                </a:solidFill>
              </a:rPr>
              <a:t>  </a:t>
            </a:r>
            <a:r>
              <a:rPr lang="en-CA" b="1" dirty="0">
                <a:solidFill>
                  <a:srgbClr val="CC7832"/>
                </a:solidFill>
              </a:rPr>
              <a:t>def </a:t>
            </a:r>
            <a:r>
              <a:rPr lang="en-CA" dirty="0" err="1">
                <a:solidFill>
                  <a:srgbClr val="FFC66D"/>
                </a:solidFill>
              </a:rPr>
              <a:t>upcase</a:t>
            </a:r>
            <a:br>
              <a:rPr lang="en-CA" dirty="0">
                <a:solidFill>
                  <a:srgbClr val="FFC66D"/>
                </a:solidFill>
              </a:rPr>
            </a:br>
            <a:r>
              <a:rPr lang="en-CA" dirty="0">
                <a:solidFill>
                  <a:srgbClr val="FFC66D"/>
                </a:solidFill>
              </a:rPr>
              <a:t>    </a:t>
            </a:r>
            <a:r>
              <a:rPr lang="en-CA" b="1" dirty="0" err="1">
                <a:solidFill>
                  <a:srgbClr val="CC7832"/>
                </a:solidFill>
              </a:rPr>
              <a:t>self</a:t>
            </a:r>
            <a:r>
              <a:rPr lang="en-CA" dirty="0" err="1"/>
              <a:t>.downcase</a:t>
            </a:r>
            <a:br>
              <a:rPr lang="en-CA" dirty="0"/>
            </a:br>
            <a:r>
              <a:rPr lang="en-CA" dirty="0"/>
              <a:t>  </a:t>
            </a:r>
            <a:r>
              <a:rPr lang="en-CA" b="1" dirty="0">
                <a:solidFill>
                  <a:srgbClr val="CC7832"/>
                </a:solidFill>
              </a:rPr>
              <a:t>end</a:t>
            </a:r>
            <a:br>
              <a:rPr lang="en-CA" b="1" dirty="0">
                <a:solidFill>
                  <a:srgbClr val="CC7832"/>
                </a:solidFill>
              </a:rPr>
            </a:br>
            <a:r>
              <a:rPr lang="en-CA" b="1" dirty="0">
                <a:solidFill>
                  <a:srgbClr val="CC7832"/>
                </a:solidFill>
              </a:rPr>
              <a:t>end</a:t>
            </a:r>
            <a:br>
              <a:rPr lang="en-CA" b="1" dirty="0">
                <a:solidFill>
                  <a:srgbClr val="CC7832"/>
                </a:solidFill>
              </a:rPr>
            </a:br>
            <a:br>
              <a:rPr lang="en-CA" b="1" dirty="0">
                <a:solidFill>
                  <a:srgbClr val="CC7832"/>
                </a:solidFill>
              </a:rPr>
            </a:br>
            <a:r>
              <a:rPr lang="en-CA" dirty="0">
                <a:solidFill>
                  <a:srgbClr val="6A8759"/>
                </a:solidFill>
              </a:rPr>
              <a:t>'Test'</a:t>
            </a:r>
            <a:r>
              <a:rPr lang="en-CA" dirty="0"/>
              <a:t>.</a:t>
            </a:r>
            <a:r>
              <a:rPr lang="en-CA" dirty="0" err="1"/>
              <a:t>upcase</a:t>
            </a:r>
            <a:br>
              <a:rPr lang="en-CA" dirty="0"/>
            </a:br>
            <a:r>
              <a:rPr lang="en-CA" dirty="0">
                <a:solidFill>
                  <a:srgbClr val="CC7833"/>
                </a:solidFill>
              </a:rPr>
              <a:t>&gt; </a:t>
            </a:r>
            <a:r>
              <a:rPr lang="en-CA" dirty="0">
                <a:solidFill>
                  <a:srgbClr val="6A8759"/>
                </a:solidFill>
              </a:rPr>
              <a:t>'test'</a:t>
            </a:r>
            <a:br>
              <a:rPr lang="en-CA" dirty="0">
                <a:solidFill>
                  <a:srgbClr val="6A8759"/>
                </a:solidFill>
              </a:rPr>
            </a:br>
            <a:br>
              <a:rPr lang="en-CA" dirty="0">
                <a:solidFill>
                  <a:srgbClr val="6A8759"/>
                </a:solidFill>
              </a:rPr>
            </a:br>
            <a:r>
              <a:rPr lang="en-CA" i="1" dirty="0">
                <a:solidFill>
                  <a:srgbClr val="BC9458"/>
                </a:solidFill>
              </a:rPr>
              <a:t># The </a:t>
            </a:r>
            <a:r>
              <a:rPr lang="en-CA" b="1" i="1" dirty="0">
                <a:solidFill>
                  <a:srgbClr val="BC9458"/>
                </a:solidFill>
              </a:rPr>
              <a:t>class </a:t>
            </a:r>
            <a:r>
              <a:rPr lang="en-CA" i="1" dirty="0">
                <a:solidFill>
                  <a:srgbClr val="BC9458"/>
                </a:solidFill>
              </a:rPr>
              <a:t>String still contains all the other methods</a:t>
            </a:r>
            <a:br>
              <a:rPr lang="en-CA" i="1" dirty="0">
                <a:solidFill>
                  <a:srgbClr val="BC9458"/>
                </a:solidFill>
              </a:rPr>
            </a:br>
            <a:r>
              <a:rPr lang="en-CA" dirty="0" err="1">
                <a:solidFill>
                  <a:srgbClr val="DA4939"/>
                </a:solidFill>
              </a:rPr>
              <a:t>String</a:t>
            </a:r>
            <a:r>
              <a:rPr lang="en-CA" dirty="0" err="1"/>
              <a:t>.</a:t>
            </a:r>
            <a:r>
              <a:rPr lang="en-CA" dirty="0" err="1">
                <a:solidFill>
                  <a:srgbClr val="DA4939"/>
                </a:solidFill>
              </a:rPr>
              <a:t>new</a:t>
            </a:r>
            <a:r>
              <a:rPr lang="en-CA" dirty="0" err="1"/>
              <a:t>.methods</a:t>
            </a:r>
            <a:br>
              <a:rPr lang="en-CA" dirty="0"/>
            </a:br>
            <a:r>
              <a:rPr lang="en-CA" dirty="0">
                <a:solidFill>
                  <a:srgbClr val="CC7833"/>
                </a:solidFill>
              </a:rPr>
              <a:t>&gt; ... </a:t>
            </a:r>
            <a:r>
              <a:rPr lang="en-CA" dirty="0">
                <a:solidFill>
                  <a:srgbClr val="6E9CBE"/>
                </a:solidFill>
              </a:rPr>
              <a:t>:dump</a:t>
            </a:r>
            <a:r>
              <a:rPr lang="en-CA" dirty="0">
                <a:solidFill>
                  <a:srgbClr val="CC7832"/>
                </a:solidFill>
              </a:rPr>
              <a:t>, </a:t>
            </a:r>
            <a:r>
              <a:rPr lang="en-CA" dirty="0">
                <a:solidFill>
                  <a:srgbClr val="6E9CBE"/>
                </a:solidFill>
              </a:rPr>
              <a:t>:</a:t>
            </a:r>
            <a:r>
              <a:rPr lang="en-CA" dirty="0" err="1">
                <a:solidFill>
                  <a:srgbClr val="6E9CBE"/>
                </a:solidFill>
              </a:rPr>
              <a:t>downcase</a:t>
            </a:r>
            <a:r>
              <a:rPr lang="en-CA" dirty="0">
                <a:solidFill>
                  <a:srgbClr val="CC7832"/>
                </a:solidFill>
              </a:rPr>
              <a:t>, </a:t>
            </a:r>
            <a:r>
              <a:rPr lang="en-CA" dirty="0">
                <a:solidFill>
                  <a:srgbClr val="6E9CBE"/>
                </a:solidFill>
              </a:rPr>
              <a:t>:</a:t>
            </a:r>
            <a:r>
              <a:rPr lang="en-CA" dirty="0" err="1">
                <a:solidFill>
                  <a:srgbClr val="6E9CBE"/>
                </a:solidFill>
              </a:rPr>
              <a:t>upcase</a:t>
            </a:r>
            <a:r>
              <a:rPr lang="en-CA" dirty="0">
                <a:solidFill>
                  <a:srgbClr val="CC7832"/>
                </a:solidFill>
              </a:rPr>
              <a:t>, </a:t>
            </a:r>
            <a:r>
              <a:rPr lang="en-CA" dirty="0">
                <a:solidFill>
                  <a:srgbClr val="6E9CBE"/>
                </a:solidFill>
              </a:rPr>
              <a:t>:</a:t>
            </a:r>
            <a:r>
              <a:rPr lang="en-CA" dirty="0" err="1">
                <a:solidFill>
                  <a:srgbClr val="6E9CBE"/>
                </a:solidFill>
              </a:rPr>
              <a:t>downcase</a:t>
            </a:r>
            <a:r>
              <a:rPr lang="en-CA" dirty="0">
                <a:solidFill>
                  <a:srgbClr val="6E9CBE"/>
                </a:solidFill>
              </a:rPr>
              <a:t>!</a:t>
            </a:r>
            <a:r>
              <a:rPr lang="en-CA" dirty="0">
                <a:solidFill>
                  <a:srgbClr val="CC7832"/>
                </a:solidFill>
              </a:rPr>
              <a:t>, </a:t>
            </a:r>
            <a:r>
              <a:rPr lang="en-CA" dirty="0">
                <a:solidFill>
                  <a:srgbClr val="6E9CBE"/>
                </a:solidFill>
              </a:rPr>
              <a:t>:capitalize</a:t>
            </a:r>
            <a:r>
              <a:rPr lang="en-CA" dirty="0">
                <a:solidFill>
                  <a:srgbClr val="CC7832"/>
                </a:solidFill>
              </a:rPr>
              <a:t>, </a:t>
            </a:r>
            <a:r>
              <a:rPr lang="en-CA" dirty="0">
                <a:solidFill>
                  <a:srgbClr val="6E9CBE"/>
                </a:solidFill>
              </a:rPr>
              <a:t>:</a:t>
            </a:r>
            <a:r>
              <a:rPr lang="en-CA" dirty="0" err="1">
                <a:solidFill>
                  <a:srgbClr val="6E9CBE"/>
                </a:solidFill>
              </a:rPr>
              <a:t>swapcase</a:t>
            </a:r>
            <a:r>
              <a:rPr lang="en-CA" dirty="0">
                <a:solidFill>
                  <a:srgbClr val="CC7832"/>
                </a:solidFill>
              </a:rPr>
              <a:t>, </a:t>
            </a:r>
            <a:r>
              <a:rPr lang="en-CA" dirty="0">
                <a:solidFill>
                  <a:srgbClr val="6E9CBE"/>
                </a:solidFill>
              </a:rPr>
              <a:t>:</a:t>
            </a:r>
            <a:r>
              <a:rPr lang="en-CA" dirty="0" err="1">
                <a:solidFill>
                  <a:srgbClr val="6E9CBE"/>
                </a:solidFill>
              </a:rPr>
              <a:t>upcase</a:t>
            </a:r>
            <a:r>
              <a:rPr lang="en-CA" dirty="0">
                <a:solidFill>
                  <a:srgbClr val="6E9CBE"/>
                </a:solidFill>
              </a:rPr>
              <a:t>! </a:t>
            </a:r>
            <a:r>
              <a:rPr lang="en-CA" dirty="0">
                <a:solidFill>
                  <a:srgbClr val="CC7833"/>
                </a:solidFill>
              </a:rPr>
              <a:t>...</a:t>
            </a:r>
            <a:br>
              <a:rPr lang="en-CA" dirty="0">
                <a:solidFill>
                  <a:srgbClr val="CC7833"/>
                </a:solidFill>
              </a:rPr>
            </a:br>
            <a:r>
              <a:rPr lang="en-CA" dirty="0">
                <a:solidFill>
                  <a:srgbClr val="CC7833"/>
                </a:solidFill>
              </a:rPr>
              <a:t>    </a:t>
            </a:r>
            <a:r>
              <a:rPr lang="en-CA" dirty="0">
                <a:solidFill>
                  <a:srgbClr val="6A8759"/>
                </a:solidFill>
              </a:rPr>
              <a:t>'</a:t>
            </a:r>
            <a:r>
              <a:rPr lang="en-CA" dirty="0" err="1">
                <a:solidFill>
                  <a:srgbClr val="6A8759"/>
                </a:solidFill>
              </a:rPr>
              <a:t>hello'</a:t>
            </a:r>
            <a:r>
              <a:rPr lang="en-CA" dirty="0" err="1"/>
              <a:t>.capitalize</a:t>
            </a:r>
            <a:br>
              <a:rPr lang="en-CA" dirty="0"/>
            </a:br>
            <a:r>
              <a:rPr lang="en-CA" dirty="0">
                <a:solidFill>
                  <a:srgbClr val="CC7833"/>
                </a:solidFill>
              </a:rPr>
              <a:t>&gt;</a:t>
            </a:r>
            <a:r>
              <a:rPr lang="en-CA" dirty="0">
                <a:solidFill>
                  <a:srgbClr val="6A8759"/>
                </a:solidFill>
              </a:rPr>
              <a:t>'Hello'</a:t>
            </a:r>
            <a:endParaRPr lang="en-US" dirty="0"/>
          </a:p>
        </p:txBody>
      </p:sp>
    </p:spTree>
    <p:extLst>
      <p:ext uri="{BB962C8B-B14F-4D97-AF65-F5344CB8AC3E}">
        <p14:creationId xmlns:p14="http://schemas.microsoft.com/office/powerpoint/2010/main" val="2409431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75A89-F03C-184B-9585-C3DD60134363}"/>
              </a:ext>
            </a:extLst>
          </p:cNvPr>
          <p:cNvSpPr>
            <a:spLocks noGrp="1"/>
          </p:cNvSpPr>
          <p:nvPr>
            <p:ph type="title"/>
          </p:nvPr>
        </p:nvSpPr>
        <p:spPr>
          <a:xfrm>
            <a:off x="1141413" y="618518"/>
            <a:ext cx="9905998" cy="1159482"/>
          </a:xfrm>
        </p:spPr>
        <p:txBody>
          <a:bodyPr>
            <a:normAutofit/>
          </a:bodyPr>
          <a:lstStyle/>
          <a:p>
            <a:r>
              <a:rPr lang="en-CA" b="1" dirty="0"/>
              <a:t>Redefining a method on a particular instance of a Class</a:t>
            </a:r>
            <a:endParaRPr lang="en-US" dirty="0"/>
          </a:p>
        </p:txBody>
      </p:sp>
      <p:sp>
        <p:nvSpPr>
          <p:cNvPr id="3" name="Content Placeholder 2">
            <a:extLst>
              <a:ext uri="{FF2B5EF4-FFF2-40B4-BE49-F238E27FC236}">
                <a16:creationId xmlns:a16="http://schemas.microsoft.com/office/drawing/2014/main" id="{5BE0682F-FA4D-1A43-90D9-7F6B0074D637}"/>
              </a:ext>
            </a:extLst>
          </p:cNvPr>
          <p:cNvSpPr>
            <a:spLocks noGrp="1"/>
          </p:cNvSpPr>
          <p:nvPr>
            <p:ph idx="1"/>
          </p:nvPr>
        </p:nvSpPr>
        <p:spPr>
          <a:xfrm>
            <a:off x="1141412" y="1778000"/>
            <a:ext cx="9905999" cy="5080000"/>
          </a:xfrm>
        </p:spPr>
        <p:txBody>
          <a:bodyPr>
            <a:normAutofit/>
          </a:bodyPr>
          <a:lstStyle/>
          <a:p>
            <a:endParaRPr lang="en-US" dirty="0"/>
          </a:p>
          <a:p>
            <a:endParaRPr lang="en-US" dirty="0"/>
          </a:p>
          <a:p>
            <a:endParaRPr lang="en-US" dirty="0"/>
          </a:p>
          <a:p>
            <a:endParaRPr lang="en-US" dirty="0"/>
          </a:p>
          <a:p>
            <a:endParaRPr lang="en-US" dirty="0"/>
          </a:p>
          <a:p>
            <a:pPr marL="0" indent="0">
              <a:buNone/>
            </a:pPr>
            <a:endParaRPr lang="en-US" dirty="0"/>
          </a:p>
          <a:p>
            <a:r>
              <a:rPr lang="en-CA" dirty="0"/>
              <a:t>More information about monkey patching here: </a:t>
            </a:r>
          </a:p>
          <a:p>
            <a:pPr marL="0" indent="0">
              <a:buNone/>
            </a:pPr>
            <a:r>
              <a:rPr lang="en-CA" dirty="0"/>
              <a:t> </a:t>
            </a:r>
            <a:r>
              <a:rPr lang="en-CA" dirty="0">
                <a:hlinkClick r:id="rId3"/>
              </a:rPr>
              <a:t>https://www.culttt.com/2015/06/17/what-is-monkey-patching-in-ruby/</a:t>
            </a:r>
            <a:endParaRPr lang="en-US" dirty="0"/>
          </a:p>
        </p:txBody>
      </p:sp>
      <p:sp>
        <p:nvSpPr>
          <p:cNvPr id="5" name="Rectangle 4">
            <a:extLst>
              <a:ext uri="{FF2B5EF4-FFF2-40B4-BE49-F238E27FC236}">
                <a16:creationId xmlns:a16="http://schemas.microsoft.com/office/drawing/2014/main" id="{FAAA028C-B1EA-8B4D-B8A3-59F9AF726CD5}"/>
              </a:ext>
            </a:extLst>
          </p:cNvPr>
          <p:cNvSpPr/>
          <p:nvPr/>
        </p:nvSpPr>
        <p:spPr>
          <a:xfrm>
            <a:off x="3046411" y="2376438"/>
            <a:ext cx="6096000" cy="2308324"/>
          </a:xfrm>
          <a:prstGeom prst="rect">
            <a:avLst/>
          </a:prstGeom>
          <a:solidFill>
            <a:schemeClr val="bg1"/>
          </a:solidFill>
        </p:spPr>
        <p:txBody>
          <a:bodyPr>
            <a:spAutoFit/>
          </a:bodyPr>
          <a:lstStyle/>
          <a:p>
            <a:r>
              <a:rPr lang="en-CA" dirty="0" err="1">
                <a:solidFill>
                  <a:srgbClr val="0078B4"/>
                </a:solidFill>
              </a:rPr>
              <a:t>str</a:t>
            </a:r>
            <a:r>
              <a:rPr lang="en-CA" dirty="0">
                <a:solidFill>
                  <a:srgbClr val="0078B4"/>
                </a:solidFill>
              </a:rPr>
              <a:t> </a:t>
            </a:r>
            <a:r>
              <a:rPr lang="en-CA" dirty="0">
                <a:solidFill>
                  <a:srgbClr val="CC7833"/>
                </a:solidFill>
              </a:rPr>
              <a:t>= </a:t>
            </a:r>
            <a:r>
              <a:rPr lang="en-CA" dirty="0">
                <a:solidFill>
                  <a:srgbClr val="6A8759"/>
                </a:solidFill>
              </a:rPr>
              <a:t>'Test'</a:t>
            </a:r>
            <a:br>
              <a:rPr lang="en-CA" dirty="0">
                <a:solidFill>
                  <a:srgbClr val="6A8759"/>
                </a:solidFill>
              </a:rPr>
            </a:br>
            <a:r>
              <a:rPr lang="en-CA" dirty="0" err="1">
                <a:solidFill>
                  <a:srgbClr val="0078B4"/>
                </a:solidFill>
              </a:rPr>
              <a:t>str</a:t>
            </a:r>
            <a:r>
              <a:rPr lang="en-CA" dirty="0" err="1"/>
              <a:t>.</a:t>
            </a:r>
            <a:r>
              <a:rPr lang="en-CA" dirty="0" err="1">
                <a:solidFill>
                  <a:srgbClr val="DA4939"/>
                </a:solidFill>
              </a:rPr>
              <a:t>define_singleton_method</a:t>
            </a:r>
            <a:r>
              <a:rPr lang="en-CA" dirty="0"/>
              <a:t>(</a:t>
            </a:r>
            <a:r>
              <a:rPr lang="en-CA" dirty="0">
                <a:solidFill>
                  <a:srgbClr val="6E9CBE"/>
                </a:solidFill>
              </a:rPr>
              <a:t>:</a:t>
            </a:r>
            <a:r>
              <a:rPr lang="en-CA" dirty="0" err="1">
                <a:solidFill>
                  <a:srgbClr val="6E9CBE"/>
                </a:solidFill>
              </a:rPr>
              <a:t>upcase</a:t>
            </a:r>
            <a:r>
              <a:rPr lang="en-CA" dirty="0"/>
              <a:t>) { </a:t>
            </a:r>
            <a:r>
              <a:rPr lang="en-CA" b="1" dirty="0" err="1">
                <a:solidFill>
                  <a:srgbClr val="CC7832"/>
                </a:solidFill>
              </a:rPr>
              <a:t>self</a:t>
            </a:r>
            <a:r>
              <a:rPr lang="en-CA" dirty="0" err="1"/>
              <a:t>.downcase</a:t>
            </a:r>
            <a:r>
              <a:rPr lang="en-CA" dirty="0"/>
              <a:t> }</a:t>
            </a:r>
            <a:br>
              <a:rPr lang="en-CA" dirty="0"/>
            </a:br>
            <a:r>
              <a:rPr lang="en-CA" dirty="0" err="1">
                <a:solidFill>
                  <a:srgbClr val="0078B4"/>
                </a:solidFill>
              </a:rPr>
              <a:t>str</a:t>
            </a:r>
            <a:r>
              <a:rPr lang="en-CA" dirty="0" err="1"/>
              <a:t>.upcase</a:t>
            </a:r>
            <a:br>
              <a:rPr lang="en-CA" dirty="0"/>
            </a:br>
            <a:r>
              <a:rPr lang="en-CA" dirty="0">
                <a:solidFill>
                  <a:srgbClr val="CC7833"/>
                </a:solidFill>
              </a:rPr>
              <a:t>&gt; </a:t>
            </a:r>
            <a:r>
              <a:rPr lang="en-CA" dirty="0">
                <a:solidFill>
                  <a:srgbClr val="6A8759"/>
                </a:solidFill>
              </a:rPr>
              <a:t>'test'</a:t>
            </a:r>
            <a:br>
              <a:rPr lang="en-CA" dirty="0">
                <a:solidFill>
                  <a:srgbClr val="6A8759"/>
                </a:solidFill>
              </a:rPr>
            </a:br>
            <a:br>
              <a:rPr lang="en-CA" dirty="0">
                <a:solidFill>
                  <a:srgbClr val="6A8759"/>
                </a:solidFill>
              </a:rPr>
            </a:br>
            <a:r>
              <a:rPr lang="en-CA" i="1" dirty="0">
                <a:solidFill>
                  <a:srgbClr val="BC9458"/>
                </a:solidFill>
              </a:rPr>
              <a:t># Any other instance of string is unaffected by this</a:t>
            </a:r>
            <a:br>
              <a:rPr lang="en-CA" i="1" dirty="0">
                <a:solidFill>
                  <a:srgbClr val="BC9458"/>
                </a:solidFill>
              </a:rPr>
            </a:br>
            <a:r>
              <a:rPr lang="en-CA" dirty="0">
                <a:solidFill>
                  <a:srgbClr val="6A8759"/>
                </a:solidFill>
              </a:rPr>
              <a:t>'Hello'</a:t>
            </a:r>
            <a:r>
              <a:rPr lang="en-CA" dirty="0"/>
              <a:t>.</a:t>
            </a:r>
            <a:r>
              <a:rPr lang="en-CA" dirty="0" err="1"/>
              <a:t>upcase</a:t>
            </a:r>
            <a:br>
              <a:rPr lang="en-CA" dirty="0"/>
            </a:br>
            <a:r>
              <a:rPr lang="en-CA" dirty="0">
                <a:solidFill>
                  <a:srgbClr val="CC7833"/>
                </a:solidFill>
              </a:rPr>
              <a:t>&gt; </a:t>
            </a:r>
            <a:r>
              <a:rPr lang="en-CA" dirty="0">
                <a:solidFill>
                  <a:srgbClr val="6A8759"/>
                </a:solidFill>
              </a:rPr>
              <a:t>'HELLO'</a:t>
            </a:r>
            <a:endParaRPr lang="en-US" dirty="0"/>
          </a:p>
        </p:txBody>
      </p:sp>
    </p:spTree>
    <p:extLst>
      <p:ext uri="{BB962C8B-B14F-4D97-AF65-F5344CB8AC3E}">
        <p14:creationId xmlns:p14="http://schemas.microsoft.com/office/powerpoint/2010/main" val="1612105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1B2AA-352D-EB49-89A8-4C550A4732AB}"/>
              </a:ext>
            </a:extLst>
          </p:cNvPr>
          <p:cNvSpPr>
            <a:spLocks noGrp="1"/>
          </p:cNvSpPr>
          <p:nvPr>
            <p:ph type="title"/>
          </p:nvPr>
        </p:nvSpPr>
        <p:spPr/>
        <p:txBody>
          <a:bodyPr/>
          <a:lstStyle/>
          <a:p>
            <a:r>
              <a:rPr lang="en-CA" b="1" dirty="0"/>
              <a:t>Enumerable</a:t>
            </a:r>
            <a:endParaRPr lang="en-US" dirty="0"/>
          </a:p>
        </p:txBody>
      </p:sp>
      <p:sp>
        <p:nvSpPr>
          <p:cNvPr id="3" name="Content Placeholder 2">
            <a:extLst>
              <a:ext uri="{FF2B5EF4-FFF2-40B4-BE49-F238E27FC236}">
                <a16:creationId xmlns:a16="http://schemas.microsoft.com/office/drawing/2014/main" id="{AAD931C3-650C-3F4D-B677-E979E1E79F07}"/>
              </a:ext>
            </a:extLst>
          </p:cNvPr>
          <p:cNvSpPr>
            <a:spLocks noGrp="1"/>
          </p:cNvSpPr>
          <p:nvPr>
            <p:ph idx="1"/>
          </p:nvPr>
        </p:nvSpPr>
        <p:spPr/>
        <p:txBody>
          <a:bodyPr/>
          <a:lstStyle/>
          <a:p>
            <a:r>
              <a:rPr lang="en-CA" dirty="0"/>
              <a:t>The Enumerable </a:t>
            </a:r>
            <a:r>
              <a:rPr lang="en-CA" dirty="0" err="1"/>
              <a:t>mixin</a:t>
            </a:r>
            <a:r>
              <a:rPr lang="en-CA" dirty="0"/>
              <a:t> provides collection classes like arrays, hashes, series with traversal, searching and sorting functionality.</a:t>
            </a:r>
          </a:p>
          <a:p>
            <a:r>
              <a:rPr lang="en-CA" dirty="0">
                <a:hlinkClick r:id="rId3"/>
              </a:rPr>
              <a:t>https://ruby-doc.org/core-2.5.1/Enumerable.html</a:t>
            </a:r>
            <a:endParaRPr lang="en-CA" dirty="0"/>
          </a:p>
        </p:txBody>
      </p:sp>
    </p:spTree>
    <p:extLst>
      <p:ext uri="{BB962C8B-B14F-4D97-AF65-F5344CB8AC3E}">
        <p14:creationId xmlns:p14="http://schemas.microsoft.com/office/powerpoint/2010/main" val="2819934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CB30-17AB-6244-A2C1-41B3F45D3988}"/>
              </a:ext>
            </a:extLst>
          </p:cNvPr>
          <p:cNvSpPr>
            <a:spLocks noGrp="1"/>
          </p:cNvSpPr>
          <p:nvPr>
            <p:ph type="title"/>
          </p:nvPr>
        </p:nvSpPr>
        <p:spPr>
          <a:xfrm>
            <a:off x="1141413" y="618518"/>
            <a:ext cx="9905998" cy="820815"/>
          </a:xfrm>
        </p:spPr>
        <p:txBody>
          <a:bodyPr/>
          <a:lstStyle/>
          <a:p>
            <a:r>
              <a:rPr lang="en-CA" b="1" dirty="0"/>
              <a:t>select</a:t>
            </a:r>
            <a:endParaRPr lang="en-US" dirty="0"/>
          </a:p>
        </p:txBody>
      </p:sp>
      <p:sp>
        <p:nvSpPr>
          <p:cNvPr id="3" name="Content Placeholder 2">
            <a:extLst>
              <a:ext uri="{FF2B5EF4-FFF2-40B4-BE49-F238E27FC236}">
                <a16:creationId xmlns:a16="http://schemas.microsoft.com/office/drawing/2014/main" id="{76F26A1E-1C17-5A41-8CB8-093338272875}"/>
              </a:ext>
            </a:extLst>
          </p:cNvPr>
          <p:cNvSpPr>
            <a:spLocks noGrp="1"/>
          </p:cNvSpPr>
          <p:nvPr>
            <p:ph idx="1"/>
          </p:nvPr>
        </p:nvSpPr>
        <p:spPr>
          <a:xfrm>
            <a:off x="1141412" y="1439333"/>
            <a:ext cx="9905999" cy="4351868"/>
          </a:xfrm>
        </p:spPr>
        <p:txBody>
          <a:bodyPr/>
          <a:lstStyle/>
          <a:p>
            <a:r>
              <a:rPr lang="en-CA" dirty="0"/>
              <a:t>Select filters out the elements from a collection and returns only the matching elements</a:t>
            </a:r>
            <a:endParaRPr lang="en-US" dirty="0"/>
          </a:p>
        </p:txBody>
      </p:sp>
      <p:sp>
        <p:nvSpPr>
          <p:cNvPr id="4" name="Rectangle 3">
            <a:extLst>
              <a:ext uri="{FF2B5EF4-FFF2-40B4-BE49-F238E27FC236}">
                <a16:creationId xmlns:a16="http://schemas.microsoft.com/office/drawing/2014/main" id="{90404D55-D019-FB48-9F67-0F17B16D6D43}"/>
              </a:ext>
            </a:extLst>
          </p:cNvPr>
          <p:cNvSpPr/>
          <p:nvPr/>
        </p:nvSpPr>
        <p:spPr>
          <a:xfrm>
            <a:off x="3046411" y="2915272"/>
            <a:ext cx="6096000" cy="2585323"/>
          </a:xfrm>
          <a:prstGeom prst="rect">
            <a:avLst/>
          </a:prstGeom>
          <a:solidFill>
            <a:schemeClr val="bg1"/>
          </a:solidFill>
        </p:spPr>
        <p:txBody>
          <a:bodyPr>
            <a:spAutoFit/>
          </a:bodyPr>
          <a:lstStyle/>
          <a:p>
            <a:r>
              <a:rPr lang="en-CA" dirty="0"/>
              <a:t>[</a:t>
            </a:r>
            <a:r>
              <a:rPr lang="en-CA" dirty="0">
                <a:solidFill>
                  <a:srgbClr val="A5C261"/>
                </a:solidFill>
              </a:rPr>
              <a:t>1</a:t>
            </a:r>
            <a:r>
              <a:rPr lang="en-CA" dirty="0">
                <a:solidFill>
                  <a:srgbClr val="CC7832"/>
                </a:solidFill>
              </a:rPr>
              <a:t>,</a:t>
            </a:r>
            <a:r>
              <a:rPr lang="en-CA" dirty="0">
                <a:solidFill>
                  <a:srgbClr val="A5C261"/>
                </a:solidFill>
              </a:rPr>
              <a:t>2</a:t>
            </a:r>
            <a:r>
              <a:rPr lang="en-CA" dirty="0">
                <a:solidFill>
                  <a:srgbClr val="CC7832"/>
                </a:solidFill>
              </a:rPr>
              <a:t>,</a:t>
            </a:r>
            <a:r>
              <a:rPr lang="en-CA" dirty="0">
                <a:solidFill>
                  <a:srgbClr val="A5C261"/>
                </a:solidFill>
              </a:rPr>
              <a:t>3</a:t>
            </a:r>
            <a:r>
              <a:rPr lang="en-CA" dirty="0">
                <a:solidFill>
                  <a:srgbClr val="CC7832"/>
                </a:solidFill>
              </a:rPr>
              <a:t>,</a:t>
            </a:r>
            <a:r>
              <a:rPr lang="en-CA" dirty="0">
                <a:solidFill>
                  <a:srgbClr val="A5C261"/>
                </a:solidFill>
              </a:rPr>
              <a:t>4</a:t>
            </a:r>
            <a:r>
              <a:rPr lang="en-CA" dirty="0">
                <a:solidFill>
                  <a:srgbClr val="CC7832"/>
                </a:solidFill>
              </a:rPr>
              <a:t>,</a:t>
            </a:r>
            <a:r>
              <a:rPr lang="en-CA" dirty="0">
                <a:solidFill>
                  <a:srgbClr val="A5C261"/>
                </a:solidFill>
              </a:rPr>
              <a:t>5</a:t>
            </a:r>
            <a:r>
              <a:rPr lang="en-CA" dirty="0"/>
              <a:t>].select { </a:t>
            </a:r>
            <a:r>
              <a:rPr lang="en-CA" dirty="0">
                <a:solidFill>
                  <a:srgbClr val="CC7833"/>
                </a:solidFill>
              </a:rPr>
              <a:t>|</a:t>
            </a:r>
            <a:r>
              <a:rPr lang="en-CA" i="1" dirty="0">
                <a:solidFill>
                  <a:srgbClr val="9876AA"/>
                </a:solidFill>
              </a:rPr>
              <a:t>n</a:t>
            </a:r>
            <a:r>
              <a:rPr lang="en-CA" dirty="0">
                <a:solidFill>
                  <a:srgbClr val="CC7833"/>
                </a:solidFill>
              </a:rPr>
              <a:t>|  </a:t>
            </a:r>
            <a:r>
              <a:rPr lang="en-CA" i="1" dirty="0">
                <a:solidFill>
                  <a:srgbClr val="9876AA"/>
                </a:solidFill>
              </a:rPr>
              <a:t>n </a:t>
            </a:r>
            <a:r>
              <a:rPr lang="en-CA" dirty="0">
                <a:solidFill>
                  <a:srgbClr val="CC7833"/>
                </a:solidFill>
              </a:rPr>
              <a:t>&lt; </a:t>
            </a:r>
            <a:r>
              <a:rPr lang="en-CA" dirty="0">
                <a:solidFill>
                  <a:srgbClr val="A5C261"/>
                </a:solidFill>
              </a:rPr>
              <a:t>4  </a:t>
            </a:r>
            <a:r>
              <a:rPr lang="en-CA" dirty="0"/>
              <a:t>}</a:t>
            </a:r>
            <a:br>
              <a:rPr lang="en-CA" dirty="0"/>
            </a:br>
            <a:r>
              <a:rPr lang="en-CA" dirty="0">
                <a:solidFill>
                  <a:srgbClr val="CC7833"/>
                </a:solidFill>
              </a:rPr>
              <a:t>&gt; </a:t>
            </a:r>
            <a:r>
              <a:rPr lang="en-CA" dirty="0"/>
              <a:t>[</a:t>
            </a:r>
            <a:r>
              <a:rPr lang="en-CA" dirty="0">
                <a:solidFill>
                  <a:srgbClr val="A5C261"/>
                </a:solidFill>
              </a:rPr>
              <a:t>1</a:t>
            </a:r>
            <a:r>
              <a:rPr lang="en-CA" dirty="0">
                <a:solidFill>
                  <a:srgbClr val="CC7832"/>
                </a:solidFill>
              </a:rPr>
              <a:t>, </a:t>
            </a:r>
            <a:r>
              <a:rPr lang="en-CA" dirty="0">
                <a:solidFill>
                  <a:srgbClr val="A5C261"/>
                </a:solidFill>
              </a:rPr>
              <a:t>2</a:t>
            </a:r>
            <a:r>
              <a:rPr lang="en-CA" dirty="0">
                <a:solidFill>
                  <a:srgbClr val="CC7832"/>
                </a:solidFill>
              </a:rPr>
              <a:t>, </a:t>
            </a:r>
            <a:r>
              <a:rPr lang="en-CA" dirty="0">
                <a:solidFill>
                  <a:srgbClr val="A5C261"/>
                </a:solidFill>
              </a:rPr>
              <a:t>3</a:t>
            </a:r>
            <a:r>
              <a:rPr lang="en-CA" dirty="0"/>
              <a:t>]</a:t>
            </a:r>
            <a:br>
              <a:rPr lang="en-CA" dirty="0"/>
            </a:br>
            <a:br>
              <a:rPr lang="en-CA" dirty="0"/>
            </a:br>
            <a:r>
              <a:rPr lang="en-CA" dirty="0"/>
              <a:t>[</a:t>
            </a:r>
            <a:br>
              <a:rPr lang="en-CA" dirty="0"/>
            </a:br>
            <a:r>
              <a:rPr lang="en-CA" dirty="0"/>
              <a:t>  {</a:t>
            </a:r>
            <a:r>
              <a:rPr lang="en-CA" dirty="0">
                <a:solidFill>
                  <a:srgbClr val="6E9CBE"/>
                </a:solidFill>
              </a:rPr>
              <a:t>text</a:t>
            </a:r>
            <a:r>
              <a:rPr lang="en-CA" dirty="0"/>
              <a:t>: </a:t>
            </a:r>
            <a:r>
              <a:rPr lang="en-CA" dirty="0">
                <a:solidFill>
                  <a:srgbClr val="6A8759"/>
                </a:solidFill>
              </a:rPr>
              <a:t>'one'</a:t>
            </a:r>
            <a:r>
              <a:rPr lang="en-CA" dirty="0">
                <a:solidFill>
                  <a:srgbClr val="CC7832"/>
                </a:solidFill>
              </a:rPr>
              <a:t>, </a:t>
            </a:r>
            <a:r>
              <a:rPr lang="en-CA" dirty="0">
                <a:solidFill>
                  <a:srgbClr val="6E9CBE"/>
                </a:solidFill>
              </a:rPr>
              <a:t>number</a:t>
            </a:r>
            <a:r>
              <a:rPr lang="en-CA" dirty="0"/>
              <a:t>: </a:t>
            </a:r>
            <a:r>
              <a:rPr lang="en-CA" dirty="0">
                <a:solidFill>
                  <a:srgbClr val="A5C261"/>
                </a:solidFill>
              </a:rPr>
              <a:t>1</a:t>
            </a:r>
            <a:r>
              <a:rPr lang="en-CA" dirty="0"/>
              <a:t>}</a:t>
            </a:r>
            <a:r>
              <a:rPr lang="en-CA" dirty="0">
                <a:solidFill>
                  <a:srgbClr val="CC7832"/>
                </a:solidFill>
              </a:rPr>
              <a:t>,</a:t>
            </a:r>
            <a:br>
              <a:rPr lang="en-CA" dirty="0">
                <a:solidFill>
                  <a:srgbClr val="CC7832"/>
                </a:solidFill>
              </a:rPr>
            </a:br>
            <a:r>
              <a:rPr lang="en-CA" dirty="0">
                <a:solidFill>
                  <a:srgbClr val="CC7832"/>
                </a:solidFill>
              </a:rPr>
              <a:t>  </a:t>
            </a:r>
            <a:r>
              <a:rPr lang="en-CA" dirty="0"/>
              <a:t>{</a:t>
            </a:r>
            <a:r>
              <a:rPr lang="en-CA" dirty="0">
                <a:solidFill>
                  <a:srgbClr val="6E9CBE"/>
                </a:solidFill>
              </a:rPr>
              <a:t>text</a:t>
            </a:r>
            <a:r>
              <a:rPr lang="en-CA" dirty="0"/>
              <a:t>: </a:t>
            </a:r>
            <a:r>
              <a:rPr lang="en-CA" dirty="0">
                <a:solidFill>
                  <a:srgbClr val="6A8759"/>
                </a:solidFill>
              </a:rPr>
              <a:t>'two'</a:t>
            </a:r>
            <a:r>
              <a:rPr lang="en-CA" dirty="0">
                <a:solidFill>
                  <a:srgbClr val="CC7832"/>
                </a:solidFill>
              </a:rPr>
              <a:t>, </a:t>
            </a:r>
            <a:r>
              <a:rPr lang="en-CA" dirty="0">
                <a:solidFill>
                  <a:srgbClr val="6E9CBE"/>
                </a:solidFill>
              </a:rPr>
              <a:t>number</a:t>
            </a:r>
            <a:r>
              <a:rPr lang="en-CA" dirty="0"/>
              <a:t>: </a:t>
            </a:r>
            <a:r>
              <a:rPr lang="en-CA" dirty="0">
                <a:solidFill>
                  <a:srgbClr val="A5C261"/>
                </a:solidFill>
              </a:rPr>
              <a:t>2</a:t>
            </a:r>
            <a:r>
              <a:rPr lang="en-CA" dirty="0"/>
              <a:t>}</a:t>
            </a:r>
            <a:r>
              <a:rPr lang="en-CA" dirty="0">
                <a:solidFill>
                  <a:srgbClr val="CC7832"/>
                </a:solidFill>
              </a:rPr>
              <a:t>,</a:t>
            </a:r>
            <a:br>
              <a:rPr lang="en-CA" dirty="0">
                <a:solidFill>
                  <a:srgbClr val="CC7832"/>
                </a:solidFill>
              </a:rPr>
            </a:br>
            <a:r>
              <a:rPr lang="en-CA" dirty="0">
                <a:solidFill>
                  <a:srgbClr val="CC7832"/>
                </a:solidFill>
              </a:rPr>
              <a:t>  </a:t>
            </a:r>
            <a:r>
              <a:rPr lang="en-CA" dirty="0"/>
              <a:t>{</a:t>
            </a:r>
            <a:r>
              <a:rPr lang="en-CA" dirty="0">
                <a:solidFill>
                  <a:srgbClr val="6E9CBE"/>
                </a:solidFill>
              </a:rPr>
              <a:t>text</a:t>
            </a:r>
            <a:r>
              <a:rPr lang="en-CA" dirty="0"/>
              <a:t>: </a:t>
            </a:r>
            <a:r>
              <a:rPr lang="en-CA" dirty="0">
                <a:solidFill>
                  <a:srgbClr val="6A8759"/>
                </a:solidFill>
              </a:rPr>
              <a:t>'three'</a:t>
            </a:r>
            <a:r>
              <a:rPr lang="en-CA" dirty="0">
                <a:solidFill>
                  <a:srgbClr val="CC7832"/>
                </a:solidFill>
              </a:rPr>
              <a:t>, </a:t>
            </a:r>
            <a:r>
              <a:rPr lang="en-CA" dirty="0">
                <a:solidFill>
                  <a:srgbClr val="6E9CBE"/>
                </a:solidFill>
              </a:rPr>
              <a:t>number</a:t>
            </a:r>
            <a:r>
              <a:rPr lang="en-CA" dirty="0"/>
              <a:t>: </a:t>
            </a:r>
            <a:r>
              <a:rPr lang="en-CA" dirty="0">
                <a:solidFill>
                  <a:srgbClr val="A5C261"/>
                </a:solidFill>
              </a:rPr>
              <a:t>3</a:t>
            </a:r>
            <a:r>
              <a:rPr lang="en-CA" dirty="0"/>
              <a:t>}</a:t>
            </a:r>
            <a:br>
              <a:rPr lang="en-CA" dirty="0"/>
            </a:br>
            <a:r>
              <a:rPr lang="en-CA" dirty="0"/>
              <a:t>].select{ </a:t>
            </a:r>
            <a:r>
              <a:rPr lang="en-CA" dirty="0">
                <a:solidFill>
                  <a:srgbClr val="CC7833"/>
                </a:solidFill>
              </a:rPr>
              <a:t>|</a:t>
            </a:r>
            <a:r>
              <a:rPr lang="en-CA" i="1" dirty="0">
                <a:solidFill>
                  <a:srgbClr val="9876AA"/>
                </a:solidFill>
              </a:rPr>
              <a:t>n</a:t>
            </a:r>
            <a:r>
              <a:rPr lang="en-CA" dirty="0">
                <a:solidFill>
                  <a:srgbClr val="CC7833"/>
                </a:solidFill>
              </a:rPr>
              <a:t>| </a:t>
            </a:r>
            <a:r>
              <a:rPr lang="en-CA" i="1" dirty="0">
                <a:solidFill>
                  <a:srgbClr val="9876AA"/>
                </a:solidFill>
              </a:rPr>
              <a:t>n</a:t>
            </a:r>
            <a:r>
              <a:rPr lang="en-CA" dirty="0"/>
              <a:t>[</a:t>
            </a:r>
            <a:r>
              <a:rPr lang="en-CA" dirty="0">
                <a:solidFill>
                  <a:srgbClr val="6E9CBE"/>
                </a:solidFill>
              </a:rPr>
              <a:t>:number</a:t>
            </a:r>
            <a:r>
              <a:rPr lang="en-CA" dirty="0"/>
              <a:t>] </a:t>
            </a:r>
            <a:r>
              <a:rPr lang="en-CA" dirty="0">
                <a:solidFill>
                  <a:srgbClr val="CC7833"/>
                </a:solidFill>
              </a:rPr>
              <a:t>&lt; </a:t>
            </a:r>
            <a:r>
              <a:rPr lang="en-CA" dirty="0">
                <a:solidFill>
                  <a:srgbClr val="A5C261"/>
                </a:solidFill>
              </a:rPr>
              <a:t>3</a:t>
            </a:r>
            <a:r>
              <a:rPr lang="en-CA" dirty="0"/>
              <a:t>}</a:t>
            </a:r>
            <a:br>
              <a:rPr lang="en-CA" dirty="0"/>
            </a:br>
            <a:r>
              <a:rPr lang="en-CA" dirty="0">
                <a:solidFill>
                  <a:srgbClr val="CC7833"/>
                </a:solidFill>
              </a:rPr>
              <a:t>&gt; </a:t>
            </a:r>
            <a:r>
              <a:rPr lang="en-CA" dirty="0"/>
              <a:t>[{</a:t>
            </a:r>
            <a:r>
              <a:rPr lang="en-CA" dirty="0">
                <a:solidFill>
                  <a:srgbClr val="6E9CBE"/>
                </a:solidFill>
              </a:rPr>
              <a:t>:text</a:t>
            </a:r>
            <a:r>
              <a:rPr lang="en-CA" i="1" dirty="0">
                <a:solidFill>
                  <a:srgbClr val="FFC66D"/>
                </a:solidFill>
              </a:rPr>
              <a:t>=&gt;</a:t>
            </a:r>
            <a:r>
              <a:rPr lang="en-CA" b="1" dirty="0">
                <a:solidFill>
                  <a:srgbClr val="52A12E"/>
                </a:solidFill>
              </a:rPr>
              <a:t>"one"</a:t>
            </a:r>
            <a:r>
              <a:rPr lang="en-CA" dirty="0">
                <a:solidFill>
                  <a:srgbClr val="CC7832"/>
                </a:solidFill>
              </a:rPr>
              <a:t>, </a:t>
            </a:r>
            <a:r>
              <a:rPr lang="en-CA" dirty="0">
                <a:solidFill>
                  <a:srgbClr val="6E9CBE"/>
                </a:solidFill>
              </a:rPr>
              <a:t>:number</a:t>
            </a:r>
            <a:r>
              <a:rPr lang="en-CA" i="1" dirty="0">
                <a:solidFill>
                  <a:srgbClr val="FFC66D"/>
                </a:solidFill>
              </a:rPr>
              <a:t>=&gt;</a:t>
            </a:r>
            <a:r>
              <a:rPr lang="en-CA" dirty="0">
                <a:solidFill>
                  <a:srgbClr val="A5C261"/>
                </a:solidFill>
              </a:rPr>
              <a:t>1</a:t>
            </a:r>
            <a:r>
              <a:rPr lang="en-CA" dirty="0"/>
              <a:t>}</a:t>
            </a:r>
            <a:r>
              <a:rPr lang="en-CA" dirty="0">
                <a:solidFill>
                  <a:srgbClr val="CC7832"/>
                </a:solidFill>
              </a:rPr>
              <a:t>, </a:t>
            </a:r>
            <a:r>
              <a:rPr lang="en-CA" dirty="0"/>
              <a:t>{</a:t>
            </a:r>
            <a:r>
              <a:rPr lang="en-CA" dirty="0">
                <a:solidFill>
                  <a:srgbClr val="6E9CBE"/>
                </a:solidFill>
              </a:rPr>
              <a:t>:text</a:t>
            </a:r>
            <a:r>
              <a:rPr lang="en-CA" i="1" dirty="0">
                <a:solidFill>
                  <a:srgbClr val="FFC66D"/>
                </a:solidFill>
              </a:rPr>
              <a:t>=&gt;</a:t>
            </a:r>
            <a:r>
              <a:rPr lang="en-CA" b="1" dirty="0">
                <a:solidFill>
                  <a:srgbClr val="52A12E"/>
                </a:solidFill>
              </a:rPr>
              <a:t>"two"</a:t>
            </a:r>
            <a:r>
              <a:rPr lang="en-CA" dirty="0">
                <a:solidFill>
                  <a:srgbClr val="CC7832"/>
                </a:solidFill>
              </a:rPr>
              <a:t>, </a:t>
            </a:r>
            <a:r>
              <a:rPr lang="en-CA" dirty="0">
                <a:solidFill>
                  <a:srgbClr val="6E9CBE"/>
                </a:solidFill>
              </a:rPr>
              <a:t>:number</a:t>
            </a:r>
            <a:r>
              <a:rPr lang="en-CA" i="1" dirty="0">
                <a:solidFill>
                  <a:srgbClr val="FFC66D"/>
                </a:solidFill>
              </a:rPr>
              <a:t>=&gt;</a:t>
            </a:r>
            <a:r>
              <a:rPr lang="en-CA" dirty="0">
                <a:solidFill>
                  <a:srgbClr val="A5C261"/>
                </a:solidFill>
              </a:rPr>
              <a:t>2</a:t>
            </a:r>
            <a:r>
              <a:rPr lang="en-CA" dirty="0"/>
              <a:t>}]</a:t>
            </a:r>
            <a:endParaRPr lang="en-US" dirty="0"/>
          </a:p>
        </p:txBody>
      </p:sp>
    </p:spTree>
    <p:extLst>
      <p:ext uri="{BB962C8B-B14F-4D97-AF65-F5344CB8AC3E}">
        <p14:creationId xmlns:p14="http://schemas.microsoft.com/office/powerpoint/2010/main" val="1983512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B0826-BE1C-1840-BC82-5214E2D28D88}"/>
              </a:ext>
            </a:extLst>
          </p:cNvPr>
          <p:cNvSpPr>
            <a:spLocks noGrp="1"/>
          </p:cNvSpPr>
          <p:nvPr>
            <p:ph type="title"/>
          </p:nvPr>
        </p:nvSpPr>
        <p:spPr>
          <a:xfrm>
            <a:off x="1141413" y="618518"/>
            <a:ext cx="9905998" cy="956282"/>
          </a:xfrm>
        </p:spPr>
        <p:txBody>
          <a:bodyPr/>
          <a:lstStyle/>
          <a:p>
            <a:r>
              <a:rPr lang="en-CA" b="1" dirty="0"/>
              <a:t>find</a:t>
            </a:r>
            <a:endParaRPr lang="en-US" dirty="0"/>
          </a:p>
        </p:txBody>
      </p:sp>
      <p:sp>
        <p:nvSpPr>
          <p:cNvPr id="3" name="Content Placeholder 2">
            <a:extLst>
              <a:ext uri="{FF2B5EF4-FFF2-40B4-BE49-F238E27FC236}">
                <a16:creationId xmlns:a16="http://schemas.microsoft.com/office/drawing/2014/main" id="{AFF9C330-4272-A644-9616-C61768B1E994}"/>
              </a:ext>
            </a:extLst>
          </p:cNvPr>
          <p:cNvSpPr>
            <a:spLocks noGrp="1"/>
          </p:cNvSpPr>
          <p:nvPr>
            <p:ph idx="1"/>
          </p:nvPr>
        </p:nvSpPr>
        <p:spPr>
          <a:xfrm>
            <a:off x="1141412" y="1405467"/>
            <a:ext cx="9905999" cy="4385734"/>
          </a:xfrm>
        </p:spPr>
        <p:txBody>
          <a:bodyPr/>
          <a:lstStyle/>
          <a:p>
            <a:r>
              <a:rPr lang="en-CA" dirty="0"/>
              <a:t>The same as select, it filters out the elements from a collection but it returns only the first matching element</a:t>
            </a:r>
            <a:endParaRPr lang="en-US" dirty="0"/>
          </a:p>
        </p:txBody>
      </p:sp>
      <p:sp>
        <p:nvSpPr>
          <p:cNvPr id="4" name="Rectangle 3">
            <a:extLst>
              <a:ext uri="{FF2B5EF4-FFF2-40B4-BE49-F238E27FC236}">
                <a16:creationId xmlns:a16="http://schemas.microsoft.com/office/drawing/2014/main" id="{A3AF39BA-931A-B84C-BDAC-A44CAAB0AAC2}"/>
              </a:ext>
            </a:extLst>
          </p:cNvPr>
          <p:cNvSpPr/>
          <p:nvPr/>
        </p:nvSpPr>
        <p:spPr>
          <a:xfrm>
            <a:off x="2658534" y="2966072"/>
            <a:ext cx="6096000" cy="2585323"/>
          </a:xfrm>
          <a:prstGeom prst="rect">
            <a:avLst/>
          </a:prstGeom>
          <a:solidFill>
            <a:schemeClr val="bg1"/>
          </a:solidFill>
        </p:spPr>
        <p:txBody>
          <a:bodyPr>
            <a:spAutoFit/>
          </a:bodyPr>
          <a:lstStyle/>
          <a:p>
            <a:r>
              <a:rPr lang="en-CA" dirty="0"/>
              <a:t>[</a:t>
            </a:r>
            <a:r>
              <a:rPr lang="en-CA" dirty="0">
                <a:solidFill>
                  <a:srgbClr val="A5C261"/>
                </a:solidFill>
              </a:rPr>
              <a:t>1</a:t>
            </a:r>
            <a:r>
              <a:rPr lang="en-CA" dirty="0">
                <a:solidFill>
                  <a:srgbClr val="CC7832"/>
                </a:solidFill>
              </a:rPr>
              <a:t>,</a:t>
            </a:r>
            <a:r>
              <a:rPr lang="en-CA" dirty="0">
                <a:solidFill>
                  <a:srgbClr val="A5C261"/>
                </a:solidFill>
              </a:rPr>
              <a:t>2</a:t>
            </a:r>
            <a:r>
              <a:rPr lang="en-CA" dirty="0">
                <a:solidFill>
                  <a:srgbClr val="CC7832"/>
                </a:solidFill>
              </a:rPr>
              <a:t>,</a:t>
            </a:r>
            <a:r>
              <a:rPr lang="en-CA" dirty="0">
                <a:solidFill>
                  <a:srgbClr val="A5C261"/>
                </a:solidFill>
              </a:rPr>
              <a:t>3</a:t>
            </a:r>
            <a:r>
              <a:rPr lang="en-CA" dirty="0">
                <a:solidFill>
                  <a:srgbClr val="CC7832"/>
                </a:solidFill>
              </a:rPr>
              <a:t>,</a:t>
            </a:r>
            <a:r>
              <a:rPr lang="en-CA" dirty="0">
                <a:solidFill>
                  <a:srgbClr val="A5C261"/>
                </a:solidFill>
              </a:rPr>
              <a:t>4</a:t>
            </a:r>
            <a:r>
              <a:rPr lang="en-CA" dirty="0">
                <a:solidFill>
                  <a:srgbClr val="CC7832"/>
                </a:solidFill>
              </a:rPr>
              <a:t>,</a:t>
            </a:r>
            <a:r>
              <a:rPr lang="en-CA" dirty="0">
                <a:solidFill>
                  <a:srgbClr val="A5C261"/>
                </a:solidFill>
              </a:rPr>
              <a:t>5</a:t>
            </a:r>
            <a:r>
              <a:rPr lang="en-CA" dirty="0"/>
              <a:t>].find{ </a:t>
            </a:r>
            <a:r>
              <a:rPr lang="en-CA" dirty="0">
                <a:solidFill>
                  <a:srgbClr val="CC7833"/>
                </a:solidFill>
              </a:rPr>
              <a:t>|</a:t>
            </a:r>
            <a:r>
              <a:rPr lang="en-CA" i="1" dirty="0">
                <a:solidFill>
                  <a:srgbClr val="9876AA"/>
                </a:solidFill>
              </a:rPr>
              <a:t>n</a:t>
            </a:r>
            <a:r>
              <a:rPr lang="en-CA" dirty="0">
                <a:solidFill>
                  <a:srgbClr val="CC7833"/>
                </a:solidFill>
              </a:rPr>
              <a:t>|  </a:t>
            </a:r>
            <a:r>
              <a:rPr lang="en-CA" i="1" dirty="0">
                <a:solidFill>
                  <a:srgbClr val="9876AA"/>
                </a:solidFill>
              </a:rPr>
              <a:t>n </a:t>
            </a:r>
            <a:r>
              <a:rPr lang="en-CA" dirty="0">
                <a:solidFill>
                  <a:srgbClr val="CC7833"/>
                </a:solidFill>
              </a:rPr>
              <a:t>&lt; </a:t>
            </a:r>
            <a:r>
              <a:rPr lang="en-CA" dirty="0">
                <a:solidFill>
                  <a:srgbClr val="A5C261"/>
                </a:solidFill>
              </a:rPr>
              <a:t>4  </a:t>
            </a:r>
            <a:r>
              <a:rPr lang="en-CA" dirty="0"/>
              <a:t>}</a:t>
            </a:r>
            <a:br>
              <a:rPr lang="en-CA" dirty="0"/>
            </a:br>
            <a:r>
              <a:rPr lang="en-CA" dirty="0">
                <a:solidFill>
                  <a:srgbClr val="CC7833"/>
                </a:solidFill>
              </a:rPr>
              <a:t>&gt; </a:t>
            </a:r>
            <a:r>
              <a:rPr lang="en-CA" dirty="0">
                <a:solidFill>
                  <a:srgbClr val="A5C261"/>
                </a:solidFill>
              </a:rPr>
              <a:t>1</a:t>
            </a:r>
            <a:br>
              <a:rPr lang="en-CA" dirty="0">
                <a:solidFill>
                  <a:srgbClr val="A5C261"/>
                </a:solidFill>
              </a:rPr>
            </a:br>
            <a:br>
              <a:rPr lang="en-CA" dirty="0">
                <a:solidFill>
                  <a:srgbClr val="A5C261"/>
                </a:solidFill>
              </a:rPr>
            </a:br>
            <a:r>
              <a:rPr lang="en-CA" dirty="0"/>
              <a:t>[</a:t>
            </a:r>
            <a:br>
              <a:rPr lang="en-CA" dirty="0"/>
            </a:br>
            <a:r>
              <a:rPr lang="en-CA" dirty="0"/>
              <a:t>  {</a:t>
            </a:r>
            <a:r>
              <a:rPr lang="en-CA" dirty="0">
                <a:solidFill>
                  <a:srgbClr val="6E9CBE"/>
                </a:solidFill>
              </a:rPr>
              <a:t>text</a:t>
            </a:r>
            <a:r>
              <a:rPr lang="en-CA" dirty="0"/>
              <a:t>: </a:t>
            </a:r>
            <a:r>
              <a:rPr lang="en-CA" dirty="0">
                <a:solidFill>
                  <a:srgbClr val="6A8759"/>
                </a:solidFill>
              </a:rPr>
              <a:t>'one'</a:t>
            </a:r>
            <a:r>
              <a:rPr lang="en-CA" dirty="0">
                <a:solidFill>
                  <a:srgbClr val="CC7832"/>
                </a:solidFill>
              </a:rPr>
              <a:t>, </a:t>
            </a:r>
            <a:r>
              <a:rPr lang="en-CA" dirty="0">
                <a:solidFill>
                  <a:srgbClr val="6E9CBE"/>
                </a:solidFill>
              </a:rPr>
              <a:t>number</a:t>
            </a:r>
            <a:r>
              <a:rPr lang="en-CA" dirty="0"/>
              <a:t>: </a:t>
            </a:r>
            <a:r>
              <a:rPr lang="en-CA" dirty="0">
                <a:solidFill>
                  <a:srgbClr val="A5C261"/>
                </a:solidFill>
              </a:rPr>
              <a:t>1</a:t>
            </a:r>
            <a:r>
              <a:rPr lang="en-CA" dirty="0"/>
              <a:t>}</a:t>
            </a:r>
            <a:r>
              <a:rPr lang="en-CA" dirty="0">
                <a:solidFill>
                  <a:srgbClr val="CC7832"/>
                </a:solidFill>
              </a:rPr>
              <a:t>,</a:t>
            </a:r>
            <a:br>
              <a:rPr lang="en-CA" dirty="0">
                <a:solidFill>
                  <a:srgbClr val="CC7832"/>
                </a:solidFill>
              </a:rPr>
            </a:br>
            <a:r>
              <a:rPr lang="en-CA" dirty="0">
                <a:solidFill>
                  <a:srgbClr val="CC7832"/>
                </a:solidFill>
              </a:rPr>
              <a:t>  </a:t>
            </a:r>
            <a:r>
              <a:rPr lang="en-CA" dirty="0"/>
              <a:t>{</a:t>
            </a:r>
            <a:r>
              <a:rPr lang="en-CA" dirty="0">
                <a:solidFill>
                  <a:srgbClr val="6E9CBE"/>
                </a:solidFill>
              </a:rPr>
              <a:t>text</a:t>
            </a:r>
            <a:r>
              <a:rPr lang="en-CA" dirty="0"/>
              <a:t>: </a:t>
            </a:r>
            <a:r>
              <a:rPr lang="en-CA" dirty="0">
                <a:solidFill>
                  <a:srgbClr val="6A8759"/>
                </a:solidFill>
              </a:rPr>
              <a:t>'two'</a:t>
            </a:r>
            <a:r>
              <a:rPr lang="en-CA" dirty="0">
                <a:solidFill>
                  <a:srgbClr val="CC7832"/>
                </a:solidFill>
              </a:rPr>
              <a:t>, </a:t>
            </a:r>
            <a:r>
              <a:rPr lang="en-CA" dirty="0">
                <a:solidFill>
                  <a:srgbClr val="6E9CBE"/>
                </a:solidFill>
              </a:rPr>
              <a:t>number</a:t>
            </a:r>
            <a:r>
              <a:rPr lang="en-CA" dirty="0"/>
              <a:t>: </a:t>
            </a:r>
            <a:r>
              <a:rPr lang="en-CA" dirty="0">
                <a:solidFill>
                  <a:srgbClr val="A5C261"/>
                </a:solidFill>
              </a:rPr>
              <a:t>2</a:t>
            </a:r>
            <a:r>
              <a:rPr lang="en-CA" dirty="0"/>
              <a:t>}</a:t>
            </a:r>
            <a:r>
              <a:rPr lang="en-CA" dirty="0">
                <a:solidFill>
                  <a:srgbClr val="CC7832"/>
                </a:solidFill>
              </a:rPr>
              <a:t>,</a:t>
            </a:r>
            <a:br>
              <a:rPr lang="en-CA" dirty="0">
                <a:solidFill>
                  <a:srgbClr val="CC7832"/>
                </a:solidFill>
              </a:rPr>
            </a:br>
            <a:r>
              <a:rPr lang="en-CA" dirty="0">
                <a:solidFill>
                  <a:srgbClr val="CC7832"/>
                </a:solidFill>
              </a:rPr>
              <a:t>  </a:t>
            </a:r>
            <a:r>
              <a:rPr lang="en-CA" dirty="0"/>
              <a:t>{</a:t>
            </a:r>
            <a:r>
              <a:rPr lang="en-CA" dirty="0">
                <a:solidFill>
                  <a:srgbClr val="6E9CBE"/>
                </a:solidFill>
              </a:rPr>
              <a:t>text</a:t>
            </a:r>
            <a:r>
              <a:rPr lang="en-CA" dirty="0"/>
              <a:t>: </a:t>
            </a:r>
            <a:r>
              <a:rPr lang="en-CA" dirty="0">
                <a:solidFill>
                  <a:srgbClr val="6A8759"/>
                </a:solidFill>
              </a:rPr>
              <a:t>'three'</a:t>
            </a:r>
            <a:r>
              <a:rPr lang="en-CA" dirty="0">
                <a:solidFill>
                  <a:srgbClr val="CC7832"/>
                </a:solidFill>
              </a:rPr>
              <a:t>, </a:t>
            </a:r>
            <a:r>
              <a:rPr lang="en-CA" dirty="0">
                <a:solidFill>
                  <a:srgbClr val="6E9CBE"/>
                </a:solidFill>
              </a:rPr>
              <a:t>number</a:t>
            </a:r>
            <a:r>
              <a:rPr lang="en-CA" dirty="0"/>
              <a:t>: </a:t>
            </a:r>
            <a:r>
              <a:rPr lang="en-CA" dirty="0">
                <a:solidFill>
                  <a:srgbClr val="A5C261"/>
                </a:solidFill>
              </a:rPr>
              <a:t>3</a:t>
            </a:r>
            <a:r>
              <a:rPr lang="en-CA" dirty="0"/>
              <a:t>}</a:t>
            </a:r>
            <a:br>
              <a:rPr lang="en-CA" dirty="0"/>
            </a:br>
            <a:r>
              <a:rPr lang="en-CA" dirty="0"/>
              <a:t>].find{ </a:t>
            </a:r>
            <a:r>
              <a:rPr lang="en-CA" dirty="0">
                <a:solidFill>
                  <a:srgbClr val="CC7833"/>
                </a:solidFill>
              </a:rPr>
              <a:t>|</a:t>
            </a:r>
            <a:r>
              <a:rPr lang="en-CA" i="1" dirty="0">
                <a:solidFill>
                  <a:srgbClr val="9876AA"/>
                </a:solidFill>
              </a:rPr>
              <a:t>n</a:t>
            </a:r>
            <a:r>
              <a:rPr lang="en-CA" dirty="0">
                <a:solidFill>
                  <a:srgbClr val="CC7833"/>
                </a:solidFill>
              </a:rPr>
              <a:t>| </a:t>
            </a:r>
            <a:r>
              <a:rPr lang="en-CA" i="1" dirty="0">
                <a:solidFill>
                  <a:srgbClr val="9876AA"/>
                </a:solidFill>
              </a:rPr>
              <a:t>n</a:t>
            </a:r>
            <a:r>
              <a:rPr lang="en-CA" dirty="0"/>
              <a:t>[</a:t>
            </a:r>
            <a:r>
              <a:rPr lang="en-CA" dirty="0">
                <a:solidFill>
                  <a:srgbClr val="6E9CBE"/>
                </a:solidFill>
              </a:rPr>
              <a:t>:text</a:t>
            </a:r>
            <a:r>
              <a:rPr lang="en-CA" dirty="0"/>
              <a:t>] </a:t>
            </a:r>
            <a:r>
              <a:rPr lang="en-CA" dirty="0">
                <a:solidFill>
                  <a:srgbClr val="CC7833"/>
                </a:solidFill>
              </a:rPr>
              <a:t>== </a:t>
            </a:r>
            <a:r>
              <a:rPr lang="en-CA" dirty="0">
                <a:solidFill>
                  <a:srgbClr val="6A8759"/>
                </a:solidFill>
              </a:rPr>
              <a:t>'two'</a:t>
            </a:r>
            <a:r>
              <a:rPr lang="en-CA" dirty="0"/>
              <a:t>}</a:t>
            </a:r>
            <a:br>
              <a:rPr lang="en-CA" dirty="0"/>
            </a:br>
            <a:r>
              <a:rPr lang="en-CA" dirty="0">
                <a:solidFill>
                  <a:srgbClr val="CC7833"/>
                </a:solidFill>
              </a:rPr>
              <a:t>&gt; </a:t>
            </a:r>
            <a:r>
              <a:rPr lang="en-CA" dirty="0"/>
              <a:t>{</a:t>
            </a:r>
            <a:r>
              <a:rPr lang="en-CA" dirty="0">
                <a:solidFill>
                  <a:srgbClr val="6E9CBE"/>
                </a:solidFill>
              </a:rPr>
              <a:t>:text</a:t>
            </a:r>
            <a:r>
              <a:rPr lang="en-CA" i="1" dirty="0">
                <a:solidFill>
                  <a:srgbClr val="FFC66D"/>
                </a:solidFill>
              </a:rPr>
              <a:t>=&gt;</a:t>
            </a:r>
            <a:r>
              <a:rPr lang="en-CA" b="1" dirty="0">
                <a:solidFill>
                  <a:srgbClr val="52A12E"/>
                </a:solidFill>
              </a:rPr>
              <a:t>"two"</a:t>
            </a:r>
            <a:r>
              <a:rPr lang="en-CA" dirty="0">
                <a:solidFill>
                  <a:srgbClr val="CC7832"/>
                </a:solidFill>
              </a:rPr>
              <a:t>, </a:t>
            </a:r>
            <a:r>
              <a:rPr lang="en-CA" dirty="0">
                <a:solidFill>
                  <a:srgbClr val="6E9CBE"/>
                </a:solidFill>
              </a:rPr>
              <a:t>:number</a:t>
            </a:r>
            <a:r>
              <a:rPr lang="en-CA" i="1" dirty="0">
                <a:solidFill>
                  <a:srgbClr val="FFC66D"/>
                </a:solidFill>
              </a:rPr>
              <a:t>=&gt;</a:t>
            </a:r>
            <a:r>
              <a:rPr lang="en-CA" dirty="0">
                <a:solidFill>
                  <a:srgbClr val="A5C261"/>
                </a:solidFill>
              </a:rPr>
              <a:t>2</a:t>
            </a:r>
            <a:r>
              <a:rPr lang="en-CA" dirty="0"/>
              <a:t>}</a:t>
            </a:r>
            <a:endParaRPr lang="en-US" dirty="0"/>
          </a:p>
        </p:txBody>
      </p:sp>
    </p:spTree>
    <p:extLst>
      <p:ext uri="{BB962C8B-B14F-4D97-AF65-F5344CB8AC3E}">
        <p14:creationId xmlns:p14="http://schemas.microsoft.com/office/powerpoint/2010/main" val="3431188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C594-FDA5-F542-85FF-B336B9B750B7}"/>
              </a:ext>
            </a:extLst>
          </p:cNvPr>
          <p:cNvSpPr>
            <a:spLocks noGrp="1"/>
          </p:cNvSpPr>
          <p:nvPr>
            <p:ph type="title"/>
          </p:nvPr>
        </p:nvSpPr>
        <p:spPr/>
        <p:txBody>
          <a:bodyPr/>
          <a:lstStyle/>
          <a:p>
            <a:r>
              <a:rPr lang="en-CA" b="1" dirty="0"/>
              <a:t>reject</a:t>
            </a:r>
            <a:br>
              <a:rPr lang="en-CA" b="1" dirty="0"/>
            </a:br>
            <a:endParaRPr lang="en-US" dirty="0"/>
          </a:p>
        </p:txBody>
      </p:sp>
      <p:sp>
        <p:nvSpPr>
          <p:cNvPr id="3" name="Content Placeholder 2">
            <a:extLst>
              <a:ext uri="{FF2B5EF4-FFF2-40B4-BE49-F238E27FC236}">
                <a16:creationId xmlns:a16="http://schemas.microsoft.com/office/drawing/2014/main" id="{DE959DD2-37A1-0743-8EF5-91BCDB49BC63}"/>
              </a:ext>
            </a:extLst>
          </p:cNvPr>
          <p:cNvSpPr>
            <a:spLocks noGrp="1"/>
          </p:cNvSpPr>
          <p:nvPr>
            <p:ph idx="1"/>
          </p:nvPr>
        </p:nvSpPr>
        <p:spPr/>
        <p:txBody>
          <a:bodyPr/>
          <a:lstStyle/>
          <a:p>
            <a:r>
              <a:rPr lang="en-CA" dirty="0"/>
              <a:t>Filters out the elements from a collection and returns the non matching elements.</a:t>
            </a:r>
          </a:p>
          <a:p>
            <a:endParaRPr lang="en-US" dirty="0"/>
          </a:p>
        </p:txBody>
      </p:sp>
      <p:sp>
        <p:nvSpPr>
          <p:cNvPr id="4" name="Rectangle 3">
            <a:extLst>
              <a:ext uri="{FF2B5EF4-FFF2-40B4-BE49-F238E27FC236}">
                <a16:creationId xmlns:a16="http://schemas.microsoft.com/office/drawing/2014/main" id="{5F662BEB-096B-6F4D-BF41-36D43E3BDF00}"/>
              </a:ext>
            </a:extLst>
          </p:cNvPr>
          <p:cNvSpPr/>
          <p:nvPr/>
        </p:nvSpPr>
        <p:spPr>
          <a:xfrm>
            <a:off x="2827867" y="3653473"/>
            <a:ext cx="6096000" cy="2585323"/>
          </a:xfrm>
          <a:prstGeom prst="rect">
            <a:avLst/>
          </a:prstGeom>
          <a:solidFill>
            <a:schemeClr val="bg1"/>
          </a:solidFill>
        </p:spPr>
        <p:txBody>
          <a:bodyPr>
            <a:spAutoFit/>
          </a:bodyPr>
          <a:lstStyle/>
          <a:p>
            <a:r>
              <a:rPr lang="en-CA" dirty="0"/>
              <a:t>[</a:t>
            </a:r>
            <a:r>
              <a:rPr lang="en-CA" dirty="0">
                <a:solidFill>
                  <a:srgbClr val="A5C261"/>
                </a:solidFill>
              </a:rPr>
              <a:t>1</a:t>
            </a:r>
            <a:r>
              <a:rPr lang="en-CA" dirty="0">
                <a:solidFill>
                  <a:srgbClr val="CC7832"/>
                </a:solidFill>
              </a:rPr>
              <a:t>,</a:t>
            </a:r>
            <a:r>
              <a:rPr lang="en-CA" dirty="0">
                <a:solidFill>
                  <a:srgbClr val="A5C261"/>
                </a:solidFill>
              </a:rPr>
              <a:t>2</a:t>
            </a:r>
            <a:r>
              <a:rPr lang="en-CA" dirty="0">
                <a:solidFill>
                  <a:srgbClr val="CC7832"/>
                </a:solidFill>
              </a:rPr>
              <a:t>,</a:t>
            </a:r>
            <a:r>
              <a:rPr lang="en-CA" dirty="0">
                <a:solidFill>
                  <a:srgbClr val="A5C261"/>
                </a:solidFill>
              </a:rPr>
              <a:t>3</a:t>
            </a:r>
            <a:r>
              <a:rPr lang="en-CA" dirty="0">
                <a:solidFill>
                  <a:srgbClr val="CC7832"/>
                </a:solidFill>
              </a:rPr>
              <a:t>,</a:t>
            </a:r>
            <a:r>
              <a:rPr lang="en-CA" dirty="0">
                <a:solidFill>
                  <a:srgbClr val="A5C261"/>
                </a:solidFill>
              </a:rPr>
              <a:t>4</a:t>
            </a:r>
            <a:r>
              <a:rPr lang="en-CA" dirty="0">
                <a:solidFill>
                  <a:srgbClr val="CC7832"/>
                </a:solidFill>
              </a:rPr>
              <a:t>,</a:t>
            </a:r>
            <a:r>
              <a:rPr lang="en-CA" dirty="0">
                <a:solidFill>
                  <a:srgbClr val="A5C261"/>
                </a:solidFill>
              </a:rPr>
              <a:t>5</a:t>
            </a:r>
            <a:r>
              <a:rPr lang="en-CA" dirty="0"/>
              <a:t>].reject { </a:t>
            </a:r>
            <a:r>
              <a:rPr lang="en-CA" dirty="0">
                <a:solidFill>
                  <a:srgbClr val="CC7833"/>
                </a:solidFill>
              </a:rPr>
              <a:t>|</a:t>
            </a:r>
            <a:r>
              <a:rPr lang="en-CA" i="1" dirty="0">
                <a:solidFill>
                  <a:srgbClr val="9876AA"/>
                </a:solidFill>
              </a:rPr>
              <a:t>n</a:t>
            </a:r>
            <a:r>
              <a:rPr lang="en-CA" dirty="0">
                <a:solidFill>
                  <a:srgbClr val="CC7833"/>
                </a:solidFill>
              </a:rPr>
              <a:t>|  </a:t>
            </a:r>
            <a:r>
              <a:rPr lang="en-CA" i="1" dirty="0">
                <a:solidFill>
                  <a:srgbClr val="9876AA"/>
                </a:solidFill>
              </a:rPr>
              <a:t>n </a:t>
            </a:r>
            <a:r>
              <a:rPr lang="en-CA" dirty="0">
                <a:solidFill>
                  <a:srgbClr val="CC7833"/>
                </a:solidFill>
              </a:rPr>
              <a:t>&lt; </a:t>
            </a:r>
            <a:r>
              <a:rPr lang="en-CA" dirty="0">
                <a:solidFill>
                  <a:srgbClr val="A5C261"/>
                </a:solidFill>
              </a:rPr>
              <a:t>4  </a:t>
            </a:r>
            <a:r>
              <a:rPr lang="en-CA" dirty="0"/>
              <a:t>}</a:t>
            </a:r>
            <a:br>
              <a:rPr lang="en-CA" dirty="0"/>
            </a:br>
            <a:r>
              <a:rPr lang="en-CA" dirty="0">
                <a:solidFill>
                  <a:srgbClr val="CC7833"/>
                </a:solidFill>
              </a:rPr>
              <a:t>&gt; </a:t>
            </a:r>
            <a:r>
              <a:rPr lang="en-CA" dirty="0"/>
              <a:t>[</a:t>
            </a:r>
            <a:r>
              <a:rPr lang="en-CA" dirty="0">
                <a:solidFill>
                  <a:srgbClr val="A5C261"/>
                </a:solidFill>
              </a:rPr>
              <a:t>4</a:t>
            </a:r>
            <a:r>
              <a:rPr lang="en-CA" dirty="0">
                <a:solidFill>
                  <a:srgbClr val="CC7832"/>
                </a:solidFill>
              </a:rPr>
              <a:t>, </a:t>
            </a:r>
            <a:r>
              <a:rPr lang="en-CA" dirty="0">
                <a:solidFill>
                  <a:srgbClr val="A5C261"/>
                </a:solidFill>
              </a:rPr>
              <a:t>5</a:t>
            </a:r>
            <a:r>
              <a:rPr lang="en-CA" dirty="0"/>
              <a:t>]</a:t>
            </a:r>
            <a:br>
              <a:rPr lang="en-CA" dirty="0"/>
            </a:br>
            <a:br>
              <a:rPr lang="en-CA" dirty="0"/>
            </a:br>
            <a:r>
              <a:rPr lang="en-CA" dirty="0"/>
              <a:t>[</a:t>
            </a:r>
            <a:br>
              <a:rPr lang="en-CA" dirty="0"/>
            </a:br>
            <a:r>
              <a:rPr lang="en-CA" dirty="0"/>
              <a:t>  {</a:t>
            </a:r>
            <a:r>
              <a:rPr lang="en-CA" dirty="0">
                <a:solidFill>
                  <a:srgbClr val="6E9CBE"/>
                </a:solidFill>
              </a:rPr>
              <a:t>text</a:t>
            </a:r>
            <a:r>
              <a:rPr lang="en-CA" dirty="0"/>
              <a:t>: </a:t>
            </a:r>
            <a:r>
              <a:rPr lang="en-CA" dirty="0">
                <a:solidFill>
                  <a:srgbClr val="6A8759"/>
                </a:solidFill>
              </a:rPr>
              <a:t>'one'</a:t>
            </a:r>
            <a:r>
              <a:rPr lang="en-CA" dirty="0">
                <a:solidFill>
                  <a:srgbClr val="CC7832"/>
                </a:solidFill>
              </a:rPr>
              <a:t>, </a:t>
            </a:r>
            <a:r>
              <a:rPr lang="en-CA" dirty="0">
                <a:solidFill>
                  <a:srgbClr val="6E9CBE"/>
                </a:solidFill>
              </a:rPr>
              <a:t>number</a:t>
            </a:r>
            <a:r>
              <a:rPr lang="en-CA" dirty="0"/>
              <a:t>: </a:t>
            </a:r>
            <a:r>
              <a:rPr lang="en-CA" dirty="0">
                <a:solidFill>
                  <a:srgbClr val="A5C261"/>
                </a:solidFill>
              </a:rPr>
              <a:t>1</a:t>
            </a:r>
            <a:r>
              <a:rPr lang="en-CA" dirty="0"/>
              <a:t>}</a:t>
            </a:r>
            <a:r>
              <a:rPr lang="en-CA" dirty="0">
                <a:solidFill>
                  <a:srgbClr val="CC7832"/>
                </a:solidFill>
              </a:rPr>
              <a:t>,</a:t>
            </a:r>
            <a:br>
              <a:rPr lang="en-CA" dirty="0">
                <a:solidFill>
                  <a:srgbClr val="CC7832"/>
                </a:solidFill>
              </a:rPr>
            </a:br>
            <a:r>
              <a:rPr lang="en-CA" dirty="0">
                <a:solidFill>
                  <a:srgbClr val="CC7832"/>
                </a:solidFill>
              </a:rPr>
              <a:t>  </a:t>
            </a:r>
            <a:r>
              <a:rPr lang="en-CA" dirty="0"/>
              <a:t>{</a:t>
            </a:r>
            <a:r>
              <a:rPr lang="en-CA" dirty="0">
                <a:solidFill>
                  <a:srgbClr val="6E9CBE"/>
                </a:solidFill>
              </a:rPr>
              <a:t>text</a:t>
            </a:r>
            <a:r>
              <a:rPr lang="en-CA" dirty="0"/>
              <a:t>: </a:t>
            </a:r>
            <a:r>
              <a:rPr lang="en-CA" dirty="0">
                <a:solidFill>
                  <a:srgbClr val="6A8759"/>
                </a:solidFill>
              </a:rPr>
              <a:t>'two'</a:t>
            </a:r>
            <a:r>
              <a:rPr lang="en-CA" dirty="0">
                <a:solidFill>
                  <a:srgbClr val="CC7832"/>
                </a:solidFill>
              </a:rPr>
              <a:t>, </a:t>
            </a:r>
            <a:r>
              <a:rPr lang="en-CA" dirty="0">
                <a:solidFill>
                  <a:srgbClr val="6E9CBE"/>
                </a:solidFill>
              </a:rPr>
              <a:t>number</a:t>
            </a:r>
            <a:r>
              <a:rPr lang="en-CA" dirty="0"/>
              <a:t>: </a:t>
            </a:r>
            <a:r>
              <a:rPr lang="en-CA" dirty="0">
                <a:solidFill>
                  <a:srgbClr val="A5C261"/>
                </a:solidFill>
              </a:rPr>
              <a:t>2</a:t>
            </a:r>
            <a:r>
              <a:rPr lang="en-CA" dirty="0"/>
              <a:t>}</a:t>
            </a:r>
            <a:r>
              <a:rPr lang="en-CA" dirty="0">
                <a:solidFill>
                  <a:srgbClr val="CC7832"/>
                </a:solidFill>
              </a:rPr>
              <a:t>,</a:t>
            </a:r>
            <a:br>
              <a:rPr lang="en-CA" dirty="0">
                <a:solidFill>
                  <a:srgbClr val="CC7832"/>
                </a:solidFill>
              </a:rPr>
            </a:br>
            <a:r>
              <a:rPr lang="en-CA" dirty="0">
                <a:solidFill>
                  <a:srgbClr val="CC7832"/>
                </a:solidFill>
              </a:rPr>
              <a:t>  </a:t>
            </a:r>
            <a:r>
              <a:rPr lang="en-CA" dirty="0"/>
              <a:t>{</a:t>
            </a:r>
            <a:r>
              <a:rPr lang="en-CA" dirty="0">
                <a:solidFill>
                  <a:srgbClr val="6E9CBE"/>
                </a:solidFill>
              </a:rPr>
              <a:t>text</a:t>
            </a:r>
            <a:r>
              <a:rPr lang="en-CA" dirty="0"/>
              <a:t>: </a:t>
            </a:r>
            <a:r>
              <a:rPr lang="en-CA" dirty="0">
                <a:solidFill>
                  <a:srgbClr val="6A8759"/>
                </a:solidFill>
              </a:rPr>
              <a:t>'three'</a:t>
            </a:r>
            <a:r>
              <a:rPr lang="en-CA" dirty="0">
                <a:solidFill>
                  <a:srgbClr val="CC7832"/>
                </a:solidFill>
              </a:rPr>
              <a:t>, </a:t>
            </a:r>
            <a:r>
              <a:rPr lang="en-CA" dirty="0">
                <a:solidFill>
                  <a:srgbClr val="6E9CBE"/>
                </a:solidFill>
              </a:rPr>
              <a:t>number</a:t>
            </a:r>
            <a:r>
              <a:rPr lang="en-CA" dirty="0"/>
              <a:t>: </a:t>
            </a:r>
            <a:r>
              <a:rPr lang="en-CA" dirty="0">
                <a:solidFill>
                  <a:srgbClr val="A5C261"/>
                </a:solidFill>
              </a:rPr>
              <a:t>3</a:t>
            </a:r>
            <a:r>
              <a:rPr lang="en-CA" dirty="0"/>
              <a:t>}</a:t>
            </a:r>
            <a:br>
              <a:rPr lang="en-CA" dirty="0"/>
            </a:br>
            <a:r>
              <a:rPr lang="en-CA" dirty="0"/>
              <a:t>].reject{ </a:t>
            </a:r>
            <a:r>
              <a:rPr lang="en-CA" dirty="0">
                <a:solidFill>
                  <a:srgbClr val="CC7833"/>
                </a:solidFill>
              </a:rPr>
              <a:t>|</a:t>
            </a:r>
            <a:r>
              <a:rPr lang="en-CA" i="1" dirty="0">
                <a:solidFill>
                  <a:srgbClr val="9876AA"/>
                </a:solidFill>
              </a:rPr>
              <a:t>n</a:t>
            </a:r>
            <a:r>
              <a:rPr lang="en-CA" dirty="0">
                <a:solidFill>
                  <a:srgbClr val="CC7833"/>
                </a:solidFill>
              </a:rPr>
              <a:t>| </a:t>
            </a:r>
            <a:r>
              <a:rPr lang="en-CA" i="1" dirty="0">
                <a:solidFill>
                  <a:srgbClr val="9876AA"/>
                </a:solidFill>
              </a:rPr>
              <a:t>n</a:t>
            </a:r>
            <a:r>
              <a:rPr lang="en-CA" dirty="0"/>
              <a:t>[</a:t>
            </a:r>
            <a:r>
              <a:rPr lang="en-CA" dirty="0">
                <a:solidFill>
                  <a:srgbClr val="6E9CBE"/>
                </a:solidFill>
              </a:rPr>
              <a:t>:number</a:t>
            </a:r>
            <a:r>
              <a:rPr lang="en-CA" dirty="0"/>
              <a:t>] </a:t>
            </a:r>
            <a:r>
              <a:rPr lang="en-CA" dirty="0">
                <a:solidFill>
                  <a:srgbClr val="CC7833"/>
                </a:solidFill>
              </a:rPr>
              <a:t>&lt; </a:t>
            </a:r>
            <a:r>
              <a:rPr lang="en-CA" dirty="0">
                <a:solidFill>
                  <a:srgbClr val="A5C261"/>
                </a:solidFill>
              </a:rPr>
              <a:t>3</a:t>
            </a:r>
            <a:r>
              <a:rPr lang="en-CA" dirty="0"/>
              <a:t>}</a:t>
            </a:r>
            <a:br>
              <a:rPr lang="en-CA" dirty="0"/>
            </a:br>
            <a:r>
              <a:rPr lang="en-CA" dirty="0">
                <a:solidFill>
                  <a:srgbClr val="CC7833"/>
                </a:solidFill>
              </a:rPr>
              <a:t>&gt; </a:t>
            </a:r>
            <a:r>
              <a:rPr lang="en-CA" dirty="0"/>
              <a:t>[{</a:t>
            </a:r>
            <a:r>
              <a:rPr lang="en-CA" dirty="0">
                <a:solidFill>
                  <a:srgbClr val="6E9CBE"/>
                </a:solidFill>
              </a:rPr>
              <a:t>:text</a:t>
            </a:r>
            <a:r>
              <a:rPr lang="en-CA" i="1" dirty="0">
                <a:solidFill>
                  <a:srgbClr val="FFC66D"/>
                </a:solidFill>
              </a:rPr>
              <a:t>=&gt;</a:t>
            </a:r>
            <a:r>
              <a:rPr lang="en-CA" b="1" dirty="0">
                <a:solidFill>
                  <a:srgbClr val="52A12E"/>
                </a:solidFill>
              </a:rPr>
              <a:t>"three"</a:t>
            </a:r>
            <a:r>
              <a:rPr lang="en-CA" dirty="0">
                <a:solidFill>
                  <a:srgbClr val="CC7832"/>
                </a:solidFill>
              </a:rPr>
              <a:t>, </a:t>
            </a:r>
            <a:r>
              <a:rPr lang="en-CA" dirty="0">
                <a:solidFill>
                  <a:srgbClr val="6E9CBE"/>
                </a:solidFill>
              </a:rPr>
              <a:t>:number</a:t>
            </a:r>
            <a:r>
              <a:rPr lang="en-CA" i="1" dirty="0">
                <a:solidFill>
                  <a:srgbClr val="FFC66D"/>
                </a:solidFill>
              </a:rPr>
              <a:t>=&gt;</a:t>
            </a:r>
            <a:r>
              <a:rPr lang="en-CA" dirty="0">
                <a:solidFill>
                  <a:srgbClr val="A5C261"/>
                </a:solidFill>
              </a:rPr>
              <a:t>3</a:t>
            </a:r>
            <a:r>
              <a:rPr lang="en-CA" dirty="0"/>
              <a:t>}]</a:t>
            </a:r>
            <a:endParaRPr lang="en-US" dirty="0"/>
          </a:p>
        </p:txBody>
      </p:sp>
    </p:spTree>
    <p:extLst>
      <p:ext uri="{BB962C8B-B14F-4D97-AF65-F5344CB8AC3E}">
        <p14:creationId xmlns:p14="http://schemas.microsoft.com/office/powerpoint/2010/main" val="583814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7A354-F626-044F-A15C-5F31119CF3D3}"/>
              </a:ext>
            </a:extLst>
          </p:cNvPr>
          <p:cNvSpPr>
            <a:spLocks noGrp="1"/>
          </p:cNvSpPr>
          <p:nvPr>
            <p:ph type="title"/>
          </p:nvPr>
        </p:nvSpPr>
        <p:spPr>
          <a:xfrm>
            <a:off x="1141413" y="618518"/>
            <a:ext cx="9905998" cy="718661"/>
          </a:xfrm>
        </p:spPr>
        <p:txBody>
          <a:bodyPr/>
          <a:lstStyle/>
          <a:p>
            <a:r>
              <a:rPr lang="en-CA" b="1" dirty="0" err="1"/>
              <a:t>uniq</a:t>
            </a:r>
            <a:endParaRPr lang="en-US" dirty="0"/>
          </a:p>
        </p:txBody>
      </p:sp>
      <p:sp>
        <p:nvSpPr>
          <p:cNvPr id="3" name="Content Placeholder 2">
            <a:extLst>
              <a:ext uri="{FF2B5EF4-FFF2-40B4-BE49-F238E27FC236}">
                <a16:creationId xmlns:a16="http://schemas.microsoft.com/office/drawing/2014/main" id="{2F836427-6AEF-4642-A002-5FF979BF6360}"/>
              </a:ext>
            </a:extLst>
          </p:cNvPr>
          <p:cNvSpPr>
            <a:spLocks noGrp="1"/>
          </p:cNvSpPr>
          <p:nvPr>
            <p:ph idx="1"/>
          </p:nvPr>
        </p:nvSpPr>
        <p:spPr>
          <a:xfrm>
            <a:off x="1141412" y="1642533"/>
            <a:ext cx="9905999" cy="4148668"/>
          </a:xfrm>
        </p:spPr>
        <p:txBody>
          <a:bodyPr/>
          <a:lstStyle/>
          <a:p>
            <a:r>
              <a:rPr lang="en-CA" dirty="0"/>
              <a:t>Removes duplicates from a collection</a:t>
            </a:r>
            <a:endParaRPr lang="en-US" dirty="0"/>
          </a:p>
        </p:txBody>
      </p:sp>
      <p:sp>
        <p:nvSpPr>
          <p:cNvPr id="5" name="Rectangle 4">
            <a:extLst>
              <a:ext uri="{FF2B5EF4-FFF2-40B4-BE49-F238E27FC236}">
                <a16:creationId xmlns:a16="http://schemas.microsoft.com/office/drawing/2014/main" id="{F4F3CBDB-D269-E048-8BF5-BF69334E5141}"/>
              </a:ext>
            </a:extLst>
          </p:cNvPr>
          <p:cNvSpPr/>
          <p:nvPr/>
        </p:nvSpPr>
        <p:spPr>
          <a:xfrm>
            <a:off x="2894011" y="2651880"/>
            <a:ext cx="6096000" cy="3139321"/>
          </a:xfrm>
          <a:prstGeom prst="rect">
            <a:avLst/>
          </a:prstGeom>
          <a:solidFill>
            <a:schemeClr val="bg1"/>
          </a:solidFill>
        </p:spPr>
        <p:txBody>
          <a:bodyPr>
            <a:spAutoFit/>
          </a:bodyPr>
          <a:lstStyle/>
          <a:p>
            <a:r>
              <a:rPr lang="en-CA" dirty="0"/>
              <a:t>[</a:t>
            </a:r>
            <a:r>
              <a:rPr lang="en-CA" dirty="0">
                <a:solidFill>
                  <a:srgbClr val="A5C261"/>
                </a:solidFill>
              </a:rPr>
              <a:t>1</a:t>
            </a:r>
            <a:r>
              <a:rPr lang="en-CA" dirty="0">
                <a:solidFill>
                  <a:srgbClr val="CC7832"/>
                </a:solidFill>
              </a:rPr>
              <a:t>,</a:t>
            </a:r>
            <a:r>
              <a:rPr lang="en-CA" dirty="0">
                <a:solidFill>
                  <a:srgbClr val="A5C261"/>
                </a:solidFill>
              </a:rPr>
              <a:t>2</a:t>
            </a:r>
            <a:r>
              <a:rPr lang="en-CA" dirty="0">
                <a:solidFill>
                  <a:srgbClr val="CC7832"/>
                </a:solidFill>
              </a:rPr>
              <a:t>,</a:t>
            </a:r>
            <a:r>
              <a:rPr lang="en-CA" dirty="0">
                <a:solidFill>
                  <a:srgbClr val="A5C261"/>
                </a:solidFill>
              </a:rPr>
              <a:t>3</a:t>
            </a:r>
            <a:r>
              <a:rPr lang="en-CA" dirty="0">
                <a:solidFill>
                  <a:srgbClr val="CC7832"/>
                </a:solidFill>
              </a:rPr>
              <a:t>,</a:t>
            </a:r>
            <a:r>
              <a:rPr lang="en-CA" dirty="0">
                <a:solidFill>
                  <a:srgbClr val="A5C261"/>
                </a:solidFill>
              </a:rPr>
              <a:t>4</a:t>
            </a:r>
            <a:r>
              <a:rPr lang="en-CA" dirty="0">
                <a:solidFill>
                  <a:srgbClr val="CC7832"/>
                </a:solidFill>
              </a:rPr>
              <a:t>,</a:t>
            </a:r>
            <a:r>
              <a:rPr lang="en-CA" dirty="0">
                <a:solidFill>
                  <a:srgbClr val="A5C261"/>
                </a:solidFill>
              </a:rPr>
              <a:t>4</a:t>
            </a:r>
            <a:r>
              <a:rPr lang="en-CA" dirty="0">
                <a:solidFill>
                  <a:srgbClr val="CC7832"/>
                </a:solidFill>
              </a:rPr>
              <a:t>,</a:t>
            </a:r>
            <a:r>
              <a:rPr lang="en-CA" dirty="0">
                <a:solidFill>
                  <a:srgbClr val="A5C261"/>
                </a:solidFill>
              </a:rPr>
              <a:t>5</a:t>
            </a:r>
            <a:r>
              <a:rPr lang="en-CA" dirty="0"/>
              <a:t>].</a:t>
            </a:r>
            <a:r>
              <a:rPr lang="en-CA" dirty="0" err="1"/>
              <a:t>uniq</a:t>
            </a:r>
            <a:br>
              <a:rPr lang="en-CA" dirty="0"/>
            </a:br>
            <a:r>
              <a:rPr lang="en-CA" dirty="0">
                <a:solidFill>
                  <a:srgbClr val="CC7833"/>
                </a:solidFill>
              </a:rPr>
              <a:t>&gt; </a:t>
            </a:r>
            <a:r>
              <a:rPr lang="en-CA" dirty="0"/>
              <a:t>[</a:t>
            </a:r>
            <a:r>
              <a:rPr lang="en-CA" dirty="0">
                <a:solidFill>
                  <a:srgbClr val="A5C261"/>
                </a:solidFill>
              </a:rPr>
              <a:t>1</a:t>
            </a:r>
            <a:r>
              <a:rPr lang="en-CA" dirty="0">
                <a:solidFill>
                  <a:srgbClr val="CC7832"/>
                </a:solidFill>
              </a:rPr>
              <a:t>, </a:t>
            </a:r>
            <a:r>
              <a:rPr lang="en-CA" dirty="0">
                <a:solidFill>
                  <a:srgbClr val="A5C261"/>
                </a:solidFill>
              </a:rPr>
              <a:t>2</a:t>
            </a:r>
            <a:r>
              <a:rPr lang="en-CA" dirty="0">
                <a:solidFill>
                  <a:srgbClr val="CC7832"/>
                </a:solidFill>
              </a:rPr>
              <a:t>, </a:t>
            </a:r>
            <a:r>
              <a:rPr lang="en-CA" dirty="0">
                <a:solidFill>
                  <a:srgbClr val="A5C261"/>
                </a:solidFill>
              </a:rPr>
              <a:t>3</a:t>
            </a:r>
            <a:r>
              <a:rPr lang="en-CA" dirty="0">
                <a:solidFill>
                  <a:srgbClr val="CC7832"/>
                </a:solidFill>
              </a:rPr>
              <a:t>, </a:t>
            </a:r>
            <a:r>
              <a:rPr lang="en-CA" dirty="0">
                <a:solidFill>
                  <a:srgbClr val="A5C261"/>
                </a:solidFill>
              </a:rPr>
              <a:t>4</a:t>
            </a:r>
            <a:r>
              <a:rPr lang="en-CA" dirty="0">
                <a:solidFill>
                  <a:srgbClr val="CC7832"/>
                </a:solidFill>
              </a:rPr>
              <a:t>, </a:t>
            </a:r>
            <a:r>
              <a:rPr lang="en-CA" dirty="0">
                <a:solidFill>
                  <a:srgbClr val="A5C261"/>
                </a:solidFill>
              </a:rPr>
              <a:t>5</a:t>
            </a:r>
            <a:r>
              <a:rPr lang="en-CA" dirty="0"/>
              <a:t>]</a:t>
            </a:r>
            <a:br>
              <a:rPr lang="en-CA" dirty="0"/>
            </a:br>
            <a:br>
              <a:rPr lang="en-CA" dirty="0"/>
            </a:br>
            <a:r>
              <a:rPr lang="en-CA" dirty="0"/>
              <a:t>[</a:t>
            </a:r>
            <a:br>
              <a:rPr lang="en-CA" dirty="0"/>
            </a:br>
            <a:r>
              <a:rPr lang="en-CA" dirty="0"/>
              <a:t>  {</a:t>
            </a:r>
            <a:r>
              <a:rPr lang="en-CA" dirty="0">
                <a:solidFill>
                  <a:srgbClr val="6E9CBE"/>
                </a:solidFill>
              </a:rPr>
              <a:t>text</a:t>
            </a:r>
            <a:r>
              <a:rPr lang="en-CA" dirty="0"/>
              <a:t>: </a:t>
            </a:r>
            <a:r>
              <a:rPr lang="en-CA" dirty="0">
                <a:solidFill>
                  <a:srgbClr val="6A8759"/>
                </a:solidFill>
              </a:rPr>
              <a:t>'one'</a:t>
            </a:r>
            <a:r>
              <a:rPr lang="en-CA" dirty="0">
                <a:solidFill>
                  <a:srgbClr val="CC7832"/>
                </a:solidFill>
              </a:rPr>
              <a:t>, </a:t>
            </a:r>
            <a:r>
              <a:rPr lang="en-CA" dirty="0">
                <a:solidFill>
                  <a:srgbClr val="6E9CBE"/>
                </a:solidFill>
              </a:rPr>
              <a:t>number</a:t>
            </a:r>
            <a:r>
              <a:rPr lang="en-CA" dirty="0"/>
              <a:t>: </a:t>
            </a:r>
            <a:r>
              <a:rPr lang="en-CA" dirty="0">
                <a:solidFill>
                  <a:srgbClr val="A5C261"/>
                </a:solidFill>
              </a:rPr>
              <a:t>1</a:t>
            </a:r>
            <a:r>
              <a:rPr lang="en-CA" dirty="0"/>
              <a:t>}</a:t>
            </a:r>
            <a:r>
              <a:rPr lang="en-CA" dirty="0">
                <a:solidFill>
                  <a:srgbClr val="CC7832"/>
                </a:solidFill>
              </a:rPr>
              <a:t>,</a:t>
            </a:r>
            <a:br>
              <a:rPr lang="en-CA" dirty="0">
                <a:solidFill>
                  <a:srgbClr val="CC7832"/>
                </a:solidFill>
              </a:rPr>
            </a:br>
            <a:r>
              <a:rPr lang="en-CA" dirty="0">
                <a:solidFill>
                  <a:srgbClr val="CC7832"/>
                </a:solidFill>
              </a:rPr>
              <a:t>  </a:t>
            </a:r>
            <a:r>
              <a:rPr lang="en-CA" dirty="0"/>
              <a:t>{</a:t>
            </a:r>
            <a:r>
              <a:rPr lang="en-CA" dirty="0">
                <a:solidFill>
                  <a:srgbClr val="6E9CBE"/>
                </a:solidFill>
              </a:rPr>
              <a:t>text</a:t>
            </a:r>
            <a:r>
              <a:rPr lang="en-CA" dirty="0"/>
              <a:t>: </a:t>
            </a:r>
            <a:r>
              <a:rPr lang="en-CA" dirty="0">
                <a:solidFill>
                  <a:srgbClr val="6A8759"/>
                </a:solidFill>
              </a:rPr>
              <a:t>'two'</a:t>
            </a:r>
            <a:r>
              <a:rPr lang="en-CA" dirty="0">
                <a:solidFill>
                  <a:srgbClr val="CC7832"/>
                </a:solidFill>
              </a:rPr>
              <a:t>, </a:t>
            </a:r>
            <a:r>
              <a:rPr lang="en-CA" dirty="0">
                <a:solidFill>
                  <a:srgbClr val="6E9CBE"/>
                </a:solidFill>
              </a:rPr>
              <a:t>number</a:t>
            </a:r>
            <a:r>
              <a:rPr lang="en-CA" dirty="0"/>
              <a:t>: </a:t>
            </a:r>
            <a:r>
              <a:rPr lang="en-CA" dirty="0">
                <a:solidFill>
                  <a:srgbClr val="A5C261"/>
                </a:solidFill>
              </a:rPr>
              <a:t>2</a:t>
            </a:r>
            <a:r>
              <a:rPr lang="en-CA" dirty="0"/>
              <a:t>}</a:t>
            </a:r>
            <a:r>
              <a:rPr lang="en-CA" dirty="0">
                <a:solidFill>
                  <a:srgbClr val="CC7832"/>
                </a:solidFill>
              </a:rPr>
              <a:t>,</a:t>
            </a:r>
            <a:br>
              <a:rPr lang="en-CA" dirty="0">
                <a:solidFill>
                  <a:srgbClr val="CC7832"/>
                </a:solidFill>
              </a:rPr>
            </a:br>
            <a:r>
              <a:rPr lang="en-CA" dirty="0">
                <a:solidFill>
                  <a:srgbClr val="CC7832"/>
                </a:solidFill>
              </a:rPr>
              <a:t>  </a:t>
            </a:r>
            <a:r>
              <a:rPr lang="en-CA" dirty="0"/>
              <a:t>{</a:t>
            </a:r>
            <a:r>
              <a:rPr lang="en-CA" dirty="0">
                <a:solidFill>
                  <a:srgbClr val="6E9CBE"/>
                </a:solidFill>
              </a:rPr>
              <a:t>text</a:t>
            </a:r>
            <a:r>
              <a:rPr lang="en-CA" dirty="0"/>
              <a:t>: </a:t>
            </a:r>
            <a:r>
              <a:rPr lang="en-CA" dirty="0">
                <a:solidFill>
                  <a:srgbClr val="6A8759"/>
                </a:solidFill>
              </a:rPr>
              <a:t>'two'</a:t>
            </a:r>
            <a:r>
              <a:rPr lang="en-CA" dirty="0">
                <a:solidFill>
                  <a:srgbClr val="CC7832"/>
                </a:solidFill>
              </a:rPr>
              <a:t>, </a:t>
            </a:r>
            <a:r>
              <a:rPr lang="en-CA" dirty="0">
                <a:solidFill>
                  <a:srgbClr val="6E9CBE"/>
                </a:solidFill>
              </a:rPr>
              <a:t>number</a:t>
            </a:r>
            <a:r>
              <a:rPr lang="en-CA" dirty="0"/>
              <a:t>: </a:t>
            </a:r>
            <a:r>
              <a:rPr lang="en-CA" dirty="0">
                <a:solidFill>
                  <a:srgbClr val="A5C261"/>
                </a:solidFill>
              </a:rPr>
              <a:t>2</a:t>
            </a:r>
            <a:r>
              <a:rPr lang="en-CA" dirty="0"/>
              <a:t>}</a:t>
            </a:r>
            <a:r>
              <a:rPr lang="en-CA" dirty="0">
                <a:solidFill>
                  <a:srgbClr val="CC7832"/>
                </a:solidFill>
              </a:rPr>
              <a:t>,</a:t>
            </a:r>
            <a:br>
              <a:rPr lang="en-CA" dirty="0">
                <a:solidFill>
                  <a:srgbClr val="CC7832"/>
                </a:solidFill>
              </a:rPr>
            </a:br>
            <a:r>
              <a:rPr lang="en-CA" dirty="0">
                <a:solidFill>
                  <a:srgbClr val="CC7832"/>
                </a:solidFill>
              </a:rPr>
              <a:t>  </a:t>
            </a:r>
            <a:r>
              <a:rPr lang="en-CA" dirty="0"/>
              <a:t>{</a:t>
            </a:r>
            <a:r>
              <a:rPr lang="en-CA" dirty="0">
                <a:solidFill>
                  <a:srgbClr val="6E9CBE"/>
                </a:solidFill>
              </a:rPr>
              <a:t>text</a:t>
            </a:r>
            <a:r>
              <a:rPr lang="en-CA" dirty="0"/>
              <a:t>: </a:t>
            </a:r>
            <a:r>
              <a:rPr lang="en-CA" dirty="0">
                <a:solidFill>
                  <a:srgbClr val="6A8759"/>
                </a:solidFill>
              </a:rPr>
              <a:t>'three'</a:t>
            </a:r>
            <a:r>
              <a:rPr lang="en-CA" dirty="0">
                <a:solidFill>
                  <a:srgbClr val="CC7832"/>
                </a:solidFill>
              </a:rPr>
              <a:t>, </a:t>
            </a:r>
            <a:r>
              <a:rPr lang="en-CA" dirty="0">
                <a:solidFill>
                  <a:srgbClr val="6E9CBE"/>
                </a:solidFill>
              </a:rPr>
              <a:t>number</a:t>
            </a:r>
            <a:r>
              <a:rPr lang="en-CA" dirty="0"/>
              <a:t>: </a:t>
            </a:r>
            <a:r>
              <a:rPr lang="en-CA" dirty="0">
                <a:solidFill>
                  <a:srgbClr val="A5C261"/>
                </a:solidFill>
              </a:rPr>
              <a:t>3</a:t>
            </a:r>
            <a:r>
              <a:rPr lang="en-CA" dirty="0"/>
              <a:t>}</a:t>
            </a:r>
            <a:br>
              <a:rPr lang="en-CA" dirty="0"/>
            </a:br>
            <a:r>
              <a:rPr lang="en-CA" dirty="0"/>
              <a:t>].</a:t>
            </a:r>
            <a:r>
              <a:rPr lang="en-CA" dirty="0" err="1"/>
              <a:t>uniq</a:t>
            </a:r>
            <a:br>
              <a:rPr lang="en-CA" dirty="0"/>
            </a:br>
            <a:r>
              <a:rPr lang="en-CA" dirty="0">
                <a:solidFill>
                  <a:srgbClr val="CC7833"/>
                </a:solidFill>
              </a:rPr>
              <a:t>&gt; </a:t>
            </a:r>
            <a:r>
              <a:rPr lang="en-CA" dirty="0"/>
              <a:t>[{</a:t>
            </a:r>
            <a:r>
              <a:rPr lang="en-CA" dirty="0">
                <a:solidFill>
                  <a:srgbClr val="6E9CBE"/>
                </a:solidFill>
              </a:rPr>
              <a:t>:text</a:t>
            </a:r>
            <a:r>
              <a:rPr lang="en-CA" i="1" dirty="0">
                <a:solidFill>
                  <a:srgbClr val="FFC66D"/>
                </a:solidFill>
              </a:rPr>
              <a:t>=&gt;</a:t>
            </a:r>
            <a:r>
              <a:rPr lang="en-CA" b="1" dirty="0">
                <a:solidFill>
                  <a:srgbClr val="52A12E"/>
                </a:solidFill>
              </a:rPr>
              <a:t>"one"</a:t>
            </a:r>
            <a:r>
              <a:rPr lang="en-CA" dirty="0">
                <a:solidFill>
                  <a:srgbClr val="CC7832"/>
                </a:solidFill>
              </a:rPr>
              <a:t>, </a:t>
            </a:r>
            <a:r>
              <a:rPr lang="en-CA" dirty="0">
                <a:solidFill>
                  <a:srgbClr val="6E9CBE"/>
                </a:solidFill>
              </a:rPr>
              <a:t>:number</a:t>
            </a:r>
            <a:r>
              <a:rPr lang="en-CA" i="1" dirty="0">
                <a:solidFill>
                  <a:srgbClr val="FFC66D"/>
                </a:solidFill>
              </a:rPr>
              <a:t>=&gt;</a:t>
            </a:r>
            <a:r>
              <a:rPr lang="en-CA" dirty="0">
                <a:solidFill>
                  <a:srgbClr val="A5C261"/>
                </a:solidFill>
              </a:rPr>
              <a:t>1</a:t>
            </a:r>
            <a:r>
              <a:rPr lang="en-CA" dirty="0"/>
              <a:t>}</a:t>
            </a:r>
            <a:r>
              <a:rPr lang="en-CA" dirty="0">
                <a:solidFill>
                  <a:srgbClr val="CC7832"/>
                </a:solidFill>
              </a:rPr>
              <a:t>, </a:t>
            </a:r>
            <a:r>
              <a:rPr lang="en-CA" dirty="0"/>
              <a:t>{</a:t>
            </a:r>
            <a:r>
              <a:rPr lang="en-CA" dirty="0">
                <a:solidFill>
                  <a:srgbClr val="6E9CBE"/>
                </a:solidFill>
              </a:rPr>
              <a:t>:text</a:t>
            </a:r>
            <a:r>
              <a:rPr lang="en-CA" i="1" dirty="0">
                <a:solidFill>
                  <a:srgbClr val="FFC66D"/>
                </a:solidFill>
              </a:rPr>
              <a:t>=&gt;</a:t>
            </a:r>
            <a:r>
              <a:rPr lang="en-CA" b="1" dirty="0">
                <a:solidFill>
                  <a:srgbClr val="52A12E"/>
                </a:solidFill>
              </a:rPr>
              <a:t>"two"</a:t>
            </a:r>
            <a:r>
              <a:rPr lang="en-CA" dirty="0">
                <a:solidFill>
                  <a:srgbClr val="CC7832"/>
                </a:solidFill>
              </a:rPr>
              <a:t>, </a:t>
            </a:r>
            <a:r>
              <a:rPr lang="en-CA" dirty="0">
                <a:solidFill>
                  <a:srgbClr val="6E9CBE"/>
                </a:solidFill>
              </a:rPr>
              <a:t>:number</a:t>
            </a:r>
            <a:r>
              <a:rPr lang="en-CA" i="1" dirty="0">
                <a:solidFill>
                  <a:srgbClr val="FFC66D"/>
                </a:solidFill>
              </a:rPr>
              <a:t>=&gt;</a:t>
            </a:r>
            <a:r>
              <a:rPr lang="en-CA" dirty="0">
                <a:solidFill>
                  <a:srgbClr val="A5C261"/>
                </a:solidFill>
              </a:rPr>
              <a:t>2</a:t>
            </a:r>
            <a:r>
              <a:rPr lang="en-CA" dirty="0"/>
              <a:t>}</a:t>
            </a:r>
            <a:r>
              <a:rPr lang="en-CA" dirty="0">
                <a:solidFill>
                  <a:srgbClr val="CC7832"/>
                </a:solidFill>
              </a:rPr>
              <a:t>, </a:t>
            </a:r>
            <a:r>
              <a:rPr lang="en-CA" dirty="0"/>
              <a:t>{</a:t>
            </a:r>
            <a:r>
              <a:rPr lang="en-CA" dirty="0">
                <a:solidFill>
                  <a:srgbClr val="6E9CBE"/>
                </a:solidFill>
              </a:rPr>
              <a:t>:text</a:t>
            </a:r>
            <a:r>
              <a:rPr lang="en-CA" i="1" dirty="0">
                <a:solidFill>
                  <a:srgbClr val="FFC66D"/>
                </a:solidFill>
              </a:rPr>
              <a:t>=&gt;</a:t>
            </a:r>
            <a:r>
              <a:rPr lang="en-CA" b="1" dirty="0">
                <a:solidFill>
                  <a:srgbClr val="52A12E"/>
                </a:solidFill>
              </a:rPr>
              <a:t>"three"</a:t>
            </a:r>
            <a:r>
              <a:rPr lang="en-CA" dirty="0">
                <a:solidFill>
                  <a:srgbClr val="CC7832"/>
                </a:solidFill>
              </a:rPr>
              <a:t>, </a:t>
            </a:r>
            <a:r>
              <a:rPr lang="en-CA" dirty="0">
                <a:solidFill>
                  <a:srgbClr val="6E9CBE"/>
                </a:solidFill>
              </a:rPr>
              <a:t>:number</a:t>
            </a:r>
            <a:r>
              <a:rPr lang="en-CA" i="1" dirty="0">
                <a:solidFill>
                  <a:srgbClr val="FFC66D"/>
                </a:solidFill>
              </a:rPr>
              <a:t>=&gt;</a:t>
            </a:r>
            <a:r>
              <a:rPr lang="en-CA" dirty="0">
                <a:solidFill>
                  <a:srgbClr val="A5C261"/>
                </a:solidFill>
              </a:rPr>
              <a:t>3</a:t>
            </a:r>
            <a:r>
              <a:rPr lang="en-CA" dirty="0"/>
              <a:t>}]</a:t>
            </a:r>
            <a:endParaRPr lang="en-US" dirty="0"/>
          </a:p>
        </p:txBody>
      </p:sp>
    </p:spTree>
    <p:extLst>
      <p:ext uri="{BB962C8B-B14F-4D97-AF65-F5344CB8AC3E}">
        <p14:creationId xmlns:p14="http://schemas.microsoft.com/office/powerpoint/2010/main" val="3534651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5D609-3676-8F46-B77A-B1AD0AB82AEF}"/>
              </a:ext>
            </a:extLst>
          </p:cNvPr>
          <p:cNvSpPr>
            <a:spLocks noGrp="1"/>
          </p:cNvSpPr>
          <p:nvPr>
            <p:ph type="title"/>
          </p:nvPr>
        </p:nvSpPr>
        <p:spPr>
          <a:xfrm>
            <a:off x="1141413" y="618518"/>
            <a:ext cx="9905998" cy="753082"/>
          </a:xfrm>
        </p:spPr>
        <p:txBody>
          <a:bodyPr/>
          <a:lstStyle/>
          <a:p>
            <a:r>
              <a:rPr lang="en-CA" b="1" dirty="0"/>
              <a:t>any?</a:t>
            </a:r>
            <a:endParaRPr lang="en-US" dirty="0"/>
          </a:p>
        </p:txBody>
      </p:sp>
      <p:sp>
        <p:nvSpPr>
          <p:cNvPr id="3" name="Content Placeholder 2">
            <a:extLst>
              <a:ext uri="{FF2B5EF4-FFF2-40B4-BE49-F238E27FC236}">
                <a16:creationId xmlns:a16="http://schemas.microsoft.com/office/drawing/2014/main" id="{F2E0AD9C-BB13-424F-82AD-0E7652C802C2}"/>
              </a:ext>
            </a:extLst>
          </p:cNvPr>
          <p:cNvSpPr>
            <a:spLocks noGrp="1"/>
          </p:cNvSpPr>
          <p:nvPr>
            <p:ph idx="1"/>
          </p:nvPr>
        </p:nvSpPr>
        <p:spPr>
          <a:xfrm>
            <a:off x="1141412" y="1371600"/>
            <a:ext cx="9905999" cy="4419601"/>
          </a:xfrm>
        </p:spPr>
        <p:txBody>
          <a:bodyPr/>
          <a:lstStyle/>
          <a:p>
            <a:r>
              <a:rPr lang="en-CA" dirty="0" err="1"/>
              <a:t>Retuns</a:t>
            </a:r>
            <a:r>
              <a:rPr lang="en-CA" dirty="0"/>
              <a:t> true if any of the elements from the collection satisfies the condition.</a:t>
            </a:r>
            <a:endParaRPr lang="en-US" dirty="0"/>
          </a:p>
        </p:txBody>
      </p:sp>
      <p:sp>
        <p:nvSpPr>
          <p:cNvPr id="4" name="Rectangle 3">
            <a:extLst>
              <a:ext uri="{FF2B5EF4-FFF2-40B4-BE49-F238E27FC236}">
                <a16:creationId xmlns:a16="http://schemas.microsoft.com/office/drawing/2014/main" id="{7D81D0EF-D14B-E049-BC5C-809C0FDC9EA8}"/>
              </a:ext>
            </a:extLst>
          </p:cNvPr>
          <p:cNvSpPr/>
          <p:nvPr/>
        </p:nvSpPr>
        <p:spPr>
          <a:xfrm>
            <a:off x="3046411" y="2374881"/>
            <a:ext cx="6096000" cy="3416320"/>
          </a:xfrm>
          <a:prstGeom prst="rect">
            <a:avLst/>
          </a:prstGeom>
          <a:solidFill>
            <a:schemeClr val="bg1"/>
          </a:solidFill>
        </p:spPr>
        <p:txBody>
          <a:bodyPr>
            <a:spAutoFit/>
          </a:bodyPr>
          <a:lstStyle/>
          <a:p>
            <a:r>
              <a:rPr lang="en-CA" dirty="0"/>
              <a:t>[</a:t>
            </a:r>
            <a:r>
              <a:rPr lang="en-CA" dirty="0">
                <a:solidFill>
                  <a:srgbClr val="A5C261"/>
                </a:solidFill>
              </a:rPr>
              <a:t>1</a:t>
            </a:r>
            <a:r>
              <a:rPr lang="en-CA" dirty="0">
                <a:solidFill>
                  <a:srgbClr val="CC7832"/>
                </a:solidFill>
              </a:rPr>
              <a:t>,</a:t>
            </a:r>
            <a:r>
              <a:rPr lang="en-CA" dirty="0">
                <a:solidFill>
                  <a:srgbClr val="A5C261"/>
                </a:solidFill>
              </a:rPr>
              <a:t>2</a:t>
            </a:r>
            <a:r>
              <a:rPr lang="en-CA" dirty="0">
                <a:solidFill>
                  <a:srgbClr val="CC7832"/>
                </a:solidFill>
              </a:rPr>
              <a:t>,</a:t>
            </a:r>
            <a:r>
              <a:rPr lang="en-CA" dirty="0">
                <a:solidFill>
                  <a:srgbClr val="A5C261"/>
                </a:solidFill>
              </a:rPr>
              <a:t>3</a:t>
            </a:r>
            <a:r>
              <a:rPr lang="en-CA" dirty="0">
                <a:solidFill>
                  <a:srgbClr val="CC7832"/>
                </a:solidFill>
              </a:rPr>
              <a:t>,</a:t>
            </a:r>
            <a:r>
              <a:rPr lang="en-CA" dirty="0">
                <a:solidFill>
                  <a:srgbClr val="A5C261"/>
                </a:solidFill>
              </a:rPr>
              <a:t>4</a:t>
            </a:r>
            <a:r>
              <a:rPr lang="en-CA" dirty="0">
                <a:solidFill>
                  <a:srgbClr val="CC7832"/>
                </a:solidFill>
              </a:rPr>
              <a:t>,</a:t>
            </a:r>
            <a:r>
              <a:rPr lang="en-CA" dirty="0">
                <a:solidFill>
                  <a:srgbClr val="A5C261"/>
                </a:solidFill>
              </a:rPr>
              <a:t>5</a:t>
            </a:r>
            <a:r>
              <a:rPr lang="en-CA" dirty="0"/>
              <a:t>].any?{</a:t>
            </a:r>
            <a:r>
              <a:rPr lang="en-CA" dirty="0">
                <a:solidFill>
                  <a:srgbClr val="CC7833"/>
                </a:solidFill>
              </a:rPr>
              <a:t>|</a:t>
            </a:r>
            <a:r>
              <a:rPr lang="en-CA" i="1" dirty="0">
                <a:solidFill>
                  <a:srgbClr val="9876AA"/>
                </a:solidFill>
              </a:rPr>
              <a:t>n</a:t>
            </a:r>
            <a:r>
              <a:rPr lang="en-CA" dirty="0">
                <a:solidFill>
                  <a:srgbClr val="CC7833"/>
                </a:solidFill>
              </a:rPr>
              <a:t>| </a:t>
            </a:r>
            <a:r>
              <a:rPr lang="en-CA" i="1" dirty="0">
                <a:solidFill>
                  <a:srgbClr val="9876AA"/>
                </a:solidFill>
              </a:rPr>
              <a:t>n </a:t>
            </a:r>
            <a:r>
              <a:rPr lang="en-CA" dirty="0">
                <a:solidFill>
                  <a:srgbClr val="CC7833"/>
                </a:solidFill>
              </a:rPr>
              <a:t>&gt; </a:t>
            </a:r>
            <a:r>
              <a:rPr lang="en-CA" dirty="0">
                <a:solidFill>
                  <a:srgbClr val="A5C261"/>
                </a:solidFill>
              </a:rPr>
              <a:t>2</a:t>
            </a:r>
            <a:r>
              <a:rPr lang="en-CA" dirty="0"/>
              <a:t>}</a:t>
            </a:r>
            <a:br>
              <a:rPr lang="en-CA" dirty="0"/>
            </a:br>
            <a:r>
              <a:rPr lang="en-CA" dirty="0">
                <a:solidFill>
                  <a:srgbClr val="CC7833"/>
                </a:solidFill>
              </a:rPr>
              <a:t>&gt; </a:t>
            </a:r>
            <a:r>
              <a:rPr lang="en-CA" b="1" dirty="0">
                <a:solidFill>
                  <a:srgbClr val="CC7832"/>
                </a:solidFill>
              </a:rPr>
              <a:t>true</a:t>
            </a:r>
            <a:br>
              <a:rPr lang="en-CA" b="1" dirty="0">
                <a:solidFill>
                  <a:srgbClr val="CC7832"/>
                </a:solidFill>
              </a:rPr>
            </a:br>
            <a:br>
              <a:rPr lang="en-CA" b="1" dirty="0">
                <a:solidFill>
                  <a:srgbClr val="CC7832"/>
                </a:solidFill>
              </a:rPr>
            </a:br>
            <a:r>
              <a:rPr lang="en-CA" dirty="0"/>
              <a:t>[</a:t>
            </a:r>
            <a:r>
              <a:rPr lang="en-CA" dirty="0">
                <a:solidFill>
                  <a:srgbClr val="A5C261"/>
                </a:solidFill>
              </a:rPr>
              <a:t>1</a:t>
            </a:r>
            <a:r>
              <a:rPr lang="en-CA" dirty="0">
                <a:solidFill>
                  <a:srgbClr val="CC7832"/>
                </a:solidFill>
              </a:rPr>
              <a:t>,</a:t>
            </a:r>
            <a:r>
              <a:rPr lang="en-CA" dirty="0">
                <a:solidFill>
                  <a:srgbClr val="A5C261"/>
                </a:solidFill>
              </a:rPr>
              <a:t>2</a:t>
            </a:r>
            <a:r>
              <a:rPr lang="en-CA" dirty="0">
                <a:solidFill>
                  <a:srgbClr val="CC7832"/>
                </a:solidFill>
              </a:rPr>
              <a:t>,</a:t>
            </a:r>
            <a:r>
              <a:rPr lang="en-CA" dirty="0">
                <a:solidFill>
                  <a:srgbClr val="A5C261"/>
                </a:solidFill>
              </a:rPr>
              <a:t>3</a:t>
            </a:r>
            <a:r>
              <a:rPr lang="en-CA" dirty="0">
                <a:solidFill>
                  <a:srgbClr val="CC7832"/>
                </a:solidFill>
              </a:rPr>
              <a:t>,</a:t>
            </a:r>
            <a:r>
              <a:rPr lang="en-CA" dirty="0">
                <a:solidFill>
                  <a:srgbClr val="A5C261"/>
                </a:solidFill>
              </a:rPr>
              <a:t>4</a:t>
            </a:r>
            <a:r>
              <a:rPr lang="en-CA" dirty="0">
                <a:solidFill>
                  <a:srgbClr val="CC7832"/>
                </a:solidFill>
              </a:rPr>
              <a:t>,</a:t>
            </a:r>
            <a:r>
              <a:rPr lang="en-CA" dirty="0">
                <a:solidFill>
                  <a:srgbClr val="A5C261"/>
                </a:solidFill>
              </a:rPr>
              <a:t>5</a:t>
            </a:r>
            <a:r>
              <a:rPr lang="en-CA" dirty="0"/>
              <a:t>].any?{</a:t>
            </a:r>
            <a:r>
              <a:rPr lang="en-CA" dirty="0">
                <a:solidFill>
                  <a:srgbClr val="CC7833"/>
                </a:solidFill>
              </a:rPr>
              <a:t>|</a:t>
            </a:r>
            <a:r>
              <a:rPr lang="en-CA" i="1" dirty="0">
                <a:solidFill>
                  <a:srgbClr val="9876AA"/>
                </a:solidFill>
              </a:rPr>
              <a:t>n</a:t>
            </a:r>
            <a:r>
              <a:rPr lang="en-CA" dirty="0">
                <a:solidFill>
                  <a:srgbClr val="CC7833"/>
                </a:solidFill>
              </a:rPr>
              <a:t>| </a:t>
            </a:r>
            <a:r>
              <a:rPr lang="en-CA" i="1" dirty="0">
                <a:solidFill>
                  <a:srgbClr val="9876AA"/>
                </a:solidFill>
              </a:rPr>
              <a:t>n </a:t>
            </a:r>
            <a:r>
              <a:rPr lang="en-CA" dirty="0">
                <a:solidFill>
                  <a:srgbClr val="CC7833"/>
                </a:solidFill>
              </a:rPr>
              <a:t>&gt; </a:t>
            </a:r>
            <a:r>
              <a:rPr lang="en-CA" dirty="0">
                <a:solidFill>
                  <a:srgbClr val="A5C261"/>
                </a:solidFill>
              </a:rPr>
              <a:t>7</a:t>
            </a:r>
            <a:r>
              <a:rPr lang="en-CA" dirty="0"/>
              <a:t>}</a:t>
            </a:r>
            <a:br>
              <a:rPr lang="en-CA" dirty="0"/>
            </a:br>
            <a:r>
              <a:rPr lang="en-CA" dirty="0">
                <a:solidFill>
                  <a:srgbClr val="CC7833"/>
                </a:solidFill>
              </a:rPr>
              <a:t>&gt; </a:t>
            </a:r>
            <a:r>
              <a:rPr lang="en-CA" b="1" dirty="0">
                <a:solidFill>
                  <a:srgbClr val="CC7832"/>
                </a:solidFill>
              </a:rPr>
              <a:t>false</a:t>
            </a:r>
            <a:br>
              <a:rPr lang="en-CA" b="1" dirty="0">
                <a:solidFill>
                  <a:srgbClr val="CC7832"/>
                </a:solidFill>
              </a:rPr>
            </a:br>
            <a:br>
              <a:rPr lang="en-CA" b="1" dirty="0">
                <a:solidFill>
                  <a:srgbClr val="CC7832"/>
                </a:solidFill>
              </a:rPr>
            </a:br>
            <a:r>
              <a:rPr lang="en-CA" dirty="0"/>
              <a:t>[</a:t>
            </a:r>
            <a:br>
              <a:rPr lang="en-CA" dirty="0"/>
            </a:br>
            <a:r>
              <a:rPr lang="en-CA" dirty="0"/>
              <a:t>  {</a:t>
            </a:r>
            <a:r>
              <a:rPr lang="en-CA" dirty="0">
                <a:solidFill>
                  <a:srgbClr val="6E9CBE"/>
                </a:solidFill>
              </a:rPr>
              <a:t>text</a:t>
            </a:r>
            <a:r>
              <a:rPr lang="en-CA" dirty="0"/>
              <a:t>: </a:t>
            </a:r>
            <a:r>
              <a:rPr lang="en-CA" dirty="0">
                <a:solidFill>
                  <a:srgbClr val="6A8759"/>
                </a:solidFill>
              </a:rPr>
              <a:t>'one'</a:t>
            </a:r>
            <a:r>
              <a:rPr lang="en-CA" dirty="0">
                <a:solidFill>
                  <a:srgbClr val="CC7832"/>
                </a:solidFill>
              </a:rPr>
              <a:t>, </a:t>
            </a:r>
            <a:r>
              <a:rPr lang="en-CA" dirty="0">
                <a:solidFill>
                  <a:srgbClr val="6E9CBE"/>
                </a:solidFill>
              </a:rPr>
              <a:t>number</a:t>
            </a:r>
            <a:r>
              <a:rPr lang="en-CA" dirty="0"/>
              <a:t>: </a:t>
            </a:r>
            <a:r>
              <a:rPr lang="en-CA" dirty="0">
                <a:solidFill>
                  <a:srgbClr val="A5C261"/>
                </a:solidFill>
              </a:rPr>
              <a:t>1</a:t>
            </a:r>
            <a:r>
              <a:rPr lang="en-CA" dirty="0"/>
              <a:t>}</a:t>
            </a:r>
            <a:r>
              <a:rPr lang="en-CA" dirty="0">
                <a:solidFill>
                  <a:srgbClr val="CC7832"/>
                </a:solidFill>
              </a:rPr>
              <a:t>,</a:t>
            </a:r>
            <a:br>
              <a:rPr lang="en-CA" dirty="0">
                <a:solidFill>
                  <a:srgbClr val="CC7832"/>
                </a:solidFill>
              </a:rPr>
            </a:br>
            <a:r>
              <a:rPr lang="en-CA" dirty="0">
                <a:solidFill>
                  <a:srgbClr val="CC7832"/>
                </a:solidFill>
              </a:rPr>
              <a:t>  </a:t>
            </a:r>
            <a:r>
              <a:rPr lang="en-CA" dirty="0"/>
              <a:t>{</a:t>
            </a:r>
            <a:r>
              <a:rPr lang="en-CA" dirty="0">
                <a:solidFill>
                  <a:srgbClr val="6E9CBE"/>
                </a:solidFill>
              </a:rPr>
              <a:t>text</a:t>
            </a:r>
            <a:r>
              <a:rPr lang="en-CA" dirty="0"/>
              <a:t>: </a:t>
            </a:r>
            <a:r>
              <a:rPr lang="en-CA" dirty="0">
                <a:solidFill>
                  <a:srgbClr val="6A8759"/>
                </a:solidFill>
              </a:rPr>
              <a:t>'two'</a:t>
            </a:r>
            <a:r>
              <a:rPr lang="en-CA" dirty="0">
                <a:solidFill>
                  <a:srgbClr val="CC7832"/>
                </a:solidFill>
              </a:rPr>
              <a:t>, </a:t>
            </a:r>
            <a:r>
              <a:rPr lang="en-CA" dirty="0">
                <a:solidFill>
                  <a:srgbClr val="6E9CBE"/>
                </a:solidFill>
              </a:rPr>
              <a:t>number</a:t>
            </a:r>
            <a:r>
              <a:rPr lang="en-CA" dirty="0"/>
              <a:t>: </a:t>
            </a:r>
            <a:r>
              <a:rPr lang="en-CA" dirty="0">
                <a:solidFill>
                  <a:srgbClr val="A5C261"/>
                </a:solidFill>
              </a:rPr>
              <a:t>2</a:t>
            </a:r>
            <a:r>
              <a:rPr lang="en-CA" dirty="0"/>
              <a:t>}</a:t>
            </a:r>
            <a:r>
              <a:rPr lang="en-CA" dirty="0">
                <a:solidFill>
                  <a:srgbClr val="CC7832"/>
                </a:solidFill>
              </a:rPr>
              <a:t>,</a:t>
            </a:r>
            <a:br>
              <a:rPr lang="en-CA" dirty="0">
                <a:solidFill>
                  <a:srgbClr val="CC7832"/>
                </a:solidFill>
              </a:rPr>
            </a:br>
            <a:r>
              <a:rPr lang="en-CA" dirty="0">
                <a:solidFill>
                  <a:srgbClr val="CC7832"/>
                </a:solidFill>
              </a:rPr>
              <a:t>  </a:t>
            </a:r>
            <a:r>
              <a:rPr lang="en-CA" dirty="0"/>
              <a:t>{</a:t>
            </a:r>
            <a:r>
              <a:rPr lang="en-CA" dirty="0">
                <a:solidFill>
                  <a:srgbClr val="6E9CBE"/>
                </a:solidFill>
              </a:rPr>
              <a:t>text</a:t>
            </a:r>
            <a:r>
              <a:rPr lang="en-CA" dirty="0"/>
              <a:t>: </a:t>
            </a:r>
            <a:r>
              <a:rPr lang="en-CA" dirty="0">
                <a:solidFill>
                  <a:srgbClr val="6A8759"/>
                </a:solidFill>
              </a:rPr>
              <a:t>'three'</a:t>
            </a:r>
            <a:r>
              <a:rPr lang="en-CA" dirty="0">
                <a:solidFill>
                  <a:srgbClr val="CC7832"/>
                </a:solidFill>
              </a:rPr>
              <a:t>, </a:t>
            </a:r>
            <a:r>
              <a:rPr lang="en-CA" dirty="0">
                <a:solidFill>
                  <a:srgbClr val="6E9CBE"/>
                </a:solidFill>
              </a:rPr>
              <a:t>number</a:t>
            </a:r>
            <a:r>
              <a:rPr lang="en-CA" dirty="0"/>
              <a:t>: </a:t>
            </a:r>
            <a:r>
              <a:rPr lang="en-CA" dirty="0">
                <a:solidFill>
                  <a:srgbClr val="A5C261"/>
                </a:solidFill>
              </a:rPr>
              <a:t>3</a:t>
            </a:r>
            <a:r>
              <a:rPr lang="en-CA" dirty="0"/>
              <a:t>}</a:t>
            </a:r>
            <a:br>
              <a:rPr lang="en-CA" dirty="0"/>
            </a:br>
            <a:r>
              <a:rPr lang="en-CA" dirty="0"/>
              <a:t>].any?{</a:t>
            </a:r>
            <a:r>
              <a:rPr lang="en-CA" dirty="0">
                <a:solidFill>
                  <a:srgbClr val="CC7833"/>
                </a:solidFill>
              </a:rPr>
              <a:t>|</a:t>
            </a:r>
            <a:r>
              <a:rPr lang="en-CA" i="1" dirty="0">
                <a:solidFill>
                  <a:srgbClr val="9876AA"/>
                </a:solidFill>
              </a:rPr>
              <a:t>n</a:t>
            </a:r>
            <a:r>
              <a:rPr lang="en-CA" dirty="0">
                <a:solidFill>
                  <a:srgbClr val="CC7833"/>
                </a:solidFill>
              </a:rPr>
              <a:t>| </a:t>
            </a:r>
            <a:r>
              <a:rPr lang="en-CA" i="1" dirty="0">
                <a:solidFill>
                  <a:srgbClr val="9876AA"/>
                </a:solidFill>
              </a:rPr>
              <a:t>n</a:t>
            </a:r>
            <a:r>
              <a:rPr lang="en-CA" dirty="0"/>
              <a:t>[</a:t>
            </a:r>
            <a:r>
              <a:rPr lang="en-CA" dirty="0">
                <a:solidFill>
                  <a:srgbClr val="6E9CBE"/>
                </a:solidFill>
              </a:rPr>
              <a:t>:text</a:t>
            </a:r>
            <a:r>
              <a:rPr lang="en-CA" dirty="0"/>
              <a:t>] </a:t>
            </a:r>
            <a:r>
              <a:rPr lang="en-CA" dirty="0">
                <a:solidFill>
                  <a:srgbClr val="CC7833"/>
                </a:solidFill>
              </a:rPr>
              <a:t>== </a:t>
            </a:r>
            <a:r>
              <a:rPr lang="en-CA" dirty="0">
                <a:solidFill>
                  <a:srgbClr val="6A8759"/>
                </a:solidFill>
              </a:rPr>
              <a:t>'two'</a:t>
            </a:r>
            <a:r>
              <a:rPr lang="en-CA" dirty="0"/>
              <a:t>}</a:t>
            </a:r>
            <a:br>
              <a:rPr lang="en-CA" dirty="0"/>
            </a:br>
            <a:r>
              <a:rPr lang="en-CA" dirty="0">
                <a:solidFill>
                  <a:srgbClr val="CC7833"/>
                </a:solidFill>
              </a:rPr>
              <a:t>&gt; </a:t>
            </a:r>
            <a:r>
              <a:rPr lang="en-CA" b="1" dirty="0">
                <a:solidFill>
                  <a:srgbClr val="CC7832"/>
                </a:solidFill>
              </a:rPr>
              <a:t>true</a:t>
            </a:r>
            <a:endParaRPr lang="en-US" dirty="0"/>
          </a:p>
        </p:txBody>
      </p:sp>
    </p:spTree>
    <p:extLst>
      <p:ext uri="{BB962C8B-B14F-4D97-AF65-F5344CB8AC3E}">
        <p14:creationId xmlns:p14="http://schemas.microsoft.com/office/powerpoint/2010/main" val="3240840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610B-9CB0-0743-8500-20E7EBF425C1}"/>
              </a:ext>
            </a:extLst>
          </p:cNvPr>
          <p:cNvSpPr>
            <a:spLocks noGrp="1"/>
          </p:cNvSpPr>
          <p:nvPr>
            <p:ph type="title"/>
          </p:nvPr>
        </p:nvSpPr>
        <p:spPr>
          <a:xfrm>
            <a:off x="1141413" y="618518"/>
            <a:ext cx="9905998" cy="854682"/>
          </a:xfrm>
        </p:spPr>
        <p:txBody>
          <a:bodyPr/>
          <a:lstStyle/>
          <a:p>
            <a:r>
              <a:rPr lang="en-US" dirty="0"/>
              <a:t>Handling errors</a:t>
            </a:r>
          </a:p>
        </p:txBody>
      </p:sp>
      <p:sp>
        <p:nvSpPr>
          <p:cNvPr id="3" name="Content Placeholder 2">
            <a:extLst>
              <a:ext uri="{FF2B5EF4-FFF2-40B4-BE49-F238E27FC236}">
                <a16:creationId xmlns:a16="http://schemas.microsoft.com/office/drawing/2014/main" id="{C4B08F51-155E-714B-9848-D883F198C18C}"/>
              </a:ext>
            </a:extLst>
          </p:cNvPr>
          <p:cNvSpPr>
            <a:spLocks noGrp="1"/>
          </p:cNvSpPr>
          <p:nvPr>
            <p:ph idx="1"/>
          </p:nvPr>
        </p:nvSpPr>
        <p:spPr>
          <a:xfrm>
            <a:off x="1141412" y="1473200"/>
            <a:ext cx="9905999" cy="4318001"/>
          </a:xfrm>
        </p:spPr>
        <p:txBody>
          <a:bodyPr/>
          <a:lstStyle/>
          <a:p>
            <a:r>
              <a:rPr lang="en-US" dirty="0"/>
              <a:t>Use `rescue` keyword to rescue from an exception</a:t>
            </a:r>
          </a:p>
        </p:txBody>
      </p:sp>
      <p:sp>
        <p:nvSpPr>
          <p:cNvPr id="5" name="Rectangle 4">
            <a:extLst>
              <a:ext uri="{FF2B5EF4-FFF2-40B4-BE49-F238E27FC236}">
                <a16:creationId xmlns:a16="http://schemas.microsoft.com/office/drawing/2014/main" id="{4EA69824-758D-6C48-95B7-22BF0621B095}"/>
              </a:ext>
            </a:extLst>
          </p:cNvPr>
          <p:cNvSpPr/>
          <p:nvPr/>
        </p:nvSpPr>
        <p:spPr>
          <a:xfrm>
            <a:off x="3874555" y="2335897"/>
            <a:ext cx="4182533" cy="1477328"/>
          </a:xfrm>
          <a:prstGeom prst="rect">
            <a:avLst/>
          </a:prstGeom>
          <a:solidFill>
            <a:schemeClr val="bg1"/>
          </a:solidFill>
        </p:spPr>
        <p:txBody>
          <a:bodyPr wrap="square">
            <a:spAutoFit/>
          </a:bodyPr>
          <a:lstStyle/>
          <a:p>
            <a:r>
              <a:rPr lang="en-CA" b="1" dirty="0">
                <a:solidFill>
                  <a:srgbClr val="CC7832"/>
                </a:solidFill>
              </a:rPr>
              <a:t>begin</a:t>
            </a:r>
            <a:br>
              <a:rPr lang="en-CA" b="1" dirty="0">
                <a:solidFill>
                  <a:srgbClr val="CC7832"/>
                </a:solidFill>
              </a:rPr>
            </a:br>
            <a:r>
              <a:rPr lang="en-CA" b="1" dirty="0">
                <a:solidFill>
                  <a:srgbClr val="CC7832"/>
                </a:solidFill>
              </a:rPr>
              <a:t>  </a:t>
            </a:r>
            <a:r>
              <a:rPr lang="en-CA" dirty="0" err="1"/>
              <a:t>method_that_might_error</a:t>
            </a:r>
            <a:br>
              <a:rPr lang="en-CA" dirty="0"/>
            </a:br>
            <a:r>
              <a:rPr lang="en-CA" b="1" dirty="0">
                <a:solidFill>
                  <a:srgbClr val="CC7832"/>
                </a:solidFill>
              </a:rPr>
              <a:t>rescue </a:t>
            </a:r>
            <a:r>
              <a:rPr lang="en-CA" dirty="0" err="1">
                <a:solidFill>
                  <a:srgbClr val="DA4939"/>
                </a:solidFill>
              </a:rPr>
              <a:t>ZeroDivisionError</a:t>
            </a:r>
            <a:r>
              <a:rPr lang="en-CA" dirty="0">
                <a:solidFill>
                  <a:srgbClr val="CC7832"/>
                </a:solidFill>
              </a:rPr>
              <a:t>, </a:t>
            </a:r>
            <a:r>
              <a:rPr lang="en-CA" dirty="0" err="1">
                <a:solidFill>
                  <a:srgbClr val="DA4939"/>
                </a:solidFill>
              </a:rPr>
              <a:t>TypeError</a:t>
            </a:r>
            <a:r>
              <a:rPr lang="en-CA" dirty="0">
                <a:solidFill>
                  <a:srgbClr val="DA4939"/>
                </a:solidFill>
              </a:rPr>
              <a:t> </a:t>
            </a:r>
            <a:r>
              <a:rPr lang="en-CA" i="1" dirty="0">
                <a:solidFill>
                  <a:srgbClr val="FFC66D"/>
                </a:solidFill>
              </a:rPr>
              <a:t>=&gt; </a:t>
            </a:r>
            <a:r>
              <a:rPr lang="en-CA" i="1" dirty="0">
                <a:solidFill>
                  <a:srgbClr val="9876AA"/>
                </a:solidFill>
              </a:rPr>
              <a:t>e</a:t>
            </a:r>
          </a:p>
          <a:p>
            <a:r>
              <a:rPr lang="en-CA" dirty="0"/>
              <a:t>  </a:t>
            </a:r>
            <a:r>
              <a:rPr lang="en-CA" dirty="0" err="1"/>
              <a:t>method_to_execute_when_failure</a:t>
            </a:r>
            <a:br>
              <a:rPr lang="en-CA" i="1" dirty="0">
                <a:solidFill>
                  <a:srgbClr val="9876AA"/>
                </a:solidFill>
              </a:rPr>
            </a:br>
            <a:r>
              <a:rPr lang="en-CA" b="1" dirty="0">
                <a:solidFill>
                  <a:srgbClr val="CC7832"/>
                </a:solidFill>
              </a:rPr>
              <a:t>end</a:t>
            </a:r>
            <a:endParaRPr lang="en-US" dirty="0"/>
          </a:p>
        </p:txBody>
      </p:sp>
      <p:sp>
        <p:nvSpPr>
          <p:cNvPr id="6" name="Rectangle 5">
            <a:extLst>
              <a:ext uri="{FF2B5EF4-FFF2-40B4-BE49-F238E27FC236}">
                <a16:creationId xmlns:a16="http://schemas.microsoft.com/office/drawing/2014/main" id="{01CEF7C1-27A5-EB4B-A0CC-6D99B56E5F2C}"/>
              </a:ext>
            </a:extLst>
          </p:cNvPr>
          <p:cNvSpPr/>
          <p:nvPr/>
        </p:nvSpPr>
        <p:spPr>
          <a:xfrm>
            <a:off x="3874554" y="4313873"/>
            <a:ext cx="4182533" cy="1477328"/>
          </a:xfrm>
          <a:prstGeom prst="rect">
            <a:avLst/>
          </a:prstGeom>
          <a:solidFill>
            <a:schemeClr val="bg1"/>
          </a:solidFill>
        </p:spPr>
        <p:txBody>
          <a:bodyPr wrap="square">
            <a:spAutoFit/>
          </a:bodyPr>
          <a:lstStyle/>
          <a:p>
            <a:r>
              <a:rPr lang="en-CA" b="1" dirty="0">
                <a:solidFill>
                  <a:srgbClr val="CC7832"/>
                </a:solidFill>
              </a:rPr>
              <a:t>def </a:t>
            </a:r>
            <a:r>
              <a:rPr lang="en-CA" dirty="0">
                <a:solidFill>
                  <a:srgbClr val="FFC66D"/>
                </a:solidFill>
              </a:rPr>
              <a:t>method1</a:t>
            </a:r>
            <a:br>
              <a:rPr lang="en-CA" dirty="0">
                <a:solidFill>
                  <a:srgbClr val="FFC66D"/>
                </a:solidFill>
              </a:rPr>
            </a:br>
            <a:r>
              <a:rPr lang="en-CA" dirty="0">
                <a:solidFill>
                  <a:srgbClr val="FFC66D"/>
                </a:solidFill>
              </a:rPr>
              <a:t>  </a:t>
            </a:r>
            <a:r>
              <a:rPr lang="en-CA" dirty="0" err="1"/>
              <a:t>code_that_might_fail</a:t>
            </a:r>
            <a:br>
              <a:rPr lang="en-CA" dirty="0"/>
            </a:br>
            <a:r>
              <a:rPr lang="en-CA" b="1" dirty="0">
                <a:solidFill>
                  <a:srgbClr val="CC7832"/>
                </a:solidFill>
              </a:rPr>
              <a:t>rescue</a:t>
            </a:r>
            <a:br>
              <a:rPr lang="en-CA" b="1" dirty="0">
                <a:solidFill>
                  <a:srgbClr val="CC7832"/>
                </a:solidFill>
              </a:rPr>
            </a:br>
            <a:r>
              <a:rPr lang="en-CA" b="1" dirty="0">
                <a:solidFill>
                  <a:srgbClr val="CC7832"/>
                </a:solidFill>
              </a:rPr>
              <a:t>  </a:t>
            </a:r>
            <a:r>
              <a:rPr lang="en-CA" dirty="0" err="1"/>
              <a:t>do_something_else</a:t>
            </a:r>
            <a:br>
              <a:rPr lang="en-CA" dirty="0"/>
            </a:br>
            <a:r>
              <a:rPr lang="en-CA" b="1" dirty="0">
                <a:solidFill>
                  <a:srgbClr val="CC7832"/>
                </a:solidFill>
              </a:rPr>
              <a:t>end</a:t>
            </a:r>
            <a:endParaRPr lang="en-US" dirty="0"/>
          </a:p>
        </p:txBody>
      </p:sp>
    </p:spTree>
    <p:extLst>
      <p:ext uri="{BB962C8B-B14F-4D97-AF65-F5344CB8AC3E}">
        <p14:creationId xmlns:p14="http://schemas.microsoft.com/office/powerpoint/2010/main" val="303189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4A886-906F-4C40-9EE4-E4CA418C362F}"/>
              </a:ext>
            </a:extLst>
          </p:cNvPr>
          <p:cNvSpPr>
            <a:spLocks noGrp="1"/>
          </p:cNvSpPr>
          <p:nvPr>
            <p:ph type="title"/>
          </p:nvPr>
        </p:nvSpPr>
        <p:spPr/>
        <p:txBody>
          <a:bodyPr/>
          <a:lstStyle/>
          <a:p>
            <a:r>
              <a:rPr lang="en-US" dirty="0"/>
              <a:t>Presentation structure</a:t>
            </a:r>
          </a:p>
        </p:txBody>
      </p:sp>
      <p:sp>
        <p:nvSpPr>
          <p:cNvPr id="3" name="Content Placeholder 2">
            <a:extLst>
              <a:ext uri="{FF2B5EF4-FFF2-40B4-BE49-F238E27FC236}">
                <a16:creationId xmlns:a16="http://schemas.microsoft.com/office/drawing/2014/main" id="{1843668E-51D7-954C-8846-F15848B66374}"/>
              </a:ext>
            </a:extLst>
          </p:cNvPr>
          <p:cNvSpPr>
            <a:spLocks noGrp="1"/>
          </p:cNvSpPr>
          <p:nvPr>
            <p:ph idx="1"/>
          </p:nvPr>
        </p:nvSpPr>
        <p:spPr/>
        <p:txBody>
          <a:bodyPr>
            <a:normAutofit fontScale="70000" lnSpcReduction="20000"/>
          </a:bodyPr>
          <a:lstStyle/>
          <a:p>
            <a:r>
              <a:rPr lang="en-CA" b="1" dirty="0"/>
              <a:t>Ruby Overview</a:t>
            </a:r>
          </a:p>
          <a:p>
            <a:r>
              <a:rPr lang="en-CA" b="1" dirty="0"/>
              <a:t>Ruby specific concepts</a:t>
            </a:r>
          </a:p>
          <a:p>
            <a:r>
              <a:rPr lang="en-CA" b="1" dirty="0"/>
              <a:t>Working with modules</a:t>
            </a:r>
          </a:p>
          <a:p>
            <a:r>
              <a:rPr lang="en-CA" b="1" dirty="0"/>
              <a:t>Enumerable</a:t>
            </a:r>
          </a:p>
          <a:p>
            <a:r>
              <a:rPr lang="en-CA" b="1" dirty="0"/>
              <a:t>Handling and raising errors</a:t>
            </a:r>
          </a:p>
          <a:p>
            <a:r>
              <a:rPr lang="en-CA" b="1" dirty="0"/>
              <a:t>Debugging Ruby</a:t>
            </a:r>
          </a:p>
          <a:p>
            <a:r>
              <a:rPr lang="en-CA" b="1" dirty="0"/>
              <a:t>Ruby package manager – Bundler</a:t>
            </a:r>
          </a:p>
          <a:p>
            <a:r>
              <a:rPr lang="en-CA" b="1" dirty="0"/>
              <a:t>Working with different versions of Ruby using </a:t>
            </a:r>
            <a:r>
              <a:rPr lang="en-CA" b="1" dirty="0" err="1"/>
              <a:t>Rbenv</a:t>
            </a:r>
            <a:endParaRPr lang="en-CA" b="1" dirty="0"/>
          </a:p>
          <a:p>
            <a:r>
              <a:rPr lang="en-CA" b="1" dirty="0"/>
              <a:t>Useful to know</a:t>
            </a:r>
          </a:p>
          <a:p>
            <a:endParaRPr lang="en-CA" b="1" dirty="0"/>
          </a:p>
          <a:p>
            <a:endParaRPr lang="en-US" dirty="0"/>
          </a:p>
        </p:txBody>
      </p:sp>
    </p:spTree>
    <p:extLst>
      <p:ext uri="{BB962C8B-B14F-4D97-AF65-F5344CB8AC3E}">
        <p14:creationId xmlns:p14="http://schemas.microsoft.com/office/powerpoint/2010/main" val="157893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B808F-0837-2D45-85DD-AB5CAE48F51D}"/>
              </a:ext>
            </a:extLst>
          </p:cNvPr>
          <p:cNvSpPr>
            <a:spLocks noGrp="1"/>
          </p:cNvSpPr>
          <p:nvPr>
            <p:ph type="title"/>
          </p:nvPr>
        </p:nvSpPr>
        <p:spPr>
          <a:xfrm>
            <a:off x="1141412" y="148718"/>
            <a:ext cx="9905998" cy="564170"/>
          </a:xfrm>
        </p:spPr>
        <p:txBody>
          <a:bodyPr>
            <a:normAutofit fontScale="90000"/>
          </a:bodyPr>
          <a:lstStyle/>
          <a:p>
            <a:r>
              <a:rPr lang="en-US" dirty="0"/>
              <a:t>Ruby errors hierarchy </a:t>
            </a:r>
          </a:p>
        </p:txBody>
      </p:sp>
      <p:sp>
        <p:nvSpPr>
          <p:cNvPr id="3" name="Content Placeholder 2">
            <a:extLst>
              <a:ext uri="{FF2B5EF4-FFF2-40B4-BE49-F238E27FC236}">
                <a16:creationId xmlns:a16="http://schemas.microsoft.com/office/drawing/2014/main" id="{83E98A3E-0A5E-E945-9E22-C445D9BCD346}"/>
              </a:ext>
            </a:extLst>
          </p:cNvPr>
          <p:cNvSpPr>
            <a:spLocks noGrp="1"/>
          </p:cNvSpPr>
          <p:nvPr>
            <p:ph idx="1"/>
          </p:nvPr>
        </p:nvSpPr>
        <p:spPr>
          <a:xfrm>
            <a:off x="1141412" y="712888"/>
            <a:ext cx="9905999" cy="5078313"/>
          </a:xfrm>
        </p:spPr>
        <p:txBody>
          <a:bodyPr/>
          <a:lstStyle/>
          <a:p>
            <a:r>
              <a:rPr lang="en-US" dirty="0"/>
              <a:t>Available here </a:t>
            </a:r>
            <a:r>
              <a:rPr lang="en-CA" dirty="0">
                <a:hlinkClick r:id="rId3"/>
              </a:rPr>
              <a:t>https://ruby-doc.org/core-2.1.1/Exception.html</a:t>
            </a:r>
            <a:endParaRPr lang="en-US" dirty="0"/>
          </a:p>
        </p:txBody>
      </p:sp>
      <p:sp>
        <p:nvSpPr>
          <p:cNvPr id="5" name="Rectangle 4">
            <a:extLst>
              <a:ext uri="{FF2B5EF4-FFF2-40B4-BE49-F238E27FC236}">
                <a16:creationId xmlns:a16="http://schemas.microsoft.com/office/drawing/2014/main" id="{8A137E69-60FF-544C-B1E0-E76E65A41D7E}"/>
              </a:ext>
            </a:extLst>
          </p:cNvPr>
          <p:cNvSpPr/>
          <p:nvPr/>
        </p:nvSpPr>
        <p:spPr>
          <a:xfrm>
            <a:off x="3046411" y="1481187"/>
            <a:ext cx="6096000" cy="5078313"/>
          </a:xfrm>
          <a:prstGeom prst="rect">
            <a:avLst/>
          </a:prstGeom>
          <a:solidFill>
            <a:schemeClr val="bg1"/>
          </a:solidFill>
        </p:spPr>
        <p:txBody>
          <a:bodyPr>
            <a:spAutoFit/>
          </a:bodyPr>
          <a:lstStyle/>
          <a:p>
            <a:br>
              <a:rPr lang="en-CA" dirty="0"/>
            </a:br>
            <a:r>
              <a:rPr lang="en-CA" dirty="0" err="1">
                <a:solidFill>
                  <a:srgbClr val="DA4939"/>
                </a:solidFill>
              </a:rPr>
              <a:t>NoMemoryError</a:t>
            </a:r>
            <a:br>
              <a:rPr lang="en-CA" dirty="0">
                <a:solidFill>
                  <a:srgbClr val="DA4939"/>
                </a:solidFill>
              </a:rPr>
            </a:br>
            <a:r>
              <a:rPr lang="en-CA" dirty="0" err="1">
                <a:solidFill>
                  <a:srgbClr val="DA4939"/>
                </a:solidFill>
              </a:rPr>
              <a:t>ScriptError</a:t>
            </a:r>
            <a:br>
              <a:rPr lang="en-CA" dirty="0">
                <a:solidFill>
                  <a:srgbClr val="DA4939"/>
                </a:solidFill>
              </a:rPr>
            </a:br>
            <a:r>
              <a:rPr lang="en-CA" dirty="0">
                <a:solidFill>
                  <a:srgbClr val="DA4939"/>
                </a:solidFill>
              </a:rPr>
              <a:t>    </a:t>
            </a:r>
            <a:r>
              <a:rPr lang="en-CA" dirty="0" err="1">
                <a:solidFill>
                  <a:srgbClr val="DA4939"/>
                </a:solidFill>
              </a:rPr>
              <a:t>LoadError</a:t>
            </a:r>
            <a:br>
              <a:rPr lang="en-CA" dirty="0">
                <a:solidFill>
                  <a:srgbClr val="DA4939"/>
                </a:solidFill>
              </a:rPr>
            </a:br>
            <a:r>
              <a:rPr lang="en-CA" dirty="0">
                <a:solidFill>
                  <a:srgbClr val="DA4939"/>
                </a:solidFill>
              </a:rPr>
              <a:t>    </a:t>
            </a:r>
            <a:r>
              <a:rPr lang="en-CA" dirty="0" err="1">
                <a:solidFill>
                  <a:srgbClr val="DA4939"/>
                </a:solidFill>
              </a:rPr>
              <a:t>NotImplementedError</a:t>
            </a:r>
            <a:br>
              <a:rPr lang="en-CA" dirty="0">
                <a:solidFill>
                  <a:srgbClr val="DA4939"/>
                </a:solidFill>
              </a:rPr>
            </a:br>
            <a:r>
              <a:rPr lang="en-CA" dirty="0">
                <a:solidFill>
                  <a:srgbClr val="DA4939"/>
                </a:solidFill>
              </a:rPr>
              <a:t>    </a:t>
            </a:r>
            <a:r>
              <a:rPr lang="en-CA" dirty="0" err="1">
                <a:solidFill>
                  <a:srgbClr val="DA4939"/>
                </a:solidFill>
              </a:rPr>
              <a:t>SyntaxError</a:t>
            </a:r>
            <a:br>
              <a:rPr lang="en-CA" dirty="0">
                <a:solidFill>
                  <a:srgbClr val="DA4939"/>
                </a:solidFill>
              </a:rPr>
            </a:br>
            <a:r>
              <a:rPr lang="en-CA" dirty="0" err="1">
                <a:solidFill>
                  <a:srgbClr val="DA4939"/>
                </a:solidFill>
              </a:rPr>
              <a:t>SignalException</a:t>
            </a:r>
            <a:br>
              <a:rPr lang="en-CA" dirty="0">
                <a:solidFill>
                  <a:srgbClr val="DA4939"/>
                </a:solidFill>
              </a:rPr>
            </a:br>
            <a:r>
              <a:rPr lang="en-CA" dirty="0">
                <a:solidFill>
                  <a:srgbClr val="DA4939"/>
                </a:solidFill>
              </a:rPr>
              <a:t>    Interrupt</a:t>
            </a:r>
            <a:br>
              <a:rPr lang="en-CA" dirty="0">
                <a:solidFill>
                  <a:srgbClr val="DA4939"/>
                </a:solidFill>
              </a:rPr>
            </a:br>
            <a:r>
              <a:rPr lang="en-CA" dirty="0" err="1">
                <a:solidFill>
                  <a:srgbClr val="DA4939"/>
                </a:solidFill>
              </a:rPr>
              <a:t>StandardError</a:t>
            </a:r>
            <a:r>
              <a:rPr lang="en-CA" dirty="0">
                <a:solidFill>
                  <a:srgbClr val="DA4939"/>
                </a:solidFill>
              </a:rPr>
              <a:t> </a:t>
            </a:r>
            <a:r>
              <a:rPr lang="en-CA" dirty="0"/>
              <a:t>– default </a:t>
            </a:r>
            <a:r>
              <a:rPr lang="en-CA" b="1" dirty="0">
                <a:solidFill>
                  <a:srgbClr val="CC7832"/>
                </a:solidFill>
              </a:rPr>
              <a:t>for rescue</a:t>
            </a:r>
            <a:br>
              <a:rPr lang="en-CA" b="1" dirty="0">
                <a:solidFill>
                  <a:srgbClr val="CC7832"/>
                </a:solidFill>
              </a:rPr>
            </a:br>
            <a:r>
              <a:rPr lang="en-CA" b="1" dirty="0">
                <a:solidFill>
                  <a:srgbClr val="CC7832"/>
                </a:solidFill>
              </a:rPr>
              <a:t>    </a:t>
            </a:r>
            <a:r>
              <a:rPr lang="en-CA" dirty="0" err="1">
                <a:solidFill>
                  <a:srgbClr val="DA4939"/>
                </a:solidFill>
              </a:rPr>
              <a:t>ArgumentError</a:t>
            </a:r>
            <a:br>
              <a:rPr lang="en-CA" dirty="0">
                <a:solidFill>
                  <a:srgbClr val="DA4939"/>
                </a:solidFill>
              </a:rPr>
            </a:br>
            <a:r>
              <a:rPr lang="en-CA" dirty="0">
                <a:solidFill>
                  <a:srgbClr val="DA4939"/>
                </a:solidFill>
              </a:rPr>
              <a:t>    </a:t>
            </a:r>
            <a:r>
              <a:rPr lang="en-CA" dirty="0" err="1">
                <a:solidFill>
                  <a:srgbClr val="DA4939"/>
                </a:solidFill>
              </a:rPr>
              <a:t>IndexError</a:t>
            </a:r>
            <a:br>
              <a:rPr lang="en-CA" dirty="0">
                <a:solidFill>
                  <a:srgbClr val="DA4939"/>
                </a:solidFill>
              </a:rPr>
            </a:br>
            <a:r>
              <a:rPr lang="en-CA" dirty="0">
                <a:solidFill>
                  <a:srgbClr val="DA4939"/>
                </a:solidFill>
              </a:rPr>
              <a:t>    </a:t>
            </a:r>
            <a:r>
              <a:rPr lang="en-CA" dirty="0">
                <a:solidFill>
                  <a:srgbClr val="CC7833"/>
                </a:solidFill>
              </a:rPr>
              <a:t>...</a:t>
            </a:r>
            <a:br>
              <a:rPr lang="en-CA" dirty="0">
                <a:solidFill>
                  <a:srgbClr val="CC7833"/>
                </a:solidFill>
              </a:rPr>
            </a:br>
            <a:r>
              <a:rPr lang="en-CA" dirty="0">
                <a:solidFill>
                  <a:srgbClr val="CC7833"/>
                </a:solidFill>
              </a:rPr>
              <a:t>    </a:t>
            </a:r>
            <a:r>
              <a:rPr lang="en-CA" dirty="0" err="1">
                <a:solidFill>
                  <a:srgbClr val="DA4939"/>
                </a:solidFill>
              </a:rPr>
              <a:t>RuntimeError</a:t>
            </a:r>
            <a:r>
              <a:rPr lang="en-CA" dirty="0">
                <a:solidFill>
                  <a:srgbClr val="DA4939"/>
                </a:solidFill>
              </a:rPr>
              <a:t> </a:t>
            </a:r>
            <a:r>
              <a:rPr lang="en-CA" dirty="0"/>
              <a:t>– default </a:t>
            </a:r>
            <a:r>
              <a:rPr lang="en-CA" b="1" dirty="0">
                <a:solidFill>
                  <a:srgbClr val="CC7832"/>
                </a:solidFill>
              </a:rPr>
              <a:t>for </a:t>
            </a:r>
            <a:r>
              <a:rPr lang="en-CA" i="1" dirty="0">
                <a:solidFill>
                  <a:srgbClr val="9876AA"/>
                </a:solidFill>
              </a:rPr>
              <a:t>raise</a:t>
            </a:r>
            <a:br>
              <a:rPr lang="en-CA" i="1" dirty="0">
                <a:solidFill>
                  <a:srgbClr val="9876AA"/>
                </a:solidFill>
              </a:rPr>
            </a:br>
            <a:r>
              <a:rPr lang="en-CA" i="1" dirty="0">
                <a:solidFill>
                  <a:srgbClr val="9876AA"/>
                </a:solidFill>
              </a:rPr>
              <a:t>    </a:t>
            </a:r>
            <a:r>
              <a:rPr lang="en-CA" dirty="0">
                <a:solidFill>
                  <a:srgbClr val="CC7833"/>
                </a:solidFill>
              </a:rPr>
              <a:t>...</a:t>
            </a:r>
            <a:br>
              <a:rPr lang="en-CA" dirty="0">
                <a:solidFill>
                  <a:srgbClr val="CC7833"/>
                </a:solidFill>
              </a:rPr>
            </a:br>
            <a:r>
              <a:rPr lang="en-CA" dirty="0">
                <a:solidFill>
                  <a:srgbClr val="CC7833"/>
                </a:solidFill>
              </a:rPr>
              <a:t>    </a:t>
            </a:r>
            <a:r>
              <a:rPr lang="en-CA" dirty="0" err="1">
                <a:solidFill>
                  <a:srgbClr val="DA4939"/>
                </a:solidFill>
              </a:rPr>
              <a:t>TypeError</a:t>
            </a:r>
            <a:br>
              <a:rPr lang="en-CA" dirty="0">
                <a:solidFill>
                  <a:srgbClr val="DA4939"/>
                </a:solidFill>
              </a:rPr>
            </a:br>
            <a:r>
              <a:rPr lang="en-CA" dirty="0">
                <a:solidFill>
                  <a:srgbClr val="DA4939"/>
                </a:solidFill>
              </a:rPr>
              <a:t>    </a:t>
            </a:r>
            <a:r>
              <a:rPr lang="en-CA" dirty="0" err="1">
                <a:solidFill>
                  <a:srgbClr val="DA4939"/>
                </a:solidFill>
              </a:rPr>
              <a:t>ZeroDivisionError</a:t>
            </a:r>
            <a:br>
              <a:rPr lang="en-CA" dirty="0">
                <a:solidFill>
                  <a:srgbClr val="DA4939"/>
                </a:solidFill>
              </a:rPr>
            </a:br>
            <a:r>
              <a:rPr lang="en-CA" dirty="0" err="1">
                <a:solidFill>
                  <a:srgbClr val="DA4939"/>
                </a:solidFill>
              </a:rPr>
              <a:t>SystemExit</a:t>
            </a:r>
            <a:br>
              <a:rPr lang="en-CA" dirty="0">
                <a:solidFill>
                  <a:srgbClr val="DA4939"/>
                </a:solidFill>
              </a:rPr>
            </a:br>
            <a:r>
              <a:rPr lang="en-CA" dirty="0"/>
              <a:t>fatal – impossible to </a:t>
            </a:r>
            <a:r>
              <a:rPr lang="en-CA" b="1" dirty="0">
                <a:solidFill>
                  <a:srgbClr val="CC7832"/>
                </a:solidFill>
              </a:rPr>
              <a:t>rescue</a:t>
            </a:r>
            <a:endParaRPr lang="en-US" dirty="0"/>
          </a:p>
        </p:txBody>
      </p:sp>
    </p:spTree>
    <p:extLst>
      <p:ext uri="{BB962C8B-B14F-4D97-AF65-F5344CB8AC3E}">
        <p14:creationId xmlns:p14="http://schemas.microsoft.com/office/powerpoint/2010/main" val="1961249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E8EF8-731F-6A41-A73B-6C9906DA960B}"/>
              </a:ext>
            </a:extLst>
          </p:cNvPr>
          <p:cNvSpPr>
            <a:spLocks noGrp="1"/>
          </p:cNvSpPr>
          <p:nvPr>
            <p:ph type="title"/>
          </p:nvPr>
        </p:nvSpPr>
        <p:spPr/>
        <p:txBody>
          <a:bodyPr/>
          <a:lstStyle/>
          <a:p>
            <a:r>
              <a:rPr lang="en-US" dirty="0"/>
              <a:t>Creating a custom error class</a:t>
            </a:r>
          </a:p>
        </p:txBody>
      </p:sp>
      <p:sp>
        <p:nvSpPr>
          <p:cNvPr id="3" name="Content Placeholder 2">
            <a:extLst>
              <a:ext uri="{FF2B5EF4-FFF2-40B4-BE49-F238E27FC236}">
                <a16:creationId xmlns:a16="http://schemas.microsoft.com/office/drawing/2014/main" id="{8A0C866B-9695-534B-9FAC-1B35DDA84F69}"/>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40A9ABE4-1971-484E-BAB7-A6394F43A31F}"/>
              </a:ext>
            </a:extLst>
          </p:cNvPr>
          <p:cNvSpPr/>
          <p:nvPr/>
        </p:nvSpPr>
        <p:spPr>
          <a:xfrm>
            <a:off x="3046411" y="2097088"/>
            <a:ext cx="6096000" cy="4801314"/>
          </a:xfrm>
          <a:prstGeom prst="rect">
            <a:avLst/>
          </a:prstGeom>
          <a:solidFill>
            <a:schemeClr val="bg1"/>
          </a:solidFill>
        </p:spPr>
        <p:txBody>
          <a:bodyPr>
            <a:spAutoFit/>
          </a:bodyPr>
          <a:lstStyle/>
          <a:p>
            <a:r>
              <a:rPr lang="en-CA" b="1" dirty="0">
                <a:solidFill>
                  <a:srgbClr val="CC7832"/>
                </a:solidFill>
              </a:rPr>
              <a:t>class </a:t>
            </a:r>
            <a:r>
              <a:rPr lang="en-CA" i="1" dirty="0" err="1">
                <a:solidFill>
                  <a:srgbClr val="9876AA"/>
                </a:solidFill>
              </a:rPr>
              <a:t>MyLibrary</a:t>
            </a:r>
            <a:br>
              <a:rPr lang="en-CA" i="1" dirty="0">
                <a:solidFill>
                  <a:srgbClr val="9876AA"/>
                </a:solidFill>
              </a:rPr>
            </a:br>
            <a:r>
              <a:rPr lang="en-CA" i="1" dirty="0">
                <a:solidFill>
                  <a:srgbClr val="9876AA"/>
                </a:solidFill>
              </a:rPr>
              <a:t>  </a:t>
            </a:r>
            <a:r>
              <a:rPr lang="en-CA" b="1" dirty="0">
                <a:solidFill>
                  <a:srgbClr val="CC7832"/>
                </a:solidFill>
              </a:rPr>
              <a:t>class </a:t>
            </a:r>
            <a:r>
              <a:rPr lang="en-CA" i="1" dirty="0" err="1">
                <a:solidFill>
                  <a:srgbClr val="9876AA"/>
                </a:solidFill>
              </a:rPr>
              <a:t>CustomError</a:t>
            </a:r>
            <a:r>
              <a:rPr lang="en-CA" i="1" dirty="0">
                <a:solidFill>
                  <a:srgbClr val="9876AA"/>
                </a:solidFill>
              </a:rPr>
              <a:t> </a:t>
            </a:r>
            <a:r>
              <a:rPr lang="en-CA" dirty="0">
                <a:solidFill>
                  <a:srgbClr val="CC7833"/>
                </a:solidFill>
              </a:rPr>
              <a:t>&lt; </a:t>
            </a:r>
            <a:r>
              <a:rPr lang="en-CA" dirty="0" err="1">
                <a:solidFill>
                  <a:srgbClr val="DA4939"/>
                </a:solidFill>
              </a:rPr>
              <a:t>ArgumentError</a:t>
            </a:r>
            <a:r>
              <a:rPr lang="en-CA" dirty="0">
                <a:solidFill>
                  <a:srgbClr val="CC7832"/>
                </a:solidFill>
              </a:rPr>
              <a:t>; </a:t>
            </a:r>
            <a:r>
              <a:rPr lang="en-CA" b="1" dirty="0">
                <a:solidFill>
                  <a:srgbClr val="CC7832"/>
                </a:solidFill>
              </a:rPr>
              <a:t>end</a:t>
            </a:r>
            <a:br>
              <a:rPr lang="en-CA" b="1" dirty="0">
                <a:solidFill>
                  <a:srgbClr val="CC7832"/>
                </a:solidFill>
              </a:rPr>
            </a:br>
            <a:br>
              <a:rPr lang="en-CA" b="1" dirty="0">
                <a:solidFill>
                  <a:srgbClr val="CC7832"/>
                </a:solidFill>
              </a:rPr>
            </a:br>
            <a:r>
              <a:rPr lang="en-CA" b="1" dirty="0">
                <a:solidFill>
                  <a:srgbClr val="CC7832"/>
                </a:solidFill>
              </a:rPr>
              <a:t>  def </a:t>
            </a:r>
            <a:r>
              <a:rPr lang="en-CA" dirty="0" err="1">
                <a:solidFill>
                  <a:srgbClr val="FFC66D"/>
                </a:solidFill>
              </a:rPr>
              <a:t>call_that_can_fail</a:t>
            </a:r>
            <a:br>
              <a:rPr lang="en-CA" dirty="0">
                <a:solidFill>
                  <a:srgbClr val="FFC66D"/>
                </a:solidFill>
              </a:rPr>
            </a:br>
            <a:r>
              <a:rPr lang="en-CA" dirty="0">
                <a:solidFill>
                  <a:srgbClr val="FFC66D"/>
                </a:solidFill>
              </a:rPr>
              <a:t>    </a:t>
            </a:r>
            <a:r>
              <a:rPr lang="en-CA" dirty="0">
                <a:solidFill>
                  <a:srgbClr val="DA4939"/>
                </a:solidFill>
              </a:rPr>
              <a:t>raise </a:t>
            </a:r>
            <a:r>
              <a:rPr lang="en-CA" dirty="0" err="1">
                <a:solidFill>
                  <a:srgbClr val="DA4939"/>
                </a:solidFill>
              </a:rPr>
              <a:t>CustomError</a:t>
            </a:r>
            <a:r>
              <a:rPr lang="en-CA" dirty="0" err="1"/>
              <a:t>.</a:t>
            </a:r>
            <a:r>
              <a:rPr lang="en-CA" dirty="0" err="1">
                <a:solidFill>
                  <a:srgbClr val="DA4939"/>
                </a:solidFill>
              </a:rPr>
              <a:t>new</a:t>
            </a:r>
            <a:r>
              <a:rPr lang="en-CA" dirty="0"/>
              <a:t>(</a:t>
            </a:r>
            <a:r>
              <a:rPr lang="en-CA" dirty="0">
                <a:solidFill>
                  <a:srgbClr val="6A8759"/>
                </a:solidFill>
              </a:rPr>
              <a:t>'cannot process request'</a:t>
            </a:r>
            <a:r>
              <a:rPr lang="en-CA" dirty="0"/>
              <a:t>)</a:t>
            </a:r>
            <a:br>
              <a:rPr lang="en-CA" dirty="0"/>
            </a:br>
            <a:r>
              <a:rPr lang="en-CA" dirty="0"/>
              <a:t>  </a:t>
            </a:r>
            <a:r>
              <a:rPr lang="en-CA" b="1" dirty="0">
                <a:solidFill>
                  <a:srgbClr val="CC7832"/>
                </a:solidFill>
              </a:rPr>
              <a:t>end</a:t>
            </a:r>
            <a:br>
              <a:rPr lang="en-CA" b="1" dirty="0">
                <a:solidFill>
                  <a:srgbClr val="CC7832"/>
                </a:solidFill>
              </a:rPr>
            </a:br>
            <a:r>
              <a:rPr lang="en-CA" b="1" dirty="0">
                <a:solidFill>
                  <a:srgbClr val="CC7832"/>
                </a:solidFill>
              </a:rPr>
              <a:t>end</a:t>
            </a:r>
            <a:br>
              <a:rPr lang="en-CA" b="1" dirty="0">
                <a:solidFill>
                  <a:srgbClr val="CC7832"/>
                </a:solidFill>
              </a:rPr>
            </a:br>
            <a:br>
              <a:rPr lang="en-CA" b="1" dirty="0">
                <a:solidFill>
                  <a:srgbClr val="CC7832"/>
                </a:solidFill>
              </a:rPr>
            </a:br>
            <a:r>
              <a:rPr lang="en-CA" b="1" dirty="0">
                <a:solidFill>
                  <a:srgbClr val="CC7832"/>
                </a:solidFill>
              </a:rPr>
              <a:t>def </a:t>
            </a:r>
            <a:r>
              <a:rPr lang="en-CA" dirty="0">
                <a:solidFill>
                  <a:srgbClr val="FFC66D"/>
                </a:solidFill>
              </a:rPr>
              <a:t>process</a:t>
            </a:r>
            <a:br>
              <a:rPr lang="en-CA" dirty="0">
                <a:solidFill>
                  <a:srgbClr val="FFC66D"/>
                </a:solidFill>
              </a:rPr>
            </a:br>
            <a:r>
              <a:rPr lang="en-CA" dirty="0">
                <a:solidFill>
                  <a:srgbClr val="FFC66D"/>
                </a:solidFill>
              </a:rPr>
              <a:t>  </a:t>
            </a:r>
            <a:r>
              <a:rPr lang="en-CA" dirty="0" err="1">
                <a:solidFill>
                  <a:srgbClr val="DA4939"/>
                </a:solidFill>
              </a:rPr>
              <a:t>MyLibrary</a:t>
            </a:r>
            <a:r>
              <a:rPr lang="en-CA" dirty="0" err="1"/>
              <a:t>.</a:t>
            </a:r>
            <a:r>
              <a:rPr lang="en-CA" dirty="0" err="1">
                <a:solidFill>
                  <a:srgbClr val="DA4939"/>
                </a:solidFill>
              </a:rPr>
              <a:t>new</a:t>
            </a:r>
            <a:r>
              <a:rPr lang="en-CA" dirty="0" err="1"/>
              <a:t>.call_that_can_fail</a:t>
            </a:r>
            <a:br>
              <a:rPr lang="en-CA" dirty="0"/>
            </a:br>
            <a:r>
              <a:rPr lang="en-CA" b="1" dirty="0">
                <a:solidFill>
                  <a:srgbClr val="CC7832"/>
                </a:solidFill>
              </a:rPr>
              <a:t>rescue </a:t>
            </a:r>
            <a:r>
              <a:rPr lang="en-CA" dirty="0" err="1">
                <a:solidFill>
                  <a:srgbClr val="DA4939"/>
                </a:solidFill>
              </a:rPr>
              <a:t>MyLibrary</a:t>
            </a:r>
            <a:r>
              <a:rPr lang="en-CA" dirty="0"/>
              <a:t>::</a:t>
            </a:r>
            <a:r>
              <a:rPr lang="en-CA" dirty="0" err="1">
                <a:solidFill>
                  <a:srgbClr val="DA4939"/>
                </a:solidFill>
              </a:rPr>
              <a:t>CustomError</a:t>
            </a:r>
            <a:r>
              <a:rPr lang="en-CA" dirty="0">
                <a:solidFill>
                  <a:srgbClr val="DA4939"/>
                </a:solidFill>
              </a:rPr>
              <a:t> </a:t>
            </a:r>
            <a:r>
              <a:rPr lang="en-CA" i="1" dirty="0">
                <a:solidFill>
                  <a:srgbClr val="FFC66D"/>
                </a:solidFill>
              </a:rPr>
              <a:t>=&gt; </a:t>
            </a:r>
            <a:r>
              <a:rPr lang="en-CA" i="1" dirty="0">
                <a:solidFill>
                  <a:srgbClr val="9876AA"/>
                </a:solidFill>
              </a:rPr>
              <a:t>e</a:t>
            </a:r>
            <a:br>
              <a:rPr lang="en-CA" i="1" dirty="0">
                <a:solidFill>
                  <a:srgbClr val="9876AA"/>
                </a:solidFill>
              </a:rPr>
            </a:br>
            <a:r>
              <a:rPr lang="en-CA" i="1" dirty="0">
                <a:solidFill>
                  <a:srgbClr val="9876AA"/>
                </a:solidFill>
              </a:rPr>
              <a:t>  </a:t>
            </a:r>
            <a:r>
              <a:rPr lang="en-CA" dirty="0"/>
              <a:t>puts </a:t>
            </a:r>
            <a:r>
              <a:rPr lang="en-CA" i="1" dirty="0" err="1">
                <a:solidFill>
                  <a:srgbClr val="9876AA"/>
                </a:solidFill>
              </a:rPr>
              <a:t>e</a:t>
            </a:r>
            <a:r>
              <a:rPr lang="en-CA" dirty="0" err="1"/>
              <a:t>.inspect</a:t>
            </a:r>
            <a:br>
              <a:rPr lang="en-CA" dirty="0"/>
            </a:br>
            <a:r>
              <a:rPr lang="en-CA" b="1" dirty="0">
                <a:solidFill>
                  <a:srgbClr val="CC7832"/>
                </a:solidFill>
              </a:rPr>
              <a:t>end</a:t>
            </a:r>
            <a:br>
              <a:rPr lang="en-CA" b="1" dirty="0">
                <a:solidFill>
                  <a:srgbClr val="CC7832"/>
                </a:solidFill>
              </a:rPr>
            </a:br>
            <a:br>
              <a:rPr lang="en-CA" b="1" dirty="0">
                <a:solidFill>
                  <a:srgbClr val="CC7832"/>
                </a:solidFill>
              </a:rPr>
            </a:br>
            <a:r>
              <a:rPr lang="en-CA" dirty="0"/>
              <a:t>process</a:t>
            </a:r>
            <a:br>
              <a:rPr lang="en-CA" dirty="0"/>
            </a:br>
            <a:r>
              <a:rPr lang="en-CA" i="1" dirty="0">
                <a:solidFill>
                  <a:srgbClr val="BC9458"/>
                </a:solidFill>
              </a:rPr>
              <a:t>#&lt;</a:t>
            </a:r>
            <a:r>
              <a:rPr lang="en-CA" i="1" dirty="0" err="1">
                <a:solidFill>
                  <a:srgbClr val="BC9458"/>
                </a:solidFill>
              </a:rPr>
              <a:t>MyLibrary</a:t>
            </a:r>
            <a:r>
              <a:rPr lang="en-CA" i="1" dirty="0">
                <a:solidFill>
                  <a:srgbClr val="BC9458"/>
                </a:solidFill>
              </a:rPr>
              <a:t>::</a:t>
            </a:r>
            <a:r>
              <a:rPr lang="en-CA" i="1" dirty="0" err="1">
                <a:solidFill>
                  <a:srgbClr val="BC9458"/>
                </a:solidFill>
              </a:rPr>
              <a:t>CustomError</a:t>
            </a:r>
            <a:r>
              <a:rPr lang="en-CA" i="1" dirty="0">
                <a:solidFill>
                  <a:srgbClr val="BC9458"/>
                </a:solidFill>
              </a:rPr>
              <a:t>: cannot process request&gt;</a:t>
            </a:r>
          </a:p>
          <a:p>
            <a:r>
              <a:rPr lang="en-CA" i="1" dirty="0">
                <a:solidFill>
                  <a:srgbClr val="BC9458"/>
                </a:solidFill>
              </a:rPr>
              <a:t>&gt; nil</a:t>
            </a:r>
            <a:endParaRPr lang="en-US" dirty="0"/>
          </a:p>
        </p:txBody>
      </p:sp>
    </p:spTree>
    <p:extLst>
      <p:ext uri="{BB962C8B-B14F-4D97-AF65-F5344CB8AC3E}">
        <p14:creationId xmlns:p14="http://schemas.microsoft.com/office/powerpoint/2010/main" val="3229295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69DDD-A9E1-854F-8748-5A9E66F778F6}"/>
              </a:ext>
            </a:extLst>
          </p:cNvPr>
          <p:cNvSpPr>
            <a:spLocks noGrp="1"/>
          </p:cNvSpPr>
          <p:nvPr>
            <p:ph type="title"/>
          </p:nvPr>
        </p:nvSpPr>
        <p:spPr>
          <a:xfrm>
            <a:off x="1141413" y="618518"/>
            <a:ext cx="9905998" cy="719215"/>
          </a:xfrm>
        </p:spPr>
        <p:txBody>
          <a:bodyPr/>
          <a:lstStyle/>
          <a:p>
            <a:r>
              <a:rPr lang="en-US" dirty="0"/>
              <a:t>Raising an error</a:t>
            </a:r>
          </a:p>
        </p:txBody>
      </p:sp>
      <p:sp>
        <p:nvSpPr>
          <p:cNvPr id="3" name="Content Placeholder 2">
            <a:extLst>
              <a:ext uri="{FF2B5EF4-FFF2-40B4-BE49-F238E27FC236}">
                <a16:creationId xmlns:a16="http://schemas.microsoft.com/office/drawing/2014/main" id="{0636086E-D3BF-AF4D-93B9-39B3E8E71F60}"/>
              </a:ext>
            </a:extLst>
          </p:cNvPr>
          <p:cNvSpPr>
            <a:spLocks noGrp="1"/>
          </p:cNvSpPr>
          <p:nvPr>
            <p:ph idx="1"/>
          </p:nvPr>
        </p:nvSpPr>
        <p:spPr>
          <a:xfrm>
            <a:off x="1141412" y="1524000"/>
            <a:ext cx="9905999" cy="4453468"/>
          </a:xfrm>
        </p:spPr>
        <p:txBody>
          <a:bodyPr/>
          <a:lstStyle/>
          <a:p>
            <a:endParaRPr lang="en-US" dirty="0"/>
          </a:p>
        </p:txBody>
      </p:sp>
      <p:sp>
        <p:nvSpPr>
          <p:cNvPr id="5" name="Rectangle 4">
            <a:extLst>
              <a:ext uri="{FF2B5EF4-FFF2-40B4-BE49-F238E27FC236}">
                <a16:creationId xmlns:a16="http://schemas.microsoft.com/office/drawing/2014/main" id="{211FFBEA-8B50-634E-8313-822964A72B51}"/>
              </a:ext>
            </a:extLst>
          </p:cNvPr>
          <p:cNvSpPr/>
          <p:nvPr/>
        </p:nvSpPr>
        <p:spPr>
          <a:xfrm>
            <a:off x="1405467" y="2284149"/>
            <a:ext cx="4165600" cy="3693319"/>
          </a:xfrm>
          <a:prstGeom prst="rect">
            <a:avLst/>
          </a:prstGeom>
          <a:solidFill>
            <a:schemeClr val="bg1"/>
          </a:solidFill>
        </p:spPr>
        <p:txBody>
          <a:bodyPr wrap="square">
            <a:spAutoFit/>
          </a:bodyPr>
          <a:lstStyle/>
          <a:p>
            <a:r>
              <a:rPr lang="en-CA" b="1" dirty="0">
                <a:solidFill>
                  <a:srgbClr val="CC7832"/>
                </a:solidFill>
              </a:rPr>
              <a:t>def </a:t>
            </a:r>
            <a:r>
              <a:rPr lang="en-CA" dirty="0" err="1">
                <a:solidFill>
                  <a:srgbClr val="FFC66D"/>
                </a:solidFill>
              </a:rPr>
              <a:t>call_that_can_fail</a:t>
            </a:r>
            <a:br>
              <a:rPr lang="en-CA" dirty="0">
                <a:solidFill>
                  <a:srgbClr val="FFC66D"/>
                </a:solidFill>
              </a:rPr>
            </a:br>
            <a:r>
              <a:rPr lang="en-CA" dirty="0">
                <a:solidFill>
                  <a:srgbClr val="FFC66D"/>
                </a:solidFill>
              </a:rPr>
              <a:t>  </a:t>
            </a:r>
            <a:r>
              <a:rPr lang="en-CA" dirty="0">
                <a:solidFill>
                  <a:srgbClr val="DA4939"/>
                </a:solidFill>
              </a:rPr>
              <a:t>raise </a:t>
            </a:r>
            <a:r>
              <a:rPr lang="en-CA" dirty="0">
                <a:solidFill>
                  <a:srgbClr val="6A8759"/>
                </a:solidFill>
              </a:rPr>
              <a:t>'An error has </a:t>
            </a:r>
            <a:r>
              <a:rPr lang="en-CA" dirty="0" err="1">
                <a:solidFill>
                  <a:srgbClr val="6A8759"/>
                </a:solidFill>
              </a:rPr>
              <a:t>occured</a:t>
            </a:r>
            <a:r>
              <a:rPr lang="en-CA" dirty="0">
                <a:solidFill>
                  <a:srgbClr val="6A8759"/>
                </a:solidFill>
              </a:rPr>
              <a:t>'</a:t>
            </a:r>
            <a:br>
              <a:rPr lang="en-CA" dirty="0">
                <a:solidFill>
                  <a:srgbClr val="6A8759"/>
                </a:solidFill>
              </a:rPr>
            </a:br>
            <a:r>
              <a:rPr lang="en-CA" b="1" dirty="0">
                <a:solidFill>
                  <a:srgbClr val="CC7832"/>
                </a:solidFill>
              </a:rPr>
              <a:t>end</a:t>
            </a:r>
            <a:br>
              <a:rPr lang="en-CA" b="1" dirty="0">
                <a:solidFill>
                  <a:srgbClr val="CC7832"/>
                </a:solidFill>
              </a:rPr>
            </a:br>
            <a:br>
              <a:rPr lang="en-CA" b="1" dirty="0">
                <a:solidFill>
                  <a:srgbClr val="CC7832"/>
                </a:solidFill>
              </a:rPr>
            </a:br>
            <a:r>
              <a:rPr lang="en-CA" b="1" dirty="0">
                <a:solidFill>
                  <a:srgbClr val="CC7832"/>
                </a:solidFill>
              </a:rPr>
              <a:t>def </a:t>
            </a:r>
            <a:r>
              <a:rPr lang="en-CA" dirty="0">
                <a:solidFill>
                  <a:srgbClr val="FFC66D"/>
                </a:solidFill>
              </a:rPr>
              <a:t>process</a:t>
            </a:r>
            <a:br>
              <a:rPr lang="en-CA" dirty="0">
                <a:solidFill>
                  <a:srgbClr val="FFC66D"/>
                </a:solidFill>
              </a:rPr>
            </a:br>
            <a:r>
              <a:rPr lang="en-CA" dirty="0">
                <a:solidFill>
                  <a:srgbClr val="FFC66D"/>
                </a:solidFill>
              </a:rPr>
              <a:t>  </a:t>
            </a:r>
            <a:r>
              <a:rPr lang="en-CA" dirty="0" err="1"/>
              <a:t>call_that_can_fail</a:t>
            </a:r>
            <a:br>
              <a:rPr lang="en-CA" dirty="0"/>
            </a:br>
            <a:r>
              <a:rPr lang="en-CA" b="1" dirty="0">
                <a:solidFill>
                  <a:srgbClr val="CC7832"/>
                </a:solidFill>
              </a:rPr>
              <a:t>rescue </a:t>
            </a:r>
            <a:r>
              <a:rPr lang="en-CA" dirty="0" err="1">
                <a:solidFill>
                  <a:srgbClr val="DA4939"/>
                </a:solidFill>
              </a:rPr>
              <a:t>RuntimeError</a:t>
            </a:r>
            <a:r>
              <a:rPr lang="en-CA" dirty="0">
                <a:solidFill>
                  <a:srgbClr val="DA4939"/>
                </a:solidFill>
              </a:rPr>
              <a:t> </a:t>
            </a:r>
            <a:r>
              <a:rPr lang="en-CA" i="1" dirty="0">
                <a:solidFill>
                  <a:srgbClr val="FFC66D"/>
                </a:solidFill>
              </a:rPr>
              <a:t>=&gt; </a:t>
            </a:r>
            <a:r>
              <a:rPr lang="en-CA" i="1" dirty="0">
                <a:solidFill>
                  <a:srgbClr val="9876AA"/>
                </a:solidFill>
              </a:rPr>
              <a:t>e</a:t>
            </a:r>
            <a:br>
              <a:rPr lang="en-CA" i="1" dirty="0">
                <a:solidFill>
                  <a:srgbClr val="9876AA"/>
                </a:solidFill>
              </a:rPr>
            </a:br>
            <a:r>
              <a:rPr lang="en-CA" i="1" dirty="0">
                <a:solidFill>
                  <a:srgbClr val="9876AA"/>
                </a:solidFill>
              </a:rPr>
              <a:t>  </a:t>
            </a:r>
            <a:r>
              <a:rPr lang="en-CA" dirty="0"/>
              <a:t>puts </a:t>
            </a:r>
            <a:r>
              <a:rPr lang="en-CA" i="1" dirty="0" err="1">
                <a:solidFill>
                  <a:srgbClr val="9876AA"/>
                </a:solidFill>
              </a:rPr>
              <a:t>e</a:t>
            </a:r>
            <a:r>
              <a:rPr lang="en-CA" dirty="0" err="1"/>
              <a:t>.inspect</a:t>
            </a:r>
            <a:br>
              <a:rPr lang="en-CA" dirty="0"/>
            </a:br>
            <a:r>
              <a:rPr lang="en-CA" b="1" dirty="0">
                <a:solidFill>
                  <a:srgbClr val="CC7832"/>
                </a:solidFill>
              </a:rPr>
              <a:t>end</a:t>
            </a:r>
            <a:br>
              <a:rPr lang="en-CA" b="1" dirty="0">
                <a:solidFill>
                  <a:srgbClr val="CC7832"/>
                </a:solidFill>
              </a:rPr>
            </a:br>
            <a:br>
              <a:rPr lang="en-CA" b="1" dirty="0">
                <a:solidFill>
                  <a:srgbClr val="CC7832"/>
                </a:solidFill>
              </a:rPr>
            </a:br>
            <a:r>
              <a:rPr lang="en-CA" dirty="0"/>
              <a:t>process</a:t>
            </a:r>
            <a:br>
              <a:rPr lang="en-CA" dirty="0"/>
            </a:br>
            <a:r>
              <a:rPr lang="en-CA" i="1" dirty="0">
                <a:solidFill>
                  <a:srgbClr val="BC9458"/>
                </a:solidFill>
              </a:rPr>
              <a:t>#&lt;</a:t>
            </a:r>
            <a:r>
              <a:rPr lang="en-CA" i="1" dirty="0" err="1">
                <a:solidFill>
                  <a:srgbClr val="BC9458"/>
                </a:solidFill>
              </a:rPr>
              <a:t>RuntimeError</a:t>
            </a:r>
            <a:r>
              <a:rPr lang="en-CA" i="1" dirty="0">
                <a:solidFill>
                  <a:srgbClr val="BC9458"/>
                </a:solidFill>
              </a:rPr>
              <a:t>: An error has </a:t>
            </a:r>
            <a:r>
              <a:rPr lang="en-CA" i="1" dirty="0" err="1">
                <a:solidFill>
                  <a:srgbClr val="BC9458"/>
                </a:solidFill>
              </a:rPr>
              <a:t>occured</a:t>
            </a:r>
            <a:r>
              <a:rPr lang="en-CA" i="1" dirty="0">
                <a:solidFill>
                  <a:srgbClr val="BC9458"/>
                </a:solidFill>
              </a:rPr>
              <a:t>&gt;</a:t>
            </a:r>
            <a:br>
              <a:rPr lang="en-CA" i="1" dirty="0">
                <a:solidFill>
                  <a:srgbClr val="BC9458"/>
                </a:solidFill>
              </a:rPr>
            </a:br>
            <a:r>
              <a:rPr lang="en-CA" i="1" dirty="0">
                <a:solidFill>
                  <a:srgbClr val="FFC66D"/>
                </a:solidFill>
              </a:rPr>
              <a:t>=&gt; </a:t>
            </a:r>
            <a:r>
              <a:rPr lang="en-CA" b="1" dirty="0">
                <a:solidFill>
                  <a:srgbClr val="CC7832"/>
                </a:solidFill>
              </a:rPr>
              <a:t>nil</a:t>
            </a:r>
            <a:endParaRPr lang="en-US" dirty="0"/>
          </a:p>
        </p:txBody>
      </p:sp>
      <p:sp>
        <p:nvSpPr>
          <p:cNvPr id="6" name="Rectangle 5">
            <a:extLst>
              <a:ext uri="{FF2B5EF4-FFF2-40B4-BE49-F238E27FC236}">
                <a16:creationId xmlns:a16="http://schemas.microsoft.com/office/drawing/2014/main" id="{3A9A714D-44E6-EF45-8712-95FBF98646EE}"/>
              </a:ext>
            </a:extLst>
          </p:cNvPr>
          <p:cNvSpPr/>
          <p:nvPr/>
        </p:nvSpPr>
        <p:spPr>
          <a:xfrm>
            <a:off x="6094411" y="3253645"/>
            <a:ext cx="4742922" cy="1754326"/>
          </a:xfrm>
          <a:prstGeom prst="rect">
            <a:avLst/>
          </a:prstGeom>
          <a:solidFill>
            <a:schemeClr val="bg1"/>
          </a:solidFill>
        </p:spPr>
        <p:txBody>
          <a:bodyPr wrap="square">
            <a:spAutoFit/>
          </a:bodyPr>
          <a:lstStyle/>
          <a:p>
            <a:br>
              <a:rPr lang="en-CA" dirty="0"/>
            </a:br>
            <a:r>
              <a:rPr lang="en-CA" b="1" dirty="0">
                <a:solidFill>
                  <a:srgbClr val="CC7832"/>
                </a:solidFill>
              </a:rPr>
              <a:t>def </a:t>
            </a:r>
            <a:r>
              <a:rPr lang="en-CA" dirty="0" err="1">
                <a:solidFill>
                  <a:srgbClr val="FFC66D"/>
                </a:solidFill>
              </a:rPr>
              <a:t>call_that_can_fail</a:t>
            </a:r>
            <a:br>
              <a:rPr lang="en-CA" dirty="0">
                <a:solidFill>
                  <a:srgbClr val="FFC66D"/>
                </a:solidFill>
              </a:rPr>
            </a:br>
            <a:r>
              <a:rPr lang="en-CA" dirty="0">
                <a:solidFill>
                  <a:srgbClr val="FFC66D"/>
                </a:solidFill>
              </a:rPr>
              <a:t>  </a:t>
            </a:r>
            <a:r>
              <a:rPr lang="en-CA" dirty="0">
                <a:solidFill>
                  <a:srgbClr val="DA4939"/>
                </a:solidFill>
              </a:rPr>
              <a:t>raise </a:t>
            </a:r>
            <a:r>
              <a:rPr lang="en-CA" dirty="0" err="1">
                <a:solidFill>
                  <a:srgbClr val="DA4939"/>
                </a:solidFill>
              </a:rPr>
              <a:t>IndexError</a:t>
            </a:r>
            <a:r>
              <a:rPr lang="en-CA" dirty="0">
                <a:solidFill>
                  <a:srgbClr val="CC7832"/>
                </a:solidFill>
              </a:rPr>
              <a:t>, </a:t>
            </a:r>
            <a:r>
              <a:rPr lang="en-CA" dirty="0">
                <a:solidFill>
                  <a:srgbClr val="6A8759"/>
                </a:solidFill>
              </a:rPr>
              <a:t>'An error has </a:t>
            </a:r>
            <a:r>
              <a:rPr lang="en-CA" dirty="0" err="1">
                <a:solidFill>
                  <a:srgbClr val="6A8759"/>
                </a:solidFill>
              </a:rPr>
              <a:t>occured</a:t>
            </a:r>
            <a:r>
              <a:rPr lang="en-CA" dirty="0">
                <a:solidFill>
                  <a:srgbClr val="6A8759"/>
                </a:solidFill>
              </a:rPr>
              <a:t>'</a:t>
            </a:r>
            <a:br>
              <a:rPr lang="en-CA" dirty="0">
                <a:solidFill>
                  <a:srgbClr val="6A8759"/>
                </a:solidFill>
              </a:rPr>
            </a:br>
            <a:r>
              <a:rPr lang="en-CA" b="1" dirty="0">
                <a:solidFill>
                  <a:srgbClr val="CC7832"/>
                </a:solidFill>
              </a:rPr>
              <a:t>end</a:t>
            </a:r>
            <a:br>
              <a:rPr lang="en-CA" b="1" dirty="0">
                <a:solidFill>
                  <a:srgbClr val="CC7832"/>
                </a:solidFill>
              </a:rPr>
            </a:br>
            <a:br>
              <a:rPr lang="en-CA" b="1" dirty="0">
                <a:solidFill>
                  <a:srgbClr val="CC7832"/>
                </a:solidFill>
              </a:rPr>
            </a:br>
            <a:endParaRPr lang="en-US" dirty="0"/>
          </a:p>
        </p:txBody>
      </p:sp>
    </p:spTree>
    <p:extLst>
      <p:ext uri="{BB962C8B-B14F-4D97-AF65-F5344CB8AC3E}">
        <p14:creationId xmlns:p14="http://schemas.microsoft.com/office/powerpoint/2010/main" val="2151494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5F20-047C-B944-962D-4D92C1ADB911}"/>
              </a:ext>
            </a:extLst>
          </p:cNvPr>
          <p:cNvSpPr>
            <a:spLocks noGrp="1"/>
          </p:cNvSpPr>
          <p:nvPr>
            <p:ph type="title"/>
          </p:nvPr>
        </p:nvSpPr>
        <p:spPr>
          <a:xfrm>
            <a:off x="1141413" y="279851"/>
            <a:ext cx="9905998" cy="854682"/>
          </a:xfrm>
        </p:spPr>
        <p:txBody>
          <a:bodyPr/>
          <a:lstStyle/>
          <a:p>
            <a:r>
              <a:rPr lang="en-CA" b="1" dirty="0"/>
              <a:t>Debugging Ruby</a:t>
            </a:r>
            <a:endParaRPr lang="en-US" dirty="0"/>
          </a:p>
        </p:txBody>
      </p:sp>
      <p:sp>
        <p:nvSpPr>
          <p:cNvPr id="3" name="Content Placeholder 2">
            <a:extLst>
              <a:ext uri="{FF2B5EF4-FFF2-40B4-BE49-F238E27FC236}">
                <a16:creationId xmlns:a16="http://schemas.microsoft.com/office/drawing/2014/main" id="{267546CF-ADE3-CE4A-95FF-261750AE634F}"/>
              </a:ext>
            </a:extLst>
          </p:cNvPr>
          <p:cNvSpPr>
            <a:spLocks noGrp="1"/>
          </p:cNvSpPr>
          <p:nvPr>
            <p:ph idx="1"/>
          </p:nvPr>
        </p:nvSpPr>
        <p:spPr>
          <a:xfrm>
            <a:off x="1141412" y="1727200"/>
            <a:ext cx="9905999" cy="4927599"/>
          </a:xfrm>
        </p:spPr>
        <p:txBody>
          <a:bodyPr>
            <a:normAutofit/>
          </a:bodyPr>
          <a:lstStyle/>
          <a:p>
            <a:r>
              <a:rPr lang="en-CA" dirty="0"/>
              <a:t>Useful debugging methods</a:t>
            </a:r>
          </a:p>
          <a:p>
            <a:pPr lvl="1"/>
            <a:r>
              <a:rPr lang="en-CA" dirty="0"/>
              <a:t>.</a:t>
            </a:r>
            <a:r>
              <a:rPr lang="en-CA" dirty="0" err="1"/>
              <a:t>anscestors</a:t>
            </a:r>
            <a:endParaRPr lang="en-CA" dirty="0"/>
          </a:p>
          <a:p>
            <a:pPr lvl="1"/>
            <a:r>
              <a:rPr lang="en-CA" dirty="0"/>
              <a:t>.methods and .</a:t>
            </a:r>
            <a:r>
              <a:rPr lang="en-CA" dirty="0" err="1"/>
              <a:t>instance_methods</a:t>
            </a:r>
            <a:endParaRPr lang="en-CA" dirty="0"/>
          </a:p>
          <a:p>
            <a:pPr lvl="1"/>
            <a:r>
              <a:rPr lang="en-CA" dirty="0"/>
              <a:t>.caller</a:t>
            </a:r>
          </a:p>
          <a:p>
            <a:pPr lvl="1"/>
            <a:r>
              <a:rPr lang="en-CA" dirty="0"/>
              <a:t>.</a:t>
            </a:r>
            <a:r>
              <a:rPr lang="en-CA" dirty="0" err="1"/>
              <a:t>source_location</a:t>
            </a:r>
            <a:endParaRPr lang="en-CA" dirty="0"/>
          </a:p>
          <a:p>
            <a:pPr lvl="1"/>
            <a:r>
              <a:rPr lang="en-CA" dirty="0"/>
              <a:t>.owner</a:t>
            </a:r>
          </a:p>
          <a:p>
            <a:r>
              <a:rPr lang="en-CA" dirty="0" err="1"/>
              <a:t>Byebug</a:t>
            </a:r>
            <a:r>
              <a:rPr lang="en-CA" dirty="0"/>
              <a:t> library</a:t>
            </a:r>
          </a:p>
          <a:p>
            <a:r>
              <a:rPr lang="en-CA" dirty="0"/>
              <a:t>Debug external libraries</a:t>
            </a:r>
          </a:p>
          <a:p>
            <a:pPr lvl="1"/>
            <a:r>
              <a:rPr lang="en-CA" dirty="0"/>
              <a:t>bundle show</a:t>
            </a:r>
          </a:p>
          <a:p>
            <a:pPr lvl="1"/>
            <a:r>
              <a:rPr lang="en-CA" dirty="0"/>
              <a:t>bundle open</a:t>
            </a:r>
          </a:p>
          <a:p>
            <a:pPr lvl="1"/>
            <a:endParaRPr lang="en-CA" dirty="0"/>
          </a:p>
          <a:p>
            <a:pPr lvl="1"/>
            <a:endParaRPr lang="en-CA" b="1" dirty="0"/>
          </a:p>
        </p:txBody>
      </p:sp>
    </p:spTree>
    <p:extLst>
      <p:ext uri="{BB962C8B-B14F-4D97-AF65-F5344CB8AC3E}">
        <p14:creationId xmlns:p14="http://schemas.microsoft.com/office/powerpoint/2010/main" val="2416899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B0507-E035-9949-A025-AAD5C3BF17DC}"/>
              </a:ext>
            </a:extLst>
          </p:cNvPr>
          <p:cNvSpPr>
            <a:spLocks noGrp="1"/>
          </p:cNvSpPr>
          <p:nvPr>
            <p:ph type="title"/>
          </p:nvPr>
        </p:nvSpPr>
        <p:spPr/>
        <p:txBody>
          <a:bodyPr/>
          <a:lstStyle/>
          <a:p>
            <a:r>
              <a:rPr lang="en-CA" b="1" dirty="0"/>
              <a:t>.</a:t>
            </a:r>
            <a:r>
              <a:rPr lang="en-CA" b="1" dirty="0" err="1"/>
              <a:t>anscestors</a:t>
            </a:r>
            <a:br>
              <a:rPr lang="en-CA" b="1" dirty="0"/>
            </a:br>
            <a:endParaRPr lang="en-US" dirty="0"/>
          </a:p>
        </p:txBody>
      </p:sp>
      <p:sp>
        <p:nvSpPr>
          <p:cNvPr id="3" name="Content Placeholder 2">
            <a:extLst>
              <a:ext uri="{FF2B5EF4-FFF2-40B4-BE49-F238E27FC236}">
                <a16:creationId xmlns:a16="http://schemas.microsoft.com/office/drawing/2014/main" id="{C5A00733-87C4-C445-9411-6C2E5BCEBA6C}"/>
              </a:ext>
            </a:extLst>
          </p:cNvPr>
          <p:cNvSpPr>
            <a:spLocks noGrp="1"/>
          </p:cNvSpPr>
          <p:nvPr>
            <p:ph idx="1"/>
          </p:nvPr>
        </p:nvSpPr>
        <p:spPr/>
        <p:txBody>
          <a:bodyPr/>
          <a:lstStyle/>
          <a:p>
            <a:r>
              <a:rPr lang="en-CA" dirty="0"/>
              <a:t>Returns an array of the ancestors classes</a:t>
            </a:r>
            <a:endParaRPr lang="en-US" dirty="0"/>
          </a:p>
        </p:txBody>
      </p:sp>
      <p:sp>
        <p:nvSpPr>
          <p:cNvPr id="4" name="Rectangle 3">
            <a:extLst>
              <a:ext uri="{FF2B5EF4-FFF2-40B4-BE49-F238E27FC236}">
                <a16:creationId xmlns:a16="http://schemas.microsoft.com/office/drawing/2014/main" id="{8B0CE3E8-FE1B-2949-B70F-2AF486D2DFDF}"/>
              </a:ext>
            </a:extLst>
          </p:cNvPr>
          <p:cNvSpPr/>
          <p:nvPr/>
        </p:nvSpPr>
        <p:spPr>
          <a:xfrm>
            <a:off x="2810934" y="3624702"/>
            <a:ext cx="6096000" cy="1200329"/>
          </a:xfrm>
          <a:prstGeom prst="rect">
            <a:avLst/>
          </a:prstGeom>
          <a:solidFill>
            <a:schemeClr val="bg1"/>
          </a:solidFill>
        </p:spPr>
        <p:txBody>
          <a:bodyPr>
            <a:spAutoFit/>
          </a:bodyPr>
          <a:lstStyle/>
          <a:p>
            <a:r>
              <a:rPr lang="en-CA" dirty="0"/>
              <a:t>[</a:t>
            </a:r>
            <a:r>
              <a:rPr lang="en-CA" dirty="0">
                <a:solidFill>
                  <a:srgbClr val="A5C261"/>
                </a:solidFill>
              </a:rPr>
              <a:t>1</a:t>
            </a:r>
            <a:r>
              <a:rPr lang="en-CA" dirty="0">
                <a:solidFill>
                  <a:srgbClr val="CC7832"/>
                </a:solidFill>
              </a:rPr>
              <a:t>,</a:t>
            </a:r>
            <a:r>
              <a:rPr lang="en-CA" dirty="0">
                <a:solidFill>
                  <a:srgbClr val="A5C261"/>
                </a:solidFill>
              </a:rPr>
              <a:t>2</a:t>
            </a:r>
            <a:r>
              <a:rPr lang="en-CA" dirty="0"/>
              <a:t>].</a:t>
            </a:r>
            <a:r>
              <a:rPr lang="en-CA" dirty="0" err="1"/>
              <a:t>class.ancestors</a:t>
            </a:r>
            <a:br>
              <a:rPr lang="en-CA" dirty="0"/>
            </a:br>
            <a:r>
              <a:rPr lang="en-CA" dirty="0">
                <a:solidFill>
                  <a:srgbClr val="CC7833"/>
                </a:solidFill>
              </a:rPr>
              <a:t>&gt; </a:t>
            </a:r>
            <a:r>
              <a:rPr lang="en-CA" dirty="0"/>
              <a:t>[</a:t>
            </a:r>
            <a:r>
              <a:rPr lang="en-CA" dirty="0">
                <a:solidFill>
                  <a:srgbClr val="DA4939"/>
                </a:solidFill>
              </a:rPr>
              <a:t>Array</a:t>
            </a:r>
            <a:r>
              <a:rPr lang="en-CA" dirty="0">
                <a:solidFill>
                  <a:srgbClr val="CC7832"/>
                </a:solidFill>
              </a:rPr>
              <a:t>, </a:t>
            </a:r>
            <a:r>
              <a:rPr lang="en-CA" dirty="0">
                <a:solidFill>
                  <a:srgbClr val="DA4939"/>
                </a:solidFill>
              </a:rPr>
              <a:t>Enumerable</a:t>
            </a:r>
            <a:r>
              <a:rPr lang="en-CA" dirty="0">
                <a:solidFill>
                  <a:srgbClr val="CC7832"/>
                </a:solidFill>
              </a:rPr>
              <a:t>, </a:t>
            </a:r>
            <a:r>
              <a:rPr lang="en-CA" dirty="0">
                <a:solidFill>
                  <a:srgbClr val="DA4939"/>
                </a:solidFill>
              </a:rPr>
              <a:t>Object</a:t>
            </a:r>
            <a:r>
              <a:rPr lang="en-CA" dirty="0">
                <a:solidFill>
                  <a:srgbClr val="CC7832"/>
                </a:solidFill>
              </a:rPr>
              <a:t>, </a:t>
            </a:r>
            <a:r>
              <a:rPr lang="en-CA" dirty="0">
                <a:solidFill>
                  <a:srgbClr val="DA4939"/>
                </a:solidFill>
              </a:rPr>
              <a:t>Kernel</a:t>
            </a:r>
            <a:r>
              <a:rPr lang="en-CA" dirty="0">
                <a:solidFill>
                  <a:srgbClr val="CC7832"/>
                </a:solidFill>
              </a:rPr>
              <a:t>, </a:t>
            </a:r>
            <a:r>
              <a:rPr lang="en-CA" dirty="0" err="1">
                <a:solidFill>
                  <a:srgbClr val="DA4939"/>
                </a:solidFill>
              </a:rPr>
              <a:t>BasicObject</a:t>
            </a:r>
            <a:r>
              <a:rPr lang="en-CA" dirty="0"/>
              <a:t>]</a:t>
            </a:r>
            <a:br>
              <a:rPr lang="en-CA" dirty="0"/>
            </a:br>
            <a:r>
              <a:rPr lang="en-CA" dirty="0"/>
              <a:t>{</a:t>
            </a:r>
            <a:r>
              <a:rPr lang="en-CA" dirty="0">
                <a:solidFill>
                  <a:srgbClr val="6E9CBE"/>
                </a:solidFill>
              </a:rPr>
              <a:t>one</a:t>
            </a:r>
            <a:r>
              <a:rPr lang="en-CA" dirty="0"/>
              <a:t>: </a:t>
            </a:r>
            <a:r>
              <a:rPr lang="en-CA" dirty="0">
                <a:solidFill>
                  <a:srgbClr val="A5C261"/>
                </a:solidFill>
              </a:rPr>
              <a:t>1</a:t>
            </a:r>
            <a:r>
              <a:rPr lang="en-CA" dirty="0"/>
              <a:t>}.</a:t>
            </a:r>
            <a:r>
              <a:rPr lang="en-CA" dirty="0" err="1"/>
              <a:t>class.ancestors</a:t>
            </a:r>
            <a:br>
              <a:rPr lang="en-CA" dirty="0"/>
            </a:br>
            <a:r>
              <a:rPr lang="en-CA" dirty="0">
                <a:solidFill>
                  <a:srgbClr val="CC7833"/>
                </a:solidFill>
              </a:rPr>
              <a:t>&gt; </a:t>
            </a:r>
            <a:r>
              <a:rPr lang="en-CA" dirty="0"/>
              <a:t>[</a:t>
            </a:r>
            <a:r>
              <a:rPr lang="en-CA" dirty="0">
                <a:solidFill>
                  <a:srgbClr val="DA4939"/>
                </a:solidFill>
              </a:rPr>
              <a:t>Hash</a:t>
            </a:r>
            <a:r>
              <a:rPr lang="en-CA" dirty="0">
                <a:solidFill>
                  <a:srgbClr val="CC7832"/>
                </a:solidFill>
              </a:rPr>
              <a:t>, </a:t>
            </a:r>
            <a:r>
              <a:rPr lang="en-CA" dirty="0">
                <a:solidFill>
                  <a:srgbClr val="DA4939"/>
                </a:solidFill>
              </a:rPr>
              <a:t>Enumerable</a:t>
            </a:r>
            <a:r>
              <a:rPr lang="en-CA" dirty="0">
                <a:solidFill>
                  <a:srgbClr val="CC7832"/>
                </a:solidFill>
              </a:rPr>
              <a:t>, </a:t>
            </a:r>
            <a:r>
              <a:rPr lang="en-CA" dirty="0">
                <a:solidFill>
                  <a:srgbClr val="DA4939"/>
                </a:solidFill>
              </a:rPr>
              <a:t>Object</a:t>
            </a:r>
            <a:r>
              <a:rPr lang="en-CA" dirty="0">
                <a:solidFill>
                  <a:srgbClr val="CC7832"/>
                </a:solidFill>
              </a:rPr>
              <a:t>, </a:t>
            </a:r>
            <a:r>
              <a:rPr lang="en-CA" dirty="0">
                <a:solidFill>
                  <a:srgbClr val="DA4939"/>
                </a:solidFill>
              </a:rPr>
              <a:t>Kernel</a:t>
            </a:r>
            <a:r>
              <a:rPr lang="en-CA" dirty="0">
                <a:solidFill>
                  <a:srgbClr val="CC7832"/>
                </a:solidFill>
              </a:rPr>
              <a:t>, </a:t>
            </a:r>
            <a:r>
              <a:rPr lang="en-CA" dirty="0" err="1">
                <a:solidFill>
                  <a:srgbClr val="DA4939"/>
                </a:solidFill>
              </a:rPr>
              <a:t>BasicObject</a:t>
            </a:r>
            <a:r>
              <a:rPr lang="en-CA" dirty="0"/>
              <a:t>]</a:t>
            </a:r>
            <a:endParaRPr lang="en-US" dirty="0"/>
          </a:p>
        </p:txBody>
      </p:sp>
    </p:spTree>
    <p:extLst>
      <p:ext uri="{BB962C8B-B14F-4D97-AF65-F5344CB8AC3E}">
        <p14:creationId xmlns:p14="http://schemas.microsoft.com/office/powerpoint/2010/main" val="754393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4315-5B03-EE4D-BC8D-5653B239620E}"/>
              </a:ext>
            </a:extLst>
          </p:cNvPr>
          <p:cNvSpPr>
            <a:spLocks noGrp="1"/>
          </p:cNvSpPr>
          <p:nvPr>
            <p:ph type="title"/>
          </p:nvPr>
        </p:nvSpPr>
        <p:spPr>
          <a:xfrm>
            <a:off x="1141413" y="618518"/>
            <a:ext cx="9905998" cy="905482"/>
          </a:xfrm>
        </p:spPr>
        <p:txBody>
          <a:bodyPr>
            <a:normAutofit/>
          </a:bodyPr>
          <a:lstStyle/>
          <a:p>
            <a:r>
              <a:rPr lang="en-CA" b="1" dirty="0"/>
              <a:t>.methods and .</a:t>
            </a:r>
            <a:r>
              <a:rPr lang="en-CA" b="1" dirty="0" err="1"/>
              <a:t>instance_methods</a:t>
            </a:r>
            <a:endParaRPr lang="en-US" dirty="0"/>
          </a:p>
        </p:txBody>
      </p:sp>
      <p:sp>
        <p:nvSpPr>
          <p:cNvPr id="3" name="Content Placeholder 2">
            <a:extLst>
              <a:ext uri="{FF2B5EF4-FFF2-40B4-BE49-F238E27FC236}">
                <a16:creationId xmlns:a16="http://schemas.microsoft.com/office/drawing/2014/main" id="{36D4EF8F-65C7-BA49-BD0A-D9A9D7951CA6}"/>
              </a:ext>
            </a:extLst>
          </p:cNvPr>
          <p:cNvSpPr>
            <a:spLocks noGrp="1"/>
          </p:cNvSpPr>
          <p:nvPr>
            <p:ph idx="1"/>
          </p:nvPr>
        </p:nvSpPr>
        <p:spPr>
          <a:xfrm>
            <a:off x="1141412" y="1524000"/>
            <a:ext cx="9905999" cy="4267201"/>
          </a:xfrm>
        </p:spPr>
        <p:txBody>
          <a:bodyPr/>
          <a:lstStyle/>
          <a:p>
            <a:r>
              <a:rPr lang="en-US" dirty="0"/>
              <a:t>Returns the method available to call from that class or the instance</a:t>
            </a:r>
          </a:p>
        </p:txBody>
      </p:sp>
      <p:sp>
        <p:nvSpPr>
          <p:cNvPr id="5" name="Rectangle 4">
            <a:extLst>
              <a:ext uri="{FF2B5EF4-FFF2-40B4-BE49-F238E27FC236}">
                <a16:creationId xmlns:a16="http://schemas.microsoft.com/office/drawing/2014/main" id="{247315D4-ACE4-BB49-BBC9-5E5ABA23B114}"/>
              </a:ext>
            </a:extLst>
          </p:cNvPr>
          <p:cNvSpPr/>
          <p:nvPr/>
        </p:nvSpPr>
        <p:spPr>
          <a:xfrm>
            <a:off x="912810" y="2197317"/>
            <a:ext cx="10397067" cy="4524315"/>
          </a:xfrm>
          <a:prstGeom prst="rect">
            <a:avLst/>
          </a:prstGeom>
          <a:solidFill>
            <a:schemeClr val="bg1"/>
          </a:solidFill>
        </p:spPr>
        <p:txBody>
          <a:bodyPr wrap="square">
            <a:spAutoFit/>
          </a:bodyPr>
          <a:lstStyle/>
          <a:p>
            <a:r>
              <a:rPr lang="en-CA" i="1" dirty="0">
                <a:solidFill>
                  <a:srgbClr val="BC9458"/>
                </a:solidFill>
              </a:rPr>
              <a:t># Getting the instance methods</a:t>
            </a:r>
            <a:br>
              <a:rPr lang="en-CA" i="1" dirty="0">
                <a:solidFill>
                  <a:srgbClr val="BC9458"/>
                </a:solidFill>
              </a:rPr>
            </a:br>
            <a:r>
              <a:rPr lang="en-CA" dirty="0">
                <a:solidFill>
                  <a:srgbClr val="6A8759"/>
                </a:solidFill>
              </a:rPr>
              <a:t>'</a:t>
            </a:r>
            <a:r>
              <a:rPr lang="en-CA" dirty="0" err="1">
                <a:solidFill>
                  <a:srgbClr val="6A8759"/>
                </a:solidFill>
              </a:rPr>
              <a:t>Hello'</a:t>
            </a:r>
            <a:r>
              <a:rPr lang="en-CA" dirty="0" err="1"/>
              <a:t>.methods</a:t>
            </a:r>
            <a:br>
              <a:rPr lang="en-CA" dirty="0"/>
            </a:br>
            <a:r>
              <a:rPr lang="en-CA" dirty="0">
                <a:solidFill>
                  <a:srgbClr val="CC7833"/>
                </a:solidFill>
              </a:rPr>
              <a:t>&gt; </a:t>
            </a:r>
            <a:r>
              <a:rPr lang="en-CA" dirty="0"/>
              <a:t>[</a:t>
            </a:r>
            <a:r>
              <a:rPr lang="en-CA" dirty="0">
                <a:solidFill>
                  <a:srgbClr val="6E9CBE"/>
                </a:solidFill>
              </a:rPr>
              <a:t>:include?</a:t>
            </a:r>
            <a:r>
              <a:rPr lang="en-CA" dirty="0">
                <a:solidFill>
                  <a:srgbClr val="CC7832"/>
                </a:solidFill>
              </a:rPr>
              <a:t>, </a:t>
            </a:r>
            <a:r>
              <a:rPr lang="en-CA" dirty="0">
                <a:solidFill>
                  <a:srgbClr val="6E9CBE"/>
                </a:solidFill>
              </a:rPr>
              <a:t>:%</a:t>
            </a:r>
            <a:r>
              <a:rPr lang="en-CA" dirty="0">
                <a:solidFill>
                  <a:srgbClr val="CC7832"/>
                </a:solidFill>
              </a:rPr>
              <a:t>, </a:t>
            </a:r>
            <a:r>
              <a:rPr lang="en-CA" dirty="0">
                <a:solidFill>
                  <a:srgbClr val="6E9CBE"/>
                </a:solidFill>
              </a:rPr>
              <a:t>:</a:t>
            </a:r>
            <a:r>
              <a:rPr lang="en-CA" dirty="0" err="1">
                <a:solidFill>
                  <a:srgbClr val="6E9CBE"/>
                </a:solidFill>
              </a:rPr>
              <a:t>unicode_normalize</a:t>
            </a:r>
            <a:r>
              <a:rPr lang="en-CA" dirty="0">
                <a:solidFill>
                  <a:srgbClr val="CC7832"/>
                </a:solidFill>
              </a:rPr>
              <a:t>, </a:t>
            </a:r>
            <a:r>
              <a:rPr lang="en-CA" dirty="0">
                <a:solidFill>
                  <a:srgbClr val="6E9CBE"/>
                </a:solidFill>
              </a:rPr>
              <a:t>:*</a:t>
            </a:r>
            <a:r>
              <a:rPr lang="en-CA" dirty="0">
                <a:solidFill>
                  <a:srgbClr val="CC7832"/>
                </a:solidFill>
              </a:rPr>
              <a:t>, </a:t>
            </a:r>
            <a:r>
              <a:rPr lang="en-CA" dirty="0">
                <a:solidFill>
                  <a:srgbClr val="6E9CBE"/>
                </a:solidFill>
              </a:rPr>
              <a:t>:+</a:t>
            </a:r>
            <a:r>
              <a:rPr lang="en-CA" dirty="0">
                <a:solidFill>
                  <a:srgbClr val="CC7832"/>
                </a:solidFill>
              </a:rPr>
              <a:t>, </a:t>
            </a:r>
            <a:r>
              <a:rPr lang="en-CA" dirty="0">
                <a:solidFill>
                  <a:srgbClr val="6E9CBE"/>
                </a:solidFill>
              </a:rPr>
              <a:t>:</a:t>
            </a:r>
            <a:r>
              <a:rPr lang="en-CA" dirty="0" err="1">
                <a:solidFill>
                  <a:srgbClr val="6E9CBE"/>
                </a:solidFill>
              </a:rPr>
              <a:t>to_c</a:t>
            </a:r>
            <a:r>
              <a:rPr lang="en-CA" dirty="0">
                <a:solidFill>
                  <a:srgbClr val="CC7832"/>
                </a:solidFill>
              </a:rPr>
              <a:t>, </a:t>
            </a:r>
            <a:r>
              <a:rPr lang="en-CA" dirty="0">
                <a:solidFill>
                  <a:srgbClr val="6E9CBE"/>
                </a:solidFill>
              </a:rPr>
              <a:t>:</a:t>
            </a:r>
            <a:r>
              <a:rPr lang="en-CA" dirty="0" err="1">
                <a:solidFill>
                  <a:srgbClr val="6E9CBE"/>
                </a:solidFill>
              </a:rPr>
              <a:t>unicode_normalize</a:t>
            </a:r>
            <a:r>
              <a:rPr lang="en-CA" dirty="0">
                <a:solidFill>
                  <a:srgbClr val="6E9CBE"/>
                </a:solidFill>
              </a:rPr>
              <a:t>!</a:t>
            </a:r>
            <a:r>
              <a:rPr lang="en-CA" dirty="0">
                <a:solidFill>
                  <a:srgbClr val="CC7832"/>
                </a:solidFill>
              </a:rPr>
              <a:t>, </a:t>
            </a:r>
            <a:r>
              <a:rPr lang="en-CA" dirty="0">
                <a:solidFill>
                  <a:srgbClr val="6E9CBE"/>
                </a:solidFill>
              </a:rPr>
              <a:t>:</a:t>
            </a:r>
            <a:r>
              <a:rPr lang="en-CA" dirty="0" err="1">
                <a:solidFill>
                  <a:srgbClr val="6E9CBE"/>
                </a:solidFill>
              </a:rPr>
              <a:t>unicode_normalized</a:t>
            </a:r>
            <a:r>
              <a:rPr lang="en-CA" dirty="0">
                <a:solidFill>
                  <a:srgbClr val="6E9CBE"/>
                </a:solidFill>
              </a:rPr>
              <a:t>?</a:t>
            </a:r>
            <a:r>
              <a:rPr lang="en-CA" dirty="0">
                <a:solidFill>
                  <a:srgbClr val="CC7832"/>
                </a:solidFill>
              </a:rPr>
              <a:t>, </a:t>
            </a:r>
            <a:r>
              <a:rPr lang="en-CA" dirty="0">
                <a:solidFill>
                  <a:srgbClr val="6E9CBE"/>
                </a:solidFill>
              </a:rPr>
              <a:t>:count</a:t>
            </a:r>
            <a:r>
              <a:rPr lang="en-CA" dirty="0">
                <a:solidFill>
                  <a:srgbClr val="CC7832"/>
                </a:solidFill>
              </a:rPr>
              <a:t>, </a:t>
            </a:r>
            <a:r>
              <a:rPr lang="en-CA" dirty="0">
                <a:solidFill>
                  <a:srgbClr val="6E9CBE"/>
                </a:solidFill>
              </a:rPr>
              <a:t>:partition</a:t>
            </a:r>
            <a:r>
              <a:rPr lang="en-CA" dirty="0">
                <a:solidFill>
                  <a:srgbClr val="CC7832"/>
                </a:solidFill>
              </a:rPr>
              <a:t>, </a:t>
            </a:r>
            <a:r>
              <a:rPr lang="en-CA" dirty="0">
                <a:solidFill>
                  <a:srgbClr val="6E9CBE"/>
                </a:solidFill>
              </a:rPr>
              <a:t>:unpack</a:t>
            </a:r>
            <a:r>
              <a:rPr lang="en-CA" dirty="0">
                <a:solidFill>
                  <a:srgbClr val="CC7833"/>
                </a:solidFill>
              </a:rPr>
              <a:t>...</a:t>
            </a:r>
            <a:br>
              <a:rPr lang="en-CA" dirty="0">
                <a:solidFill>
                  <a:srgbClr val="CC7833"/>
                </a:solidFill>
              </a:rPr>
            </a:br>
            <a:br>
              <a:rPr lang="en-CA" dirty="0">
                <a:solidFill>
                  <a:srgbClr val="CC7833"/>
                </a:solidFill>
              </a:rPr>
            </a:br>
            <a:r>
              <a:rPr lang="en-CA" dirty="0">
                <a:solidFill>
                  <a:srgbClr val="CC7833"/>
                </a:solidFill>
              </a:rPr>
              <a:t>    </a:t>
            </a:r>
            <a:r>
              <a:rPr lang="en-CA" dirty="0" err="1">
                <a:solidFill>
                  <a:srgbClr val="DA4939"/>
                </a:solidFill>
              </a:rPr>
              <a:t>String</a:t>
            </a:r>
            <a:r>
              <a:rPr lang="en-CA" dirty="0" err="1"/>
              <a:t>.instance_methods</a:t>
            </a:r>
            <a:br>
              <a:rPr lang="en-CA" dirty="0"/>
            </a:br>
            <a:r>
              <a:rPr lang="en-CA" dirty="0"/>
              <a:t>  </a:t>
            </a:r>
            <a:r>
              <a:rPr lang="en-CA" dirty="0">
                <a:solidFill>
                  <a:srgbClr val="CC7833"/>
                </a:solidFill>
              </a:rPr>
              <a:t>&gt; </a:t>
            </a:r>
            <a:r>
              <a:rPr lang="en-CA" dirty="0"/>
              <a:t>[</a:t>
            </a:r>
            <a:r>
              <a:rPr lang="en-CA" dirty="0">
                <a:solidFill>
                  <a:srgbClr val="6E9CBE"/>
                </a:solidFill>
              </a:rPr>
              <a:t>:include?</a:t>
            </a:r>
            <a:r>
              <a:rPr lang="en-CA" dirty="0">
                <a:solidFill>
                  <a:srgbClr val="CC7832"/>
                </a:solidFill>
              </a:rPr>
              <a:t>, </a:t>
            </a:r>
            <a:r>
              <a:rPr lang="en-CA" dirty="0">
                <a:solidFill>
                  <a:srgbClr val="6E9CBE"/>
                </a:solidFill>
              </a:rPr>
              <a:t>:%</a:t>
            </a:r>
            <a:r>
              <a:rPr lang="en-CA" dirty="0">
                <a:solidFill>
                  <a:srgbClr val="CC7832"/>
                </a:solidFill>
              </a:rPr>
              <a:t>, </a:t>
            </a:r>
            <a:r>
              <a:rPr lang="en-CA" dirty="0">
                <a:solidFill>
                  <a:srgbClr val="6E9CBE"/>
                </a:solidFill>
              </a:rPr>
              <a:t>:</a:t>
            </a:r>
            <a:r>
              <a:rPr lang="en-CA" dirty="0" err="1">
                <a:solidFill>
                  <a:srgbClr val="6E9CBE"/>
                </a:solidFill>
              </a:rPr>
              <a:t>unicode_normalize</a:t>
            </a:r>
            <a:r>
              <a:rPr lang="en-CA" dirty="0">
                <a:solidFill>
                  <a:srgbClr val="CC7832"/>
                </a:solidFill>
              </a:rPr>
              <a:t>, </a:t>
            </a:r>
            <a:r>
              <a:rPr lang="en-CA" dirty="0">
                <a:solidFill>
                  <a:srgbClr val="6E9CBE"/>
                </a:solidFill>
              </a:rPr>
              <a:t>:*</a:t>
            </a:r>
            <a:r>
              <a:rPr lang="en-CA" dirty="0">
                <a:solidFill>
                  <a:srgbClr val="CC7832"/>
                </a:solidFill>
              </a:rPr>
              <a:t>, </a:t>
            </a:r>
            <a:r>
              <a:rPr lang="en-CA" dirty="0">
                <a:solidFill>
                  <a:srgbClr val="6E9CBE"/>
                </a:solidFill>
              </a:rPr>
              <a:t>:+</a:t>
            </a:r>
            <a:r>
              <a:rPr lang="en-CA" dirty="0">
                <a:solidFill>
                  <a:srgbClr val="CC7832"/>
                </a:solidFill>
              </a:rPr>
              <a:t>, </a:t>
            </a:r>
            <a:r>
              <a:rPr lang="en-CA" dirty="0">
                <a:solidFill>
                  <a:srgbClr val="6E9CBE"/>
                </a:solidFill>
              </a:rPr>
              <a:t>:</a:t>
            </a:r>
            <a:r>
              <a:rPr lang="en-CA" dirty="0" err="1">
                <a:solidFill>
                  <a:srgbClr val="6E9CBE"/>
                </a:solidFill>
              </a:rPr>
              <a:t>to_c</a:t>
            </a:r>
            <a:r>
              <a:rPr lang="en-CA" dirty="0">
                <a:solidFill>
                  <a:srgbClr val="CC7832"/>
                </a:solidFill>
              </a:rPr>
              <a:t>, </a:t>
            </a:r>
            <a:r>
              <a:rPr lang="en-CA" dirty="0">
                <a:solidFill>
                  <a:srgbClr val="6E9CBE"/>
                </a:solidFill>
              </a:rPr>
              <a:t>:</a:t>
            </a:r>
            <a:r>
              <a:rPr lang="en-CA" dirty="0" err="1">
                <a:solidFill>
                  <a:srgbClr val="6E9CBE"/>
                </a:solidFill>
              </a:rPr>
              <a:t>unicode_normalize</a:t>
            </a:r>
            <a:r>
              <a:rPr lang="en-CA" dirty="0">
                <a:solidFill>
                  <a:srgbClr val="6E9CBE"/>
                </a:solidFill>
              </a:rPr>
              <a:t>!</a:t>
            </a:r>
            <a:r>
              <a:rPr lang="en-CA" dirty="0">
                <a:solidFill>
                  <a:srgbClr val="CC7832"/>
                </a:solidFill>
              </a:rPr>
              <a:t>, </a:t>
            </a:r>
            <a:r>
              <a:rPr lang="en-CA" dirty="0">
                <a:solidFill>
                  <a:srgbClr val="6E9CBE"/>
                </a:solidFill>
              </a:rPr>
              <a:t>:</a:t>
            </a:r>
            <a:r>
              <a:rPr lang="en-CA" dirty="0" err="1">
                <a:solidFill>
                  <a:srgbClr val="6E9CBE"/>
                </a:solidFill>
              </a:rPr>
              <a:t>unicode_normalized</a:t>
            </a:r>
            <a:r>
              <a:rPr lang="en-CA" dirty="0">
                <a:solidFill>
                  <a:srgbClr val="6E9CBE"/>
                </a:solidFill>
              </a:rPr>
              <a:t>?</a:t>
            </a:r>
            <a:r>
              <a:rPr lang="en-CA" dirty="0">
                <a:solidFill>
                  <a:srgbClr val="CC7832"/>
                </a:solidFill>
              </a:rPr>
              <a:t>, </a:t>
            </a:r>
            <a:r>
              <a:rPr lang="en-CA" dirty="0">
                <a:solidFill>
                  <a:srgbClr val="6E9CBE"/>
                </a:solidFill>
              </a:rPr>
              <a:t>:count</a:t>
            </a:r>
            <a:r>
              <a:rPr lang="en-CA" dirty="0">
                <a:solidFill>
                  <a:srgbClr val="CC7832"/>
                </a:solidFill>
              </a:rPr>
              <a:t>, </a:t>
            </a:r>
            <a:r>
              <a:rPr lang="en-CA" dirty="0">
                <a:solidFill>
                  <a:srgbClr val="6E9CBE"/>
                </a:solidFill>
              </a:rPr>
              <a:t>:partition</a:t>
            </a:r>
            <a:r>
              <a:rPr lang="en-CA" dirty="0">
                <a:solidFill>
                  <a:srgbClr val="CC7832"/>
                </a:solidFill>
              </a:rPr>
              <a:t>, </a:t>
            </a:r>
            <a:r>
              <a:rPr lang="en-CA" dirty="0">
                <a:solidFill>
                  <a:srgbClr val="6E9CBE"/>
                </a:solidFill>
              </a:rPr>
              <a:t>:unpack</a:t>
            </a:r>
            <a:r>
              <a:rPr lang="en-CA" dirty="0">
                <a:solidFill>
                  <a:srgbClr val="CC7833"/>
                </a:solidFill>
              </a:rPr>
              <a:t>...</a:t>
            </a:r>
            <a:br>
              <a:rPr lang="en-CA" dirty="0">
                <a:solidFill>
                  <a:srgbClr val="CC7833"/>
                </a:solidFill>
              </a:rPr>
            </a:br>
            <a:br>
              <a:rPr lang="en-CA" dirty="0">
                <a:solidFill>
                  <a:srgbClr val="CC7833"/>
                </a:solidFill>
              </a:rPr>
            </a:br>
            <a:r>
              <a:rPr lang="en-CA" i="1" dirty="0">
                <a:solidFill>
                  <a:srgbClr val="BC9458"/>
                </a:solidFill>
              </a:rPr>
              <a:t># Getting the </a:t>
            </a:r>
            <a:r>
              <a:rPr lang="en-CA" b="1" i="1" dirty="0">
                <a:solidFill>
                  <a:srgbClr val="BC9458"/>
                </a:solidFill>
              </a:rPr>
              <a:t>class </a:t>
            </a:r>
            <a:r>
              <a:rPr lang="en-CA" i="1" dirty="0">
                <a:solidFill>
                  <a:srgbClr val="BC9458"/>
                </a:solidFill>
              </a:rPr>
              <a:t>methods</a:t>
            </a:r>
            <a:br>
              <a:rPr lang="en-CA" i="1" dirty="0">
                <a:solidFill>
                  <a:srgbClr val="BC9458"/>
                </a:solidFill>
              </a:rPr>
            </a:br>
            <a:r>
              <a:rPr lang="en-CA" i="1" dirty="0">
                <a:solidFill>
                  <a:srgbClr val="BC9458"/>
                </a:solidFill>
              </a:rPr>
              <a:t>      </a:t>
            </a:r>
            <a:r>
              <a:rPr lang="en-CA" dirty="0" err="1">
                <a:solidFill>
                  <a:srgbClr val="DA4939"/>
                </a:solidFill>
              </a:rPr>
              <a:t>String</a:t>
            </a:r>
            <a:r>
              <a:rPr lang="en-CA" dirty="0" err="1"/>
              <a:t>.methods</a:t>
            </a:r>
            <a:br>
              <a:rPr lang="en-CA" dirty="0"/>
            </a:br>
            <a:r>
              <a:rPr lang="en-CA" dirty="0"/>
              <a:t>  </a:t>
            </a:r>
            <a:r>
              <a:rPr lang="en-CA" dirty="0">
                <a:solidFill>
                  <a:srgbClr val="CC7833"/>
                </a:solidFill>
              </a:rPr>
              <a:t>&gt; </a:t>
            </a:r>
            <a:r>
              <a:rPr lang="en-CA" dirty="0"/>
              <a:t>[</a:t>
            </a:r>
            <a:r>
              <a:rPr lang="en-CA" dirty="0">
                <a:solidFill>
                  <a:srgbClr val="6E9CBE"/>
                </a:solidFill>
              </a:rPr>
              <a:t>:</a:t>
            </a:r>
            <a:r>
              <a:rPr lang="en-CA" dirty="0" err="1">
                <a:solidFill>
                  <a:srgbClr val="6E9CBE"/>
                </a:solidFill>
              </a:rPr>
              <a:t>try_convert</a:t>
            </a:r>
            <a:r>
              <a:rPr lang="en-CA" dirty="0">
                <a:solidFill>
                  <a:srgbClr val="CC7832"/>
                </a:solidFill>
              </a:rPr>
              <a:t>, </a:t>
            </a:r>
            <a:r>
              <a:rPr lang="en-CA" dirty="0">
                <a:solidFill>
                  <a:srgbClr val="6E9CBE"/>
                </a:solidFill>
              </a:rPr>
              <a:t>:</a:t>
            </a:r>
            <a:r>
              <a:rPr lang="en-CA" dirty="0" err="1">
                <a:solidFill>
                  <a:srgbClr val="6E9CBE"/>
                </a:solidFill>
              </a:rPr>
              <a:t>upcase</a:t>
            </a:r>
            <a:r>
              <a:rPr lang="en-CA" dirty="0">
                <a:solidFill>
                  <a:srgbClr val="CC7832"/>
                </a:solidFill>
              </a:rPr>
              <a:t>, </a:t>
            </a:r>
            <a:r>
              <a:rPr lang="en-CA" dirty="0">
                <a:solidFill>
                  <a:srgbClr val="6E9CBE"/>
                </a:solidFill>
              </a:rPr>
              <a:t>:new</a:t>
            </a:r>
            <a:r>
              <a:rPr lang="en-CA" dirty="0">
                <a:solidFill>
                  <a:srgbClr val="CC7832"/>
                </a:solidFill>
              </a:rPr>
              <a:t>, </a:t>
            </a:r>
            <a:r>
              <a:rPr lang="en-CA" dirty="0">
                <a:solidFill>
                  <a:srgbClr val="6E9CBE"/>
                </a:solidFill>
              </a:rPr>
              <a:t>:allocate</a:t>
            </a:r>
            <a:r>
              <a:rPr lang="en-CA" dirty="0">
                <a:solidFill>
                  <a:srgbClr val="CC7832"/>
                </a:solidFill>
              </a:rPr>
              <a:t>, </a:t>
            </a:r>
            <a:r>
              <a:rPr lang="en-CA" dirty="0">
                <a:solidFill>
                  <a:srgbClr val="6E9CBE"/>
                </a:solidFill>
              </a:rPr>
              <a:t>:superclass</a:t>
            </a:r>
            <a:r>
              <a:rPr lang="en-CA" dirty="0">
                <a:solidFill>
                  <a:srgbClr val="CC7832"/>
                </a:solidFill>
              </a:rPr>
              <a:t>, </a:t>
            </a:r>
            <a:r>
              <a:rPr lang="en-CA" dirty="0">
                <a:solidFill>
                  <a:srgbClr val="6E9CBE"/>
                </a:solidFill>
              </a:rPr>
              <a:t>:&lt;=&gt;</a:t>
            </a:r>
            <a:r>
              <a:rPr lang="en-CA" dirty="0">
                <a:solidFill>
                  <a:srgbClr val="CC7832"/>
                </a:solidFill>
              </a:rPr>
              <a:t>, </a:t>
            </a:r>
            <a:r>
              <a:rPr lang="en-CA" dirty="0">
                <a:solidFill>
                  <a:srgbClr val="6E9CBE"/>
                </a:solidFill>
              </a:rPr>
              <a:t>:</a:t>
            </a:r>
            <a:r>
              <a:rPr lang="en-CA" dirty="0" err="1">
                <a:solidFill>
                  <a:srgbClr val="6E9CBE"/>
                </a:solidFill>
              </a:rPr>
              <a:t>module_exec</a:t>
            </a:r>
            <a:r>
              <a:rPr lang="en-CA" dirty="0">
                <a:solidFill>
                  <a:srgbClr val="CC7832"/>
                </a:solidFill>
              </a:rPr>
              <a:t>, </a:t>
            </a:r>
            <a:r>
              <a:rPr lang="en-CA" dirty="0">
                <a:solidFill>
                  <a:srgbClr val="6E9CBE"/>
                </a:solidFill>
              </a:rPr>
              <a:t>:</a:t>
            </a:r>
            <a:r>
              <a:rPr lang="en-CA" dirty="0" err="1">
                <a:solidFill>
                  <a:srgbClr val="6E9CBE"/>
                </a:solidFill>
              </a:rPr>
              <a:t>class_exec</a:t>
            </a:r>
            <a:r>
              <a:rPr lang="en-CA" dirty="0">
                <a:solidFill>
                  <a:srgbClr val="CC7832"/>
                </a:solidFill>
              </a:rPr>
              <a:t>, </a:t>
            </a:r>
            <a:r>
              <a:rPr lang="en-CA" dirty="0">
                <a:solidFill>
                  <a:srgbClr val="6E9CBE"/>
                </a:solidFill>
              </a:rPr>
              <a:t>:&lt;=</a:t>
            </a:r>
            <a:r>
              <a:rPr lang="en-CA" dirty="0">
                <a:solidFill>
                  <a:srgbClr val="CC7832"/>
                </a:solidFill>
              </a:rPr>
              <a:t>, </a:t>
            </a:r>
            <a:r>
              <a:rPr lang="en-CA" dirty="0">
                <a:solidFill>
                  <a:srgbClr val="6E9CBE"/>
                </a:solidFill>
              </a:rPr>
              <a:t>:&gt;=</a:t>
            </a:r>
            <a:r>
              <a:rPr lang="en-CA" dirty="0">
                <a:solidFill>
                  <a:srgbClr val="CC7832"/>
                </a:solidFill>
              </a:rPr>
              <a:t>, </a:t>
            </a:r>
            <a:r>
              <a:rPr lang="en-CA" dirty="0">
                <a:solidFill>
                  <a:srgbClr val="6E9CBE"/>
                </a:solidFill>
              </a:rPr>
              <a:t>:==</a:t>
            </a:r>
            <a:r>
              <a:rPr lang="en-CA" dirty="0">
                <a:solidFill>
                  <a:srgbClr val="CC7832"/>
                </a:solidFill>
              </a:rPr>
              <a:t>, </a:t>
            </a:r>
            <a:r>
              <a:rPr lang="en-CA" dirty="0">
                <a:solidFill>
                  <a:srgbClr val="6E9CBE"/>
                </a:solidFill>
              </a:rPr>
              <a:t>:===</a:t>
            </a:r>
            <a:r>
              <a:rPr lang="en-CA" dirty="0">
                <a:solidFill>
                  <a:srgbClr val="CC7832"/>
                </a:solidFill>
              </a:rPr>
              <a:t>, </a:t>
            </a:r>
            <a:r>
              <a:rPr lang="en-CA" dirty="0">
                <a:solidFill>
                  <a:srgbClr val="6E9CBE"/>
                </a:solidFill>
              </a:rPr>
              <a:t>:include?</a:t>
            </a:r>
            <a:r>
              <a:rPr lang="en-CA" dirty="0">
                <a:solidFill>
                  <a:srgbClr val="CC7833"/>
                </a:solidFill>
              </a:rPr>
              <a:t>... </a:t>
            </a:r>
          </a:p>
          <a:p>
            <a:endParaRPr lang="en-CA" dirty="0">
              <a:solidFill>
                <a:srgbClr val="CC7833"/>
              </a:solidFill>
            </a:endParaRPr>
          </a:p>
          <a:p>
            <a:r>
              <a:rPr lang="en-CA" dirty="0" err="1">
                <a:solidFill>
                  <a:srgbClr val="DA4939"/>
                </a:solidFill>
              </a:rPr>
              <a:t>String</a:t>
            </a:r>
            <a:r>
              <a:rPr lang="en-CA" dirty="0" err="1"/>
              <a:t>.methods.count</a:t>
            </a:r>
            <a:br>
              <a:rPr lang="en-CA" dirty="0"/>
            </a:br>
            <a:r>
              <a:rPr lang="en-CA" i="1" dirty="0"/>
              <a:t>&gt; </a:t>
            </a:r>
            <a:r>
              <a:rPr lang="en-CA" dirty="0"/>
              <a:t>113</a:t>
            </a:r>
            <a:endParaRPr lang="en-US" dirty="0"/>
          </a:p>
        </p:txBody>
      </p:sp>
    </p:spTree>
    <p:extLst>
      <p:ext uri="{BB962C8B-B14F-4D97-AF65-F5344CB8AC3E}">
        <p14:creationId xmlns:p14="http://schemas.microsoft.com/office/powerpoint/2010/main" val="3464422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9105-0644-544D-97A7-83ED0DE82155}"/>
              </a:ext>
            </a:extLst>
          </p:cNvPr>
          <p:cNvSpPr>
            <a:spLocks noGrp="1"/>
          </p:cNvSpPr>
          <p:nvPr>
            <p:ph type="title"/>
          </p:nvPr>
        </p:nvSpPr>
        <p:spPr>
          <a:xfrm>
            <a:off x="1141412" y="364519"/>
            <a:ext cx="9905998" cy="770015"/>
          </a:xfrm>
        </p:spPr>
        <p:txBody>
          <a:bodyPr/>
          <a:lstStyle/>
          <a:p>
            <a:r>
              <a:rPr lang="en-CA" b="1" dirty="0"/>
              <a:t>.caller</a:t>
            </a:r>
            <a:endParaRPr lang="en-US" dirty="0"/>
          </a:p>
        </p:txBody>
      </p:sp>
      <p:sp>
        <p:nvSpPr>
          <p:cNvPr id="3" name="Content Placeholder 2">
            <a:extLst>
              <a:ext uri="{FF2B5EF4-FFF2-40B4-BE49-F238E27FC236}">
                <a16:creationId xmlns:a16="http://schemas.microsoft.com/office/drawing/2014/main" id="{748D1ED9-B7B2-004A-B884-6C95B3DA3581}"/>
              </a:ext>
            </a:extLst>
          </p:cNvPr>
          <p:cNvSpPr>
            <a:spLocks noGrp="1"/>
          </p:cNvSpPr>
          <p:nvPr>
            <p:ph idx="1"/>
          </p:nvPr>
        </p:nvSpPr>
        <p:spPr>
          <a:xfrm>
            <a:off x="1141412" y="1134534"/>
            <a:ext cx="9905999" cy="4656668"/>
          </a:xfrm>
        </p:spPr>
        <p:txBody>
          <a:bodyPr/>
          <a:lstStyle/>
          <a:p>
            <a:endParaRPr lang="en-US" dirty="0"/>
          </a:p>
        </p:txBody>
      </p:sp>
      <p:sp>
        <p:nvSpPr>
          <p:cNvPr id="4" name="Rectangle 3">
            <a:extLst>
              <a:ext uri="{FF2B5EF4-FFF2-40B4-BE49-F238E27FC236}">
                <a16:creationId xmlns:a16="http://schemas.microsoft.com/office/drawing/2014/main" id="{B54FA438-D74A-9B40-8AD0-E3DA280EC98F}"/>
              </a:ext>
            </a:extLst>
          </p:cNvPr>
          <p:cNvSpPr/>
          <p:nvPr/>
        </p:nvSpPr>
        <p:spPr>
          <a:xfrm>
            <a:off x="3046411" y="1225689"/>
            <a:ext cx="6096000" cy="5632311"/>
          </a:xfrm>
          <a:prstGeom prst="rect">
            <a:avLst/>
          </a:prstGeom>
          <a:solidFill>
            <a:schemeClr val="bg1"/>
          </a:solidFill>
        </p:spPr>
        <p:txBody>
          <a:bodyPr>
            <a:spAutoFit/>
          </a:bodyPr>
          <a:lstStyle/>
          <a:p>
            <a:r>
              <a:rPr lang="en-CA" b="1" dirty="0">
                <a:solidFill>
                  <a:srgbClr val="CC7832"/>
                </a:solidFill>
              </a:rPr>
              <a:t>def </a:t>
            </a:r>
            <a:r>
              <a:rPr lang="en-CA" dirty="0">
                <a:solidFill>
                  <a:srgbClr val="FFC66D"/>
                </a:solidFill>
              </a:rPr>
              <a:t>method1</a:t>
            </a:r>
            <a:br>
              <a:rPr lang="en-CA" dirty="0">
                <a:solidFill>
                  <a:srgbClr val="FFC66D"/>
                </a:solidFill>
              </a:rPr>
            </a:br>
            <a:r>
              <a:rPr lang="en-CA" dirty="0">
                <a:solidFill>
                  <a:srgbClr val="FFC66D"/>
                </a:solidFill>
              </a:rPr>
              <a:t>  </a:t>
            </a:r>
            <a:r>
              <a:rPr lang="en-CA" dirty="0"/>
              <a:t>caller</a:t>
            </a:r>
            <a:br>
              <a:rPr lang="en-CA" dirty="0"/>
            </a:br>
            <a:r>
              <a:rPr lang="en-CA" b="1" dirty="0">
                <a:solidFill>
                  <a:srgbClr val="CC7832"/>
                </a:solidFill>
              </a:rPr>
              <a:t>end</a:t>
            </a:r>
            <a:br>
              <a:rPr lang="en-CA" b="1" dirty="0">
                <a:solidFill>
                  <a:srgbClr val="CC7832"/>
                </a:solidFill>
              </a:rPr>
            </a:br>
            <a:r>
              <a:rPr lang="en-CA" b="1" dirty="0">
                <a:solidFill>
                  <a:srgbClr val="CC7832"/>
                </a:solidFill>
              </a:rPr>
              <a:t>def </a:t>
            </a:r>
            <a:r>
              <a:rPr lang="en-CA" dirty="0">
                <a:solidFill>
                  <a:srgbClr val="FFC66D"/>
                </a:solidFill>
              </a:rPr>
              <a:t>method2</a:t>
            </a:r>
            <a:br>
              <a:rPr lang="en-CA" dirty="0">
                <a:solidFill>
                  <a:srgbClr val="FFC66D"/>
                </a:solidFill>
              </a:rPr>
            </a:br>
            <a:r>
              <a:rPr lang="en-CA" dirty="0">
                <a:solidFill>
                  <a:srgbClr val="FFC66D"/>
                </a:solidFill>
              </a:rPr>
              <a:t>  </a:t>
            </a:r>
            <a:r>
              <a:rPr lang="en-CA" dirty="0"/>
              <a:t>method1</a:t>
            </a:r>
            <a:br>
              <a:rPr lang="en-CA" dirty="0"/>
            </a:br>
            <a:r>
              <a:rPr lang="en-CA" b="1" dirty="0">
                <a:solidFill>
                  <a:srgbClr val="CC7832"/>
                </a:solidFill>
              </a:rPr>
              <a:t>end</a:t>
            </a:r>
          </a:p>
          <a:p>
            <a:r>
              <a:rPr lang="en-CA" b="1" dirty="0">
                <a:solidFill>
                  <a:srgbClr val="CC7832"/>
                </a:solidFill>
              </a:rPr>
              <a:t>def </a:t>
            </a:r>
            <a:r>
              <a:rPr lang="en-CA" dirty="0">
                <a:solidFill>
                  <a:srgbClr val="FFC66D"/>
                </a:solidFill>
              </a:rPr>
              <a:t>method3</a:t>
            </a:r>
            <a:br>
              <a:rPr lang="en-CA" dirty="0">
                <a:solidFill>
                  <a:srgbClr val="FFC66D"/>
                </a:solidFill>
              </a:rPr>
            </a:br>
            <a:r>
              <a:rPr lang="en-CA" dirty="0">
                <a:solidFill>
                  <a:srgbClr val="FFC66D"/>
                </a:solidFill>
              </a:rPr>
              <a:t>  </a:t>
            </a:r>
            <a:r>
              <a:rPr lang="en-CA" dirty="0"/>
              <a:t>method2</a:t>
            </a:r>
            <a:br>
              <a:rPr lang="en-CA" dirty="0"/>
            </a:br>
            <a:r>
              <a:rPr lang="en-CA" b="1" dirty="0">
                <a:solidFill>
                  <a:srgbClr val="CC7832"/>
                </a:solidFill>
              </a:rPr>
              <a:t>end</a:t>
            </a:r>
            <a:br>
              <a:rPr lang="en-CA" b="1" dirty="0">
                <a:solidFill>
                  <a:srgbClr val="CC7832"/>
                </a:solidFill>
              </a:rPr>
            </a:br>
            <a:br>
              <a:rPr lang="en-CA" b="1" dirty="0">
                <a:solidFill>
                  <a:srgbClr val="CC7832"/>
                </a:solidFill>
              </a:rPr>
            </a:br>
            <a:r>
              <a:rPr lang="en-CA" dirty="0"/>
              <a:t>method3</a:t>
            </a:r>
            <a:br>
              <a:rPr lang="en-CA" dirty="0"/>
            </a:br>
            <a:r>
              <a:rPr lang="en-CA" dirty="0">
                <a:solidFill>
                  <a:srgbClr val="CC7833"/>
                </a:solidFill>
              </a:rPr>
              <a:t>&gt; </a:t>
            </a:r>
            <a:r>
              <a:rPr lang="en-CA" dirty="0"/>
              <a:t>[</a:t>
            </a:r>
            <a:br>
              <a:rPr lang="en-CA" dirty="0"/>
            </a:br>
            <a:r>
              <a:rPr lang="en-CA" dirty="0"/>
              <a:t>    </a:t>
            </a:r>
            <a:r>
              <a:rPr lang="en-CA" b="1" dirty="0">
                <a:solidFill>
                  <a:srgbClr val="52A12E"/>
                </a:solidFill>
              </a:rPr>
              <a:t>"(</a:t>
            </a:r>
            <a:r>
              <a:rPr lang="en-CA" b="1" dirty="0" err="1">
                <a:solidFill>
                  <a:srgbClr val="52A12E"/>
                </a:solidFill>
              </a:rPr>
              <a:t>irb</a:t>
            </a:r>
            <a:r>
              <a:rPr lang="en-CA" b="1" dirty="0">
                <a:solidFill>
                  <a:srgbClr val="52A12E"/>
                </a:solidFill>
              </a:rPr>
              <a:t>):21:in `method2’”</a:t>
            </a:r>
            <a:r>
              <a:rPr lang="en-CA" dirty="0">
                <a:solidFill>
                  <a:srgbClr val="CC7832"/>
                </a:solidFill>
              </a:rPr>
              <a:t>,</a:t>
            </a:r>
          </a:p>
          <a:p>
            <a:r>
              <a:rPr lang="en-CA" dirty="0"/>
              <a:t>    </a:t>
            </a:r>
            <a:r>
              <a:rPr lang="en-CA" b="1" dirty="0">
                <a:solidFill>
                  <a:srgbClr val="52A12E"/>
                </a:solidFill>
              </a:rPr>
              <a:t>"(</a:t>
            </a:r>
            <a:r>
              <a:rPr lang="en-CA" b="1" dirty="0" err="1">
                <a:solidFill>
                  <a:srgbClr val="52A12E"/>
                </a:solidFill>
              </a:rPr>
              <a:t>irb</a:t>
            </a:r>
            <a:r>
              <a:rPr lang="en-CA" b="1" dirty="0">
                <a:solidFill>
                  <a:srgbClr val="52A12E"/>
                </a:solidFill>
              </a:rPr>
              <a:t>):23:in `method3’”</a:t>
            </a:r>
            <a:r>
              <a:rPr lang="en-CA" dirty="0">
                <a:solidFill>
                  <a:srgbClr val="CC7832"/>
                </a:solidFill>
              </a:rPr>
              <a:t>,</a:t>
            </a:r>
            <a:br>
              <a:rPr lang="en-CA" dirty="0">
                <a:solidFill>
                  <a:srgbClr val="CC7832"/>
                </a:solidFill>
              </a:rPr>
            </a:br>
            <a:r>
              <a:rPr lang="en-CA" dirty="0">
                <a:solidFill>
                  <a:srgbClr val="CC7832"/>
                </a:solidFill>
              </a:rPr>
              <a:t>    </a:t>
            </a:r>
            <a:r>
              <a:rPr lang="en-CA" b="1" dirty="0">
                <a:solidFill>
                  <a:srgbClr val="52A12E"/>
                </a:solidFill>
              </a:rPr>
              <a:t>"(</a:t>
            </a:r>
            <a:r>
              <a:rPr lang="en-CA" b="1" dirty="0" err="1">
                <a:solidFill>
                  <a:srgbClr val="52A12E"/>
                </a:solidFill>
              </a:rPr>
              <a:t>irb</a:t>
            </a:r>
            <a:r>
              <a:rPr lang="en-CA" b="1" dirty="0">
                <a:solidFill>
                  <a:srgbClr val="52A12E"/>
                </a:solidFill>
              </a:rPr>
              <a:t>):23:in `</a:t>
            </a:r>
            <a:r>
              <a:rPr lang="en-CA" b="1" dirty="0" err="1">
                <a:solidFill>
                  <a:srgbClr val="52A12E"/>
                </a:solidFill>
              </a:rPr>
              <a:t>irb_binding</a:t>
            </a:r>
            <a:r>
              <a:rPr lang="en-CA" b="1" dirty="0">
                <a:solidFill>
                  <a:srgbClr val="52A12E"/>
                </a:solidFill>
              </a:rPr>
              <a:t>'"</a:t>
            </a:r>
            <a:r>
              <a:rPr lang="en-CA" dirty="0">
                <a:solidFill>
                  <a:srgbClr val="CC7832"/>
                </a:solidFill>
              </a:rPr>
              <a:t>,</a:t>
            </a:r>
            <a:br>
              <a:rPr lang="en-CA" dirty="0">
                <a:solidFill>
                  <a:srgbClr val="CC7832"/>
                </a:solidFill>
              </a:rPr>
            </a:br>
            <a:r>
              <a:rPr lang="en-CA" dirty="0">
                <a:solidFill>
                  <a:srgbClr val="CC7832"/>
                </a:solidFill>
              </a:rPr>
              <a:t>    </a:t>
            </a:r>
            <a:r>
              <a:rPr lang="en-CA" b="1" dirty="0">
                <a:solidFill>
                  <a:srgbClr val="52A12E"/>
                </a:solidFill>
              </a:rPr>
              <a:t>"/lib/ruby/2.3.0/</a:t>
            </a:r>
            <a:r>
              <a:rPr lang="en-CA" b="1" dirty="0" err="1">
                <a:solidFill>
                  <a:srgbClr val="52A12E"/>
                </a:solidFill>
              </a:rPr>
              <a:t>irb</a:t>
            </a:r>
            <a:r>
              <a:rPr lang="en-CA" b="1" dirty="0">
                <a:solidFill>
                  <a:srgbClr val="52A12E"/>
                </a:solidFill>
              </a:rPr>
              <a:t>/workspace.rb:87:in `</a:t>
            </a:r>
            <a:r>
              <a:rPr lang="en-CA" b="1" dirty="0" err="1">
                <a:solidFill>
                  <a:srgbClr val="52A12E"/>
                </a:solidFill>
              </a:rPr>
              <a:t>eval</a:t>
            </a:r>
            <a:r>
              <a:rPr lang="en-CA" b="1" dirty="0">
                <a:solidFill>
                  <a:srgbClr val="52A12E"/>
                </a:solidFill>
              </a:rPr>
              <a:t>'"</a:t>
            </a:r>
            <a:r>
              <a:rPr lang="en-CA" dirty="0">
                <a:solidFill>
                  <a:srgbClr val="CC7832"/>
                </a:solidFill>
              </a:rPr>
              <a:t>,</a:t>
            </a:r>
            <a:br>
              <a:rPr lang="en-CA" dirty="0">
                <a:solidFill>
                  <a:srgbClr val="CC7832"/>
                </a:solidFill>
              </a:rPr>
            </a:br>
            <a:r>
              <a:rPr lang="en-CA" dirty="0">
                <a:solidFill>
                  <a:srgbClr val="CC7832"/>
                </a:solidFill>
              </a:rPr>
              <a:t>    </a:t>
            </a:r>
            <a:r>
              <a:rPr lang="en-CA" b="1" dirty="0">
                <a:solidFill>
                  <a:srgbClr val="52A12E"/>
                </a:solidFill>
              </a:rPr>
              <a:t>"/lib/ruby/2.3.0/</a:t>
            </a:r>
            <a:r>
              <a:rPr lang="en-CA" b="1" dirty="0" err="1">
                <a:solidFill>
                  <a:srgbClr val="52A12E"/>
                </a:solidFill>
              </a:rPr>
              <a:t>irb</a:t>
            </a:r>
            <a:r>
              <a:rPr lang="en-CA" b="1" dirty="0">
                <a:solidFill>
                  <a:srgbClr val="52A12E"/>
                </a:solidFill>
              </a:rPr>
              <a:t>/workspace.rb:87:in `evaluate'"</a:t>
            </a:r>
            <a:r>
              <a:rPr lang="en-CA" dirty="0">
                <a:solidFill>
                  <a:srgbClr val="CC7832"/>
                </a:solidFill>
              </a:rPr>
              <a:t>,</a:t>
            </a:r>
            <a:br>
              <a:rPr lang="en-CA" dirty="0">
                <a:solidFill>
                  <a:srgbClr val="CC7832"/>
                </a:solidFill>
              </a:rPr>
            </a:br>
            <a:r>
              <a:rPr lang="en-CA" dirty="0">
                <a:solidFill>
                  <a:srgbClr val="CC7832"/>
                </a:solidFill>
              </a:rPr>
              <a:t>    </a:t>
            </a:r>
            <a:r>
              <a:rPr lang="en-CA" b="1" dirty="0">
                <a:solidFill>
                  <a:srgbClr val="52A12E"/>
                </a:solidFill>
              </a:rPr>
              <a:t>"/lib/ruby/2.3.0/</a:t>
            </a:r>
            <a:r>
              <a:rPr lang="en-CA" b="1" dirty="0" err="1">
                <a:solidFill>
                  <a:srgbClr val="52A12E"/>
                </a:solidFill>
              </a:rPr>
              <a:t>irb</a:t>
            </a:r>
            <a:r>
              <a:rPr lang="en-CA" b="1" dirty="0">
                <a:solidFill>
                  <a:srgbClr val="52A12E"/>
                </a:solidFill>
              </a:rPr>
              <a:t>/context.rb:380:in `evaluate'"</a:t>
            </a:r>
            <a:r>
              <a:rPr lang="en-CA" dirty="0">
                <a:solidFill>
                  <a:srgbClr val="CC7832"/>
                </a:solidFill>
              </a:rPr>
              <a:t>,</a:t>
            </a:r>
            <a:br>
              <a:rPr lang="en-CA" dirty="0">
                <a:solidFill>
                  <a:srgbClr val="CC7832"/>
                </a:solidFill>
              </a:rPr>
            </a:br>
            <a:r>
              <a:rPr lang="en-CA" dirty="0">
                <a:solidFill>
                  <a:srgbClr val="CC7832"/>
                </a:solidFill>
              </a:rPr>
              <a:t>    </a:t>
            </a:r>
            <a:r>
              <a:rPr lang="en-CA" b="1" dirty="0">
                <a:solidFill>
                  <a:srgbClr val="52A12E"/>
                </a:solidFill>
              </a:rPr>
              <a:t>"/lib/ruby/2.3.0/irb.rb:489:in `block (2 levels) in </a:t>
            </a:r>
            <a:r>
              <a:rPr lang="en-CA" b="1" dirty="0" err="1">
                <a:solidFill>
                  <a:srgbClr val="52A12E"/>
                </a:solidFill>
              </a:rPr>
              <a:t>eval_input</a:t>
            </a:r>
            <a:r>
              <a:rPr lang="en-CA" b="1" dirty="0">
                <a:solidFill>
                  <a:srgbClr val="52A12E"/>
                </a:solidFill>
              </a:rPr>
              <a:t>'"</a:t>
            </a:r>
            <a:r>
              <a:rPr lang="en-CA" dirty="0">
                <a:solidFill>
                  <a:srgbClr val="CC7832"/>
                </a:solidFill>
              </a:rPr>
              <a:t>,</a:t>
            </a:r>
            <a:endParaRPr lang="en-US" dirty="0"/>
          </a:p>
        </p:txBody>
      </p:sp>
    </p:spTree>
    <p:extLst>
      <p:ext uri="{BB962C8B-B14F-4D97-AF65-F5344CB8AC3E}">
        <p14:creationId xmlns:p14="http://schemas.microsoft.com/office/powerpoint/2010/main" val="2999106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69539-9208-A94B-ADA8-CC7AD8F29198}"/>
              </a:ext>
            </a:extLst>
          </p:cNvPr>
          <p:cNvSpPr>
            <a:spLocks noGrp="1"/>
          </p:cNvSpPr>
          <p:nvPr>
            <p:ph type="title"/>
          </p:nvPr>
        </p:nvSpPr>
        <p:spPr>
          <a:xfrm>
            <a:off x="1141413" y="296785"/>
            <a:ext cx="9905998" cy="685349"/>
          </a:xfrm>
        </p:spPr>
        <p:txBody>
          <a:bodyPr/>
          <a:lstStyle/>
          <a:p>
            <a:r>
              <a:rPr lang="en-CA" b="1" dirty="0"/>
              <a:t>.</a:t>
            </a:r>
            <a:r>
              <a:rPr lang="en-CA" b="1" dirty="0" err="1"/>
              <a:t>source_location</a:t>
            </a:r>
            <a:endParaRPr lang="en-US" dirty="0"/>
          </a:p>
        </p:txBody>
      </p:sp>
      <p:sp>
        <p:nvSpPr>
          <p:cNvPr id="3" name="Content Placeholder 2">
            <a:extLst>
              <a:ext uri="{FF2B5EF4-FFF2-40B4-BE49-F238E27FC236}">
                <a16:creationId xmlns:a16="http://schemas.microsoft.com/office/drawing/2014/main" id="{B38C847B-B1B7-CF41-AE25-1BD5D482B921}"/>
              </a:ext>
            </a:extLst>
          </p:cNvPr>
          <p:cNvSpPr>
            <a:spLocks noGrp="1"/>
          </p:cNvSpPr>
          <p:nvPr>
            <p:ph idx="1"/>
          </p:nvPr>
        </p:nvSpPr>
        <p:spPr>
          <a:xfrm>
            <a:off x="1141412" y="982134"/>
            <a:ext cx="9905999" cy="4809067"/>
          </a:xfrm>
        </p:spPr>
        <p:txBody>
          <a:bodyPr/>
          <a:lstStyle/>
          <a:p>
            <a:r>
              <a:rPr lang="en-CA" dirty="0" err="1"/>
              <a:t>source_location</a:t>
            </a:r>
            <a:r>
              <a:rPr lang="en-CA" dirty="0"/>
              <a:t> method can be used to get the path to the file that defines a certain method</a:t>
            </a:r>
          </a:p>
          <a:p>
            <a:r>
              <a:rPr lang="en-CA" dirty="0"/>
              <a:t>More details here: </a:t>
            </a:r>
            <a:r>
              <a:rPr lang="en-CA" dirty="0">
                <a:hlinkClick r:id="rId3"/>
              </a:rPr>
              <a:t>https://railsguides.net/find-method-source-location/</a:t>
            </a:r>
            <a:endParaRPr lang="en-US" dirty="0"/>
          </a:p>
        </p:txBody>
      </p:sp>
      <p:sp>
        <p:nvSpPr>
          <p:cNvPr id="4" name="Rectangle 3">
            <a:extLst>
              <a:ext uri="{FF2B5EF4-FFF2-40B4-BE49-F238E27FC236}">
                <a16:creationId xmlns:a16="http://schemas.microsoft.com/office/drawing/2014/main" id="{D3CA7600-9CD2-D44E-B889-5599446806FF}"/>
              </a:ext>
            </a:extLst>
          </p:cNvPr>
          <p:cNvSpPr/>
          <p:nvPr/>
        </p:nvSpPr>
        <p:spPr>
          <a:xfrm>
            <a:off x="2573867" y="3614228"/>
            <a:ext cx="7264400" cy="2308324"/>
          </a:xfrm>
          <a:prstGeom prst="rect">
            <a:avLst/>
          </a:prstGeom>
          <a:solidFill>
            <a:schemeClr val="bg1"/>
          </a:solidFill>
        </p:spPr>
        <p:txBody>
          <a:bodyPr wrap="square">
            <a:spAutoFit/>
          </a:bodyPr>
          <a:lstStyle/>
          <a:p>
            <a:r>
              <a:rPr lang="en-CA" dirty="0">
                <a:solidFill>
                  <a:srgbClr val="0078B4"/>
                </a:solidFill>
              </a:rPr>
              <a:t>method </a:t>
            </a:r>
            <a:r>
              <a:rPr lang="en-CA" dirty="0">
                <a:solidFill>
                  <a:srgbClr val="CC7833"/>
                </a:solidFill>
              </a:rPr>
              <a:t>= </a:t>
            </a:r>
            <a:r>
              <a:rPr lang="en-CA" dirty="0" err="1">
                <a:solidFill>
                  <a:srgbClr val="DA4939"/>
                </a:solidFill>
              </a:rPr>
              <a:t>User</a:t>
            </a:r>
            <a:r>
              <a:rPr lang="en-CA" dirty="0" err="1"/>
              <a:t>.method</a:t>
            </a:r>
            <a:r>
              <a:rPr lang="en-CA" dirty="0"/>
              <a:t>(</a:t>
            </a:r>
            <a:r>
              <a:rPr lang="en-CA" dirty="0">
                <a:solidFill>
                  <a:srgbClr val="6E9CBE"/>
                </a:solidFill>
              </a:rPr>
              <a:t>:last</a:t>
            </a:r>
            <a:r>
              <a:rPr lang="en-CA" dirty="0"/>
              <a:t>)</a:t>
            </a:r>
            <a:br>
              <a:rPr lang="en-CA" dirty="0"/>
            </a:br>
            <a:r>
              <a:rPr lang="en-CA" dirty="0">
                <a:solidFill>
                  <a:srgbClr val="CC7833"/>
                </a:solidFill>
              </a:rPr>
              <a:t>&gt; </a:t>
            </a:r>
            <a:r>
              <a:rPr lang="en-CA" i="1" dirty="0">
                <a:solidFill>
                  <a:srgbClr val="BC9458"/>
                </a:solidFill>
              </a:rPr>
              <a:t>#&lt;Method: </a:t>
            </a:r>
            <a:r>
              <a:rPr lang="en-CA" i="1" dirty="0" err="1">
                <a:solidFill>
                  <a:srgbClr val="BC9458"/>
                </a:solidFill>
              </a:rPr>
              <a:t>User#last</a:t>
            </a:r>
            <a:r>
              <a:rPr lang="en-CA" i="1" dirty="0">
                <a:solidFill>
                  <a:srgbClr val="BC9458"/>
                </a:solidFill>
              </a:rPr>
              <a:t>&gt;</a:t>
            </a:r>
            <a:br>
              <a:rPr lang="en-CA" i="1" dirty="0">
                <a:solidFill>
                  <a:srgbClr val="BC9458"/>
                </a:solidFill>
              </a:rPr>
            </a:br>
            <a:r>
              <a:rPr lang="en-CA" i="1" dirty="0">
                <a:solidFill>
                  <a:srgbClr val="BC9458"/>
                </a:solidFill>
              </a:rPr>
              <a:t>  </a:t>
            </a:r>
            <a:r>
              <a:rPr lang="en-CA" dirty="0" err="1">
                <a:solidFill>
                  <a:srgbClr val="0078B4"/>
                </a:solidFill>
              </a:rPr>
              <a:t>method</a:t>
            </a:r>
            <a:r>
              <a:rPr lang="en-CA" dirty="0" err="1"/>
              <a:t>.source_location</a:t>
            </a:r>
            <a:br>
              <a:rPr lang="en-CA" dirty="0"/>
            </a:br>
            <a:r>
              <a:rPr lang="en-CA" dirty="0">
                <a:solidFill>
                  <a:srgbClr val="CC7833"/>
                </a:solidFill>
              </a:rPr>
              <a:t>&gt; </a:t>
            </a:r>
            <a:r>
              <a:rPr lang="en-CA" dirty="0"/>
              <a:t>[</a:t>
            </a:r>
            <a:r>
              <a:rPr lang="en-CA" b="1" dirty="0">
                <a:solidFill>
                  <a:srgbClr val="52A12E"/>
                </a:solidFill>
              </a:rPr>
              <a:t>"/bundle/gems/activerecord-5.1.5/lib/</a:t>
            </a:r>
            <a:r>
              <a:rPr lang="en-CA" b="1" dirty="0" err="1">
                <a:solidFill>
                  <a:srgbClr val="52A12E"/>
                </a:solidFill>
              </a:rPr>
              <a:t>active_record</a:t>
            </a:r>
            <a:r>
              <a:rPr lang="en-CA" b="1" dirty="0">
                <a:solidFill>
                  <a:srgbClr val="52A12E"/>
                </a:solidFill>
              </a:rPr>
              <a:t>/</a:t>
            </a:r>
            <a:r>
              <a:rPr lang="en-CA" b="1" dirty="0" err="1">
                <a:solidFill>
                  <a:srgbClr val="52A12E"/>
                </a:solidFill>
              </a:rPr>
              <a:t>querying.rb</a:t>
            </a:r>
            <a:r>
              <a:rPr lang="en-CA" b="1" dirty="0">
                <a:solidFill>
                  <a:srgbClr val="52A12E"/>
                </a:solidFill>
              </a:rPr>
              <a:t>"</a:t>
            </a:r>
            <a:r>
              <a:rPr lang="en-CA" dirty="0">
                <a:solidFill>
                  <a:srgbClr val="CC7832"/>
                </a:solidFill>
              </a:rPr>
              <a:t>, </a:t>
            </a:r>
            <a:r>
              <a:rPr lang="en-CA" dirty="0">
                <a:solidFill>
                  <a:srgbClr val="A5C261"/>
                </a:solidFill>
              </a:rPr>
              <a:t>3</a:t>
            </a:r>
            <a:r>
              <a:rPr lang="en-CA" dirty="0"/>
              <a:t>]</a:t>
            </a:r>
            <a:br>
              <a:rPr lang="en-CA" dirty="0"/>
            </a:br>
            <a:br>
              <a:rPr lang="en-CA" dirty="0"/>
            </a:br>
            <a:r>
              <a:rPr lang="en-CA" i="1" dirty="0">
                <a:solidFill>
                  <a:srgbClr val="BC9458"/>
                </a:solidFill>
              </a:rPr>
              <a:t># in one line</a:t>
            </a:r>
            <a:br>
              <a:rPr lang="en-CA" i="1" dirty="0">
                <a:solidFill>
                  <a:srgbClr val="BC9458"/>
                </a:solidFill>
              </a:rPr>
            </a:br>
            <a:r>
              <a:rPr lang="en-CA" dirty="0" err="1">
                <a:solidFill>
                  <a:srgbClr val="DA4939"/>
                </a:solidFill>
              </a:rPr>
              <a:t>User</a:t>
            </a:r>
            <a:r>
              <a:rPr lang="en-CA" dirty="0" err="1"/>
              <a:t>.method</a:t>
            </a:r>
            <a:r>
              <a:rPr lang="en-CA" dirty="0"/>
              <a:t>(</a:t>
            </a:r>
            <a:r>
              <a:rPr lang="en-CA" dirty="0">
                <a:solidFill>
                  <a:srgbClr val="6E9CBE"/>
                </a:solidFill>
              </a:rPr>
              <a:t>:last</a:t>
            </a:r>
            <a:r>
              <a:rPr lang="en-CA" dirty="0"/>
              <a:t>).</a:t>
            </a:r>
            <a:r>
              <a:rPr lang="en-CA" dirty="0" err="1"/>
              <a:t>source_location</a:t>
            </a:r>
            <a:br>
              <a:rPr lang="en-CA" dirty="0"/>
            </a:br>
            <a:r>
              <a:rPr lang="en-CA" dirty="0">
                <a:solidFill>
                  <a:srgbClr val="CC7833"/>
                </a:solidFill>
              </a:rPr>
              <a:t>&gt; </a:t>
            </a:r>
            <a:r>
              <a:rPr lang="en-CA" dirty="0"/>
              <a:t>[</a:t>
            </a:r>
            <a:r>
              <a:rPr lang="en-CA" b="1" dirty="0">
                <a:solidFill>
                  <a:srgbClr val="52A12E"/>
                </a:solidFill>
              </a:rPr>
              <a:t>"/bundle/gems/activerecord-5.1.5/lib/</a:t>
            </a:r>
            <a:r>
              <a:rPr lang="en-CA" b="1" dirty="0" err="1">
                <a:solidFill>
                  <a:srgbClr val="52A12E"/>
                </a:solidFill>
              </a:rPr>
              <a:t>active_record</a:t>
            </a:r>
            <a:r>
              <a:rPr lang="en-CA" b="1" dirty="0">
                <a:solidFill>
                  <a:srgbClr val="52A12E"/>
                </a:solidFill>
              </a:rPr>
              <a:t>/</a:t>
            </a:r>
            <a:r>
              <a:rPr lang="en-CA" b="1" dirty="0" err="1">
                <a:solidFill>
                  <a:srgbClr val="52A12E"/>
                </a:solidFill>
              </a:rPr>
              <a:t>querying.rb</a:t>
            </a:r>
            <a:r>
              <a:rPr lang="en-CA" b="1" dirty="0">
                <a:solidFill>
                  <a:srgbClr val="52A12E"/>
                </a:solidFill>
              </a:rPr>
              <a:t>"</a:t>
            </a:r>
            <a:r>
              <a:rPr lang="en-CA" dirty="0">
                <a:solidFill>
                  <a:srgbClr val="CC7832"/>
                </a:solidFill>
              </a:rPr>
              <a:t>, </a:t>
            </a:r>
            <a:r>
              <a:rPr lang="en-CA" dirty="0">
                <a:solidFill>
                  <a:srgbClr val="A5C261"/>
                </a:solidFill>
              </a:rPr>
              <a:t>3</a:t>
            </a:r>
            <a:r>
              <a:rPr lang="en-CA" dirty="0"/>
              <a:t>]</a:t>
            </a:r>
            <a:endParaRPr lang="en-US" dirty="0"/>
          </a:p>
        </p:txBody>
      </p:sp>
    </p:spTree>
    <p:extLst>
      <p:ext uri="{BB962C8B-B14F-4D97-AF65-F5344CB8AC3E}">
        <p14:creationId xmlns:p14="http://schemas.microsoft.com/office/powerpoint/2010/main" val="3848337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E25F7-2DB3-DD41-88B0-AEE2DB78827B}"/>
              </a:ext>
            </a:extLst>
          </p:cNvPr>
          <p:cNvSpPr>
            <a:spLocks noGrp="1"/>
          </p:cNvSpPr>
          <p:nvPr>
            <p:ph type="title"/>
          </p:nvPr>
        </p:nvSpPr>
        <p:spPr/>
        <p:txBody>
          <a:bodyPr/>
          <a:lstStyle/>
          <a:p>
            <a:r>
              <a:rPr lang="en-CA" b="1" dirty="0"/>
              <a:t>.owner</a:t>
            </a:r>
            <a:br>
              <a:rPr lang="en-CA" b="1" dirty="0"/>
            </a:br>
            <a:endParaRPr lang="en-US" dirty="0"/>
          </a:p>
        </p:txBody>
      </p:sp>
      <p:sp>
        <p:nvSpPr>
          <p:cNvPr id="3" name="Content Placeholder 2">
            <a:extLst>
              <a:ext uri="{FF2B5EF4-FFF2-40B4-BE49-F238E27FC236}">
                <a16:creationId xmlns:a16="http://schemas.microsoft.com/office/drawing/2014/main" id="{B09EC66A-9BF7-C248-8DBB-80250F6DF59F}"/>
              </a:ext>
            </a:extLst>
          </p:cNvPr>
          <p:cNvSpPr>
            <a:spLocks noGrp="1"/>
          </p:cNvSpPr>
          <p:nvPr>
            <p:ph idx="1"/>
          </p:nvPr>
        </p:nvSpPr>
        <p:spPr/>
        <p:txBody>
          <a:bodyPr/>
          <a:lstStyle/>
          <a:p>
            <a:r>
              <a:rPr lang="en-CA" dirty="0"/>
              <a:t>The owner method returns the Class that owns that method</a:t>
            </a:r>
            <a:endParaRPr lang="en-US" dirty="0"/>
          </a:p>
        </p:txBody>
      </p:sp>
      <p:sp>
        <p:nvSpPr>
          <p:cNvPr id="4" name="Rectangle 3">
            <a:extLst>
              <a:ext uri="{FF2B5EF4-FFF2-40B4-BE49-F238E27FC236}">
                <a16:creationId xmlns:a16="http://schemas.microsoft.com/office/drawing/2014/main" id="{C903CCDC-AF0A-7E49-9421-925006F2FBD2}"/>
              </a:ext>
            </a:extLst>
          </p:cNvPr>
          <p:cNvSpPr/>
          <p:nvPr/>
        </p:nvSpPr>
        <p:spPr>
          <a:xfrm>
            <a:off x="2658533" y="3697178"/>
            <a:ext cx="6096000" cy="646331"/>
          </a:xfrm>
          <a:prstGeom prst="rect">
            <a:avLst/>
          </a:prstGeom>
          <a:solidFill>
            <a:schemeClr val="bg1"/>
          </a:solidFill>
        </p:spPr>
        <p:txBody>
          <a:bodyPr>
            <a:spAutoFit/>
          </a:bodyPr>
          <a:lstStyle/>
          <a:p>
            <a:r>
              <a:rPr lang="en-CA" dirty="0">
                <a:solidFill>
                  <a:srgbClr val="6A8759"/>
                </a:solidFill>
              </a:rPr>
              <a:t>'</a:t>
            </a:r>
            <a:r>
              <a:rPr lang="en-CA" dirty="0" err="1">
                <a:solidFill>
                  <a:srgbClr val="6A8759"/>
                </a:solidFill>
              </a:rPr>
              <a:t>Hello'</a:t>
            </a:r>
            <a:r>
              <a:rPr lang="en-CA" dirty="0" err="1"/>
              <a:t>.method</a:t>
            </a:r>
            <a:r>
              <a:rPr lang="en-CA" dirty="0"/>
              <a:t>(</a:t>
            </a:r>
            <a:r>
              <a:rPr lang="en-CA" dirty="0">
                <a:solidFill>
                  <a:srgbClr val="6E9CBE"/>
                </a:solidFill>
              </a:rPr>
              <a:t>:</a:t>
            </a:r>
            <a:r>
              <a:rPr lang="en-CA" dirty="0" err="1">
                <a:solidFill>
                  <a:srgbClr val="6E9CBE"/>
                </a:solidFill>
              </a:rPr>
              <a:t>upcase</a:t>
            </a:r>
            <a:r>
              <a:rPr lang="en-CA" dirty="0"/>
              <a:t>).owner</a:t>
            </a:r>
            <a:br>
              <a:rPr lang="en-CA" dirty="0"/>
            </a:br>
            <a:r>
              <a:rPr lang="en-CA" dirty="0">
                <a:solidFill>
                  <a:srgbClr val="CC7833"/>
                </a:solidFill>
              </a:rPr>
              <a:t>&gt; </a:t>
            </a:r>
            <a:r>
              <a:rPr lang="en-CA" dirty="0">
                <a:solidFill>
                  <a:srgbClr val="DA4939"/>
                </a:solidFill>
              </a:rPr>
              <a:t>String </a:t>
            </a:r>
            <a:endParaRPr lang="en-US" dirty="0"/>
          </a:p>
        </p:txBody>
      </p:sp>
      <p:sp>
        <p:nvSpPr>
          <p:cNvPr id="6" name="Rectangle 5">
            <a:extLst>
              <a:ext uri="{FF2B5EF4-FFF2-40B4-BE49-F238E27FC236}">
                <a16:creationId xmlns:a16="http://schemas.microsoft.com/office/drawing/2014/main" id="{E0881263-5D92-A74F-B7F6-F2F4C1953543}"/>
              </a:ext>
            </a:extLst>
          </p:cNvPr>
          <p:cNvSpPr/>
          <p:nvPr/>
        </p:nvSpPr>
        <p:spPr>
          <a:xfrm>
            <a:off x="2658533" y="4744189"/>
            <a:ext cx="6096000" cy="646331"/>
          </a:xfrm>
          <a:prstGeom prst="rect">
            <a:avLst/>
          </a:prstGeom>
          <a:solidFill>
            <a:schemeClr val="bg1"/>
          </a:solidFill>
        </p:spPr>
        <p:txBody>
          <a:bodyPr>
            <a:spAutoFit/>
          </a:bodyPr>
          <a:lstStyle/>
          <a:p>
            <a:r>
              <a:rPr lang="en-CA" dirty="0"/>
              <a:t>{</a:t>
            </a:r>
            <a:r>
              <a:rPr lang="en-CA" dirty="0">
                <a:solidFill>
                  <a:srgbClr val="6E9CBE"/>
                </a:solidFill>
              </a:rPr>
              <a:t>one</a:t>
            </a:r>
            <a:r>
              <a:rPr lang="en-CA" dirty="0"/>
              <a:t>: </a:t>
            </a:r>
            <a:r>
              <a:rPr lang="en-CA" dirty="0">
                <a:solidFill>
                  <a:srgbClr val="A5C261"/>
                </a:solidFill>
              </a:rPr>
              <a:t>1</a:t>
            </a:r>
            <a:r>
              <a:rPr lang="en-CA" dirty="0"/>
              <a:t>}.method(</a:t>
            </a:r>
            <a:r>
              <a:rPr lang="en-CA" dirty="0">
                <a:solidFill>
                  <a:srgbClr val="6E9CBE"/>
                </a:solidFill>
              </a:rPr>
              <a:t>:</a:t>
            </a:r>
            <a:r>
              <a:rPr lang="en-CA" dirty="0" err="1">
                <a:solidFill>
                  <a:srgbClr val="6E9CBE"/>
                </a:solidFill>
              </a:rPr>
              <a:t>uniq</a:t>
            </a:r>
            <a:r>
              <a:rPr lang="en-CA" dirty="0"/>
              <a:t>).owner</a:t>
            </a:r>
            <a:br>
              <a:rPr lang="en-CA" dirty="0"/>
            </a:br>
            <a:r>
              <a:rPr lang="en-CA" i="1" dirty="0">
                <a:solidFill>
                  <a:srgbClr val="FFC66D"/>
                </a:solidFill>
              </a:rPr>
              <a:t>&gt; </a:t>
            </a:r>
            <a:r>
              <a:rPr lang="en-CA" dirty="0">
                <a:solidFill>
                  <a:srgbClr val="DA4939"/>
                </a:solidFill>
              </a:rPr>
              <a:t>Enumerable</a:t>
            </a:r>
            <a:endParaRPr lang="en-US" dirty="0"/>
          </a:p>
        </p:txBody>
      </p:sp>
    </p:spTree>
    <p:extLst>
      <p:ext uri="{BB962C8B-B14F-4D97-AF65-F5344CB8AC3E}">
        <p14:creationId xmlns:p14="http://schemas.microsoft.com/office/powerpoint/2010/main" val="23302186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8ACC0-1BF3-914B-9693-F1C55FD88CE0}"/>
              </a:ext>
            </a:extLst>
          </p:cNvPr>
          <p:cNvSpPr>
            <a:spLocks noGrp="1"/>
          </p:cNvSpPr>
          <p:nvPr>
            <p:ph type="title"/>
          </p:nvPr>
        </p:nvSpPr>
        <p:spPr/>
        <p:txBody>
          <a:bodyPr/>
          <a:lstStyle/>
          <a:p>
            <a:r>
              <a:rPr lang="en-US" dirty="0" err="1"/>
              <a:t>Byebug</a:t>
            </a:r>
            <a:r>
              <a:rPr lang="en-US" dirty="0"/>
              <a:t> library</a:t>
            </a:r>
          </a:p>
        </p:txBody>
      </p:sp>
      <p:sp>
        <p:nvSpPr>
          <p:cNvPr id="3" name="Content Placeholder 2">
            <a:extLst>
              <a:ext uri="{FF2B5EF4-FFF2-40B4-BE49-F238E27FC236}">
                <a16:creationId xmlns:a16="http://schemas.microsoft.com/office/drawing/2014/main" id="{F06534F5-8DC2-424A-B60E-99CBD9FEF6B3}"/>
              </a:ext>
            </a:extLst>
          </p:cNvPr>
          <p:cNvSpPr>
            <a:spLocks noGrp="1"/>
          </p:cNvSpPr>
          <p:nvPr>
            <p:ph idx="1"/>
          </p:nvPr>
        </p:nvSpPr>
        <p:spPr/>
        <p:txBody>
          <a:bodyPr/>
          <a:lstStyle/>
          <a:p>
            <a:r>
              <a:rPr lang="en-US" dirty="0" err="1"/>
              <a:t>Byebug</a:t>
            </a:r>
            <a:r>
              <a:rPr lang="en-US" dirty="0"/>
              <a:t> allows pausing the program and examine the current state</a:t>
            </a:r>
          </a:p>
          <a:p>
            <a:r>
              <a:rPr lang="en-US" dirty="0"/>
              <a:t>More info here </a:t>
            </a:r>
            <a:r>
              <a:rPr lang="en-CA" dirty="0">
                <a:hlinkClick r:id="rId3"/>
              </a:rPr>
              <a:t>https://github.com/deivid-rodriguez/byebug</a:t>
            </a:r>
            <a:endParaRPr lang="en-US" dirty="0"/>
          </a:p>
        </p:txBody>
      </p:sp>
      <p:sp>
        <p:nvSpPr>
          <p:cNvPr id="7" name="Rectangle 6">
            <a:extLst>
              <a:ext uri="{FF2B5EF4-FFF2-40B4-BE49-F238E27FC236}">
                <a16:creationId xmlns:a16="http://schemas.microsoft.com/office/drawing/2014/main" id="{2F485AF7-4ED5-0D49-AEC2-17385629E304}"/>
              </a:ext>
            </a:extLst>
          </p:cNvPr>
          <p:cNvSpPr/>
          <p:nvPr/>
        </p:nvSpPr>
        <p:spPr>
          <a:xfrm>
            <a:off x="3046411" y="3703304"/>
            <a:ext cx="6096000" cy="1754326"/>
          </a:xfrm>
          <a:prstGeom prst="rect">
            <a:avLst/>
          </a:prstGeom>
          <a:solidFill>
            <a:schemeClr val="bg1"/>
          </a:solidFill>
        </p:spPr>
        <p:txBody>
          <a:bodyPr>
            <a:spAutoFit/>
          </a:bodyPr>
          <a:lstStyle/>
          <a:p>
            <a:r>
              <a:rPr lang="en-CA" b="1" dirty="0">
                <a:solidFill>
                  <a:srgbClr val="52A12E"/>
                </a:solidFill>
              </a:rPr>
              <a:t>`gem install </a:t>
            </a:r>
            <a:r>
              <a:rPr lang="en-CA" b="1" dirty="0" err="1">
                <a:solidFill>
                  <a:srgbClr val="52A12E"/>
                </a:solidFill>
              </a:rPr>
              <a:t>byebug</a:t>
            </a:r>
            <a:r>
              <a:rPr lang="en-CA" b="1" dirty="0">
                <a:solidFill>
                  <a:srgbClr val="52A12E"/>
                </a:solidFill>
              </a:rPr>
              <a:t>`</a:t>
            </a:r>
            <a:br>
              <a:rPr lang="en-CA" b="1" dirty="0">
                <a:solidFill>
                  <a:srgbClr val="52A12E"/>
                </a:solidFill>
              </a:rPr>
            </a:br>
            <a:br>
              <a:rPr lang="en-CA" b="1" dirty="0">
                <a:solidFill>
                  <a:srgbClr val="52A12E"/>
                </a:solidFill>
              </a:rPr>
            </a:br>
            <a:r>
              <a:rPr lang="en-CA" b="1" dirty="0">
                <a:solidFill>
                  <a:srgbClr val="CC7832"/>
                </a:solidFill>
              </a:rPr>
              <a:t>def </a:t>
            </a:r>
            <a:r>
              <a:rPr lang="en-CA" dirty="0">
                <a:solidFill>
                  <a:srgbClr val="FFC66D"/>
                </a:solidFill>
              </a:rPr>
              <a:t>index</a:t>
            </a:r>
            <a:br>
              <a:rPr lang="en-CA" dirty="0">
                <a:solidFill>
                  <a:srgbClr val="FFC66D"/>
                </a:solidFill>
              </a:rPr>
            </a:br>
            <a:r>
              <a:rPr lang="en-CA" dirty="0">
                <a:solidFill>
                  <a:srgbClr val="FFC66D"/>
                </a:solidFill>
              </a:rPr>
              <a:t>  </a:t>
            </a:r>
            <a:r>
              <a:rPr lang="en-CA" dirty="0">
                <a:solidFill>
                  <a:srgbClr val="D0D0FF"/>
                </a:solidFill>
              </a:rPr>
              <a:t>@articles </a:t>
            </a:r>
            <a:r>
              <a:rPr lang="en-CA" dirty="0">
                <a:solidFill>
                  <a:srgbClr val="CC7833"/>
                </a:solidFill>
              </a:rPr>
              <a:t>= </a:t>
            </a:r>
            <a:r>
              <a:rPr lang="en-CA" dirty="0" err="1">
                <a:solidFill>
                  <a:srgbClr val="DA4939"/>
                </a:solidFill>
              </a:rPr>
              <a:t>Article</a:t>
            </a:r>
            <a:r>
              <a:rPr lang="en-CA" dirty="0" err="1"/>
              <a:t>.find_recent</a:t>
            </a:r>
            <a:br>
              <a:rPr lang="en-CA" dirty="0"/>
            </a:br>
            <a:r>
              <a:rPr lang="en-CA" dirty="0"/>
              <a:t>  </a:t>
            </a:r>
            <a:r>
              <a:rPr lang="en-CA" dirty="0" err="1"/>
              <a:t>byebug</a:t>
            </a:r>
            <a:br>
              <a:rPr lang="en-CA" dirty="0"/>
            </a:br>
            <a:r>
              <a:rPr lang="en-CA" b="1" dirty="0">
                <a:solidFill>
                  <a:srgbClr val="CC7832"/>
                </a:solidFill>
              </a:rPr>
              <a:t>end</a:t>
            </a:r>
            <a:endParaRPr lang="en-US" dirty="0"/>
          </a:p>
        </p:txBody>
      </p:sp>
    </p:spTree>
    <p:extLst>
      <p:ext uri="{BB962C8B-B14F-4D97-AF65-F5344CB8AC3E}">
        <p14:creationId xmlns:p14="http://schemas.microsoft.com/office/powerpoint/2010/main" val="101742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BD764-61D5-444C-9F59-93F6F220C9F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F7EEEB4-B4DF-6942-8108-A05DAC48D6D9}"/>
              </a:ext>
            </a:extLst>
          </p:cNvPr>
          <p:cNvSpPr>
            <a:spLocks noGrp="1"/>
          </p:cNvSpPr>
          <p:nvPr>
            <p:ph idx="1"/>
          </p:nvPr>
        </p:nvSpPr>
        <p:spPr/>
        <p:txBody>
          <a:bodyPr>
            <a:normAutofit lnSpcReduction="10000"/>
          </a:bodyPr>
          <a:lstStyle/>
          <a:p>
            <a:r>
              <a:rPr lang="en-CA" dirty="0"/>
              <a:t>Developed by Yukihiro Matsumoto (Matz)</a:t>
            </a:r>
          </a:p>
          <a:p>
            <a:r>
              <a:rPr lang="en-CA" dirty="0"/>
              <a:t>First public release in 1995</a:t>
            </a:r>
          </a:p>
          <a:p>
            <a:r>
              <a:rPr lang="en-US" dirty="0"/>
              <a:t>Influenced by Perl, Smalltalk and Lisp</a:t>
            </a:r>
            <a:endParaRPr lang="en-CA" dirty="0"/>
          </a:p>
          <a:p>
            <a:r>
              <a:rPr lang="en-CA" dirty="0"/>
              <a:t>Focuses on simplicity and productivity for the developer with elegant syntax that is natural to read and easy to write</a:t>
            </a:r>
          </a:p>
          <a:p>
            <a:r>
              <a:rPr lang="en-CA" dirty="0"/>
              <a:t>General purpose, object-oriented, dynamically typed, interpreted programming language</a:t>
            </a:r>
            <a:endParaRPr lang="en-US" dirty="0"/>
          </a:p>
        </p:txBody>
      </p:sp>
      <p:pic>
        <p:nvPicPr>
          <p:cNvPr id="5" name="Picture 4">
            <a:extLst>
              <a:ext uri="{FF2B5EF4-FFF2-40B4-BE49-F238E27FC236}">
                <a16:creationId xmlns:a16="http://schemas.microsoft.com/office/drawing/2014/main" id="{A5888158-4032-304A-A38F-9A216C101562}"/>
              </a:ext>
            </a:extLst>
          </p:cNvPr>
          <p:cNvPicPr>
            <a:picLocks noChangeAspect="1"/>
          </p:cNvPicPr>
          <p:nvPr/>
        </p:nvPicPr>
        <p:blipFill>
          <a:blip r:embed="rId3"/>
          <a:stretch>
            <a:fillRect/>
          </a:stretch>
        </p:blipFill>
        <p:spPr>
          <a:xfrm>
            <a:off x="9061450" y="0"/>
            <a:ext cx="3130550" cy="3130550"/>
          </a:xfrm>
          <a:prstGeom prst="rect">
            <a:avLst/>
          </a:prstGeom>
        </p:spPr>
      </p:pic>
    </p:spTree>
    <p:extLst>
      <p:ext uri="{BB962C8B-B14F-4D97-AF65-F5344CB8AC3E}">
        <p14:creationId xmlns:p14="http://schemas.microsoft.com/office/powerpoint/2010/main" val="1690791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B9459-FE34-3149-8639-19734EA9182D}"/>
              </a:ext>
            </a:extLst>
          </p:cNvPr>
          <p:cNvSpPr>
            <a:spLocks noGrp="1"/>
          </p:cNvSpPr>
          <p:nvPr>
            <p:ph type="title"/>
          </p:nvPr>
        </p:nvSpPr>
        <p:spPr/>
        <p:txBody>
          <a:bodyPr>
            <a:normAutofit fontScale="90000"/>
          </a:bodyPr>
          <a:lstStyle/>
          <a:p>
            <a:r>
              <a:rPr lang="en-CA" b="1" dirty="0"/>
              <a:t>Debug external libraries</a:t>
            </a:r>
            <a:br>
              <a:rPr lang="en-CA" b="1" dirty="0"/>
            </a:br>
            <a:r>
              <a:rPr lang="en-CA" dirty="0"/>
              <a:t>bundle show</a:t>
            </a:r>
            <a:br>
              <a:rPr lang="en-CA" dirty="0"/>
            </a:br>
            <a:br>
              <a:rPr lang="en-CA" b="1" dirty="0"/>
            </a:br>
            <a:endParaRPr lang="en-US" dirty="0"/>
          </a:p>
        </p:txBody>
      </p:sp>
      <p:sp>
        <p:nvSpPr>
          <p:cNvPr id="3" name="Content Placeholder 2">
            <a:extLst>
              <a:ext uri="{FF2B5EF4-FFF2-40B4-BE49-F238E27FC236}">
                <a16:creationId xmlns:a16="http://schemas.microsoft.com/office/drawing/2014/main" id="{033A9E0C-1375-8F4B-985D-9D5F4DC9A569}"/>
              </a:ext>
            </a:extLst>
          </p:cNvPr>
          <p:cNvSpPr>
            <a:spLocks noGrp="1"/>
          </p:cNvSpPr>
          <p:nvPr>
            <p:ph idx="1"/>
          </p:nvPr>
        </p:nvSpPr>
        <p:spPr/>
        <p:txBody>
          <a:bodyPr/>
          <a:lstStyle/>
          <a:p>
            <a:r>
              <a:rPr lang="en-US" dirty="0"/>
              <a:t>Bundle show </a:t>
            </a:r>
            <a:r>
              <a:rPr lang="en-CA" dirty="0"/>
              <a:t>displays the location of a gem</a:t>
            </a:r>
            <a:endParaRPr lang="en-US" dirty="0"/>
          </a:p>
        </p:txBody>
      </p:sp>
      <p:sp>
        <p:nvSpPr>
          <p:cNvPr id="4" name="Rectangle 3">
            <a:extLst>
              <a:ext uri="{FF2B5EF4-FFF2-40B4-BE49-F238E27FC236}">
                <a16:creationId xmlns:a16="http://schemas.microsoft.com/office/drawing/2014/main" id="{BA16921E-B3AF-B44A-9D59-65EC162EC420}"/>
              </a:ext>
            </a:extLst>
          </p:cNvPr>
          <p:cNvSpPr/>
          <p:nvPr/>
        </p:nvSpPr>
        <p:spPr>
          <a:xfrm>
            <a:off x="2912533" y="3675502"/>
            <a:ext cx="6096000" cy="1200329"/>
          </a:xfrm>
          <a:prstGeom prst="rect">
            <a:avLst/>
          </a:prstGeom>
          <a:solidFill>
            <a:schemeClr val="bg1"/>
          </a:solidFill>
        </p:spPr>
        <p:txBody>
          <a:bodyPr>
            <a:spAutoFit/>
          </a:bodyPr>
          <a:lstStyle/>
          <a:p>
            <a:r>
              <a:rPr lang="en-CA" dirty="0"/>
              <a:t>bundle show rails</a:t>
            </a:r>
            <a:br>
              <a:rPr lang="en-CA" dirty="0"/>
            </a:br>
            <a:r>
              <a:rPr lang="en-CA" dirty="0">
                <a:solidFill>
                  <a:srgbClr val="CC7833"/>
                </a:solidFill>
              </a:rPr>
              <a:t>&gt; </a:t>
            </a:r>
            <a:r>
              <a:rPr lang="en-CA" dirty="0">
                <a:solidFill>
                  <a:srgbClr val="A5C261"/>
                </a:solidFill>
              </a:rPr>
              <a:t>/</a:t>
            </a:r>
            <a:r>
              <a:rPr lang="en-CA" dirty="0"/>
              <a:t>bundle</a:t>
            </a:r>
            <a:r>
              <a:rPr lang="en-CA" dirty="0">
                <a:solidFill>
                  <a:srgbClr val="A5C261"/>
                </a:solidFill>
              </a:rPr>
              <a:t>/</a:t>
            </a:r>
            <a:r>
              <a:rPr lang="en-CA" dirty="0"/>
              <a:t>gems</a:t>
            </a:r>
            <a:r>
              <a:rPr lang="en-CA" dirty="0">
                <a:solidFill>
                  <a:srgbClr val="CC7833"/>
                </a:solidFill>
              </a:rPr>
              <a:t>/</a:t>
            </a:r>
            <a:r>
              <a:rPr lang="en-CA" dirty="0"/>
              <a:t>rails</a:t>
            </a:r>
            <a:r>
              <a:rPr lang="en-CA" dirty="0">
                <a:solidFill>
                  <a:srgbClr val="CC7833"/>
                </a:solidFill>
              </a:rPr>
              <a:t>-</a:t>
            </a:r>
            <a:r>
              <a:rPr lang="en-CA" dirty="0">
                <a:solidFill>
                  <a:srgbClr val="A5C261"/>
                </a:solidFill>
              </a:rPr>
              <a:t>5.2.2</a:t>
            </a:r>
            <a:br>
              <a:rPr lang="en-CA" dirty="0">
                <a:solidFill>
                  <a:srgbClr val="A5C261"/>
                </a:solidFill>
              </a:rPr>
            </a:br>
            <a:r>
              <a:rPr lang="en-CA" dirty="0"/>
              <a:t>bundle show </a:t>
            </a:r>
            <a:r>
              <a:rPr lang="en-CA" dirty="0" err="1"/>
              <a:t>freshbooks_billing</a:t>
            </a:r>
            <a:br>
              <a:rPr lang="en-CA" dirty="0"/>
            </a:br>
            <a:r>
              <a:rPr lang="en-CA" dirty="0">
                <a:solidFill>
                  <a:srgbClr val="CC7833"/>
                </a:solidFill>
              </a:rPr>
              <a:t>&gt; </a:t>
            </a:r>
            <a:r>
              <a:rPr lang="en-CA" dirty="0">
                <a:solidFill>
                  <a:srgbClr val="A5C261"/>
                </a:solidFill>
              </a:rPr>
              <a:t>/</a:t>
            </a:r>
            <a:r>
              <a:rPr lang="en-CA" dirty="0"/>
              <a:t>bundle</a:t>
            </a:r>
            <a:r>
              <a:rPr lang="en-CA" dirty="0">
                <a:solidFill>
                  <a:srgbClr val="A5C261"/>
                </a:solidFill>
              </a:rPr>
              <a:t>/</a:t>
            </a:r>
            <a:r>
              <a:rPr lang="en-CA" dirty="0"/>
              <a:t>bundler</a:t>
            </a:r>
            <a:r>
              <a:rPr lang="en-CA" dirty="0">
                <a:solidFill>
                  <a:srgbClr val="CC7833"/>
                </a:solidFill>
              </a:rPr>
              <a:t>/</a:t>
            </a:r>
            <a:r>
              <a:rPr lang="en-CA" dirty="0"/>
              <a:t>gems</a:t>
            </a:r>
            <a:r>
              <a:rPr lang="en-CA" dirty="0">
                <a:solidFill>
                  <a:srgbClr val="CC7833"/>
                </a:solidFill>
              </a:rPr>
              <a:t>/</a:t>
            </a:r>
            <a:r>
              <a:rPr lang="en-CA" dirty="0"/>
              <a:t>freshbooks_billing</a:t>
            </a:r>
            <a:r>
              <a:rPr lang="en-CA" dirty="0">
                <a:solidFill>
                  <a:srgbClr val="CC7833"/>
                </a:solidFill>
              </a:rPr>
              <a:t>-</a:t>
            </a:r>
            <a:r>
              <a:rPr lang="en-CA" dirty="0"/>
              <a:t>e1fe81cdb7ac</a:t>
            </a:r>
            <a:endParaRPr lang="en-US" dirty="0"/>
          </a:p>
        </p:txBody>
      </p:sp>
    </p:spTree>
    <p:extLst>
      <p:ext uri="{BB962C8B-B14F-4D97-AF65-F5344CB8AC3E}">
        <p14:creationId xmlns:p14="http://schemas.microsoft.com/office/powerpoint/2010/main" val="32014542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8A02-8029-074C-8877-24795B214D60}"/>
              </a:ext>
            </a:extLst>
          </p:cNvPr>
          <p:cNvSpPr>
            <a:spLocks noGrp="1"/>
          </p:cNvSpPr>
          <p:nvPr>
            <p:ph type="title"/>
          </p:nvPr>
        </p:nvSpPr>
        <p:spPr/>
        <p:txBody>
          <a:bodyPr>
            <a:normAutofit fontScale="90000"/>
          </a:bodyPr>
          <a:lstStyle/>
          <a:p>
            <a:r>
              <a:rPr lang="en-CA" b="1" dirty="0"/>
              <a:t>Debug external libraries</a:t>
            </a:r>
            <a:br>
              <a:rPr lang="en-CA" dirty="0"/>
            </a:br>
            <a:r>
              <a:rPr lang="en-CA" dirty="0"/>
              <a:t>bundle open</a:t>
            </a:r>
            <a:br>
              <a:rPr lang="en-CA" dirty="0"/>
            </a:br>
            <a:endParaRPr lang="en-US" dirty="0"/>
          </a:p>
        </p:txBody>
      </p:sp>
      <p:sp>
        <p:nvSpPr>
          <p:cNvPr id="3" name="Content Placeholder 2">
            <a:extLst>
              <a:ext uri="{FF2B5EF4-FFF2-40B4-BE49-F238E27FC236}">
                <a16:creationId xmlns:a16="http://schemas.microsoft.com/office/drawing/2014/main" id="{F8DF20B8-D2DA-0244-BEFB-3A228B125E08}"/>
              </a:ext>
            </a:extLst>
          </p:cNvPr>
          <p:cNvSpPr>
            <a:spLocks noGrp="1"/>
          </p:cNvSpPr>
          <p:nvPr>
            <p:ph idx="1"/>
          </p:nvPr>
        </p:nvSpPr>
        <p:spPr/>
        <p:txBody>
          <a:bodyPr/>
          <a:lstStyle/>
          <a:p>
            <a:r>
              <a:rPr lang="en-CA" dirty="0"/>
              <a:t>bundle open</a:t>
            </a:r>
            <a:r>
              <a:rPr lang="en-US" dirty="0"/>
              <a:t> command opens up the gem for inspection</a:t>
            </a:r>
            <a:endParaRPr lang="en-CA" dirty="0"/>
          </a:p>
        </p:txBody>
      </p:sp>
      <p:sp>
        <p:nvSpPr>
          <p:cNvPr id="4" name="Rectangle 3">
            <a:extLst>
              <a:ext uri="{FF2B5EF4-FFF2-40B4-BE49-F238E27FC236}">
                <a16:creationId xmlns:a16="http://schemas.microsoft.com/office/drawing/2014/main" id="{B9FED64D-9A89-7044-BEDB-D563CBFF4EE1}"/>
              </a:ext>
            </a:extLst>
          </p:cNvPr>
          <p:cNvSpPr/>
          <p:nvPr/>
        </p:nvSpPr>
        <p:spPr>
          <a:xfrm>
            <a:off x="3046411" y="3486202"/>
            <a:ext cx="6096000" cy="1477328"/>
          </a:xfrm>
          <a:prstGeom prst="rect">
            <a:avLst/>
          </a:prstGeom>
          <a:solidFill>
            <a:schemeClr val="bg1"/>
          </a:solidFill>
        </p:spPr>
        <p:txBody>
          <a:bodyPr>
            <a:spAutoFit/>
          </a:bodyPr>
          <a:lstStyle/>
          <a:p>
            <a:r>
              <a:rPr lang="en-CA" dirty="0"/>
              <a:t>bundle open </a:t>
            </a:r>
            <a:r>
              <a:rPr lang="en-CA" dirty="0" err="1"/>
              <a:t>freshbooks_billing</a:t>
            </a:r>
            <a:br>
              <a:rPr lang="en-CA" dirty="0"/>
            </a:br>
            <a:r>
              <a:rPr lang="en-CA" dirty="0">
                <a:solidFill>
                  <a:srgbClr val="CC7833"/>
                </a:solidFill>
              </a:rPr>
              <a:t>&gt; </a:t>
            </a:r>
            <a:r>
              <a:rPr lang="en-CA" dirty="0">
                <a:solidFill>
                  <a:srgbClr val="DA4939"/>
                </a:solidFill>
              </a:rPr>
              <a:t>To </a:t>
            </a:r>
            <a:r>
              <a:rPr lang="en-CA" dirty="0"/>
              <a:t>open </a:t>
            </a:r>
            <a:r>
              <a:rPr lang="en-CA" dirty="0">
                <a:solidFill>
                  <a:srgbClr val="DA4939"/>
                </a:solidFill>
              </a:rPr>
              <a:t>a </a:t>
            </a:r>
            <a:r>
              <a:rPr lang="en-CA" dirty="0"/>
              <a:t>bundled gem</a:t>
            </a:r>
            <a:r>
              <a:rPr lang="en-CA" dirty="0">
                <a:solidFill>
                  <a:srgbClr val="CC7832"/>
                </a:solidFill>
              </a:rPr>
              <a:t>, </a:t>
            </a:r>
            <a:r>
              <a:rPr lang="en-CA" i="1" dirty="0">
                <a:solidFill>
                  <a:srgbClr val="FFC66D"/>
                </a:solidFill>
              </a:rPr>
              <a:t>set </a:t>
            </a:r>
            <a:r>
              <a:rPr lang="en-CA" dirty="0">
                <a:solidFill>
                  <a:srgbClr val="D0D0FF"/>
                </a:solidFill>
              </a:rPr>
              <a:t>$EDITOR </a:t>
            </a:r>
            <a:r>
              <a:rPr lang="en-CA" b="1" dirty="0">
                <a:solidFill>
                  <a:srgbClr val="CC7832"/>
                </a:solidFill>
              </a:rPr>
              <a:t>or </a:t>
            </a:r>
            <a:r>
              <a:rPr lang="en-CA" dirty="0">
                <a:solidFill>
                  <a:srgbClr val="D0D0FF"/>
                </a:solidFill>
              </a:rPr>
              <a:t>$BUNDLER_EDITOR</a:t>
            </a:r>
            <a:br>
              <a:rPr lang="en-CA" dirty="0">
                <a:solidFill>
                  <a:srgbClr val="D0D0FF"/>
                </a:solidFill>
              </a:rPr>
            </a:br>
            <a:r>
              <a:rPr lang="en-CA" dirty="0"/>
              <a:t>export </a:t>
            </a:r>
            <a:r>
              <a:rPr lang="en-CA" i="1" dirty="0">
                <a:solidFill>
                  <a:srgbClr val="9876AA"/>
                </a:solidFill>
              </a:rPr>
              <a:t>BUNDLER_EDITOR</a:t>
            </a:r>
            <a:r>
              <a:rPr lang="en-CA" dirty="0">
                <a:solidFill>
                  <a:srgbClr val="CC7833"/>
                </a:solidFill>
              </a:rPr>
              <a:t>=</a:t>
            </a:r>
            <a:r>
              <a:rPr lang="en-CA" dirty="0" err="1"/>
              <a:t>subl</a:t>
            </a:r>
            <a:br>
              <a:rPr lang="en-CA" dirty="0"/>
            </a:br>
            <a:r>
              <a:rPr lang="en-CA" dirty="0"/>
              <a:t>bundle open </a:t>
            </a:r>
            <a:r>
              <a:rPr lang="en-CA" dirty="0" err="1"/>
              <a:t>freshbooks_billing</a:t>
            </a:r>
            <a:br>
              <a:rPr lang="en-CA" dirty="0"/>
            </a:br>
            <a:r>
              <a:rPr lang="en-CA" dirty="0">
                <a:solidFill>
                  <a:srgbClr val="CC7833"/>
                </a:solidFill>
              </a:rPr>
              <a:t>&gt; </a:t>
            </a:r>
            <a:r>
              <a:rPr lang="en-CA" dirty="0"/>
              <a:t>will open </a:t>
            </a:r>
            <a:r>
              <a:rPr lang="en-CA" dirty="0" err="1"/>
              <a:t>freshbooks_billing</a:t>
            </a:r>
            <a:r>
              <a:rPr lang="en-CA" dirty="0"/>
              <a:t> gem </a:t>
            </a:r>
            <a:r>
              <a:rPr lang="en-CA" b="1" dirty="0">
                <a:solidFill>
                  <a:srgbClr val="CC7832"/>
                </a:solidFill>
              </a:rPr>
              <a:t>in </a:t>
            </a:r>
            <a:r>
              <a:rPr lang="en-CA" dirty="0"/>
              <a:t>sublime text editor</a:t>
            </a:r>
            <a:endParaRPr lang="en-US" dirty="0"/>
          </a:p>
        </p:txBody>
      </p:sp>
    </p:spTree>
    <p:extLst>
      <p:ext uri="{BB962C8B-B14F-4D97-AF65-F5344CB8AC3E}">
        <p14:creationId xmlns:p14="http://schemas.microsoft.com/office/powerpoint/2010/main" val="7243322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63362-C65C-8446-BA9C-7965ECD65CCE}"/>
              </a:ext>
            </a:extLst>
          </p:cNvPr>
          <p:cNvSpPr>
            <a:spLocks noGrp="1"/>
          </p:cNvSpPr>
          <p:nvPr>
            <p:ph type="title"/>
          </p:nvPr>
        </p:nvSpPr>
        <p:spPr/>
        <p:txBody>
          <a:bodyPr/>
          <a:lstStyle/>
          <a:p>
            <a:r>
              <a:rPr lang="en-CA" dirty="0"/>
              <a:t>installing a gem locally</a:t>
            </a:r>
            <a:endParaRPr lang="en-US" dirty="0"/>
          </a:p>
        </p:txBody>
      </p:sp>
      <p:sp>
        <p:nvSpPr>
          <p:cNvPr id="3" name="Content Placeholder 2">
            <a:extLst>
              <a:ext uri="{FF2B5EF4-FFF2-40B4-BE49-F238E27FC236}">
                <a16:creationId xmlns:a16="http://schemas.microsoft.com/office/drawing/2014/main" id="{1C9F0E61-702A-ED40-A66F-41F5600F5EBF}"/>
              </a:ext>
            </a:extLst>
          </p:cNvPr>
          <p:cNvSpPr>
            <a:spLocks noGrp="1"/>
          </p:cNvSpPr>
          <p:nvPr>
            <p:ph idx="1"/>
          </p:nvPr>
        </p:nvSpPr>
        <p:spPr/>
        <p:txBody>
          <a:bodyPr/>
          <a:lstStyle/>
          <a:p>
            <a:r>
              <a:rPr lang="en-CA" dirty="0"/>
              <a:t>By installing a gem locally you can treat that gem as part of your codebase and easier modify the source code and debug</a:t>
            </a:r>
            <a:endParaRPr lang="en-US" dirty="0"/>
          </a:p>
        </p:txBody>
      </p:sp>
      <p:sp>
        <p:nvSpPr>
          <p:cNvPr id="4" name="Rectangle 3">
            <a:extLst>
              <a:ext uri="{FF2B5EF4-FFF2-40B4-BE49-F238E27FC236}">
                <a16:creationId xmlns:a16="http://schemas.microsoft.com/office/drawing/2014/main" id="{962C7F83-ED45-B640-B573-BB28244DFAA3}"/>
              </a:ext>
            </a:extLst>
          </p:cNvPr>
          <p:cNvSpPr/>
          <p:nvPr/>
        </p:nvSpPr>
        <p:spPr>
          <a:xfrm>
            <a:off x="3046411" y="3780135"/>
            <a:ext cx="6096000" cy="923330"/>
          </a:xfrm>
          <a:prstGeom prst="rect">
            <a:avLst/>
          </a:prstGeom>
          <a:solidFill>
            <a:schemeClr val="bg1"/>
          </a:solidFill>
        </p:spPr>
        <p:txBody>
          <a:bodyPr>
            <a:spAutoFit/>
          </a:bodyPr>
          <a:lstStyle/>
          <a:p>
            <a:br>
              <a:rPr lang="en-CA" dirty="0"/>
            </a:br>
            <a:r>
              <a:rPr lang="en-CA" dirty="0">
                <a:solidFill>
                  <a:srgbClr val="A5C261"/>
                </a:solidFill>
              </a:rPr>
              <a:t>/</a:t>
            </a:r>
            <a:r>
              <a:rPr lang="en-CA" dirty="0" err="1"/>
              <a:t>Gemfile</a:t>
            </a:r>
            <a:br>
              <a:rPr lang="en-CA" dirty="0"/>
            </a:br>
            <a:r>
              <a:rPr lang="en-CA" dirty="0"/>
              <a:t>gem 'evolve-ruby-client', path: 'vendor</a:t>
            </a:r>
            <a:r>
              <a:rPr lang="en-CA" dirty="0">
                <a:solidFill>
                  <a:srgbClr val="A5C261"/>
                </a:solidFill>
              </a:rPr>
              <a:t>/e</a:t>
            </a:r>
            <a:r>
              <a:rPr lang="en-CA" dirty="0"/>
              <a:t>volve</a:t>
            </a:r>
            <a:r>
              <a:rPr lang="en-CA" dirty="0">
                <a:solidFill>
                  <a:srgbClr val="CC7833"/>
                </a:solidFill>
              </a:rPr>
              <a:t>-</a:t>
            </a:r>
            <a:r>
              <a:rPr lang="en-CA" dirty="0"/>
              <a:t>ruby</a:t>
            </a:r>
            <a:r>
              <a:rPr lang="en-CA" dirty="0">
                <a:solidFill>
                  <a:srgbClr val="CC7833"/>
                </a:solidFill>
              </a:rPr>
              <a:t>-</a:t>
            </a:r>
            <a:r>
              <a:rPr lang="en-CA" dirty="0"/>
              <a:t>client</a:t>
            </a:r>
            <a:r>
              <a:rPr lang="en-CA" dirty="0">
                <a:solidFill>
                  <a:srgbClr val="6A8759"/>
                </a:solidFill>
              </a:rPr>
              <a:t>'</a:t>
            </a:r>
            <a:endParaRPr lang="en-US" dirty="0"/>
          </a:p>
        </p:txBody>
      </p:sp>
    </p:spTree>
    <p:extLst>
      <p:ext uri="{BB962C8B-B14F-4D97-AF65-F5344CB8AC3E}">
        <p14:creationId xmlns:p14="http://schemas.microsoft.com/office/powerpoint/2010/main" val="6394253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99FA-8777-5E46-9474-4204FBBA09F4}"/>
              </a:ext>
            </a:extLst>
          </p:cNvPr>
          <p:cNvSpPr>
            <a:spLocks noGrp="1"/>
          </p:cNvSpPr>
          <p:nvPr>
            <p:ph type="title"/>
          </p:nvPr>
        </p:nvSpPr>
        <p:spPr/>
        <p:txBody>
          <a:bodyPr>
            <a:normAutofit fontScale="90000"/>
          </a:bodyPr>
          <a:lstStyle/>
          <a:p>
            <a:r>
              <a:rPr lang="en-CA" b="1" dirty="0"/>
              <a:t>Useful to know</a:t>
            </a:r>
            <a:br>
              <a:rPr lang="en-CA" b="1" dirty="0"/>
            </a:br>
            <a:r>
              <a:rPr lang="en-CA" b="1" dirty="0"/>
              <a:t>Difference between symbols and strings</a:t>
            </a:r>
            <a:br>
              <a:rPr lang="en-CA" b="1" dirty="0"/>
            </a:br>
            <a:endParaRPr lang="en-US" dirty="0"/>
          </a:p>
        </p:txBody>
      </p:sp>
      <p:sp>
        <p:nvSpPr>
          <p:cNvPr id="3" name="Content Placeholder 2">
            <a:extLst>
              <a:ext uri="{FF2B5EF4-FFF2-40B4-BE49-F238E27FC236}">
                <a16:creationId xmlns:a16="http://schemas.microsoft.com/office/drawing/2014/main" id="{B4117E8F-2C98-A040-89E6-5263072553A2}"/>
              </a:ext>
            </a:extLst>
          </p:cNvPr>
          <p:cNvSpPr>
            <a:spLocks noGrp="1"/>
          </p:cNvSpPr>
          <p:nvPr>
            <p:ph idx="1"/>
          </p:nvPr>
        </p:nvSpPr>
        <p:spPr/>
        <p:txBody>
          <a:bodyPr/>
          <a:lstStyle/>
          <a:p>
            <a:r>
              <a:rPr lang="en-US" dirty="0"/>
              <a:t>Symbols are immutable strings</a:t>
            </a:r>
          </a:p>
        </p:txBody>
      </p:sp>
      <p:sp>
        <p:nvSpPr>
          <p:cNvPr id="4" name="Rectangle 3">
            <a:extLst>
              <a:ext uri="{FF2B5EF4-FFF2-40B4-BE49-F238E27FC236}">
                <a16:creationId xmlns:a16="http://schemas.microsoft.com/office/drawing/2014/main" id="{EB57D83E-7716-2643-B2E1-5F1CEC45C83B}"/>
              </a:ext>
            </a:extLst>
          </p:cNvPr>
          <p:cNvSpPr/>
          <p:nvPr/>
        </p:nvSpPr>
        <p:spPr>
          <a:xfrm>
            <a:off x="1778001" y="3592607"/>
            <a:ext cx="4097866" cy="2308324"/>
          </a:xfrm>
          <a:prstGeom prst="rect">
            <a:avLst/>
          </a:prstGeom>
          <a:solidFill>
            <a:schemeClr val="bg1"/>
          </a:solidFill>
        </p:spPr>
        <p:txBody>
          <a:bodyPr wrap="square">
            <a:spAutoFit/>
          </a:bodyPr>
          <a:lstStyle/>
          <a:p>
            <a:br>
              <a:rPr lang="en-CA" dirty="0"/>
            </a:br>
            <a:r>
              <a:rPr lang="en-CA" i="1" dirty="0">
                <a:solidFill>
                  <a:srgbClr val="BC9458"/>
                </a:solidFill>
              </a:rPr>
              <a:t># string</a:t>
            </a:r>
            <a:br>
              <a:rPr lang="en-CA" i="1" dirty="0">
                <a:solidFill>
                  <a:srgbClr val="BC9458"/>
                </a:solidFill>
              </a:rPr>
            </a:br>
            <a:r>
              <a:rPr lang="en-CA" dirty="0">
                <a:solidFill>
                  <a:srgbClr val="6A8759"/>
                </a:solidFill>
              </a:rPr>
              <a:t>'hello'</a:t>
            </a:r>
            <a:r>
              <a:rPr lang="en-CA" dirty="0"/>
              <a:t>.</a:t>
            </a:r>
            <a:r>
              <a:rPr lang="en-CA" dirty="0" err="1"/>
              <a:t>object_id</a:t>
            </a:r>
            <a:br>
              <a:rPr lang="en-CA" dirty="0"/>
            </a:br>
            <a:r>
              <a:rPr lang="en-CA" dirty="0">
                <a:solidFill>
                  <a:srgbClr val="CC7833"/>
                </a:solidFill>
              </a:rPr>
              <a:t>&gt; </a:t>
            </a:r>
            <a:r>
              <a:rPr lang="en-CA" dirty="0">
                <a:solidFill>
                  <a:srgbClr val="A5C261"/>
                </a:solidFill>
              </a:rPr>
              <a:t>70365514674640</a:t>
            </a:r>
            <a:br>
              <a:rPr lang="en-CA" dirty="0">
                <a:solidFill>
                  <a:srgbClr val="A5C261"/>
                </a:solidFill>
              </a:rPr>
            </a:br>
            <a:r>
              <a:rPr lang="en-CA" dirty="0">
                <a:solidFill>
                  <a:srgbClr val="6A8759"/>
                </a:solidFill>
              </a:rPr>
              <a:t>'hello'</a:t>
            </a:r>
            <a:r>
              <a:rPr lang="en-CA" dirty="0"/>
              <a:t>.</a:t>
            </a:r>
            <a:r>
              <a:rPr lang="en-CA" dirty="0" err="1"/>
              <a:t>object_id</a:t>
            </a:r>
            <a:br>
              <a:rPr lang="en-CA" dirty="0"/>
            </a:br>
            <a:r>
              <a:rPr lang="en-CA" dirty="0">
                <a:solidFill>
                  <a:srgbClr val="CC7833"/>
                </a:solidFill>
              </a:rPr>
              <a:t>&gt; </a:t>
            </a:r>
            <a:r>
              <a:rPr lang="en-CA" dirty="0">
                <a:solidFill>
                  <a:srgbClr val="A5C261"/>
                </a:solidFill>
              </a:rPr>
              <a:t>70365514660280</a:t>
            </a:r>
            <a:br>
              <a:rPr lang="en-CA" dirty="0">
                <a:solidFill>
                  <a:srgbClr val="A5C261"/>
                </a:solidFill>
              </a:rPr>
            </a:br>
            <a:r>
              <a:rPr lang="en-CA" dirty="0">
                <a:solidFill>
                  <a:srgbClr val="6A8759"/>
                </a:solidFill>
              </a:rPr>
              <a:t>'hello'</a:t>
            </a:r>
            <a:r>
              <a:rPr lang="en-CA" dirty="0"/>
              <a:t>.</a:t>
            </a:r>
            <a:r>
              <a:rPr lang="en-CA" dirty="0" err="1"/>
              <a:t>object_id</a:t>
            </a:r>
            <a:br>
              <a:rPr lang="en-CA" dirty="0"/>
            </a:br>
            <a:r>
              <a:rPr lang="en-CA" dirty="0">
                <a:solidFill>
                  <a:srgbClr val="CC7833"/>
                </a:solidFill>
              </a:rPr>
              <a:t>&gt; </a:t>
            </a:r>
            <a:r>
              <a:rPr lang="en-CA" dirty="0">
                <a:solidFill>
                  <a:srgbClr val="A5C261"/>
                </a:solidFill>
              </a:rPr>
              <a:t>70365514627920</a:t>
            </a:r>
            <a:endParaRPr lang="en-US" dirty="0"/>
          </a:p>
        </p:txBody>
      </p:sp>
      <p:sp>
        <p:nvSpPr>
          <p:cNvPr id="5" name="Rectangle 4">
            <a:extLst>
              <a:ext uri="{FF2B5EF4-FFF2-40B4-BE49-F238E27FC236}">
                <a16:creationId xmlns:a16="http://schemas.microsoft.com/office/drawing/2014/main" id="{5FF0097C-CC46-544C-A8D6-3DE9CC7A90AC}"/>
              </a:ext>
            </a:extLst>
          </p:cNvPr>
          <p:cNvSpPr/>
          <p:nvPr/>
        </p:nvSpPr>
        <p:spPr>
          <a:xfrm>
            <a:off x="6094411" y="3592607"/>
            <a:ext cx="4291674" cy="2308324"/>
          </a:xfrm>
          <a:prstGeom prst="rect">
            <a:avLst/>
          </a:prstGeom>
          <a:solidFill>
            <a:schemeClr val="bg1"/>
          </a:solidFill>
        </p:spPr>
        <p:txBody>
          <a:bodyPr wrap="square">
            <a:spAutoFit/>
          </a:bodyPr>
          <a:lstStyle/>
          <a:p>
            <a:endParaRPr lang="en-CA" i="1" dirty="0">
              <a:solidFill>
                <a:srgbClr val="BC9458"/>
              </a:solidFill>
            </a:endParaRPr>
          </a:p>
          <a:p>
            <a:r>
              <a:rPr lang="en-CA" i="1" dirty="0">
                <a:solidFill>
                  <a:srgbClr val="BC9458"/>
                </a:solidFill>
              </a:rPr>
              <a:t># symbol</a:t>
            </a:r>
            <a:br>
              <a:rPr lang="en-CA" i="1" dirty="0">
                <a:solidFill>
                  <a:srgbClr val="BC9458"/>
                </a:solidFill>
              </a:rPr>
            </a:br>
            <a:r>
              <a:rPr lang="en-CA" dirty="0">
                <a:solidFill>
                  <a:srgbClr val="6E9CBE"/>
                </a:solidFill>
              </a:rPr>
              <a:t>:</a:t>
            </a:r>
            <a:r>
              <a:rPr lang="en-CA" dirty="0" err="1">
                <a:solidFill>
                  <a:srgbClr val="6E9CBE"/>
                </a:solidFill>
              </a:rPr>
              <a:t>hello</a:t>
            </a:r>
            <a:r>
              <a:rPr lang="en-CA" dirty="0" err="1"/>
              <a:t>.object_id</a:t>
            </a:r>
            <a:br>
              <a:rPr lang="en-CA" dirty="0"/>
            </a:br>
            <a:r>
              <a:rPr lang="en-CA" dirty="0">
                <a:solidFill>
                  <a:srgbClr val="CC7833"/>
                </a:solidFill>
              </a:rPr>
              <a:t>&gt; </a:t>
            </a:r>
            <a:r>
              <a:rPr lang="en-CA" dirty="0">
                <a:solidFill>
                  <a:srgbClr val="A5C261"/>
                </a:solidFill>
              </a:rPr>
              <a:t>1146908</a:t>
            </a:r>
            <a:br>
              <a:rPr lang="en-CA" dirty="0">
                <a:solidFill>
                  <a:srgbClr val="A5C261"/>
                </a:solidFill>
              </a:rPr>
            </a:br>
            <a:r>
              <a:rPr lang="en-CA" dirty="0">
                <a:solidFill>
                  <a:srgbClr val="6E9CBE"/>
                </a:solidFill>
              </a:rPr>
              <a:t>:</a:t>
            </a:r>
            <a:r>
              <a:rPr lang="en-CA" dirty="0" err="1">
                <a:solidFill>
                  <a:srgbClr val="6E9CBE"/>
                </a:solidFill>
              </a:rPr>
              <a:t>hello</a:t>
            </a:r>
            <a:r>
              <a:rPr lang="en-CA" dirty="0" err="1"/>
              <a:t>.object_id</a:t>
            </a:r>
            <a:br>
              <a:rPr lang="en-CA" dirty="0"/>
            </a:br>
            <a:r>
              <a:rPr lang="en-CA" dirty="0">
                <a:solidFill>
                  <a:srgbClr val="CC7833"/>
                </a:solidFill>
              </a:rPr>
              <a:t>&gt; </a:t>
            </a:r>
            <a:r>
              <a:rPr lang="en-CA" dirty="0">
                <a:solidFill>
                  <a:srgbClr val="A5C261"/>
                </a:solidFill>
              </a:rPr>
              <a:t>1146908</a:t>
            </a:r>
            <a:br>
              <a:rPr lang="en-CA" dirty="0">
                <a:solidFill>
                  <a:srgbClr val="A5C261"/>
                </a:solidFill>
              </a:rPr>
            </a:br>
            <a:r>
              <a:rPr lang="en-CA" dirty="0">
                <a:solidFill>
                  <a:srgbClr val="6E9CBE"/>
                </a:solidFill>
              </a:rPr>
              <a:t>:</a:t>
            </a:r>
            <a:r>
              <a:rPr lang="en-CA" dirty="0" err="1">
                <a:solidFill>
                  <a:srgbClr val="6E9CBE"/>
                </a:solidFill>
              </a:rPr>
              <a:t>hello</a:t>
            </a:r>
            <a:r>
              <a:rPr lang="en-CA" dirty="0" err="1"/>
              <a:t>.object_id</a:t>
            </a:r>
            <a:br>
              <a:rPr lang="en-CA" dirty="0"/>
            </a:br>
            <a:r>
              <a:rPr lang="en-CA" dirty="0">
                <a:solidFill>
                  <a:srgbClr val="CC7833"/>
                </a:solidFill>
              </a:rPr>
              <a:t>&gt; </a:t>
            </a:r>
            <a:r>
              <a:rPr lang="en-CA" dirty="0">
                <a:solidFill>
                  <a:srgbClr val="A5C261"/>
                </a:solidFill>
              </a:rPr>
              <a:t>1146908</a:t>
            </a:r>
            <a:endParaRPr lang="en-US" dirty="0"/>
          </a:p>
        </p:txBody>
      </p:sp>
    </p:spTree>
    <p:extLst>
      <p:ext uri="{BB962C8B-B14F-4D97-AF65-F5344CB8AC3E}">
        <p14:creationId xmlns:p14="http://schemas.microsoft.com/office/powerpoint/2010/main" val="20017383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2988-2C5C-FE4B-A2DE-9F1FF010B45D}"/>
              </a:ext>
            </a:extLst>
          </p:cNvPr>
          <p:cNvSpPr>
            <a:spLocks noGrp="1"/>
          </p:cNvSpPr>
          <p:nvPr>
            <p:ph type="title"/>
          </p:nvPr>
        </p:nvSpPr>
        <p:spPr/>
        <p:txBody>
          <a:bodyPr/>
          <a:lstStyle/>
          <a:p>
            <a:r>
              <a:rPr lang="en-CA" b="1" dirty="0"/>
              <a:t>Constants can be redefined</a:t>
            </a:r>
            <a:br>
              <a:rPr lang="en-CA" b="1" dirty="0"/>
            </a:br>
            <a:endParaRPr lang="en-US" dirty="0"/>
          </a:p>
        </p:txBody>
      </p:sp>
      <p:sp>
        <p:nvSpPr>
          <p:cNvPr id="3" name="Content Placeholder 2">
            <a:extLst>
              <a:ext uri="{FF2B5EF4-FFF2-40B4-BE49-F238E27FC236}">
                <a16:creationId xmlns:a16="http://schemas.microsoft.com/office/drawing/2014/main" id="{A88D6234-E491-EF40-A13A-3D99B0B5D99B}"/>
              </a:ext>
            </a:extLst>
          </p:cNvPr>
          <p:cNvSpPr>
            <a:spLocks noGrp="1"/>
          </p:cNvSpPr>
          <p:nvPr>
            <p:ph idx="1"/>
          </p:nvPr>
        </p:nvSpPr>
        <p:spPr/>
        <p:txBody>
          <a:bodyPr/>
          <a:lstStyle/>
          <a:p>
            <a:r>
              <a:rPr lang="en-CA" dirty="0"/>
              <a:t>By convention constants are written in uppercase and defined in the same way as variables.</a:t>
            </a:r>
          </a:p>
          <a:p>
            <a:endParaRPr lang="en-CA" dirty="0"/>
          </a:p>
          <a:p>
            <a:endParaRPr lang="en-US" dirty="0"/>
          </a:p>
        </p:txBody>
      </p:sp>
      <p:sp>
        <p:nvSpPr>
          <p:cNvPr id="4" name="Rectangle 3">
            <a:extLst>
              <a:ext uri="{FF2B5EF4-FFF2-40B4-BE49-F238E27FC236}">
                <a16:creationId xmlns:a16="http://schemas.microsoft.com/office/drawing/2014/main" id="{B13896DB-D1C9-A845-AC0D-E84FF4C8E1E1}"/>
              </a:ext>
            </a:extLst>
          </p:cNvPr>
          <p:cNvSpPr/>
          <p:nvPr/>
        </p:nvSpPr>
        <p:spPr>
          <a:xfrm>
            <a:off x="2912534" y="3703303"/>
            <a:ext cx="6096000" cy="1754326"/>
          </a:xfrm>
          <a:prstGeom prst="rect">
            <a:avLst/>
          </a:prstGeom>
          <a:solidFill>
            <a:schemeClr val="bg1"/>
          </a:solidFill>
        </p:spPr>
        <p:txBody>
          <a:bodyPr>
            <a:spAutoFit/>
          </a:bodyPr>
          <a:lstStyle/>
          <a:p>
            <a:r>
              <a:rPr lang="en-CA" i="1" dirty="0">
                <a:solidFill>
                  <a:srgbClr val="9876AA"/>
                </a:solidFill>
              </a:rPr>
              <a:t>CONSTANT_1 </a:t>
            </a:r>
            <a:r>
              <a:rPr lang="en-CA" dirty="0">
                <a:solidFill>
                  <a:srgbClr val="CC7833"/>
                </a:solidFill>
              </a:rPr>
              <a:t>= </a:t>
            </a:r>
            <a:r>
              <a:rPr lang="en-CA" dirty="0">
                <a:solidFill>
                  <a:srgbClr val="6A8759"/>
                </a:solidFill>
              </a:rPr>
              <a:t>'test'</a:t>
            </a:r>
            <a:br>
              <a:rPr lang="en-CA" dirty="0">
                <a:solidFill>
                  <a:srgbClr val="6A8759"/>
                </a:solidFill>
              </a:rPr>
            </a:br>
            <a:r>
              <a:rPr lang="en-CA" dirty="0">
                <a:solidFill>
                  <a:srgbClr val="CC7833"/>
                </a:solidFill>
              </a:rPr>
              <a:t>&gt; </a:t>
            </a:r>
            <a:r>
              <a:rPr lang="en-CA" b="1" dirty="0">
                <a:solidFill>
                  <a:srgbClr val="52A12E"/>
                </a:solidFill>
              </a:rPr>
              <a:t>"test"</a:t>
            </a:r>
            <a:br>
              <a:rPr lang="en-CA" b="1" dirty="0">
                <a:solidFill>
                  <a:srgbClr val="52A12E"/>
                </a:solidFill>
              </a:rPr>
            </a:br>
            <a:r>
              <a:rPr lang="en-CA" i="1" dirty="0">
                <a:solidFill>
                  <a:srgbClr val="9876AA"/>
                </a:solidFill>
              </a:rPr>
              <a:t>CONSTANT_1 </a:t>
            </a:r>
            <a:r>
              <a:rPr lang="en-CA" dirty="0">
                <a:solidFill>
                  <a:srgbClr val="CC7833"/>
                </a:solidFill>
              </a:rPr>
              <a:t>= </a:t>
            </a:r>
            <a:r>
              <a:rPr lang="en-CA" dirty="0">
                <a:solidFill>
                  <a:srgbClr val="6A8759"/>
                </a:solidFill>
              </a:rPr>
              <a:t>'test2'</a:t>
            </a:r>
            <a:br>
              <a:rPr lang="en-CA" dirty="0">
                <a:solidFill>
                  <a:srgbClr val="6A8759"/>
                </a:solidFill>
              </a:rPr>
            </a:br>
            <a:r>
              <a:rPr lang="en-CA" dirty="0"/>
              <a:t>warning: already initialized constant </a:t>
            </a:r>
            <a:r>
              <a:rPr lang="en-CA" dirty="0">
                <a:solidFill>
                  <a:srgbClr val="DA4939"/>
                </a:solidFill>
              </a:rPr>
              <a:t>CONSTANT_1</a:t>
            </a:r>
            <a:br>
              <a:rPr lang="en-CA" dirty="0">
                <a:solidFill>
                  <a:srgbClr val="DA4939"/>
                </a:solidFill>
              </a:rPr>
            </a:br>
            <a:r>
              <a:rPr lang="en-CA" dirty="0">
                <a:solidFill>
                  <a:srgbClr val="DA4939"/>
                </a:solidFill>
              </a:rPr>
              <a:t>CONSTANT_1</a:t>
            </a:r>
            <a:br>
              <a:rPr lang="en-CA" dirty="0">
                <a:solidFill>
                  <a:srgbClr val="DA4939"/>
                </a:solidFill>
              </a:rPr>
            </a:br>
            <a:r>
              <a:rPr lang="en-CA" dirty="0">
                <a:solidFill>
                  <a:srgbClr val="CC7833"/>
                </a:solidFill>
              </a:rPr>
              <a:t>&gt; </a:t>
            </a:r>
            <a:r>
              <a:rPr lang="en-CA" b="1" dirty="0">
                <a:solidFill>
                  <a:srgbClr val="52A12E"/>
                </a:solidFill>
              </a:rPr>
              <a:t>"test2"</a:t>
            </a:r>
            <a:endParaRPr lang="en-US" dirty="0"/>
          </a:p>
        </p:txBody>
      </p:sp>
    </p:spTree>
    <p:extLst>
      <p:ext uri="{BB962C8B-B14F-4D97-AF65-F5344CB8AC3E}">
        <p14:creationId xmlns:p14="http://schemas.microsoft.com/office/powerpoint/2010/main" val="2066868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7C46-B6BC-2142-A2C4-4FABF0012190}"/>
              </a:ext>
            </a:extLst>
          </p:cNvPr>
          <p:cNvSpPr>
            <a:spLocks noGrp="1"/>
          </p:cNvSpPr>
          <p:nvPr>
            <p:ph type="title"/>
          </p:nvPr>
        </p:nvSpPr>
        <p:spPr>
          <a:xfrm>
            <a:off x="1141413" y="618518"/>
            <a:ext cx="9905998" cy="837749"/>
          </a:xfrm>
        </p:spPr>
        <p:txBody>
          <a:bodyPr/>
          <a:lstStyle/>
          <a:p>
            <a:r>
              <a:rPr lang="en-CA" b="1" dirty="0"/>
              <a:t>Calling private methods</a:t>
            </a:r>
            <a:endParaRPr lang="en-US" dirty="0"/>
          </a:p>
        </p:txBody>
      </p:sp>
      <p:sp>
        <p:nvSpPr>
          <p:cNvPr id="3" name="Content Placeholder 2">
            <a:extLst>
              <a:ext uri="{FF2B5EF4-FFF2-40B4-BE49-F238E27FC236}">
                <a16:creationId xmlns:a16="http://schemas.microsoft.com/office/drawing/2014/main" id="{2901D6DD-49D3-1C4F-B77E-4DEFE640BA15}"/>
              </a:ext>
            </a:extLst>
          </p:cNvPr>
          <p:cNvSpPr>
            <a:spLocks noGrp="1"/>
          </p:cNvSpPr>
          <p:nvPr>
            <p:ph idx="1"/>
          </p:nvPr>
        </p:nvSpPr>
        <p:spPr>
          <a:xfrm>
            <a:off x="1141412" y="1456267"/>
            <a:ext cx="9905999" cy="4334934"/>
          </a:xfrm>
        </p:spPr>
        <p:txBody>
          <a:bodyPr/>
          <a:lstStyle/>
          <a:p>
            <a:r>
              <a:rPr lang="en-CA" b="1" dirty="0"/>
              <a:t>Calling private methods is possible using the send() method</a:t>
            </a:r>
          </a:p>
          <a:p>
            <a:endParaRPr lang="en-US" dirty="0"/>
          </a:p>
        </p:txBody>
      </p:sp>
      <p:sp>
        <p:nvSpPr>
          <p:cNvPr id="5" name="Rectangle 4">
            <a:extLst>
              <a:ext uri="{FF2B5EF4-FFF2-40B4-BE49-F238E27FC236}">
                <a16:creationId xmlns:a16="http://schemas.microsoft.com/office/drawing/2014/main" id="{B2DC7D29-05A2-0C4B-8A63-8625FBC96185}"/>
              </a:ext>
            </a:extLst>
          </p:cNvPr>
          <p:cNvSpPr/>
          <p:nvPr/>
        </p:nvSpPr>
        <p:spPr>
          <a:xfrm>
            <a:off x="1676401" y="2294016"/>
            <a:ext cx="9371010" cy="3970318"/>
          </a:xfrm>
          <a:prstGeom prst="rect">
            <a:avLst/>
          </a:prstGeom>
          <a:solidFill>
            <a:schemeClr val="bg1"/>
          </a:solidFill>
        </p:spPr>
        <p:txBody>
          <a:bodyPr wrap="square">
            <a:spAutoFit/>
          </a:bodyPr>
          <a:lstStyle/>
          <a:p>
            <a:r>
              <a:rPr lang="en-CA" b="1" dirty="0">
                <a:solidFill>
                  <a:srgbClr val="CC7832"/>
                </a:solidFill>
              </a:rPr>
              <a:t>class </a:t>
            </a:r>
            <a:r>
              <a:rPr lang="en-CA" i="1" dirty="0">
                <a:solidFill>
                  <a:srgbClr val="9876AA"/>
                </a:solidFill>
              </a:rPr>
              <a:t>Class1</a:t>
            </a:r>
            <a:br>
              <a:rPr lang="en-CA" i="1" dirty="0">
                <a:solidFill>
                  <a:srgbClr val="9876AA"/>
                </a:solidFill>
              </a:rPr>
            </a:br>
            <a:r>
              <a:rPr lang="en-CA" i="1" dirty="0">
                <a:solidFill>
                  <a:srgbClr val="9876AA"/>
                </a:solidFill>
              </a:rPr>
              <a:t>  </a:t>
            </a:r>
            <a:r>
              <a:rPr lang="en-CA" dirty="0">
                <a:solidFill>
                  <a:srgbClr val="DA4939"/>
                </a:solidFill>
              </a:rPr>
              <a:t>private</a:t>
            </a:r>
            <a:br>
              <a:rPr lang="en-CA" dirty="0">
                <a:solidFill>
                  <a:srgbClr val="DA4939"/>
                </a:solidFill>
              </a:rPr>
            </a:br>
            <a:r>
              <a:rPr lang="en-CA" dirty="0">
                <a:solidFill>
                  <a:srgbClr val="DA4939"/>
                </a:solidFill>
              </a:rPr>
              <a:t>  </a:t>
            </a:r>
            <a:r>
              <a:rPr lang="en-CA" b="1" dirty="0">
                <a:solidFill>
                  <a:srgbClr val="CC7832"/>
                </a:solidFill>
              </a:rPr>
              <a:t>def </a:t>
            </a:r>
            <a:r>
              <a:rPr lang="en-CA" dirty="0">
                <a:solidFill>
                  <a:srgbClr val="FFC66D"/>
                </a:solidFill>
              </a:rPr>
              <a:t>method1</a:t>
            </a:r>
            <a:br>
              <a:rPr lang="en-CA" dirty="0">
                <a:solidFill>
                  <a:srgbClr val="FFC66D"/>
                </a:solidFill>
              </a:rPr>
            </a:br>
            <a:r>
              <a:rPr lang="en-CA" dirty="0">
                <a:solidFill>
                  <a:srgbClr val="FFC66D"/>
                </a:solidFill>
              </a:rPr>
              <a:t>    </a:t>
            </a:r>
            <a:r>
              <a:rPr lang="en-CA" b="1" dirty="0">
                <a:solidFill>
                  <a:srgbClr val="CC7832"/>
                </a:solidFill>
              </a:rPr>
              <a:t>return </a:t>
            </a:r>
            <a:r>
              <a:rPr lang="en-CA" dirty="0">
                <a:solidFill>
                  <a:srgbClr val="6A8759"/>
                </a:solidFill>
              </a:rPr>
              <a:t>'hello1'</a:t>
            </a:r>
            <a:br>
              <a:rPr lang="en-CA" dirty="0">
                <a:solidFill>
                  <a:srgbClr val="6A8759"/>
                </a:solidFill>
              </a:rPr>
            </a:br>
            <a:r>
              <a:rPr lang="en-CA" dirty="0">
                <a:solidFill>
                  <a:srgbClr val="6A8759"/>
                </a:solidFill>
              </a:rPr>
              <a:t>  </a:t>
            </a:r>
            <a:r>
              <a:rPr lang="en-CA" b="1" dirty="0">
                <a:solidFill>
                  <a:srgbClr val="CC7832"/>
                </a:solidFill>
              </a:rPr>
              <a:t>end</a:t>
            </a:r>
            <a:br>
              <a:rPr lang="en-CA" b="1" dirty="0">
                <a:solidFill>
                  <a:srgbClr val="CC7832"/>
                </a:solidFill>
              </a:rPr>
            </a:br>
            <a:r>
              <a:rPr lang="en-CA" b="1" dirty="0">
                <a:solidFill>
                  <a:srgbClr val="CC7832"/>
                </a:solidFill>
              </a:rPr>
              <a:t>end</a:t>
            </a:r>
            <a:br>
              <a:rPr lang="en-CA" b="1" dirty="0">
                <a:solidFill>
                  <a:srgbClr val="CC7832"/>
                </a:solidFill>
              </a:rPr>
            </a:br>
            <a:r>
              <a:rPr lang="en-CA" dirty="0">
                <a:solidFill>
                  <a:srgbClr val="0078B4"/>
                </a:solidFill>
              </a:rPr>
              <a:t>obj1 </a:t>
            </a:r>
            <a:r>
              <a:rPr lang="en-CA" dirty="0">
                <a:solidFill>
                  <a:srgbClr val="CC7833"/>
                </a:solidFill>
              </a:rPr>
              <a:t>= </a:t>
            </a:r>
            <a:r>
              <a:rPr lang="en-CA" dirty="0">
                <a:solidFill>
                  <a:srgbClr val="DA4939"/>
                </a:solidFill>
              </a:rPr>
              <a:t>Class1</a:t>
            </a:r>
            <a:r>
              <a:rPr lang="en-CA" dirty="0"/>
              <a:t>.</a:t>
            </a:r>
            <a:r>
              <a:rPr lang="en-CA" dirty="0">
                <a:solidFill>
                  <a:srgbClr val="DA4939"/>
                </a:solidFill>
              </a:rPr>
              <a:t>new</a:t>
            </a:r>
            <a:br>
              <a:rPr lang="en-CA" dirty="0">
                <a:solidFill>
                  <a:srgbClr val="DA4939"/>
                </a:solidFill>
              </a:rPr>
            </a:br>
            <a:r>
              <a:rPr lang="en-CA" dirty="0">
                <a:solidFill>
                  <a:srgbClr val="0078B4"/>
                </a:solidFill>
              </a:rPr>
              <a:t>obj1</a:t>
            </a:r>
            <a:r>
              <a:rPr lang="en-CA" dirty="0"/>
              <a:t>.method1</a:t>
            </a:r>
            <a:br>
              <a:rPr lang="en-CA" dirty="0"/>
            </a:br>
            <a:r>
              <a:rPr lang="en-CA" dirty="0">
                <a:solidFill>
                  <a:srgbClr val="CC7833"/>
                </a:solidFill>
              </a:rPr>
              <a:t>&gt; </a:t>
            </a:r>
            <a:r>
              <a:rPr lang="en-CA" dirty="0" err="1">
                <a:solidFill>
                  <a:srgbClr val="DA4939"/>
                </a:solidFill>
              </a:rPr>
              <a:t>NoMethodError</a:t>
            </a:r>
            <a:r>
              <a:rPr lang="en-CA" dirty="0"/>
              <a:t>: private method </a:t>
            </a:r>
            <a:r>
              <a:rPr lang="en-CA" b="1" dirty="0">
                <a:solidFill>
                  <a:srgbClr val="52A12E"/>
                </a:solidFill>
              </a:rPr>
              <a:t>`method1' called for #&lt;Class1:0x007ffe7f81da50&gt;</a:t>
            </a:r>
            <a:br>
              <a:rPr lang="en-CA" dirty="0"/>
            </a:br>
            <a:br>
              <a:rPr lang="en-CA" dirty="0"/>
            </a:br>
            <a:r>
              <a:rPr lang="en-CA" dirty="0">
                <a:solidFill>
                  <a:srgbClr val="0078B4"/>
                </a:solidFill>
              </a:rPr>
              <a:t>obj1</a:t>
            </a:r>
            <a:r>
              <a:rPr lang="en-CA" dirty="0"/>
              <a:t>.</a:t>
            </a:r>
            <a:r>
              <a:rPr lang="en-CA" dirty="0">
                <a:solidFill>
                  <a:srgbClr val="DA4939"/>
                </a:solidFill>
              </a:rPr>
              <a:t>send</a:t>
            </a:r>
            <a:r>
              <a:rPr lang="en-CA" dirty="0"/>
              <a:t>(</a:t>
            </a:r>
            <a:r>
              <a:rPr lang="en-CA" dirty="0">
                <a:solidFill>
                  <a:srgbClr val="6E9CBE"/>
                </a:solidFill>
              </a:rPr>
              <a:t>:method1</a:t>
            </a:r>
            <a:r>
              <a:rPr lang="en-CA" dirty="0"/>
              <a:t>)</a:t>
            </a:r>
            <a:br>
              <a:rPr lang="en-CA" dirty="0"/>
            </a:br>
            <a:r>
              <a:rPr lang="en-CA" dirty="0">
                <a:solidFill>
                  <a:srgbClr val="CC7833"/>
                </a:solidFill>
              </a:rPr>
              <a:t>&gt; </a:t>
            </a:r>
            <a:r>
              <a:rPr lang="en-CA" b="1" dirty="0">
                <a:solidFill>
                  <a:srgbClr val="52A12E"/>
                </a:solidFill>
              </a:rPr>
              <a:t>"hello1"</a:t>
            </a:r>
            <a:br>
              <a:rPr lang="en-CA" b="1" dirty="0">
                <a:solidFill>
                  <a:srgbClr val="52A12E"/>
                </a:solidFill>
              </a:rPr>
            </a:br>
            <a:r>
              <a:rPr lang="en-CA" dirty="0">
                <a:solidFill>
                  <a:srgbClr val="0078B4"/>
                </a:solidFill>
              </a:rPr>
              <a:t>obj1</a:t>
            </a:r>
            <a:r>
              <a:rPr lang="en-CA" dirty="0"/>
              <a:t>.</a:t>
            </a:r>
            <a:r>
              <a:rPr lang="en-CA" dirty="0">
                <a:solidFill>
                  <a:srgbClr val="DA4939"/>
                </a:solidFill>
              </a:rPr>
              <a:t>send</a:t>
            </a:r>
            <a:r>
              <a:rPr lang="en-CA" dirty="0"/>
              <a:t>(</a:t>
            </a:r>
            <a:r>
              <a:rPr lang="en-CA" dirty="0">
                <a:solidFill>
                  <a:srgbClr val="6A8759"/>
                </a:solidFill>
              </a:rPr>
              <a:t>'method1'</a:t>
            </a:r>
            <a:r>
              <a:rPr lang="en-CA" dirty="0"/>
              <a:t>)</a:t>
            </a:r>
            <a:br>
              <a:rPr lang="en-CA" dirty="0"/>
            </a:br>
            <a:r>
              <a:rPr lang="en-CA" dirty="0">
                <a:solidFill>
                  <a:srgbClr val="CC7833"/>
                </a:solidFill>
              </a:rPr>
              <a:t>&gt; </a:t>
            </a:r>
            <a:r>
              <a:rPr lang="en-CA" b="1" dirty="0">
                <a:solidFill>
                  <a:srgbClr val="52A12E"/>
                </a:solidFill>
              </a:rPr>
              <a:t>"hello1"</a:t>
            </a:r>
            <a:endParaRPr lang="en-US" dirty="0"/>
          </a:p>
        </p:txBody>
      </p:sp>
    </p:spTree>
    <p:extLst>
      <p:ext uri="{BB962C8B-B14F-4D97-AF65-F5344CB8AC3E}">
        <p14:creationId xmlns:p14="http://schemas.microsoft.com/office/powerpoint/2010/main" val="1357052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BE8B6-74C6-DD43-9372-970C569C2845}"/>
              </a:ext>
            </a:extLst>
          </p:cNvPr>
          <p:cNvSpPr>
            <a:spLocks noGrp="1"/>
          </p:cNvSpPr>
          <p:nvPr>
            <p:ph type="title"/>
          </p:nvPr>
        </p:nvSpPr>
        <p:spPr/>
        <p:txBody>
          <a:bodyPr/>
          <a:lstStyle/>
          <a:p>
            <a:r>
              <a:rPr lang="en-CA" b="1" dirty="0"/>
              <a:t>Casting an empty string</a:t>
            </a:r>
            <a:br>
              <a:rPr lang="en-CA" b="1" dirty="0"/>
            </a:br>
            <a:endParaRPr lang="en-US" dirty="0"/>
          </a:p>
        </p:txBody>
      </p:sp>
      <p:sp>
        <p:nvSpPr>
          <p:cNvPr id="3" name="Content Placeholder 2">
            <a:extLst>
              <a:ext uri="{FF2B5EF4-FFF2-40B4-BE49-F238E27FC236}">
                <a16:creationId xmlns:a16="http://schemas.microsoft.com/office/drawing/2014/main" id="{BB0CFFEE-17A7-2E46-84C0-E03D1E2B5B0A}"/>
              </a:ext>
            </a:extLst>
          </p:cNvPr>
          <p:cNvSpPr>
            <a:spLocks noGrp="1"/>
          </p:cNvSpPr>
          <p:nvPr>
            <p:ph idx="1"/>
          </p:nvPr>
        </p:nvSpPr>
        <p:spPr>
          <a:xfrm>
            <a:off x="1141412" y="1811867"/>
            <a:ext cx="9905999" cy="3979334"/>
          </a:xfrm>
        </p:spPr>
        <p:txBody>
          <a:bodyPr/>
          <a:lstStyle/>
          <a:p>
            <a:r>
              <a:rPr lang="en-CA" b="1" dirty="0"/>
              <a:t>Casting an empty string to integer in Ruby returns 0</a:t>
            </a:r>
          </a:p>
          <a:p>
            <a:endParaRPr lang="en-US" dirty="0"/>
          </a:p>
        </p:txBody>
      </p:sp>
      <p:sp>
        <p:nvSpPr>
          <p:cNvPr id="5" name="Rectangle 4">
            <a:extLst>
              <a:ext uri="{FF2B5EF4-FFF2-40B4-BE49-F238E27FC236}">
                <a16:creationId xmlns:a16="http://schemas.microsoft.com/office/drawing/2014/main" id="{C89D2492-A282-8C42-95A7-6D6CD50893FA}"/>
              </a:ext>
            </a:extLst>
          </p:cNvPr>
          <p:cNvSpPr/>
          <p:nvPr/>
        </p:nvSpPr>
        <p:spPr>
          <a:xfrm>
            <a:off x="2878667" y="3205878"/>
            <a:ext cx="6096000" cy="2585323"/>
          </a:xfrm>
          <a:prstGeom prst="rect">
            <a:avLst/>
          </a:prstGeom>
          <a:solidFill>
            <a:schemeClr val="bg1"/>
          </a:solidFill>
        </p:spPr>
        <p:txBody>
          <a:bodyPr>
            <a:spAutoFit/>
          </a:bodyPr>
          <a:lstStyle/>
          <a:p>
            <a:br>
              <a:rPr lang="en-CA" dirty="0"/>
            </a:br>
            <a:r>
              <a:rPr lang="en-CA" dirty="0">
                <a:solidFill>
                  <a:srgbClr val="6A8759"/>
                </a:solidFill>
              </a:rPr>
              <a:t>''</a:t>
            </a:r>
            <a:r>
              <a:rPr lang="en-CA" dirty="0"/>
              <a:t>.</a:t>
            </a:r>
            <a:r>
              <a:rPr lang="en-CA" dirty="0" err="1"/>
              <a:t>to_i</a:t>
            </a:r>
            <a:br>
              <a:rPr lang="en-CA" dirty="0"/>
            </a:br>
            <a:r>
              <a:rPr lang="en-CA" dirty="0">
                <a:solidFill>
                  <a:srgbClr val="CC7833"/>
                </a:solidFill>
              </a:rPr>
              <a:t>&gt; </a:t>
            </a:r>
            <a:r>
              <a:rPr lang="en-CA" dirty="0">
                <a:solidFill>
                  <a:srgbClr val="A5C261"/>
                </a:solidFill>
              </a:rPr>
              <a:t>0</a:t>
            </a:r>
            <a:br>
              <a:rPr lang="en-CA" dirty="0">
                <a:solidFill>
                  <a:srgbClr val="A5C261"/>
                </a:solidFill>
              </a:rPr>
            </a:br>
            <a:br>
              <a:rPr lang="en-CA" dirty="0">
                <a:solidFill>
                  <a:srgbClr val="A5C261"/>
                </a:solidFill>
              </a:rPr>
            </a:br>
            <a:r>
              <a:rPr lang="en-CA" b="1" dirty="0" err="1">
                <a:solidFill>
                  <a:srgbClr val="CC7832"/>
                </a:solidFill>
              </a:rPr>
              <a:t>nil</a:t>
            </a:r>
            <a:r>
              <a:rPr lang="en-CA" dirty="0" err="1"/>
              <a:t>.to_i</a:t>
            </a:r>
            <a:br>
              <a:rPr lang="en-CA" dirty="0"/>
            </a:br>
            <a:r>
              <a:rPr lang="en-CA" dirty="0">
                <a:solidFill>
                  <a:srgbClr val="CC7833"/>
                </a:solidFill>
              </a:rPr>
              <a:t>&gt; </a:t>
            </a:r>
            <a:r>
              <a:rPr lang="en-CA" dirty="0">
                <a:solidFill>
                  <a:srgbClr val="A5C261"/>
                </a:solidFill>
              </a:rPr>
              <a:t>0</a:t>
            </a:r>
            <a:br>
              <a:rPr lang="en-CA" dirty="0">
                <a:solidFill>
                  <a:srgbClr val="A5C261"/>
                </a:solidFill>
              </a:rPr>
            </a:br>
            <a:br>
              <a:rPr lang="en-CA" dirty="0">
                <a:solidFill>
                  <a:srgbClr val="A5C261"/>
                </a:solidFill>
              </a:rPr>
            </a:br>
            <a:r>
              <a:rPr lang="en-CA" dirty="0">
                <a:solidFill>
                  <a:srgbClr val="A5C261"/>
                </a:solidFill>
              </a:rPr>
              <a:t>0</a:t>
            </a:r>
            <a:r>
              <a:rPr lang="en-CA" dirty="0"/>
              <a:t>.to_s</a:t>
            </a:r>
            <a:br>
              <a:rPr lang="en-CA" dirty="0"/>
            </a:br>
            <a:r>
              <a:rPr lang="en-CA" i="1" dirty="0">
                <a:solidFill>
                  <a:srgbClr val="FFC66D"/>
                </a:solidFill>
              </a:rPr>
              <a:t>=&gt; </a:t>
            </a:r>
            <a:r>
              <a:rPr lang="en-CA" b="1" dirty="0">
                <a:solidFill>
                  <a:srgbClr val="52A12E"/>
                </a:solidFill>
              </a:rPr>
              <a:t>"0"</a:t>
            </a:r>
            <a:endParaRPr lang="en-US" dirty="0"/>
          </a:p>
        </p:txBody>
      </p:sp>
    </p:spTree>
    <p:extLst>
      <p:ext uri="{BB962C8B-B14F-4D97-AF65-F5344CB8AC3E}">
        <p14:creationId xmlns:p14="http://schemas.microsoft.com/office/powerpoint/2010/main" val="758510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FBE7-882A-6042-8E5C-8DB2A565DCAA}"/>
              </a:ext>
            </a:extLst>
          </p:cNvPr>
          <p:cNvSpPr>
            <a:spLocks noGrp="1"/>
          </p:cNvSpPr>
          <p:nvPr>
            <p:ph type="title"/>
          </p:nvPr>
        </p:nvSpPr>
        <p:spPr/>
        <p:txBody>
          <a:bodyPr/>
          <a:lstStyle/>
          <a:p>
            <a:r>
              <a:rPr lang="en-US" dirty="0"/>
              <a:t>Interactive Ruby console IRB</a:t>
            </a:r>
          </a:p>
        </p:txBody>
      </p:sp>
      <p:sp>
        <p:nvSpPr>
          <p:cNvPr id="3" name="Content Placeholder 2">
            <a:extLst>
              <a:ext uri="{FF2B5EF4-FFF2-40B4-BE49-F238E27FC236}">
                <a16:creationId xmlns:a16="http://schemas.microsoft.com/office/drawing/2014/main" id="{01495775-893D-E84D-BAC0-10DA00479093}"/>
              </a:ext>
            </a:extLst>
          </p:cNvPr>
          <p:cNvSpPr>
            <a:spLocks noGrp="1"/>
          </p:cNvSpPr>
          <p:nvPr>
            <p:ph idx="1"/>
          </p:nvPr>
        </p:nvSpPr>
        <p:spPr/>
        <p:txBody>
          <a:bodyPr/>
          <a:lstStyle/>
          <a:p>
            <a:r>
              <a:rPr lang="en-US" dirty="0" err="1"/>
              <a:t>irb</a:t>
            </a:r>
            <a:r>
              <a:rPr lang="en-US" dirty="0"/>
              <a:t> comes by default with the Ruby installation and it can be started by running the </a:t>
            </a:r>
            <a:r>
              <a:rPr lang="en-US" dirty="0" err="1"/>
              <a:t>irb</a:t>
            </a:r>
            <a:r>
              <a:rPr lang="en-US" dirty="0"/>
              <a:t> command</a:t>
            </a:r>
          </a:p>
          <a:p>
            <a:endParaRPr lang="en-US" dirty="0"/>
          </a:p>
          <a:p>
            <a:endParaRPr lang="en-US" dirty="0"/>
          </a:p>
        </p:txBody>
      </p:sp>
      <p:sp>
        <p:nvSpPr>
          <p:cNvPr id="4" name="Rectangle 3">
            <a:extLst>
              <a:ext uri="{FF2B5EF4-FFF2-40B4-BE49-F238E27FC236}">
                <a16:creationId xmlns:a16="http://schemas.microsoft.com/office/drawing/2014/main" id="{397C01A5-B583-E94D-A9DB-BA91634888C6}"/>
              </a:ext>
            </a:extLst>
          </p:cNvPr>
          <p:cNvSpPr/>
          <p:nvPr/>
        </p:nvSpPr>
        <p:spPr>
          <a:xfrm>
            <a:off x="2675466" y="3689403"/>
            <a:ext cx="6096000" cy="1477328"/>
          </a:xfrm>
          <a:prstGeom prst="rect">
            <a:avLst/>
          </a:prstGeom>
          <a:solidFill>
            <a:schemeClr val="bg1"/>
          </a:solidFill>
        </p:spPr>
        <p:txBody>
          <a:bodyPr>
            <a:spAutoFit/>
          </a:bodyPr>
          <a:lstStyle/>
          <a:p>
            <a:r>
              <a:rPr lang="en-CA" dirty="0" err="1">
                <a:solidFill>
                  <a:srgbClr val="D0D0FF"/>
                </a:solidFill>
              </a:rPr>
              <a:t>irb</a:t>
            </a:r>
            <a:br>
              <a:rPr lang="en-CA" dirty="0">
                <a:solidFill>
                  <a:srgbClr val="D0D0FF"/>
                </a:solidFill>
              </a:rPr>
            </a:br>
            <a:r>
              <a:rPr lang="en-CA" dirty="0" err="1"/>
              <a:t>irb</a:t>
            </a:r>
            <a:r>
              <a:rPr lang="en-CA" dirty="0"/>
              <a:t>(main):</a:t>
            </a:r>
            <a:r>
              <a:rPr lang="en-CA" dirty="0">
                <a:solidFill>
                  <a:srgbClr val="A5C261"/>
                </a:solidFill>
              </a:rPr>
              <a:t>001</a:t>
            </a:r>
            <a:r>
              <a:rPr lang="en-CA" dirty="0"/>
              <a:t>:</a:t>
            </a:r>
            <a:r>
              <a:rPr lang="en-CA" dirty="0">
                <a:solidFill>
                  <a:srgbClr val="A5C261"/>
                </a:solidFill>
              </a:rPr>
              <a:t>0</a:t>
            </a:r>
            <a:r>
              <a:rPr lang="en-CA" dirty="0">
                <a:solidFill>
                  <a:srgbClr val="CC7833"/>
                </a:solidFill>
              </a:rPr>
              <a:t>&gt; </a:t>
            </a:r>
            <a:r>
              <a:rPr lang="en-CA" dirty="0"/>
              <a:t>puts </a:t>
            </a:r>
            <a:r>
              <a:rPr lang="en-CA" dirty="0">
                <a:solidFill>
                  <a:srgbClr val="6A8759"/>
                </a:solidFill>
              </a:rPr>
              <a:t>'Hello'</a:t>
            </a:r>
            <a:br>
              <a:rPr lang="en-CA" dirty="0">
                <a:solidFill>
                  <a:srgbClr val="6A8759"/>
                </a:solidFill>
              </a:rPr>
            </a:br>
            <a:r>
              <a:rPr lang="en-CA" dirty="0">
                <a:solidFill>
                  <a:srgbClr val="DA4939"/>
                </a:solidFill>
              </a:rPr>
              <a:t>Hello</a:t>
            </a:r>
            <a:br>
              <a:rPr lang="en-CA" dirty="0">
                <a:solidFill>
                  <a:srgbClr val="DA4939"/>
                </a:solidFill>
              </a:rPr>
            </a:br>
            <a:r>
              <a:rPr lang="en-CA" i="1" dirty="0">
                <a:solidFill>
                  <a:srgbClr val="FFC66D"/>
                </a:solidFill>
              </a:rPr>
              <a:t>=&gt; </a:t>
            </a:r>
            <a:r>
              <a:rPr lang="en-CA" b="1" dirty="0">
                <a:solidFill>
                  <a:srgbClr val="CC7832"/>
                </a:solidFill>
              </a:rPr>
              <a:t>nil</a:t>
            </a:r>
            <a:br>
              <a:rPr lang="en-CA" b="1" dirty="0">
                <a:solidFill>
                  <a:srgbClr val="CC7832"/>
                </a:solidFill>
              </a:rPr>
            </a:br>
            <a:r>
              <a:rPr lang="en-CA" dirty="0" err="1"/>
              <a:t>irb</a:t>
            </a:r>
            <a:r>
              <a:rPr lang="en-CA" dirty="0"/>
              <a:t>(main):</a:t>
            </a:r>
            <a:r>
              <a:rPr lang="en-CA" dirty="0">
                <a:solidFill>
                  <a:srgbClr val="A5C261"/>
                </a:solidFill>
              </a:rPr>
              <a:t>002</a:t>
            </a:r>
            <a:r>
              <a:rPr lang="en-CA" dirty="0"/>
              <a:t>:</a:t>
            </a:r>
            <a:r>
              <a:rPr lang="en-CA" dirty="0">
                <a:solidFill>
                  <a:srgbClr val="A5C261"/>
                </a:solidFill>
              </a:rPr>
              <a:t>0</a:t>
            </a:r>
            <a:r>
              <a:rPr lang="en-CA" dirty="0">
                <a:solidFill>
                  <a:srgbClr val="CC7833"/>
                </a:solidFill>
              </a:rPr>
              <a:t>&gt;</a:t>
            </a:r>
            <a:endParaRPr lang="en-US" dirty="0"/>
          </a:p>
        </p:txBody>
      </p:sp>
    </p:spTree>
    <p:extLst>
      <p:ext uri="{BB962C8B-B14F-4D97-AF65-F5344CB8AC3E}">
        <p14:creationId xmlns:p14="http://schemas.microsoft.com/office/powerpoint/2010/main" val="25995327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C891-F43C-394A-BD8E-B6C6B6310F94}"/>
              </a:ext>
            </a:extLst>
          </p:cNvPr>
          <p:cNvSpPr>
            <a:spLocks noGrp="1"/>
          </p:cNvSpPr>
          <p:nvPr>
            <p:ph type="title"/>
          </p:nvPr>
        </p:nvSpPr>
        <p:spPr/>
        <p:txBody>
          <a:bodyPr/>
          <a:lstStyle/>
          <a:p>
            <a:r>
              <a:rPr lang="en-CA" b="1" dirty="0"/>
              <a:t>Execute Ruby code directly</a:t>
            </a:r>
            <a:endParaRPr lang="en-US" dirty="0"/>
          </a:p>
        </p:txBody>
      </p:sp>
      <p:sp>
        <p:nvSpPr>
          <p:cNvPr id="3" name="Content Placeholder 2">
            <a:extLst>
              <a:ext uri="{FF2B5EF4-FFF2-40B4-BE49-F238E27FC236}">
                <a16:creationId xmlns:a16="http://schemas.microsoft.com/office/drawing/2014/main" id="{BC0876BB-5B46-AF4F-9E80-15AE68A4FDE4}"/>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74F01352-11D4-4D49-8370-52F0EBFFFDF7}"/>
              </a:ext>
            </a:extLst>
          </p:cNvPr>
          <p:cNvSpPr/>
          <p:nvPr/>
        </p:nvSpPr>
        <p:spPr>
          <a:xfrm>
            <a:off x="3046411" y="3147536"/>
            <a:ext cx="6096000" cy="1477328"/>
          </a:xfrm>
          <a:prstGeom prst="rect">
            <a:avLst/>
          </a:prstGeom>
          <a:solidFill>
            <a:schemeClr val="bg1"/>
          </a:solidFill>
        </p:spPr>
        <p:txBody>
          <a:bodyPr>
            <a:spAutoFit/>
          </a:bodyPr>
          <a:lstStyle/>
          <a:p>
            <a:br>
              <a:rPr lang="en-CA" dirty="0"/>
            </a:br>
            <a:r>
              <a:rPr lang="en-CA" dirty="0">
                <a:solidFill>
                  <a:srgbClr val="DA4939"/>
                </a:solidFill>
              </a:rPr>
              <a:t>ruby </a:t>
            </a:r>
            <a:r>
              <a:rPr lang="en-CA" dirty="0">
                <a:solidFill>
                  <a:srgbClr val="CC7833"/>
                </a:solidFill>
              </a:rPr>
              <a:t>-</a:t>
            </a:r>
            <a:r>
              <a:rPr lang="en-CA" dirty="0"/>
              <a:t>e </a:t>
            </a:r>
            <a:r>
              <a:rPr lang="en-CA" dirty="0">
                <a:solidFill>
                  <a:srgbClr val="6A8759"/>
                </a:solidFill>
              </a:rPr>
              <a:t>'2.times { puts "hello" }'</a:t>
            </a:r>
            <a:br>
              <a:rPr lang="en-CA" dirty="0">
                <a:solidFill>
                  <a:srgbClr val="6A8759"/>
                </a:solidFill>
              </a:rPr>
            </a:br>
            <a:r>
              <a:rPr lang="en-CA" dirty="0">
                <a:solidFill>
                  <a:srgbClr val="CC7833"/>
                </a:solidFill>
              </a:rPr>
              <a:t>&gt; </a:t>
            </a:r>
            <a:r>
              <a:rPr lang="en-CA" dirty="0"/>
              <a:t>hello</a:t>
            </a:r>
            <a:br>
              <a:rPr lang="en-CA" dirty="0"/>
            </a:br>
            <a:r>
              <a:rPr lang="en-CA" dirty="0">
                <a:solidFill>
                  <a:srgbClr val="CC7833"/>
                </a:solidFill>
              </a:rPr>
              <a:t>&gt; </a:t>
            </a:r>
            <a:r>
              <a:rPr lang="en-CA" dirty="0"/>
              <a:t>hello</a:t>
            </a:r>
            <a:br>
              <a:rPr lang="en-CA" dirty="0"/>
            </a:br>
            <a:endParaRPr lang="en-US" dirty="0"/>
          </a:p>
        </p:txBody>
      </p:sp>
    </p:spTree>
    <p:extLst>
      <p:ext uri="{BB962C8B-B14F-4D97-AF65-F5344CB8AC3E}">
        <p14:creationId xmlns:p14="http://schemas.microsoft.com/office/powerpoint/2010/main" val="40176740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95A0-FDFD-944F-951A-9A8B6544F8A7}"/>
              </a:ext>
            </a:extLst>
          </p:cNvPr>
          <p:cNvSpPr>
            <a:spLocks noGrp="1"/>
          </p:cNvSpPr>
          <p:nvPr>
            <p:ph type="title"/>
          </p:nvPr>
        </p:nvSpPr>
        <p:spPr>
          <a:xfrm>
            <a:off x="1141413" y="618518"/>
            <a:ext cx="9905998" cy="770015"/>
          </a:xfrm>
        </p:spPr>
        <p:txBody>
          <a:bodyPr/>
          <a:lstStyle/>
          <a:p>
            <a:r>
              <a:rPr lang="en-CA" b="1" dirty="0"/>
              <a:t>Symbol to proc</a:t>
            </a:r>
            <a:endParaRPr lang="en-US" dirty="0"/>
          </a:p>
        </p:txBody>
      </p:sp>
      <p:sp>
        <p:nvSpPr>
          <p:cNvPr id="3" name="Content Placeholder 2">
            <a:extLst>
              <a:ext uri="{FF2B5EF4-FFF2-40B4-BE49-F238E27FC236}">
                <a16:creationId xmlns:a16="http://schemas.microsoft.com/office/drawing/2014/main" id="{8DBA346C-42C2-2144-B74C-C6EFE4C6EC83}"/>
              </a:ext>
            </a:extLst>
          </p:cNvPr>
          <p:cNvSpPr>
            <a:spLocks noGrp="1"/>
          </p:cNvSpPr>
          <p:nvPr>
            <p:ph idx="1"/>
          </p:nvPr>
        </p:nvSpPr>
        <p:spPr>
          <a:xfrm>
            <a:off x="1141412" y="1693333"/>
            <a:ext cx="9905999" cy="4097868"/>
          </a:xfrm>
        </p:spPr>
        <p:txBody>
          <a:bodyPr/>
          <a:lstStyle/>
          <a:p>
            <a:r>
              <a:rPr lang="en-CA" dirty="0"/>
              <a:t>The symbol object has a method called </a:t>
            </a:r>
            <a:r>
              <a:rPr lang="en-CA" dirty="0" err="1"/>
              <a:t>to_proc</a:t>
            </a:r>
            <a:r>
              <a:rPr lang="en-CA" dirty="0"/>
              <a:t> which allows evaluating the symbol as a method. The &amp; calls the method </a:t>
            </a:r>
            <a:r>
              <a:rPr lang="en-CA" dirty="0" err="1"/>
              <a:t>to_proc</a:t>
            </a:r>
            <a:r>
              <a:rPr lang="en-CA" dirty="0"/>
              <a:t> on the object, and passes it as a block to the method.</a:t>
            </a:r>
            <a:endParaRPr lang="en-US" dirty="0"/>
          </a:p>
        </p:txBody>
      </p:sp>
      <p:sp>
        <p:nvSpPr>
          <p:cNvPr id="4" name="Rectangle 3">
            <a:extLst>
              <a:ext uri="{FF2B5EF4-FFF2-40B4-BE49-F238E27FC236}">
                <a16:creationId xmlns:a16="http://schemas.microsoft.com/office/drawing/2014/main" id="{AA138EA8-97DD-6A47-BCB0-AD9C7A6F91D9}"/>
              </a:ext>
            </a:extLst>
          </p:cNvPr>
          <p:cNvSpPr/>
          <p:nvPr/>
        </p:nvSpPr>
        <p:spPr>
          <a:xfrm>
            <a:off x="2910944" y="3221550"/>
            <a:ext cx="6096000" cy="3416320"/>
          </a:xfrm>
          <a:prstGeom prst="rect">
            <a:avLst/>
          </a:prstGeom>
          <a:solidFill>
            <a:schemeClr val="bg1"/>
          </a:solidFill>
        </p:spPr>
        <p:txBody>
          <a:bodyPr>
            <a:spAutoFit/>
          </a:bodyPr>
          <a:lstStyle/>
          <a:p>
            <a:br>
              <a:rPr lang="en-CA" dirty="0"/>
            </a:br>
            <a:r>
              <a:rPr lang="en-CA" dirty="0"/>
              <a:t>[</a:t>
            </a:r>
            <a:r>
              <a:rPr lang="en-CA" dirty="0">
                <a:solidFill>
                  <a:srgbClr val="A5C261"/>
                </a:solidFill>
              </a:rPr>
              <a:t>1</a:t>
            </a:r>
            <a:r>
              <a:rPr lang="en-CA" dirty="0">
                <a:solidFill>
                  <a:srgbClr val="CC7832"/>
                </a:solidFill>
              </a:rPr>
              <a:t>,</a:t>
            </a:r>
            <a:r>
              <a:rPr lang="en-CA" dirty="0">
                <a:solidFill>
                  <a:srgbClr val="A5C261"/>
                </a:solidFill>
              </a:rPr>
              <a:t>2</a:t>
            </a:r>
            <a:r>
              <a:rPr lang="en-CA" dirty="0">
                <a:solidFill>
                  <a:srgbClr val="CC7832"/>
                </a:solidFill>
              </a:rPr>
              <a:t>,</a:t>
            </a:r>
            <a:r>
              <a:rPr lang="en-CA" dirty="0">
                <a:solidFill>
                  <a:srgbClr val="A5C261"/>
                </a:solidFill>
              </a:rPr>
              <a:t>3</a:t>
            </a:r>
            <a:r>
              <a:rPr lang="en-CA" dirty="0">
                <a:solidFill>
                  <a:srgbClr val="CC7832"/>
                </a:solidFill>
              </a:rPr>
              <a:t>,</a:t>
            </a:r>
            <a:r>
              <a:rPr lang="en-CA" dirty="0">
                <a:solidFill>
                  <a:srgbClr val="A5C261"/>
                </a:solidFill>
              </a:rPr>
              <a:t>4</a:t>
            </a:r>
            <a:r>
              <a:rPr lang="en-CA" dirty="0">
                <a:solidFill>
                  <a:srgbClr val="CC7832"/>
                </a:solidFill>
              </a:rPr>
              <a:t>,</a:t>
            </a:r>
            <a:r>
              <a:rPr lang="en-CA" dirty="0">
                <a:solidFill>
                  <a:srgbClr val="A5C261"/>
                </a:solidFill>
              </a:rPr>
              <a:t>5</a:t>
            </a:r>
            <a:r>
              <a:rPr lang="en-CA" dirty="0"/>
              <a:t>].select { </a:t>
            </a:r>
            <a:r>
              <a:rPr lang="en-CA" dirty="0">
                <a:solidFill>
                  <a:srgbClr val="CC7833"/>
                </a:solidFill>
              </a:rPr>
              <a:t>|</a:t>
            </a:r>
            <a:r>
              <a:rPr lang="en-CA" i="1" dirty="0" err="1">
                <a:solidFill>
                  <a:srgbClr val="9876AA"/>
                </a:solidFill>
              </a:rPr>
              <a:t>num</a:t>
            </a:r>
            <a:r>
              <a:rPr lang="en-CA" dirty="0">
                <a:solidFill>
                  <a:srgbClr val="CC7833"/>
                </a:solidFill>
              </a:rPr>
              <a:t>|  </a:t>
            </a:r>
            <a:r>
              <a:rPr lang="en-CA" i="1" dirty="0" err="1">
                <a:solidFill>
                  <a:srgbClr val="9876AA"/>
                </a:solidFill>
              </a:rPr>
              <a:t>num</a:t>
            </a:r>
            <a:r>
              <a:rPr lang="en-CA" dirty="0" err="1"/>
              <a:t>.even</a:t>
            </a:r>
            <a:r>
              <a:rPr lang="en-CA" dirty="0"/>
              <a:t>?  }</a:t>
            </a:r>
            <a:br>
              <a:rPr lang="en-CA" dirty="0"/>
            </a:br>
            <a:r>
              <a:rPr lang="en-CA" dirty="0">
                <a:solidFill>
                  <a:srgbClr val="CC7833"/>
                </a:solidFill>
              </a:rPr>
              <a:t>&gt; </a:t>
            </a:r>
            <a:r>
              <a:rPr lang="en-CA" dirty="0"/>
              <a:t>[</a:t>
            </a:r>
            <a:r>
              <a:rPr lang="en-CA" dirty="0">
                <a:solidFill>
                  <a:srgbClr val="A5C261"/>
                </a:solidFill>
              </a:rPr>
              <a:t>2</a:t>
            </a:r>
            <a:r>
              <a:rPr lang="en-CA" dirty="0">
                <a:solidFill>
                  <a:srgbClr val="CC7832"/>
                </a:solidFill>
              </a:rPr>
              <a:t>, </a:t>
            </a:r>
            <a:r>
              <a:rPr lang="en-CA" dirty="0">
                <a:solidFill>
                  <a:srgbClr val="A5C261"/>
                </a:solidFill>
              </a:rPr>
              <a:t>4</a:t>
            </a:r>
            <a:r>
              <a:rPr lang="en-CA" dirty="0"/>
              <a:t>]</a:t>
            </a:r>
            <a:br>
              <a:rPr lang="en-CA" dirty="0"/>
            </a:br>
            <a:r>
              <a:rPr lang="en-CA" dirty="0"/>
              <a:t>[</a:t>
            </a:r>
            <a:r>
              <a:rPr lang="en-CA" dirty="0">
                <a:solidFill>
                  <a:srgbClr val="A5C261"/>
                </a:solidFill>
              </a:rPr>
              <a:t>1</a:t>
            </a:r>
            <a:r>
              <a:rPr lang="en-CA" dirty="0">
                <a:solidFill>
                  <a:srgbClr val="CC7832"/>
                </a:solidFill>
              </a:rPr>
              <a:t>,</a:t>
            </a:r>
            <a:r>
              <a:rPr lang="en-CA" dirty="0">
                <a:solidFill>
                  <a:srgbClr val="A5C261"/>
                </a:solidFill>
              </a:rPr>
              <a:t>2</a:t>
            </a:r>
            <a:r>
              <a:rPr lang="en-CA" dirty="0">
                <a:solidFill>
                  <a:srgbClr val="CC7832"/>
                </a:solidFill>
              </a:rPr>
              <a:t>,</a:t>
            </a:r>
            <a:r>
              <a:rPr lang="en-CA" dirty="0">
                <a:solidFill>
                  <a:srgbClr val="A5C261"/>
                </a:solidFill>
              </a:rPr>
              <a:t>3</a:t>
            </a:r>
            <a:r>
              <a:rPr lang="en-CA" dirty="0">
                <a:solidFill>
                  <a:srgbClr val="CC7832"/>
                </a:solidFill>
              </a:rPr>
              <a:t>,</a:t>
            </a:r>
            <a:r>
              <a:rPr lang="en-CA" dirty="0">
                <a:solidFill>
                  <a:srgbClr val="A5C261"/>
                </a:solidFill>
              </a:rPr>
              <a:t>4</a:t>
            </a:r>
            <a:r>
              <a:rPr lang="en-CA" dirty="0">
                <a:solidFill>
                  <a:srgbClr val="CC7832"/>
                </a:solidFill>
              </a:rPr>
              <a:t>,</a:t>
            </a:r>
            <a:r>
              <a:rPr lang="en-CA" dirty="0">
                <a:solidFill>
                  <a:srgbClr val="A5C261"/>
                </a:solidFill>
              </a:rPr>
              <a:t>5</a:t>
            </a:r>
            <a:r>
              <a:rPr lang="en-CA" dirty="0"/>
              <a:t>].select </a:t>
            </a:r>
            <a:r>
              <a:rPr lang="en-CA" dirty="0">
                <a:solidFill>
                  <a:srgbClr val="CC7833"/>
                </a:solidFill>
              </a:rPr>
              <a:t>&amp;</a:t>
            </a:r>
            <a:r>
              <a:rPr lang="en-CA" dirty="0">
                <a:solidFill>
                  <a:srgbClr val="6E9CBE"/>
                </a:solidFill>
              </a:rPr>
              <a:t>:even?</a:t>
            </a:r>
            <a:br>
              <a:rPr lang="en-CA" dirty="0">
                <a:solidFill>
                  <a:srgbClr val="6E9CBE"/>
                </a:solidFill>
              </a:rPr>
            </a:br>
            <a:r>
              <a:rPr lang="en-CA" dirty="0">
                <a:solidFill>
                  <a:srgbClr val="CC7833"/>
                </a:solidFill>
              </a:rPr>
              <a:t>&gt; </a:t>
            </a:r>
            <a:r>
              <a:rPr lang="en-CA" dirty="0"/>
              <a:t>[</a:t>
            </a:r>
            <a:r>
              <a:rPr lang="en-CA" dirty="0">
                <a:solidFill>
                  <a:srgbClr val="A5C261"/>
                </a:solidFill>
              </a:rPr>
              <a:t>2</a:t>
            </a:r>
            <a:r>
              <a:rPr lang="en-CA" dirty="0">
                <a:solidFill>
                  <a:srgbClr val="CC7832"/>
                </a:solidFill>
              </a:rPr>
              <a:t>, </a:t>
            </a:r>
            <a:r>
              <a:rPr lang="en-CA" dirty="0">
                <a:solidFill>
                  <a:srgbClr val="A5C261"/>
                </a:solidFill>
              </a:rPr>
              <a:t>4</a:t>
            </a:r>
            <a:r>
              <a:rPr lang="en-CA" dirty="0"/>
              <a:t>]</a:t>
            </a:r>
            <a:br>
              <a:rPr lang="en-CA" dirty="0"/>
            </a:br>
            <a:r>
              <a:rPr lang="en-CA" i="1" dirty="0">
                <a:solidFill>
                  <a:srgbClr val="BC9458"/>
                </a:solidFill>
              </a:rPr>
              <a:t># with brackets</a:t>
            </a:r>
            <a:br>
              <a:rPr lang="en-CA" i="1" dirty="0">
                <a:solidFill>
                  <a:srgbClr val="BC9458"/>
                </a:solidFill>
              </a:rPr>
            </a:br>
            <a:r>
              <a:rPr lang="en-CA" dirty="0"/>
              <a:t>[</a:t>
            </a:r>
            <a:r>
              <a:rPr lang="en-CA" dirty="0">
                <a:solidFill>
                  <a:srgbClr val="A5C261"/>
                </a:solidFill>
              </a:rPr>
              <a:t>1</a:t>
            </a:r>
            <a:r>
              <a:rPr lang="en-CA" dirty="0">
                <a:solidFill>
                  <a:srgbClr val="CC7832"/>
                </a:solidFill>
              </a:rPr>
              <a:t>,</a:t>
            </a:r>
            <a:r>
              <a:rPr lang="en-CA" dirty="0">
                <a:solidFill>
                  <a:srgbClr val="A5C261"/>
                </a:solidFill>
              </a:rPr>
              <a:t>2</a:t>
            </a:r>
            <a:r>
              <a:rPr lang="en-CA" dirty="0">
                <a:solidFill>
                  <a:srgbClr val="CC7832"/>
                </a:solidFill>
              </a:rPr>
              <a:t>,</a:t>
            </a:r>
            <a:r>
              <a:rPr lang="en-CA" dirty="0">
                <a:solidFill>
                  <a:srgbClr val="A5C261"/>
                </a:solidFill>
              </a:rPr>
              <a:t>3</a:t>
            </a:r>
            <a:r>
              <a:rPr lang="en-CA" dirty="0">
                <a:solidFill>
                  <a:srgbClr val="CC7832"/>
                </a:solidFill>
              </a:rPr>
              <a:t>,</a:t>
            </a:r>
            <a:r>
              <a:rPr lang="en-CA" dirty="0">
                <a:solidFill>
                  <a:srgbClr val="A5C261"/>
                </a:solidFill>
              </a:rPr>
              <a:t>4</a:t>
            </a:r>
            <a:r>
              <a:rPr lang="en-CA" dirty="0">
                <a:solidFill>
                  <a:srgbClr val="CC7832"/>
                </a:solidFill>
              </a:rPr>
              <a:t>,</a:t>
            </a:r>
            <a:r>
              <a:rPr lang="en-CA" dirty="0">
                <a:solidFill>
                  <a:srgbClr val="A5C261"/>
                </a:solidFill>
              </a:rPr>
              <a:t>5</a:t>
            </a:r>
            <a:r>
              <a:rPr lang="en-CA" dirty="0"/>
              <a:t>].select(</a:t>
            </a:r>
            <a:r>
              <a:rPr lang="en-CA" dirty="0">
                <a:solidFill>
                  <a:srgbClr val="CC7833"/>
                </a:solidFill>
              </a:rPr>
              <a:t>&amp;</a:t>
            </a:r>
            <a:r>
              <a:rPr lang="en-CA" dirty="0"/>
              <a:t>(</a:t>
            </a:r>
            <a:r>
              <a:rPr lang="en-CA" dirty="0">
                <a:solidFill>
                  <a:srgbClr val="6E9CBE"/>
                </a:solidFill>
              </a:rPr>
              <a:t>:even?</a:t>
            </a:r>
            <a:r>
              <a:rPr lang="en-CA" dirty="0"/>
              <a:t>))</a:t>
            </a:r>
            <a:br>
              <a:rPr lang="en-CA" dirty="0"/>
            </a:br>
            <a:r>
              <a:rPr lang="en-CA" dirty="0">
                <a:solidFill>
                  <a:srgbClr val="CC7833"/>
                </a:solidFill>
              </a:rPr>
              <a:t>&gt; </a:t>
            </a:r>
            <a:r>
              <a:rPr lang="en-CA" dirty="0"/>
              <a:t>[</a:t>
            </a:r>
            <a:r>
              <a:rPr lang="en-CA" dirty="0">
                <a:solidFill>
                  <a:srgbClr val="A5C261"/>
                </a:solidFill>
              </a:rPr>
              <a:t>2</a:t>
            </a:r>
            <a:r>
              <a:rPr lang="en-CA" dirty="0">
                <a:solidFill>
                  <a:srgbClr val="CC7832"/>
                </a:solidFill>
              </a:rPr>
              <a:t>, </a:t>
            </a:r>
            <a:r>
              <a:rPr lang="en-CA" dirty="0">
                <a:solidFill>
                  <a:srgbClr val="A5C261"/>
                </a:solidFill>
              </a:rPr>
              <a:t>4</a:t>
            </a:r>
            <a:r>
              <a:rPr lang="en-CA" dirty="0"/>
              <a:t>]</a:t>
            </a:r>
            <a:br>
              <a:rPr lang="en-CA" dirty="0"/>
            </a:br>
            <a:br>
              <a:rPr lang="en-CA" dirty="0"/>
            </a:br>
            <a:r>
              <a:rPr lang="en-CA" dirty="0">
                <a:solidFill>
                  <a:srgbClr val="6E9CBE"/>
                </a:solidFill>
              </a:rPr>
              <a:t>:</a:t>
            </a:r>
            <a:r>
              <a:rPr lang="en-CA" dirty="0" err="1">
                <a:solidFill>
                  <a:srgbClr val="6E9CBE"/>
                </a:solidFill>
              </a:rPr>
              <a:t>even?</a:t>
            </a:r>
            <a:r>
              <a:rPr lang="en-CA" dirty="0" err="1"/>
              <a:t>.methods</a:t>
            </a:r>
            <a:br>
              <a:rPr lang="en-CA" dirty="0"/>
            </a:br>
            <a:r>
              <a:rPr lang="en-CA" dirty="0">
                <a:solidFill>
                  <a:srgbClr val="CC7833"/>
                </a:solidFill>
              </a:rPr>
              <a:t>&gt; </a:t>
            </a:r>
            <a:r>
              <a:rPr lang="en-CA" dirty="0"/>
              <a:t>[</a:t>
            </a:r>
            <a:r>
              <a:rPr lang="en-CA" dirty="0">
                <a:solidFill>
                  <a:srgbClr val="6E9CBE"/>
                </a:solidFill>
              </a:rPr>
              <a:t>:inspect</a:t>
            </a:r>
            <a:r>
              <a:rPr lang="en-CA" dirty="0">
                <a:solidFill>
                  <a:srgbClr val="CC7832"/>
                </a:solidFill>
              </a:rPr>
              <a:t>, </a:t>
            </a:r>
            <a:r>
              <a:rPr lang="en-CA" dirty="0">
                <a:solidFill>
                  <a:srgbClr val="6E9CBE"/>
                </a:solidFill>
              </a:rPr>
              <a:t>:length</a:t>
            </a:r>
            <a:r>
              <a:rPr lang="en-CA" dirty="0">
                <a:solidFill>
                  <a:srgbClr val="CC7832"/>
                </a:solidFill>
              </a:rPr>
              <a:t>, </a:t>
            </a:r>
            <a:r>
              <a:rPr lang="en-CA" dirty="0">
                <a:solidFill>
                  <a:srgbClr val="6E9CBE"/>
                </a:solidFill>
              </a:rPr>
              <a:t>:size</a:t>
            </a:r>
            <a:r>
              <a:rPr lang="en-CA" dirty="0">
                <a:solidFill>
                  <a:srgbClr val="CC7832"/>
                </a:solidFill>
              </a:rPr>
              <a:t>, </a:t>
            </a:r>
            <a:r>
              <a:rPr lang="en-CA" dirty="0">
                <a:solidFill>
                  <a:srgbClr val="6E9CBE"/>
                </a:solidFill>
              </a:rPr>
              <a:t>:</a:t>
            </a:r>
            <a:r>
              <a:rPr lang="en-CA" dirty="0" err="1">
                <a:solidFill>
                  <a:srgbClr val="6E9CBE"/>
                </a:solidFill>
              </a:rPr>
              <a:t>to_proc</a:t>
            </a:r>
            <a:r>
              <a:rPr lang="en-CA" dirty="0">
                <a:solidFill>
                  <a:srgbClr val="CC7833"/>
                </a:solidFill>
              </a:rPr>
              <a:t>...</a:t>
            </a:r>
          </a:p>
          <a:p>
            <a:endParaRPr lang="en-US" dirty="0"/>
          </a:p>
        </p:txBody>
      </p:sp>
    </p:spTree>
    <p:extLst>
      <p:ext uri="{BB962C8B-B14F-4D97-AF65-F5344CB8AC3E}">
        <p14:creationId xmlns:p14="http://schemas.microsoft.com/office/powerpoint/2010/main" val="357853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EF6C-F471-3141-ACE7-2BDA7763435A}"/>
              </a:ext>
            </a:extLst>
          </p:cNvPr>
          <p:cNvSpPr>
            <a:spLocks noGrp="1"/>
          </p:cNvSpPr>
          <p:nvPr>
            <p:ph type="title"/>
          </p:nvPr>
        </p:nvSpPr>
        <p:spPr>
          <a:xfrm>
            <a:off x="1188773" y="212118"/>
            <a:ext cx="9811278" cy="685349"/>
          </a:xfrm>
        </p:spPr>
        <p:txBody>
          <a:bodyPr/>
          <a:lstStyle/>
          <a:p>
            <a:r>
              <a:rPr lang="en-US" dirty="0"/>
              <a:t>Ruby performance</a:t>
            </a:r>
          </a:p>
        </p:txBody>
      </p:sp>
      <p:pic>
        <p:nvPicPr>
          <p:cNvPr id="5" name="Content Placeholder 4">
            <a:extLst>
              <a:ext uri="{FF2B5EF4-FFF2-40B4-BE49-F238E27FC236}">
                <a16:creationId xmlns:a16="http://schemas.microsoft.com/office/drawing/2014/main" id="{44EE2AF2-A317-094D-B0B9-9806DF47E86E}"/>
              </a:ext>
            </a:extLst>
          </p:cNvPr>
          <p:cNvPicPr>
            <a:picLocks noGrp="1" noChangeAspect="1"/>
          </p:cNvPicPr>
          <p:nvPr>
            <p:ph idx="1"/>
          </p:nvPr>
        </p:nvPicPr>
        <p:blipFill>
          <a:blip r:embed="rId3"/>
          <a:stretch>
            <a:fillRect/>
          </a:stretch>
        </p:blipFill>
        <p:spPr>
          <a:xfrm>
            <a:off x="1729884" y="897467"/>
            <a:ext cx="9113364" cy="5960533"/>
          </a:xfrm>
        </p:spPr>
      </p:pic>
    </p:spTree>
    <p:extLst>
      <p:ext uri="{BB962C8B-B14F-4D97-AF65-F5344CB8AC3E}">
        <p14:creationId xmlns:p14="http://schemas.microsoft.com/office/powerpoint/2010/main" val="13886634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29063-418D-6E4D-96C9-94829789406B}"/>
              </a:ext>
            </a:extLst>
          </p:cNvPr>
          <p:cNvSpPr>
            <a:spLocks noGrp="1"/>
          </p:cNvSpPr>
          <p:nvPr>
            <p:ph type="title"/>
          </p:nvPr>
        </p:nvSpPr>
        <p:spPr/>
        <p:txBody>
          <a:bodyPr/>
          <a:lstStyle/>
          <a:p>
            <a:r>
              <a:rPr lang="en-CA" b="1" dirty="0"/>
              <a:t>True, False and Nil are objects as well</a:t>
            </a:r>
            <a:endParaRPr lang="en-US" dirty="0"/>
          </a:p>
        </p:txBody>
      </p:sp>
      <p:sp>
        <p:nvSpPr>
          <p:cNvPr id="3" name="Content Placeholder 2">
            <a:extLst>
              <a:ext uri="{FF2B5EF4-FFF2-40B4-BE49-F238E27FC236}">
                <a16:creationId xmlns:a16="http://schemas.microsoft.com/office/drawing/2014/main" id="{2EF9719A-6893-0C4B-83F2-ADB9FA43BEDB}"/>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CF3B789A-70ED-EE41-9614-CE39DD9FE4D7}"/>
              </a:ext>
            </a:extLst>
          </p:cNvPr>
          <p:cNvSpPr/>
          <p:nvPr/>
        </p:nvSpPr>
        <p:spPr>
          <a:xfrm>
            <a:off x="3046411" y="3144504"/>
            <a:ext cx="6096000" cy="2308324"/>
          </a:xfrm>
          <a:prstGeom prst="rect">
            <a:avLst/>
          </a:prstGeom>
          <a:solidFill>
            <a:schemeClr val="bg1"/>
          </a:solidFill>
        </p:spPr>
        <p:txBody>
          <a:bodyPr>
            <a:spAutoFit/>
          </a:bodyPr>
          <a:lstStyle/>
          <a:p>
            <a:endParaRPr lang="en-CA" b="1" dirty="0">
              <a:solidFill>
                <a:srgbClr val="CC7832"/>
              </a:solidFill>
            </a:endParaRPr>
          </a:p>
          <a:p>
            <a:r>
              <a:rPr lang="en-CA" b="1" dirty="0" err="1">
                <a:solidFill>
                  <a:srgbClr val="CC7832"/>
                </a:solidFill>
              </a:rPr>
              <a:t>true</a:t>
            </a:r>
            <a:r>
              <a:rPr lang="en-CA" dirty="0" err="1"/>
              <a:t>.class</a:t>
            </a:r>
            <a:br>
              <a:rPr lang="en-CA" dirty="0"/>
            </a:br>
            <a:r>
              <a:rPr lang="en-CA" dirty="0">
                <a:solidFill>
                  <a:srgbClr val="CC7833"/>
                </a:solidFill>
              </a:rPr>
              <a:t>&gt; </a:t>
            </a:r>
            <a:r>
              <a:rPr lang="en-CA" dirty="0" err="1">
                <a:solidFill>
                  <a:srgbClr val="DA4939"/>
                </a:solidFill>
              </a:rPr>
              <a:t>TrueClass</a:t>
            </a:r>
            <a:br>
              <a:rPr lang="en-CA" dirty="0">
                <a:solidFill>
                  <a:srgbClr val="DA4939"/>
                </a:solidFill>
              </a:rPr>
            </a:br>
            <a:r>
              <a:rPr lang="en-CA" b="1" dirty="0" err="1">
                <a:solidFill>
                  <a:srgbClr val="CC7832"/>
                </a:solidFill>
              </a:rPr>
              <a:t>false</a:t>
            </a:r>
            <a:r>
              <a:rPr lang="en-CA" dirty="0" err="1"/>
              <a:t>.class</a:t>
            </a:r>
            <a:br>
              <a:rPr lang="en-CA" dirty="0"/>
            </a:br>
            <a:r>
              <a:rPr lang="en-CA" dirty="0">
                <a:solidFill>
                  <a:srgbClr val="CC7833"/>
                </a:solidFill>
              </a:rPr>
              <a:t>&gt; </a:t>
            </a:r>
            <a:r>
              <a:rPr lang="en-CA" dirty="0" err="1">
                <a:solidFill>
                  <a:srgbClr val="DA4939"/>
                </a:solidFill>
              </a:rPr>
              <a:t>FalseClass</a:t>
            </a:r>
            <a:br>
              <a:rPr lang="en-CA" dirty="0">
                <a:solidFill>
                  <a:srgbClr val="DA4939"/>
                </a:solidFill>
              </a:rPr>
            </a:br>
            <a:r>
              <a:rPr lang="en-CA" b="1" dirty="0" err="1">
                <a:solidFill>
                  <a:srgbClr val="CC7832"/>
                </a:solidFill>
              </a:rPr>
              <a:t>nil</a:t>
            </a:r>
            <a:r>
              <a:rPr lang="en-CA" dirty="0" err="1"/>
              <a:t>.class</a:t>
            </a:r>
            <a:br>
              <a:rPr lang="en-CA" dirty="0"/>
            </a:br>
            <a:r>
              <a:rPr lang="en-CA" dirty="0">
                <a:solidFill>
                  <a:srgbClr val="CC7833"/>
                </a:solidFill>
              </a:rPr>
              <a:t>&gt; </a:t>
            </a:r>
            <a:r>
              <a:rPr lang="en-CA" dirty="0" err="1">
                <a:solidFill>
                  <a:srgbClr val="DA4939"/>
                </a:solidFill>
              </a:rPr>
              <a:t>NilClass</a:t>
            </a:r>
            <a:endParaRPr lang="en-CA" dirty="0">
              <a:solidFill>
                <a:srgbClr val="DA4939"/>
              </a:solidFill>
            </a:endParaRPr>
          </a:p>
          <a:p>
            <a:endParaRPr lang="en-US" dirty="0"/>
          </a:p>
        </p:txBody>
      </p:sp>
    </p:spTree>
    <p:extLst>
      <p:ext uri="{BB962C8B-B14F-4D97-AF65-F5344CB8AC3E}">
        <p14:creationId xmlns:p14="http://schemas.microsoft.com/office/powerpoint/2010/main" val="22191301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40C3D-58FA-A54A-9840-5EAF8820B244}"/>
              </a:ext>
            </a:extLst>
          </p:cNvPr>
          <p:cNvSpPr>
            <a:spLocks noGrp="1"/>
          </p:cNvSpPr>
          <p:nvPr>
            <p:ph type="title"/>
          </p:nvPr>
        </p:nvSpPr>
        <p:spPr/>
        <p:txBody>
          <a:bodyPr/>
          <a:lstStyle/>
          <a:p>
            <a:r>
              <a:rPr lang="en-US" dirty="0" err="1"/>
              <a:t>Rbenv</a:t>
            </a:r>
            <a:endParaRPr lang="en-US" dirty="0"/>
          </a:p>
        </p:txBody>
      </p:sp>
      <p:sp>
        <p:nvSpPr>
          <p:cNvPr id="3" name="Content Placeholder 2">
            <a:extLst>
              <a:ext uri="{FF2B5EF4-FFF2-40B4-BE49-F238E27FC236}">
                <a16:creationId xmlns:a16="http://schemas.microsoft.com/office/drawing/2014/main" id="{FCB7A00C-1B5E-7B4B-8AE9-A5B0CEA76321}"/>
              </a:ext>
            </a:extLst>
          </p:cNvPr>
          <p:cNvSpPr>
            <a:spLocks noGrp="1"/>
          </p:cNvSpPr>
          <p:nvPr>
            <p:ph idx="1"/>
          </p:nvPr>
        </p:nvSpPr>
        <p:spPr>
          <a:xfrm>
            <a:off x="1141412" y="2249486"/>
            <a:ext cx="9905999" cy="3998913"/>
          </a:xfrm>
        </p:spPr>
        <p:txBody>
          <a:bodyPr>
            <a:normAutofit/>
          </a:bodyPr>
          <a:lstStyle/>
          <a:p>
            <a:r>
              <a:rPr lang="en-CA" dirty="0" err="1"/>
              <a:t>rbenv</a:t>
            </a:r>
            <a:r>
              <a:rPr lang="en-CA" dirty="0"/>
              <a:t> is a tool that lets you install </a:t>
            </a:r>
            <a:r>
              <a:rPr lang="en-CA" b="1" dirty="0"/>
              <a:t>and </a:t>
            </a:r>
            <a:r>
              <a:rPr lang="en-CA" dirty="0"/>
              <a:t>run multiple versions of Ruby side-by-side.</a:t>
            </a:r>
          </a:p>
          <a:p>
            <a:pPr marL="0" indent="0">
              <a:buNone/>
            </a:pPr>
            <a:endParaRPr lang="en-CA" dirty="0">
              <a:hlinkClick r:id="rId3"/>
            </a:endParaRPr>
          </a:p>
          <a:p>
            <a:pPr marL="0" indent="0">
              <a:buNone/>
            </a:pPr>
            <a:endParaRPr lang="en-CA" dirty="0">
              <a:hlinkClick r:id="rId3"/>
            </a:endParaRPr>
          </a:p>
          <a:p>
            <a:pPr marL="0" indent="0">
              <a:buNone/>
            </a:pPr>
            <a:endParaRPr lang="en-CA" dirty="0">
              <a:hlinkClick r:id="rId3"/>
            </a:endParaRPr>
          </a:p>
          <a:p>
            <a:pPr marL="0" indent="0">
              <a:buNone/>
            </a:pPr>
            <a:r>
              <a:rPr lang="en-CA" dirty="0">
                <a:hlinkClick r:id="rId3"/>
              </a:rPr>
              <a:t>https://www.sitepoint.com/up-and-running-with-rbenv/</a:t>
            </a:r>
            <a:endParaRPr lang="en-CA" dirty="0">
              <a:hlinkClick r:id="rId4"/>
            </a:endParaRPr>
          </a:p>
          <a:p>
            <a:pPr marL="0" indent="0">
              <a:buNone/>
            </a:pPr>
            <a:r>
              <a:rPr lang="en-CA" dirty="0">
                <a:hlinkClick r:id="rId4"/>
              </a:rPr>
              <a:t>http://karloespiritu.github.io/cheatsheets/rbenv/</a:t>
            </a:r>
            <a:endParaRPr lang="en-CA" dirty="0"/>
          </a:p>
          <a:p>
            <a:endParaRPr lang="en-US" dirty="0"/>
          </a:p>
        </p:txBody>
      </p:sp>
      <p:sp>
        <p:nvSpPr>
          <p:cNvPr id="4" name="Rectangle 3">
            <a:extLst>
              <a:ext uri="{FF2B5EF4-FFF2-40B4-BE49-F238E27FC236}">
                <a16:creationId xmlns:a16="http://schemas.microsoft.com/office/drawing/2014/main" id="{AFFA45B0-B3CA-B040-AAEB-18AF2CC8C4D0}"/>
              </a:ext>
            </a:extLst>
          </p:cNvPr>
          <p:cNvSpPr/>
          <p:nvPr/>
        </p:nvSpPr>
        <p:spPr>
          <a:xfrm>
            <a:off x="2760134" y="3281680"/>
            <a:ext cx="6096000" cy="1477328"/>
          </a:xfrm>
          <a:prstGeom prst="rect">
            <a:avLst/>
          </a:prstGeom>
          <a:solidFill>
            <a:schemeClr val="bg1"/>
          </a:solidFill>
        </p:spPr>
        <p:txBody>
          <a:bodyPr>
            <a:spAutoFit/>
          </a:bodyPr>
          <a:lstStyle/>
          <a:p>
            <a:br>
              <a:rPr lang="en-CA" dirty="0"/>
            </a:br>
            <a:r>
              <a:rPr lang="en-CA" dirty="0" err="1"/>
              <a:t>rbenv</a:t>
            </a:r>
            <a:r>
              <a:rPr lang="en-CA" dirty="0"/>
              <a:t> install </a:t>
            </a:r>
            <a:r>
              <a:rPr lang="en-CA" dirty="0">
                <a:solidFill>
                  <a:srgbClr val="A5C261"/>
                </a:solidFill>
              </a:rPr>
              <a:t>2.6.2</a:t>
            </a:r>
            <a:br>
              <a:rPr lang="en-CA" dirty="0">
                <a:solidFill>
                  <a:srgbClr val="A5C261"/>
                </a:solidFill>
              </a:rPr>
            </a:br>
            <a:r>
              <a:rPr lang="en-CA" dirty="0" err="1"/>
              <a:t>rbenv</a:t>
            </a:r>
            <a:r>
              <a:rPr lang="en-CA" dirty="0"/>
              <a:t> local </a:t>
            </a:r>
            <a:r>
              <a:rPr lang="en-CA" dirty="0">
                <a:solidFill>
                  <a:srgbClr val="A5C261"/>
                </a:solidFill>
              </a:rPr>
              <a:t>2.6.2</a:t>
            </a:r>
            <a:br>
              <a:rPr lang="en-CA" dirty="0">
                <a:solidFill>
                  <a:srgbClr val="A5C261"/>
                </a:solidFill>
              </a:rPr>
            </a:br>
            <a:br>
              <a:rPr lang="en-CA" dirty="0">
                <a:solidFill>
                  <a:srgbClr val="A5C261"/>
                </a:solidFill>
              </a:rPr>
            </a:br>
            <a:endParaRPr lang="en-US" dirty="0"/>
          </a:p>
        </p:txBody>
      </p:sp>
    </p:spTree>
    <p:extLst>
      <p:ext uri="{BB962C8B-B14F-4D97-AF65-F5344CB8AC3E}">
        <p14:creationId xmlns:p14="http://schemas.microsoft.com/office/powerpoint/2010/main" val="3556047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7E7D-87A6-804B-ABCF-21119AF69902}"/>
              </a:ext>
            </a:extLst>
          </p:cNvPr>
          <p:cNvSpPr>
            <a:spLocks noGrp="1"/>
          </p:cNvSpPr>
          <p:nvPr>
            <p:ph type="title"/>
          </p:nvPr>
        </p:nvSpPr>
        <p:spPr/>
        <p:txBody>
          <a:bodyPr/>
          <a:lstStyle/>
          <a:p>
            <a:r>
              <a:rPr lang="en-US" dirty="0"/>
              <a:t>Bundler</a:t>
            </a:r>
          </a:p>
        </p:txBody>
      </p:sp>
      <p:sp>
        <p:nvSpPr>
          <p:cNvPr id="3" name="Content Placeholder 2">
            <a:extLst>
              <a:ext uri="{FF2B5EF4-FFF2-40B4-BE49-F238E27FC236}">
                <a16:creationId xmlns:a16="http://schemas.microsoft.com/office/drawing/2014/main" id="{89F3F6E2-B796-6A46-8C4A-ACF4BD3C3B11}"/>
              </a:ext>
            </a:extLst>
          </p:cNvPr>
          <p:cNvSpPr>
            <a:spLocks noGrp="1"/>
          </p:cNvSpPr>
          <p:nvPr>
            <p:ph idx="1"/>
          </p:nvPr>
        </p:nvSpPr>
        <p:spPr/>
        <p:txBody>
          <a:bodyPr/>
          <a:lstStyle/>
          <a:p>
            <a:r>
              <a:rPr lang="en-CA" dirty="0"/>
              <a:t>Bundler is the standard application dependency manager for Ruby</a:t>
            </a:r>
          </a:p>
          <a:p>
            <a:r>
              <a:rPr lang="en-CA" dirty="0">
                <a:hlinkClick r:id="rId3"/>
              </a:rPr>
              <a:t>https://bundler.io/</a:t>
            </a:r>
            <a:endParaRPr lang="en-CA" dirty="0"/>
          </a:p>
          <a:p>
            <a:pPr marL="0" indent="0">
              <a:buNone/>
            </a:pPr>
            <a:endParaRPr lang="en-CA" dirty="0"/>
          </a:p>
          <a:p>
            <a:endParaRPr lang="en-US" dirty="0"/>
          </a:p>
        </p:txBody>
      </p:sp>
      <p:sp>
        <p:nvSpPr>
          <p:cNvPr id="4" name="Rectangle 3">
            <a:extLst>
              <a:ext uri="{FF2B5EF4-FFF2-40B4-BE49-F238E27FC236}">
                <a16:creationId xmlns:a16="http://schemas.microsoft.com/office/drawing/2014/main" id="{20D4C87A-5A45-9649-BE2E-DCC0F94A3A9B}"/>
              </a:ext>
            </a:extLst>
          </p:cNvPr>
          <p:cNvSpPr/>
          <p:nvPr/>
        </p:nvSpPr>
        <p:spPr>
          <a:xfrm>
            <a:off x="3046411" y="4743271"/>
            <a:ext cx="6096000" cy="1200329"/>
          </a:xfrm>
          <a:prstGeom prst="rect">
            <a:avLst/>
          </a:prstGeom>
          <a:solidFill>
            <a:schemeClr val="bg1"/>
          </a:solidFill>
        </p:spPr>
        <p:txBody>
          <a:bodyPr>
            <a:spAutoFit/>
          </a:bodyPr>
          <a:lstStyle/>
          <a:p>
            <a:endParaRPr lang="en-CA" dirty="0">
              <a:solidFill>
                <a:srgbClr val="DA4939"/>
              </a:solidFill>
            </a:endParaRPr>
          </a:p>
          <a:p>
            <a:r>
              <a:rPr lang="en-CA" dirty="0">
                <a:solidFill>
                  <a:srgbClr val="DA4939"/>
                </a:solidFill>
              </a:rPr>
              <a:t>gem </a:t>
            </a:r>
            <a:r>
              <a:rPr lang="en-CA" dirty="0"/>
              <a:t>install bundler</a:t>
            </a:r>
            <a:br>
              <a:rPr lang="en-CA" dirty="0"/>
            </a:br>
            <a:r>
              <a:rPr lang="en-CA" dirty="0"/>
              <a:t>bundle install</a:t>
            </a:r>
          </a:p>
          <a:p>
            <a:endParaRPr lang="en-US" dirty="0"/>
          </a:p>
        </p:txBody>
      </p:sp>
    </p:spTree>
    <p:extLst>
      <p:ext uri="{BB962C8B-B14F-4D97-AF65-F5344CB8AC3E}">
        <p14:creationId xmlns:p14="http://schemas.microsoft.com/office/powerpoint/2010/main" val="3297100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3ED3C-86F7-7746-9ED7-3B593ADC0E50}"/>
              </a:ext>
            </a:extLst>
          </p:cNvPr>
          <p:cNvSpPr>
            <a:spLocks noGrp="1"/>
          </p:cNvSpPr>
          <p:nvPr>
            <p:ph type="title"/>
          </p:nvPr>
        </p:nvSpPr>
        <p:spPr/>
        <p:txBody>
          <a:bodyPr/>
          <a:lstStyle/>
          <a:p>
            <a:r>
              <a:rPr lang="en-US" dirty="0"/>
              <a:t>Link to presentation and blog post</a:t>
            </a:r>
          </a:p>
        </p:txBody>
      </p:sp>
      <p:sp>
        <p:nvSpPr>
          <p:cNvPr id="3" name="Content Placeholder 2">
            <a:extLst>
              <a:ext uri="{FF2B5EF4-FFF2-40B4-BE49-F238E27FC236}">
                <a16:creationId xmlns:a16="http://schemas.microsoft.com/office/drawing/2014/main" id="{DC76E84B-CF3A-8645-8995-15F89D841DEA}"/>
              </a:ext>
            </a:extLst>
          </p:cNvPr>
          <p:cNvSpPr>
            <a:spLocks noGrp="1"/>
          </p:cNvSpPr>
          <p:nvPr>
            <p:ph idx="1"/>
          </p:nvPr>
        </p:nvSpPr>
        <p:spPr/>
        <p:txBody>
          <a:bodyPr/>
          <a:lstStyle/>
          <a:p>
            <a:r>
              <a:rPr lang="en-CA" dirty="0">
                <a:hlinkClick r:id="rId2"/>
              </a:rPr>
              <a:t>https://github.com/ionut998/about_ruby</a:t>
            </a:r>
            <a:endParaRPr lang="en-US" dirty="0"/>
          </a:p>
        </p:txBody>
      </p:sp>
    </p:spTree>
    <p:extLst>
      <p:ext uri="{BB962C8B-B14F-4D97-AF65-F5344CB8AC3E}">
        <p14:creationId xmlns:p14="http://schemas.microsoft.com/office/powerpoint/2010/main" val="2903327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5F92A-A7FB-2744-93D8-57CBF2A69064}"/>
              </a:ext>
            </a:extLst>
          </p:cNvPr>
          <p:cNvSpPr>
            <a:spLocks noGrp="1"/>
          </p:cNvSpPr>
          <p:nvPr>
            <p:ph type="title"/>
          </p:nvPr>
        </p:nvSpPr>
        <p:spPr>
          <a:xfrm>
            <a:off x="1141413" y="618518"/>
            <a:ext cx="9905998" cy="994381"/>
          </a:xfrm>
        </p:spPr>
        <p:txBody>
          <a:bodyPr/>
          <a:lstStyle/>
          <a:p>
            <a:r>
              <a:rPr lang="en-CA" dirty="0"/>
              <a:t>Ruby </a:t>
            </a:r>
            <a:r>
              <a:rPr lang="en-CA" dirty="0" err="1"/>
              <a:t>BlockS</a:t>
            </a:r>
            <a:endParaRPr lang="en-US" dirty="0"/>
          </a:p>
        </p:txBody>
      </p:sp>
      <p:sp>
        <p:nvSpPr>
          <p:cNvPr id="3" name="Content Placeholder 2">
            <a:extLst>
              <a:ext uri="{FF2B5EF4-FFF2-40B4-BE49-F238E27FC236}">
                <a16:creationId xmlns:a16="http://schemas.microsoft.com/office/drawing/2014/main" id="{C11B6EAD-11F4-9F40-8299-86085F6F1BF2}"/>
              </a:ext>
            </a:extLst>
          </p:cNvPr>
          <p:cNvSpPr>
            <a:spLocks noGrp="1"/>
          </p:cNvSpPr>
          <p:nvPr>
            <p:ph idx="1"/>
          </p:nvPr>
        </p:nvSpPr>
        <p:spPr>
          <a:xfrm>
            <a:off x="1141413" y="1612899"/>
            <a:ext cx="9905998" cy="4838701"/>
          </a:xfrm>
          <a:noFill/>
        </p:spPr>
        <p:txBody>
          <a:bodyPr>
            <a:normAutofit/>
          </a:bodyPr>
          <a:lstStyle/>
          <a:p>
            <a:r>
              <a:rPr lang="en-CA" dirty="0"/>
              <a:t>A chunk of code that can be passed to a method</a:t>
            </a:r>
          </a:p>
          <a:p>
            <a:r>
              <a:rPr lang="en-CA" dirty="0"/>
              <a:t>Blocks can be passed to methods but they cannot be saved into variables.</a:t>
            </a:r>
            <a:endParaRPr lang="en-US" dirty="0"/>
          </a:p>
          <a:p>
            <a:endParaRPr lang="en-CA" dirty="0"/>
          </a:p>
        </p:txBody>
      </p:sp>
      <p:sp>
        <p:nvSpPr>
          <p:cNvPr id="30" name="Rectangle 29">
            <a:extLst>
              <a:ext uri="{FF2B5EF4-FFF2-40B4-BE49-F238E27FC236}">
                <a16:creationId xmlns:a16="http://schemas.microsoft.com/office/drawing/2014/main" id="{60DA7B44-EB61-4A40-AF94-3175BFD649FF}"/>
              </a:ext>
            </a:extLst>
          </p:cNvPr>
          <p:cNvSpPr/>
          <p:nvPr/>
        </p:nvSpPr>
        <p:spPr>
          <a:xfrm>
            <a:off x="2336800" y="3872637"/>
            <a:ext cx="6096000" cy="1754326"/>
          </a:xfrm>
          <a:prstGeom prst="rect">
            <a:avLst/>
          </a:prstGeom>
          <a:solidFill>
            <a:schemeClr val="bg1"/>
          </a:solidFill>
        </p:spPr>
        <p:txBody>
          <a:bodyPr>
            <a:spAutoFit/>
          </a:bodyPr>
          <a:lstStyle/>
          <a:p>
            <a:r>
              <a:rPr lang="en-CA" i="1" dirty="0">
                <a:solidFill>
                  <a:srgbClr val="BC9458"/>
                </a:solidFill>
              </a:rPr>
              <a:t># Single line:</a:t>
            </a:r>
            <a:br>
              <a:rPr lang="en-CA" i="1" dirty="0">
                <a:solidFill>
                  <a:srgbClr val="BC9458"/>
                </a:solidFill>
              </a:rPr>
            </a:br>
            <a:r>
              <a:rPr lang="en-CA" dirty="0"/>
              <a:t>[</a:t>
            </a:r>
            <a:r>
              <a:rPr lang="en-CA" dirty="0">
                <a:solidFill>
                  <a:srgbClr val="A5C261"/>
                </a:solidFill>
              </a:rPr>
              <a:t>1</a:t>
            </a:r>
            <a:r>
              <a:rPr lang="en-CA" dirty="0">
                <a:solidFill>
                  <a:srgbClr val="CC7832"/>
                </a:solidFill>
              </a:rPr>
              <a:t>, </a:t>
            </a:r>
            <a:r>
              <a:rPr lang="en-CA" dirty="0">
                <a:solidFill>
                  <a:srgbClr val="A5C261"/>
                </a:solidFill>
              </a:rPr>
              <a:t>2</a:t>
            </a:r>
            <a:r>
              <a:rPr lang="en-CA" dirty="0">
                <a:solidFill>
                  <a:srgbClr val="CC7832"/>
                </a:solidFill>
              </a:rPr>
              <a:t>, </a:t>
            </a:r>
            <a:r>
              <a:rPr lang="en-CA" dirty="0">
                <a:solidFill>
                  <a:srgbClr val="A5C261"/>
                </a:solidFill>
              </a:rPr>
              <a:t>3</a:t>
            </a:r>
            <a:r>
              <a:rPr lang="en-CA" dirty="0"/>
              <a:t>].each { </a:t>
            </a:r>
            <a:r>
              <a:rPr lang="en-CA" dirty="0">
                <a:solidFill>
                  <a:srgbClr val="CC7833"/>
                </a:solidFill>
              </a:rPr>
              <a:t>|</a:t>
            </a:r>
            <a:r>
              <a:rPr lang="en-CA" i="1" dirty="0">
                <a:solidFill>
                  <a:srgbClr val="9876AA"/>
                </a:solidFill>
              </a:rPr>
              <a:t>n</a:t>
            </a:r>
            <a:r>
              <a:rPr lang="en-CA" dirty="0">
                <a:solidFill>
                  <a:srgbClr val="CC7833"/>
                </a:solidFill>
              </a:rPr>
              <a:t>| </a:t>
            </a:r>
            <a:r>
              <a:rPr lang="en-CA" dirty="0"/>
              <a:t>puts </a:t>
            </a:r>
            <a:r>
              <a:rPr lang="en-CA" i="1" dirty="0">
                <a:solidFill>
                  <a:srgbClr val="9876AA"/>
                </a:solidFill>
              </a:rPr>
              <a:t>n </a:t>
            </a:r>
            <a:r>
              <a:rPr lang="en-CA" dirty="0"/>
              <a:t>}</a:t>
            </a:r>
            <a:br>
              <a:rPr lang="en-CA" dirty="0"/>
            </a:br>
            <a:r>
              <a:rPr lang="en-CA" i="1" dirty="0">
                <a:solidFill>
                  <a:srgbClr val="BC9458"/>
                </a:solidFill>
              </a:rPr>
              <a:t># Multi-line:</a:t>
            </a:r>
            <a:br>
              <a:rPr lang="en-CA" i="1" dirty="0">
                <a:solidFill>
                  <a:srgbClr val="BC9458"/>
                </a:solidFill>
              </a:rPr>
            </a:br>
            <a:r>
              <a:rPr lang="en-CA" dirty="0"/>
              <a:t>[</a:t>
            </a:r>
            <a:r>
              <a:rPr lang="en-CA" dirty="0">
                <a:solidFill>
                  <a:srgbClr val="A5C261"/>
                </a:solidFill>
              </a:rPr>
              <a:t>1</a:t>
            </a:r>
            <a:r>
              <a:rPr lang="en-CA" dirty="0">
                <a:solidFill>
                  <a:srgbClr val="CC7832"/>
                </a:solidFill>
              </a:rPr>
              <a:t>, </a:t>
            </a:r>
            <a:r>
              <a:rPr lang="en-CA" dirty="0">
                <a:solidFill>
                  <a:srgbClr val="A5C261"/>
                </a:solidFill>
              </a:rPr>
              <a:t>2</a:t>
            </a:r>
            <a:r>
              <a:rPr lang="en-CA" dirty="0">
                <a:solidFill>
                  <a:srgbClr val="CC7832"/>
                </a:solidFill>
              </a:rPr>
              <a:t>, </a:t>
            </a:r>
            <a:r>
              <a:rPr lang="en-CA" dirty="0">
                <a:solidFill>
                  <a:srgbClr val="A5C261"/>
                </a:solidFill>
              </a:rPr>
              <a:t>3</a:t>
            </a:r>
            <a:r>
              <a:rPr lang="en-CA" dirty="0"/>
              <a:t>].each </a:t>
            </a:r>
            <a:r>
              <a:rPr lang="en-CA" b="1" dirty="0">
                <a:solidFill>
                  <a:srgbClr val="CC7832"/>
                </a:solidFill>
              </a:rPr>
              <a:t>do </a:t>
            </a:r>
            <a:r>
              <a:rPr lang="en-CA" dirty="0">
                <a:solidFill>
                  <a:srgbClr val="CC7833"/>
                </a:solidFill>
              </a:rPr>
              <a:t>|</a:t>
            </a:r>
            <a:r>
              <a:rPr lang="en-CA" i="1" dirty="0">
                <a:solidFill>
                  <a:srgbClr val="9876AA"/>
                </a:solidFill>
              </a:rPr>
              <a:t>n</a:t>
            </a:r>
            <a:r>
              <a:rPr lang="en-CA" dirty="0">
                <a:solidFill>
                  <a:srgbClr val="CC7833"/>
                </a:solidFill>
              </a:rPr>
              <a:t>|</a:t>
            </a:r>
            <a:br>
              <a:rPr lang="en-CA" dirty="0">
                <a:solidFill>
                  <a:srgbClr val="CC7833"/>
                </a:solidFill>
              </a:rPr>
            </a:br>
            <a:r>
              <a:rPr lang="en-CA" dirty="0">
                <a:solidFill>
                  <a:srgbClr val="CC7833"/>
                </a:solidFill>
              </a:rPr>
              <a:t>  </a:t>
            </a:r>
            <a:r>
              <a:rPr lang="en-CA" dirty="0"/>
              <a:t>puts </a:t>
            </a:r>
            <a:r>
              <a:rPr lang="en-CA" i="1" dirty="0">
                <a:solidFill>
                  <a:srgbClr val="9876AA"/>
                </a:solidFill>
              </a:rPr>
              <a:t>n</a:t>
            </a:r>
            <a:br>
              <a:rPr lang="en-CA" i="1" dirty="0">
                <a:solidFill>
                  <a:srgbClr val="9876AA"/>
                </a:solidFill>
              </a:rPr>
            </a:br>
            <a:r>
              <a:rPr lang="en-CA" b="1" dirty="0">
                <a:solidFill>
                  <a:srgbClr val="CC7832"/>
                </a:solidFill>
              </a:rPr>
              <a:t>end</a:t>
            </a:r>
            <a:endParaRPr lang="en-US" dirty="0"/>
          </a:p>
        </p:txBody>
      </p:sp>
    </p:spTree>
    <p:extLst>
      <p:ext uri="{BB962C8B-B14F-4D97-AF65-F5344CB8AC3E}">
        <p14:creationId xmlns:p14="http://schemas.microsoft.com/office/powerpoint/2010/main" val="163276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117B3-1B9A-0D4A-8D08-E8C3096DABEB}"/>
              </a:ext>
            </a:extLst>
          </p:cNvPr>
          <p:cNvSpPr>
            <a:spLocks noGrp="1"/>
          </p:cNvSpPr>
          <p:nvPr>
            <p:ph type="title"/>
          </p:nvPr>
        </p:nvSpPr>
        <p:spPr/>
        <p:txBody>
          <a:bodyPr/>
          <a:lstStyle/>
          <a:p>
            <a:r>
              <a:rPr lang="en-CA" dirty="0"/>
              <a:t>Yield keyword</a:t>
            </a:r>
            <a:endParaRPr lang="en-US" dirty="0"/>
          </a:p>
        </p:txBody>
      </p:sp>
      <p:sp>
        <p:nvSpPr>
          <p:cNvPr id="3" name="Content Placeholder 2">
            <a:extLst>
              <a:ext uri="{FF2B5EF4-FFF2-40B4-BE49-F238E27FC236}">
                <a16:creationId xmlns:a16="http://schemas.microsoft.com/office/drawing/2014/main" id="{455A12F2-FF58-684E-9DFE-A0C28FDD4CDE}"/>
              </a:ext>
            </a:extLst>
          </p:cNvPr>
          <p:cNvSpPr>
            <a:spLocks noGrp="1"/>
          </p:cNvSpPr>
          <p:nvPr>
            <p:ph idx="1"/>
          </p:nvPr>
        </p:nvSpPr>
        <p:spPr/>
        <p:txBody>
          <a:bodyPr/>
          <a:lstStyle/>
          <a:p>
            <a:r>
              <a:rPr lang="en-CA" dirty="0"/>
              <a:t>Blocks can be executed using the keyword yield</a:t>
            </a:r>
            <a:endParaRPr lang="en-US" dirty="0"/>
          </a:p>
        </p:txBody>
      </p:sp>
      <p:sp>
        <p:nvSpPr>
          <p:cNvPr id="5" name="Rectangle 4">
            <a:extLst>
              <a:ext uri="{FF2B5EF4-FFF2-40B4-BE49-F238E27FC236}">
                <a16:creationId xmlns:a16="http://schemas.microsoft.com/office/drawing/2014/main" id="{423CBDBD-4EAC-B14D-B640-DD917CEFBBC6}"/>
              </a:ext>
            </a:extLst>
          </p:cNvPr>
          <p:cNvSpPr/>
          <p:nvPr/>
        </p:nvSpPr>
        <p:spPr>
          <a:xfrm>
            <a:off x="1141412" y="3275614"/>
            <a:ext cx="4412721" cy="1754326"/>
          </a:xfrm>
          <a:prstGeom prst="rect">
            <a:avLst/>
          </a:prstGeom>
          <a:solidFill>
            <a:schemeClr val="bg1"/>
          </a:solidFill>
        </p:spPr>
        <p:txBody>
          <a:bodyPr wrap="square">
            <a:spAutoFit/>
          </a:bodyPr>
          <a:lstStyle/>
          <a:p>
            <a:r>
              <a:rPr lang="en-CA" b="1" dirty="0">
                <a:solidFill>
                  <a:srgbClr val="CC7832"/>
                </a:solidFill>
              </a:rPr>
              <a:t>def </a:t>
            </a:r>
            <a:r>
              <a:rPr lang="en-CA" dirty="0" err="1">
                <a:solidFill>
                  <a:srgbClr val="FFC66D"/>
                </a:solidFill>
              </a:rPr>
              <a:t>run_code</a:t>
            </a:r>
            <a:br>
              <a:rPr lang="en-CA" dirty="0"/>
            </a:br>
            <a:r>
              <a:rPr lang="en-CA" dirty="0"/>
              <a:t>  </a:t>
            </a:r>
            <a:r>
              <a:rPr lang="en-CA" b="1" dirty="0">
                <a:solidFill>
                  <a:srgbClr val="CC7832"/>
                </a:solidFill>
              </a:rPr>
              <a:t>yield if </a:t>
            </a:r>
            <a:r>
              <a:rPr lang="en-CA" dirty="0" err="1"/>
              <a:t>block_given</a:t>
            </a:r>
            <a:r>
              <a:rPr lang="en-CA" dirty="0"/>
              <a:t>?</a:t>
            </a:r>
            <a:br>
              <a:rPr lang="en-CA" dirty="0"/>
            </a:br>
            <a:r>
              <a:rPr lang="en-CA" b="1" dirty="0">
                <a:solidFill>
                  <a:srgbClr val="CC7832"/>
                </a:solidFill>
              </a:rPr>
              <a:t>End</a:t>
            </a:r>
          </a:p>
          <a:p>
            <a:br>
              <a:rPr lang="en-CA" b="1" dirty="0">
                <a:solidFill>
                  <a:srgbClr val="CC7832"/>
                </a:solidFill>
              </a:rPr>
            </a:br>
            <a:r>
              <a:rPr lang="en-CA" dirty="0" err="1"/>
              <a:t>run_code</a:t>
            </a:r>
            <a:r>
              <a:rPr lang="en-CA" dirty="0"/>
              <a:t> { puts </a:t>
            </a:r>
            <a:r>
              <a:rPr lang="en-CA" b="1" dirty="0">
                <a:solidFill>
                  <a:srgbClr val="52A12E"/>
                </a:solidFill>
              </a:rPr>
              <a:t>"Block is being run" </a:t>
            </a:r>
            <a:r>
              <a:rPr lang="en-CA" dirty="0"/>
              <a:t>}</a:t>
            </a:r>
            <a:br>
              <a:rPr lang="en-CA" dirty="0"/>
            </a:br>
            <a:r>
              <a:rPr lang="en-CA" dirty="0">
                <a:solidFill>
                  <a:srgbClr val="CC7833"/>
                </a:solidFill>
              </a:rPr>
              <a:t>&gt; </a:t>
            </a:r>
            <a:r>
              <a:rPr lang="en-CA" b="1" dirty="0">
                <a:solidFill>
                  <a:srgbClr val="52A12E"/>
                </a:solidFill>
              </a:rPr>
              <a:t>"Block is being run"</a:t>
            </a:r>
            <a:endParaRPr lang="en-US" dirty="0"/>
          </a:p>
        </p:txBody>
      </p:sp>
      <p:sp>
        <p:nvSpPr>
          <p:cNvPr id="6" name="Rectangle 5">
            <a:extLst>
              <a:ext uri="{FF2B5EF4-FFF2-40B4-BE49-F238E27FC236}">
                <a16:creationId xmlns:a16="http://schemas.microsoft.com/office/drawing/2014/main" id="{6B793C4C-2B76-9D49-AE7D-D6FEC56333D2}"/>
              </a:ext>
            </a:extLst>
          </p:cNvPr>
          <p:cNvSpPr/>
          <p:nvPr/>
        </p:nvSpPr>
        <p:spPr>
          <a:xfrm>
            <a:off x="6096000" y="3275614"/>
            <a:ext cx="4690533" cy="1754326"/>
          </a:xfrm>
          <a:prstGeom prst="rect">
            <a:avLst/>
          </a:prstGeom>
          <a:solidFill>
            <a:schemeClr val="bg1"/>
          </a:solidFill>
        </p:spPr>
        <p:txBody>
          <a:bodyPr wrap="square">
            <a:spAutoFit/>
          </a:bodyPr>
          <a:lstStyle/>
          <a:p>
            <a:r>
              <a:rPr lang="en-CA" b="1" dirty="0">
                <a:solidFill>
                  <a:srgbClr val="CC7832"/>
                </a:solidFill>
              </a:rPr>
              <a:t>def </a:t>
            </a:r>
            <a:r>
              <a:rPr lang="en-CA" dirty="0" err="1">
                <a:solidFill>
                  <a:srgbClr val="FFC66D"/>
                </a:solidFill>
              </a:rPr>
              <a:t>run_code</a:t>
            </a:r>
            <a:r>
              <a:rPr lang="en-CA" dirty="0"/>
              <a:t>(</a:t>
            </a:r>
            <a:r>
              <a:rPr lang="en-CA" dirty="0">
                <a:solidFill>
                  <a:srgbClr val="CC7833"/>
                </a:solidFill>
              </a:rPr>
              <a:t>&amp;</a:t>
            </a:r>
            <a:r>
              <a:rPr lang="en-CA" i="1" dirty="0">
                <a:solidFill>
                  <a:srgbClr val="9876AA"/>
                </a:solidFill>
              </a:rPr>
              <a:t>block1</a:t>
            </a:r>
            <a:r>
              <a:rPr lang="en-CA" dirty="0"/>
              <a:t>)</a:t>
            </a:r>
            <a:br>
              <a:rPr lang="en-CA" dirty="0"/>
            </a:br>
            <a:r>
              <a:rPr lang="en-CA" dirty="0"/>
              <a:t>  </a:t>
            </a:r>
            <a:r>
              <a:rPr lang="en-CA" i="1" dirty="0">
                <a:solidFill>
                  <a:srgbClr val="9876AA"/>
                </a:solidFill>
              </a:rPr>
              <a:t>block1</a:t>
            </a:r>
            <a:r>
              <a:rPr lang="en-CA" dirty="0"/>
              <a:t>.call</a:t>
            </a:r>
            <a:br>
              <a:rPr lang="en-CA" dirty="0"/>
            </a:br>
            <a:r>
              <a:rPr lang="en-CA" b="1" dirty="0">
                <a:solidFill>
                  <a:srgbClr val="CC7832"/>
                </a:solidFill>
              </a:rPr>
              <a:t>end</a:t>
            </a:r>
          </a:p>
          <a:p>
            <a:br>
              <a:rPr lang="en-CA" b="1" dirty="0">
                <a:solidFill>
                  <a:srgbClr val="CC7832"/>
                </a:solidFill>
              </a:rPr>
            </a:br>
            <a:r>
              <a:rPr lang="en-CA" dirty="0" err="1"/>
              <a:t>run_code</a:t>
            </a:r>
            <a:r>
              <a:rPr lang="en-CA" dirty="0"/>
              <a:t> { puts </a:t>
            </a:r>
            <a:r>
              <a:rPr lang="en-CA" b="1" dirty="0">
                <a:solidFill>
                  <a:srgbClr val="52A12E"/>
                </a:solidFill>
              </a:rPr>
              <a:t>"Block is being run" </a:t>
            </a:r>
            <a:r>
              <a:rPr lang="en-CA" dirty="0"/>
              <a:t>}</a:t>
            </a:r>
            <a:br>
              <a:rPr lang="en-CA" dirty="0"/>
            </a:br>
            <a:r>
              <a:rPr lang="en-CA" dirty="0">
                <a:solidFill>
                  <a:srgbClr val="CC7833"/>
                </a:solidFill>
              </a:rPr>
              <a:t>&gt; </a:t>
            </a:r>
            <a:r>
              <a:rPr lang="en-CA" b="1" dirty="0">
                <a:solidFill>
                  <a:srgbClr val="52A12E"/>
                </a:solidFill>
              </a:rPr>
              <a:t>"Block is being run"</a:t>
            </a:r>
            <a:endParaRPr lang="en-US" dirty="0"/>
          </a:p>
        </p:txBody>
      </p:sp>
    </p:spTree>
    <p:extLst>
      <p:ext uri="{BB962C8B-B14F-4D97-AF65-F5344CB8AC3E}">
        <p14:creationId xmlns:p14="http://schemas.microsoft.com/office/powerpoint/2010/main" val="2574653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9E08-10AD-9A41-9682-89955D066A84}"/>
              </a:ext>
            </a:extLst>
          </p:cNvPr>
          <p:cNvSpPr>
            <a:spLocks noGrp="1"/>
          </p:cNvSpPr>
          <p:nvPr>
            <p:ph type="title"/>
          </p:nvPr>
        </p:nvSpPr>
        <p:spPr>
          <a:xfrm>
            <a:off x="1141414" y="99166"/>
            <a:ext cx="9905998" cy="617616"/>
          </a:xfrm>
        </p:spPr>
        <p:txBody>
          <a:bodyPr/>
          <a:lstStyle/>
          <a:p>
            <a:r>
              <a:rPr lang="en-US" dirty="0"/>
              <a:t>The return statement within a block</a:t>
            </a:r>
          </a:p>
        </p:txBody>
      </p:sp>
      <p:sp>
        <p:nvSpPr>
          <p:cNvPr id="3" name="Content Placeholder 2">
            <a:extLst>
              <a:ext uri="{FF2B5EF4-FFF2-40B4-BE49-F238E27FC236}">
                <a16:creationId xmlns:a16="http://schemas.microsoft.com/office/drawing/2014/main" id="{5A961D95-0317-D44D-9355-0EDC8584C54B}"/>
              </a:ext>
            </a:extLst>
          </p:cNvPr>
          <p:cNvSpPr>
            <a:spLocks noGrp="1"/>
          </p:cNvSpPr>
          <p:nvPr>
            <p:ph idx="1"/>
          </p:nvPr>
        </p:nvSpPr>
        <p:spPr>
          <a:xfrm>
            <a:off x="1141414" y="716782"/>
            <a:ext cx="9905998" cy="6141218"/>
          </a:xfrm>
        </p:spPr>
        <p:txBody>
          <a:bodyPr>
            <a:normAutofit/>
          </a:bodyPr>
          <a:lstStyle/>
          <a:p>
            <a:endParaRPr lang="en-CA" sz="2000" dirty="0"/>
          </a:p>
          <a:p>
            <a:r>
              <a:rPr lang="en-CA" sz="2000" dirty="0"/>
              <a:t>The `return` statement returns from the current method and not from the block.</a:t>
            </a:r>
          </a:p>
          <a:p>
            <a:endParaRPr lang="en-CA" sz="2000" i="1" dirty="0"/>
          </a:p>
          <a:p>
            <a:pPr marL="0" indent="0">
              <a:buNone/>
            </a:pPr>
            <a:endParaRPr lang="en-CA" sz="2000" i="1" dirty="0"/>
          </a:p>
          <a:p>
            <a:pPr marL="0" indent="0">
              <a:buNone/>
            </a:pPr>
            <a:endParaRPr lang="en-CA" sz="2000" i="1" dirty="0"/>
          </a:p>
          <a:p>
            <a:endParaRPr lang="en-CA" sz="2000" dirty="0"/>
          </a:p>
          <a:p>
            <a:r>
              <a:rPr lang="en-CA" sz="2000" dirty="0"/>
              <a:t>If we run the same call from within a method (test2) then the call will return from the test2 method</a:t>
            </a:r>
            <a:endParaRPr lang="en-CA" sz="2000" i="1" dirty="0"/>
          </a:p>
          <a:p>
            <a:endParaRPr lang="en-CA" i="1" dirty="0"/>
          </a:p>
        </p:txBody>
      </p:sp>
      <p:sp>
        <p:nvSpPr>
          <p:cNvPr id="4" name="Rectangle 3">
            <a:extLst>
              <a:ext uri="{FF2B5EF4-FFF2-40B4-BE49-F238E27FC236}">
                <a16:creationId xmlns:a16="http://schemas.microsoft.com/office/drawing/2014/main" id="{B37E55D6-804D-764D-B9CD-56816769B76F}"/>
              </a:ext>
            </a:extLst>
          </p:cNvPr>
          <p:cNvSpPr/>
          <p:nvPr/>
        </p:nvSpPr>
        <p:spPr>
          <a:xfrm>
            <a:off x="3044826" y="1825399"/>
            <a:ext cx="6096000" cy="1477328"/>
          </a:xfrm>
          <a:prstGeom prst="rect">
            <a:avLst/>
          </a:prstGeom>
          <a:solidFill>
            <a:schemeClr val="bg1"/>
          </a:solidFill>
        </p:spPr>
        <p:txBody>
          <a:bodyPr wrap="square">
            <a:spAutoFit/>
          </a:bodyPr>
          <a:lstStyle/>
          <a:p>
            <a:r>
              <a:rPr lang="en-CA" b="1" dirty="0">
                <a:solidFill>
                  <a:srgbClr val="CC7832"/>
                </a:solidFill>
              </a:rPr>
              <a:t>def </a:t>
            </a:r>
            <a:r>
              <a:rPr lang="en-CA" dirty="0">
                <a:solidFill>
                  <a:srgbClr val="FFC66D"/>
                </a:solidFill>
              </a:rPr>
              <a:t>test</a:t>
            </a:r>
            <a:br>
              <a:rPr lang="en-CA" dirty="0">
                <a:solidFill>
                  <a:srgbClr val="FFC66D"/>
                </a:solidFill>
              </a:rPr>
            </a:br>
            <a:r>
              <a:rPr lang="en-CA" dirty="0">
                <a:solidFill>
                  <a:srgbClr val="FFC66D"/>
                </a:solidFill>
              </a:rPr>
              <a:t>  </a:t>
            </a:r>
            <a:r>
              <a:rPr lang="en-CA" b="1" dirty="0">
                <a:solidFill>
                  <a:srgbClr val="CC7832"/>
                </a:solidFill>
              </a:rPr>
              <a:t>yield</a:t>
            </a:r>
            <a:br>
              <a:rPr lang="en-CA" b="1" dirty="0">
                <a:solidFill>
                  <a:srgbClr val="CC7832"/>
                </a:solidFill>
              </a:rPr>
            </a:br>
            <a:r>
              <a:rPr lang="en-CA" b="1" dirty="0">
                <a:solidFill>
                  <a:srgbClr val="CC7832"/>
                </a:solidFill>
              </a:rPr>
              <a:t>end</a:t>
            </a:r>
            <a:br>
              <a:rPr lang="en-CA" dirty="0"/>
            </a:br>
            <a:r>
              <a:rPr lang="en-CA" dirty="0">
                <a:solidFill>
                  <a:srgbClr val="DA4939"/>
                </a:solidFill>
              </a:rPr>
              <a:t>test </a:t>
            </a:r>
            <a:r>
              <a:rPr lang="en-CA" dirty="0"/>
              <a:t>{ </a:t>
            </a:r>
            <a:r>
              <a:rPr lang="en-CA" b="1" dirty="0">
                <a:solidFill>
                  <a:srgbClr val="CC7832"/>
                </a:solidFill>
              </a:rPr>
              <a:t>return </a:t>
            </a:r>
            <a:r>
              <a:rPr lang="en-CA" dirty="0">
                <a:solidFill>
                  <a:srgbClr val="A5C261"/>
                </a:solidFill>
              </a:rPr>
              <a:t>3 </a:t>
            </a:r>
            <a:r>
              <a:rPr lang="en-CA" dirty="0"/>
              <a:t>}</a:t>
            </a:r>
            <a:br>
              <a:rPr lang="en-CA" dirty="0"/>
            </a:br>
            <a:r>
              <a:rPr lang="en-CA" dirty="0">
                <a:solidFill>
                  <a:srgbClr val="CC7833"/>
                </a:solidFill>
              </a:rPr>
              <a:t>&gt; </a:t>
            </a:r>
            <a:r>
              <a:rPr lang="en-CA" dirty="0" err="1">
                <a:solidFill>
                  <a:srgbClr val="DA4939"/>
                </a:solidFill>
              </a:rPr>
              <a:t>LocalJumpError</a:t>
            </a:r>
            <a:r>
              <a:rPr lang="en-CA" dirty="0"/>
              <a:t>: unexpected </a:t>
            </a:r>
            <a:r>
              <a:rPr lang="en-CA" b="1" dirty="0">
                <a:solidFill>
                  <a:srgbClr val="CC7832"/>
                </a:solidFill>
              </a:rPr>
              <a:t>return</a:t>
            </a:r>
            <a:endParaRPr lang="en-US" dirty="0"/>
          </a:p>
        </p:txBody>
      </p:sp>
      <p:sp>
        <p:nvSpPr>
          <p:cNvPr id="6" name="Rectangle 5">
            <a:extLst>
              <a:ext uri="{FF2B5EF4-FFF2-40B4-BE49-F238E27FC236}">
                <a16:creationId xmlns:a16="http://schemas.microsoft.com/office/drawing/2014/main" id="{65C5D3A2-0231-A747-9E97-F0775DBD7BC7}"/>
              </a:ext>
            </a:extLst>
          </p:cNvPr>
          <p:cNvSpPr/>
          <p:nvPr/>
        </p:nvSpPr>
        <p:spPr>
          <a:xfrm>
            <a:off x="2909359" y="4420087"/>
            <a:ext cx="6096000" cy="1754326"/>
          </a:xfrm>
          <a:prstGeom prst="rect">
            <a:avLst/>
          </a:prstGeom>
          <a:solidFill>
            <a:schemeClr val="bg1"/>
          </a:solidFill>
        </p:spPr>
        <p:txBody>
          <a:bodyPr>
            <a:spAutoFit/>
          </a:bodyPr>
          <a:lstStyle/>
          <a:p>
            <a:r>
              <a:rPr lang="en-CA" b="1" dirty="0">
                <a:solidFill>
                  <a:srgbClr val="CC7832"/>
                </a:solidFill>
              </a:rPr>
              <a:t>def </a:t>
            </a:r>
            <a:r>
              <a:rPr lang="en-CA" dirty="0">
                <a:solidFill>
                  <a:srgbClr val="FFC66D"/>
                </a:solidFill>
              </a:rPr>
              <a:t>test2</a:t>
            </a:r>
            <a:br>
              <a:rPr lang="en-CA" dirty="0">
                <a:solidFill>
                  <a:srgbClr val="FFC66D"/>
                </a:solidFill>
              </a:rPr>
            </a:br>
            <a:r>
              <a:rPr lang="en-CA" dirty="0">
                <a:solidFill>
                  <a:srgbClr val="FFC66D"/>
                </a:solidFill>
              </a:rPr>
              <a:t>  </a:t>
            </a:r>
            <a:r>
              <a:rPr lang="en-CA" dirty="0">
                <a:solidFill>
                  <a:srgbClr val="DA4939"/>
                </a:solidFill>
              </a:rPr>
              <a:t>test </a:t>
            </a:r>
            <a:r>
              <a:rPr lang="en-CA" dirty="0"/>
              <a:t>{ </a:t>
            </a:r>
            <a:r>
              <a:rPr lang="en-CA" b="1" dirty="0">
                <a:solidFill>
                  <a:srgbClr val="CC7832"/>
                </a:solidFill>
              </a:rPr>
              <a:t>return </a:t>
            </a:r>
            <a:r>
              <a:rPr lang="en-CA" dirty="0">
                <a:solidFill>
                  <a:srgbClr val="A5C261"/>
                </a:solidFill>
              </a:rPr>
              <a:t>3 </a:t>
            </a:r>
            <a:r>
              <a:rPr lang="en-CA" dirty="0"/>
              <a:t>}</a:t>
            </a:r>
            <a:br>
              <a:rPr lang="en-CA" dirty="0"/>
            </a:br>
            <a:r>
              <a:rPr lang="en-CA" dirty="0"/>
              <a:t>  print </a:t>
            </a:r>
            <a:r>
              <a:rPr lang="en-CA" dirty="0">
                <a:solidFill>
                  <a:srgbClr val="6A8759"/>
                </a:solidFill>
              </a:rPr>
              <a:t>'hello'</a:t>
            </a:r>
            <a:br>
              <a:rPr lang="en-CA" dirty="0">
                <a:solidFill>
                  <a:srgbClr val="6A8759"/>
                </a:solidFill>
              </a:rPr>
            </a:br>
            <a:r>
              <a:rPr lang="en-CA" b="1" dirty="0">
                <a:solidFill>
                  <a:srgbClr val="CC7832"/>
                </a:solidFill>
              </a:rPr>
              <a:t>end</a:t>
            </a:r>
            <a:br>
              <a:rPr lang="en-CA" b="1" dirty="0">
                <a:solidFill>
                  <a:srgbClr val="CC7832"/>
                </a:solidFill>
              </a:rPr>
            </a:br>
            <a:r>
              <a:rPr lang="en-CA" dirty="0"/>
              <a:t>test2</a:t>
            </a:r>
            <a:br>
              <a:rPr lang="en-CA" dirty="0"/>
            </a:br>
            <a:r>
              <a:rPr lang="en-CA" dirty="0">
                <a:solidFill>
                  <a:srgbClr val="CC7833"/>
                </a:solidFill>
              </a:rPr>
              <a:t>&gt; </a:t>
            </a:r>
            <a:r>
              <a:rPr lang="en-CA" dirty="0">
                <a:solidFill>
                  <a:srgbClr val="A5C261"/>
                </a:solidFill>
              </a:rPr>
              <a:t>3</a:t>
            </a:r>
            <a:endParaRPr lang="en-US" dirty="0"/>
          </a:p>
        </p:txBody>
      </p:sp>
    </p:spTree>
    <p:extLst>
      <p:ext uri="{BB962C8B-B14F-4D97-AF65-F5344CB8AC3E}">
        <p14:creationId xmlns:p14="http://schemas.microsoft.com/office/powerpoint/2010/main" val="28500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2CE8-E210-8F46-89F5-F6205F33A869}"/>
              </a:ext>
            </a:extLst>
          </p:cNvPr>
          <p:cNvSpPr>
            <a:spLocks noGrp="1"/>
          </p:cNvSpPr>
          <p:nvPr>
            <p:ph type="title"/>
          </p:nvPr>
        </p:nvSpPr>
        <p:spPr>
          <a:xfrm>
            <a:off x="1141413" y="618518"/>
            <a:ext cx="9905998" cy="736149"/>
          </a:xfrm>
        </p:spPr>
        <p:txBody>
          <a:bodyPr/>
          <a:lstStyle/>
          <a:p>
            <a:r>
              <a:rPr lang="en-CA" b="1" dirty="0"/>
              <a:t>break and next </a:t>
            </a:r>
            <a:r>
              <a:rPr lang="en-CA" dirty="0"/>
              <a:t>within a block</a:t>
            </a:r>
            <a:endParaRPr lang="en-US" dirty="0"/>
          </a:p>
        </p:txBody>
      </p:sp>
      <p:sp>
        <p:nvSpPr>
          <p:cNvPr id="3" name="Content Placeholder 2">
            <a:extLst>
              <a:ext uri="{FF2B5EF4-FFF2-40B4-BE49-F238E27FC236}">
                <a16:creationId xmlns:a16="http://schemas.microsoft.com/office/drawing/2014/main" id="{EFBDD5A3-F542-4644-8AB6-C3EFA94388BB}"/>
              </a:ext>
            </a:extLst>
          </p:cNvPr>
          <p:cNvSpPr>
            <a:spLocks noGrp="1"/>
          </p:cNvSpPr>
          <p:nvPr>
            <p:ph idx="1"/>
          </p:nvPr>
        </p:nvSpPr>
        <p:spPr>
          <a:xfrm>
            <a:off x="1141412" y="1354667"/>
            <a:ext cx="9905999" cy="5503333"/>
          </a:xfrm>
        </p:spPr>
        <p:txBody>
          <a:bodyPr>
            <a:normAutofit/>
          </a:bodyPr>
          <a:lstStyle/>
          <a:p>
            <a:r>
              <a:rPr lang="en-CA" dirty="0"/>
              <a:t>Within a block you can use the </a:t>
            </a:r>
            <a:r>
              <a:rPr lang="en-CA" b="1" dirty="0"/>
              <a:t>`break` </a:t>
            </a:r>
            <a:r>
              <a:rPr lang="en-CA" dirty="0"/>
              <a:t>keyword to jump out of the block </a:t>
            </a:r>
            <a:r>
              <a:rPr lang="en-CA" b="1" dirty="0"/>
              <a:t>and `next` </a:t>
            </a:r>
            <a:r>
              <a:rPr lang="en-CA" dirty="0"/>
              <a:t>to skip the rest of the current iteration.</a:t>
            </a:r>
          </a:p>
          <a:p>
            <a:endParaRPr lang="en-CA" dirty="0"/>
          </a:p>
          <a:p>
            <a:endParaRPr lang="en-CA" dirty="0"/>
          </a:p>
          <a:p>
            <a:endParaRPr lang="en-CA" dirty="0"/>
          </a:p>
          <a:p>
            <a:endParaRPr lang="en-CA" dirty="0"/>
          </a:p>
          <a:p>
            <a:endParaRPr lang="en-CA" dirty="0"/>
          </a:p>
          <a:p>
            <a:r>
              <a:rPr lang="en-CA" dirty="0"/>
              <a:t>A value can also be passed to the `break` and this value will get returned in the same way as return works for a method</a:t>
            </a:r>
          </a:p>
          <a:p>
            <a:endParaRPr lang="en-CA" dirty="0"/>
          </a:p>
          <a:p>
            <a:endParaRPr lang="en-CA" dirty="0"/>
          </a:p>
          <a:p>
            <a:endParaRPr lang="en-CA" dirty="0"/>
          </a:p>
        </p:txBody>
      </p:sp>
      <p:sp>
        <p:nvSpPr>
          <p:cNvPr id="5" name="Rectangle 4">
            <a:extLst>
              <a:ext uri="{FF2B5EF4-FFF2-40B4-BE49-F238E27FC236}">
                <a16:creationId xmlns:a16="http://schemas.microsoft.com/office/drawing/2014/main" id="{ADAD8F38-0247-E846-BC2E-67EFDCD35868}"/>
              </a:ext>
            </a:extLst>
          </p:cNvPr>
          <p:cNvSpPr/>
          <p:nvPr/>
        </p:nvSpPr>
        <p:spPr>
          <a:xfrm>
            <a:off x="2513011" y="2352007"/>
            <a:ext cx="7162800" cy="1754326"/>
          </a:xfrm>
          <a:prstGeom prst="rect">
            <a:avLst/>
          </a:prstGeom>
          <a:solidFill>
            <a:schemeClr val="bg1"/>
          </a:solidFill>
        </p:spPr>
        <p:txBody>
          <a:bodyPr wrap="square">
            <a:spAutoFit/>
          </a:bodyPr>
          <a:lstStyle/>
          <a:p>
            <a:r>
              <a:rPr lang="en-CA" b="1" dirty="0">
                <a:solidFill>
                  <a:srgbClr val="CC7832"/>
                </a:solidFill>
              </a:rPr>
              <a:t>def </a:t>
            </a:r>
            <a:r>
              <a:rPr lang="en-CA" dirty="0">
                <a:solidFill>
                  <a:srgbClr val="FFC66D"/>
                </a:solidFill>
              </a:rPr>
              <a:t>test</a:t>
            </a:r>
            <a:br>
              <a:rPr lang="en-CA" dirty="0">
                <a:solidFill>
                  <a:srgbClr val="FFC66D"/>
                </a:solidFill>
              </a:rPr>
            </a:br>
            <a:r>
              <a:rPr lang="en-CA" dirty="0">
                <a:solidFill>
                  <a:srgbClr val="FFC66D"/>
                </a:solidFill>
              </a:rPr>
              <a:t>  </a:t>
            </a:r>
            <a:r>
              <a:rPr lang="en-CA" b="1" dirty="0">
                <a:solidFill>
                  <a:srgbClr val="CC7832"/>
                </a:solidFill>
              </a:rPr>
              <a:t>yield</a:t>
            </a:r>
            <a:br>
              <a:rPr lang="en-CA" b="1" dirty="0">
                <a:solidFill>
                  <a:srgbClr val="CC7832"/>
                </a:solidFill>
              </a:rPr>
            </a:br>
            <a:r>
              <a:rPr lang="en-CA" b="1" dirty="0">
                <a:solidFill>
                  <a:srgbClr val="CC7832"/>
                </a:solidFill>
              </a:rPr>
              <a:t>end</a:t>
            </a:r>
            <a:br>
              <a:rPr lang="en-CA" b="1" dirty="0">
                <a:solidFill>
                  <a:srgbClr val="CC7832"/>
                </a:solidFill>
              </a:rPr>
            </a:br>
            <a:r>
              <a:rPr lang="en-CA" dirty="0">
                <a:solidFill>
                  <a:srgbClr val="DA4939"/>
                </a:solidFill>
              </a:rPr>
              <a:t>test </a:t>
            </a:r>
            <a:r>
              <a:rPr lang="en-CA" dirty="0"/>
              <a:t>{ </a:t>
            </a:r>
            <a:r>
              <a:rPr lang="en-CA" b="1" dirty="0">
                <a:solidFill>
                  <a:srgbClr val="CC7832"/>
                </a:solidFill>
              </a:rPr>
              <a:t>break</a:t>
            </a:r>
            <a:r>
              <a:rPr lang="en-CA" dirty="0">
                <a:solidFill>
                  <a:srgbClr val="CC7832"/>
                </a:solidFill>
              </a:rPr>
              <a:t>; </a:t>
            </a:r>
            <a:r>
              <a:rPr lang="en-CA" dirty="0"/>
              <a:t>puts </a:t>
            </a:r>
            <a:r>
              <a:rPr lang="en-CA" dirty="0">
                <a:solidFill>
                  <a:srgbClr val="6A8759"/>
                </a:solidFill>
              </a:rPr>
              <a:t>'hello' </a:t>
            </a:r>
            <a:r>
              <a:rPr lang="en-CA" dirty="0"/>
              <a:t>}</a:t>
            </a:r>
            <a:br>
              <a:rPr lang="en-CA" dirty="0"/>
            </a:br>
            <a:r>
              <a:rPr lang="en-CA" dirty="0">
                <a:solidFill>
                  <a:srgbClr val="CC7833"/>
                </a:solidFill>
              </a:rPr>
              <a:t>&gt; </a:t>
            </a:r>
            <a:r>
              <a:rPr lang="en-CA" b="1" dirty="0">
                <a:solidFill>
                  <a:srgbClr val="CC7832"/>
                </a:solidFill>
              </a:rPr>
              <a:t>nil</a:t>
            </a:r>
            <a:br>
              <a:rPr lang="en-CA" b="1" dirty="0">
                <a:solidFill>
                  <a:srgbClr val="CC7832"/>
                </a:solidFill>
              </a:rPr>
            </a:br>
            <a:r>
              <a:rPr lang="en-CA" i="1" dirty="0">
                <a:solidFill>
                  <a:srgbClr val="BC9458"/>
                </a:solidFill>
              </a:rPr>
              <a:t># we can see here that the rest of the block `puts 'hello'` does not get executed</a:t>
            </a:r>
            <a:endParaRPr lang="en-US" dirty="0"/>
          </a:p>
        </p:txBody>
      </p:sp>
      <p:sp>
        <p:nvSpPr>
          <p:cNvPr id="6" name="Rectangle 5">
            <a:extLst>
              <a:ext uri="{FF2B5EF4-FFF2-40B4-BE49-F238E27FC236}">
                <a16:creationId xmlns:a16="http://schemas.microsoft.com/office/drawing/2014/main" id="{F029F696-673F-2C4B-AE99-285DC6BE4FBB}"/>
              </a:ext>
            </a:extLst>
          </p:cNvPr>
          <p:cNvSpPr/>
          <p:nvPr/>
        </p:nvSpPr>
        <p:spPr>
          <a:xfrm>
            <a:off x="2513011" y="4217589"/>
            <a:ext cx="7162800" cy="923330"/>
          </a:xfrm>
          <a:prstGeom prst="rect">
            <a:avLst/>
          </a:prstGeom>
          <a:solidFill>
            <a:schemeClr val="bg1"/>
          </a:solidFill>
        </p:spPr>
        <p:txBody>
          <a:bodyPr wrap="square">
            <a:spAutoFit/>
          </a:bodyPr>
          <a:lstStyle/>
          <a:p>
            <a:r>
              <a:rPr lang="en-CA" dirty="0">
                <a:solidFill>
                  <a:srgbClr val="DA4939"/>
                </a:solidFill>
              </a:rPr>
              <a:t>test </a:t>
            </a:r>
            <a:r>
              <a:rPr lang="en-CA" dirty="0"/>
              <a:t>{ </a:t>
            </a:r>
            <a:r>
              <a:rPr lang="en-CA" b="1" dirty="0">
                <a:solidFill>
                  <a:srgbClr val="CC7832"/>
                </a:solidFill>
              </a:rPr>
              <a:t>next</a:t>
            </a:r>
            <a:r>
              <a:rPr lang="en-CA" dirty="0">
                <a:solidFill>
                  <a:srgbClr val="CC7832"/>
                </a:solidFill>
              </a:rPr>
              <a:t>; </a:t>
            </a:r>
            <a:r>
              <a:rPr lang="en-CA" dirty="0"/>
              <a:t>puts </a:t>
            </a:r>
            <a:r>
              <a:rPr lang="en-CA" dirty="0">
                <a:solidFill>
                  <a:srgbClr val="6A8759"/>
                </a:solidFill>
              </a:rPr>
              <a:t>'hello' </a:t>
            </a:r>
            <a:r>
              <a:rPr lang="en-CA" dirty="0"/>
              <a:t>}</a:t>
            </a:r>
            <a:br>
              <a:rPr lang="en-CA" dirty="0"/>
            </a:br>
            <a:r>
              <a:rPr lang="en-CA" dirty="0">
                <a:solidFill>
                  <a:srgbClr val="CC7833"/>
                </a:solidFill>
              </a:rPr>
              <a:t>&gt; </a:t>
            </a:r>
            <a:r>
              <a:rPr lang="en-CA" b="1" dirty="0">
                <a:solidFill>
                  <a:srgbClr val="CC7832"/>
                </a:solidFill>
              </a:rPr>
              <a:t>nil</a:t>
            </a:r>
            <a:br>
              <a:rPr lang="en-CA" b="1" dirty="0">
                <a:solidFill>
                  <a:srgbClr val="CC7832"/>
                </a:solidFill>
              </a:rPr>
            </a:br>
            <a:r>
              <a:rPr lang="en-CA" i="1" dirty="0">
                <a:solidFill>
                  <a:srgbClr val="BC9458"/>
                </a:solidFill>
              </a:rPr>
              <a:t># same here, the rest of the block does not get executed</a:t>
            </a:r>
            <a:endParaRPr lang="en-US" dirty="0"/>
          </a:p>
        </p:txBody>
      </p:sp>
      <p:sp>
        <p:nvSpPr>
          <p:cNvPr id="7" name="Rectangle 6">
            <a:extLst>
              <a:ext uri="{FF2B5EF4-FFF2-40B4-BE49-F238E27FC236}">
                <a16:creationId xmlns:a16="http://schemas.microsoft.com/office/drawing/2014/main" id="{2042196F-FDA9-0047-81EB-22BB2F2BB815}"/>
              </a:ext>
            </a:extLst>
          </p:cNvPr>
          <p:cNvSpPr/>
          <p:nvPr/>
        </p:nvSpPr>
        <p:spPr>
          <a:xfrm>
            <a:off x="2513011" y="6175506"/>
            <a:ext cx="7020456" cy="646331"/>
          </a:xfrm>
          <a:prstGeom prst="rect">
            <a:avLst/>
          </a:prstGeom>
          <a:solidFill>
            <a:schemeClr val="bg1"/>
          </a:solidFill>
        </p:spPr>
        <p:txBody>
          <a:bodyPr wrap="square">
            <a:spAutoFit/>
          </a:bodyPr>
          <a:lstStyle/>
          <a:p>
            <a:r>
              <a:rPr lang="en-CA" dirty="0">
                <a:solidFill>
                  <a:srgbClr val="DA4939"/>
                </a:solidFill>
              </a:rPr>
              <a:t>test </a:t>
            </a:r>
            <a:r>
              <a:rPr lang="en-CA" dirty="0"/>
              <a:t>{ </a:t>
            </a:r>
            <a:r>
              <a:rPr lang="en-CA" b="1" dirty="0">
                <a:solidFill>
                  <a:srgbClr val="CC7832"/>
                </a:solidFill>
              </a:rPr>
              <a:t>break </a:t>
            </a:r>
            <a:r>
              <a:rPr lang="en-CA" dirty="0">
                <a:solidFill>
                  <a:srgbClr val="6A8759"/>
                </a:solidFill>
              </a:rPr>
              <a:t>'hello2'</a:t>
            </a:r>
            <a:r>
              <a:rPr lang="en-CA" dirty="0">
                <a:solidFill>
                  <a:srgbClr val="CC7832"/>
                </a:solidFill>
              </a:rPr>
              <a:t>; </a:t>
            </a:r>
            <a:r>
              <a:rPr lang="en-CA" dirty="0"/>
              <a:t>puts </a:t>
            </a:r>
            <a:r>
              <a:rPr lang="en-CA" dirty="0">
                <a:solidFill>
                  <a:srgbClr val="6A8759"/>
                </a:solidFill>
              </a:rPr>
              <a:t>'hello' </a:t>
            </a:r>
            <a:r>
              <a:rPr lang="en-CA" dirty="0"/>
              <a:t>}</a:t>
            </a:r>
            <a:br>
              <a:rPr lang="en-CA" dirty="0"/>
            </a:br>
            <a:r>
              <a:rPr lang="en-CA" dirty="0">
                <a:solidFill>
                  <a:srgbClr val="CC7833"/>
                </a:solidFill>
              </a:rPr>
              <a:t>&gt; </a:t>
            </a:r>
            <a:r>
              <a:rPr lang="en-CA" dirty="0"/>
              <a:t>hello2</a:t>
            </a:r>
            <a:endParaRPr lang="en-US" dirty="0"/>
          </a:p>
        </p:txBody>
      </p:sp>
    </p:spTree>
    <p:extLst>
      <p:ext uri="{BB962C8B-B14F-4D97-AF65-F5344CB8AC3E}">
        <p14:creationId xmlns:p14="http://schemas.microsoft.com/office/powerpoint/2010/main" val="33097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{D348163E-E88C-6945-BAAC-1CDF5D093D5D}tf10001122</Template>
  <TotalTime>16891</TotalTime>
  <Words>2926</Words>
  <Application>Microsoft Macintosh PowerPoint</Application>
  <PresentationFormat>Widescreen</PresentationFormat>
  <Paragraphs>370</Paragraphs>
  <Slides>53</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Trebuchet MS</vt:lpstr>
      <vt:lpstr>Tw Cen MT</vt:lpstr>
      <vt:lpstr>Circuit</vt:lpstr>
      <vt:lpstr>Ruby for newbies</vt:lpstr>
      <vt:lpstr>PowerPoint Presentation</vt:lpstr>
      <vt:lpstr>Presentation structure</vt:lpstr>
      <vt:lpstr>Overview</vt:lpstr>
      <vt:lpstr>Ruby performance</vt:lpstr>
      <vt:lpstr>Ruby BlockS</vt:lpstr>
      <vt:lpstr>Yield keyword</vt:lpstr>
      <vt:lpstr>The return statement within a block</vt:lpstr>
      <vt:lpstr>break and next within a block</vt:lpstr>
      <vt:lpstr>Ruby Procs</vt:lpstr>
      <vt:lpstr>Ruby Lambda</vt:lpstr>
      <vt:lpstr>Differences between Lambdas and Procs</vt:lpstr>
      <vt:lpstr>How lambdas and procs handle arguments</vt:lpstr>
      <vt:lpstr>Return statement within lambdas and procs</vt:lpstr>
      <vt:lpstr>RUBY modules </vt:lpstr>
      <vt:lpstr>Include</vt:lpstr>
      <vt:lpstr>Including a module does not override existent methods </vt:lpstr>
      <vt:lpstr>Prepend</vt:lpstr>
      <vt:lpstr>Extend</vt:lpstr>
      <vt:lpstr>Monkey patching</vt:lpstr>
      <vt:lpstr>Redefining a method on a class</vt:lpstr>
      <vt:lpstr>Redefining a method on a particular instance of a Class</vt:lpstr>
      <vt:lpstr>Enumerable</vt:lpstr>
      <vt:lpstr>select</vt:lpstr>
      <vt:lpstr>find</vt:lpstr>
      <vt:lpstr>reject </vt:lpstr>
      <vt:lpstr>uniq</vt:lpstr>
      <vt:lpstr>any?</vt:lpstr>
      <vt:lpstr>Handling errors</vt:lpstr>
      <vt:lpstr>Ruby errors hierarchy </vt:lpstr>
      <vt:lpstr>Creating a custom error class</vt:lpstr>
      <vt:lpstr>Raising an error</vt:lpstr>
      <vt:lpstr>Debugging Ruby</vt:lpstr>
      <vt:lpstr>.anscestors </vt:lpstr>
      <vt:lpstr>.methods and .instance_methods</vt:lpstr>
      <vt:lpstr>.caller</vt:lpstr>
      <vt:lpstr>.source_location</vt:lpstr>
      <vt:lpstr>.owner </vt:lpstr>
      <vt:lpstr>Byebug library</vt:lpstr>
      <vt:lpstr>Debug external libraries bundle show  </vt:lpstr>
      <vt:lpstr>Debug external libraries bundle open </vt:lpstr>
      <vt:lpstr>installing a gem locally</vt:lpstr>
      <vt:lpstr>Useful to know Difference between symbols and strings </vt:lpstr>
      <vt:lpstr>Constants can be redefined </vt:lpstr>
      <vt:lpstr>Calling private methods</vt:lpstr>
      <vt:lpstr>Casting an empty string </vt:lpstr>
      <vt:lpstr>Interactive Ruby console IRB</vt:lpstr>
      <vt:lpstr>Execute Ruby code directly</vt:lpstr>
      <vt:lpstr>Symbol to proc</vt:lpstr>
      <vt:lpstr>True, False and Nil are objects as well</vt:lpstr>
      <vt:lpstr>Rbenv</vt:lpstr>
      <vt:lpstr>Bundler</vt:lpstr>
      <vt:lpstr>Link to presentation and blog post</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Ruby for newbies</dc:title>
  <dc:creator>Alexandru Anca</dc:creator>
  <cp:lastModifiedBy>Alexandru Anca</cp:lastModifiedBy>
  <cp:revision>77</cp:revision>
  <dcterms:created xsi:type="dcterms:W3CDTF">2019-04-03T15:29:20Z</dcterms:created>
  <dcterms:modified xsi:type="dcterms:W3CDTF">2019-04-16T12:55:14Z</dcterms:modified>
</cp:coreProperties>
</file>