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556B1-2511-4CE3-9D3F-AA631F2292B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20F23-7860-4EA7-B8FB-D8341E08E9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6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08441-4273-6497-7E0B-9DF596DDE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8E3BA1-A1E4-D0EC-6002-0ADFB6122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8BB80D-1440-6918-1739-8F57B48B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D53627-6E54-8918-A4BC-9D84DA60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006CE7-1FBD-97E5-BC68-5DDD672D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36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EA5E5-AA1D-F0D2-BC63-7DC645C2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A1A5C8-7CF5-DA68-C773-B8CEE599A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4A76D9-9951-14FB-7CCF-26E5F71B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84A08-5279-4383-B61C-5393CF09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C9BCCA-C889-B71E-FA0D-2D94AF0E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99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1DED7C-B2B8-9E64-021B-5F85BE78D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79B6AD-BC30-1291-E8FE-881B52ED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0E5673-0285-6C3D-D4D6-C7E4EEA1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31E37-12E0-8983-8B58-2286495A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AE85F4-6273-8527-15B1-E35D9E08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4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046AB-FE3A-182F-160D-6B14A3A3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81F824-2323-D0EA-A423-FA59299C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F7C0C5-4D1F-D2F2-CF0D-AC60457D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469462-DF7C-E157-5765-95F869D4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256AB5-FDB8-56A8-917B-35D5E867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3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E8836-C8C7-FD04-2D9A-31881BEB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5FE923-2EA6-3430-9CF6-E594B933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F2F9-316B-5EE1-AE96-724B483A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05D0A4-2EEA-B8B3-0826-7CFEBAF4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9AF60E-3136-1748-ED62-46256295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4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AEF3A-C429-BDD7-B1BF-CE7820A9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DC0CC-6BD7-2FD6-AE73-A5BA7FCF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FE06F4-7A2E-0E75-7533-209B3A42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700D10-6187-6D40-526C-5608E500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F23276-1AED-4FD7-D43F-5A53BAD7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ACC0F1-131F-0A80-7CC7-40B852F2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6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A299B-0337-0E47-F8AF-EABA4AEF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1809DA-9507-20F3-F50D-142D0B3F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22C98D-B4D9-2D61-E2EA-99D571A3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32CFC8-E12E-2532-545B-C8351C0B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37D467-C626-0719-8548-01735991F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C6B8A7-D3A2-F948-0E1A-C9E61CE4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051644-56F3-611E-6CA7-2B535F2D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F13A79-9874-F780-B30B-2A1AA009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1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B47DD7-1B94-DE4A-E611-6779C697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0749D6-07EB-9770-80D3-579702FE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93BFA8-E334-6218-6A77-15DFD574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F51EB0-528C-B510-9C9D-48E2212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1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C59D96-DCD6-8B46-52C5-EBBB8A77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295B84-15DD-0E35-4246-337E2689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BE4CEC-BDA4-32AB-2007-ADBE9201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85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AFA305-52F5-5B47-5172-B92BE96E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2F747D-9D39-554F-B285-CBB06C80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73934D-24B3-F060-EE2D-38C162287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8C36F4-53AF-2A93-5A2E-8D873741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874FDA-386B-215E-10AA-B1D3F707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3BA9E4-8ED2-5437-0CF4-20A39DDC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0D011-8302-C745-4B90-521AB280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8FAD65-7A50-B689-A47D-9C82F45FD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FA6D7E-B79F-529C-E13E-A46D71BE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AD447F-AB3A-E99D-4AC9-A7A6BAAB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D467CD-D013-65F7-2B65-B1B54A21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F5EE25-AC30-1D49-8FF5-0EDC09AF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70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F8D7C58-20FC-A874-C5AC-24BD3292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87F18B-79F1-A962-1DF5-6618E107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D1ABA7-9C0B-EF06-94E9-980A90226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E498-FD38-4A1E-A1BA-442F477350A0}" type="datetimeFigureOut">
              <a:rPr lang="it-IT" smtClean="0"/>
              <a:t>12/07/2022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91E328-C935-1B86-E917-6BD019511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DB7C4-8734-FE3E-B005-225A0A18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C1D3-28DD-45CA-91EA-28C054237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3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Data_Encryption_Stand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File:Attenzione_architetto_fr_01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026" name="Picture 2" descr="What is the Data Encryption Standard (DES)? - SDxCentral">
            <a:extLst>
              <a:ext uri="{FF2B5EF4-FFF2-40B4-BE49-F238E27FC236}">
                <a16:creationId xmlns:a16="http://schemas.microsoft.com/office/drawing/2014/main" id="{C15BD69E-A4F7-9211-021B-8C99251B6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3882"/>
          <a:stretch/>
        </p:blipFill>
        <p:spPr bwMode="auto">
          <a:xfrm>
            <a:off x="21" y="3"/>
            <a:ext cx="1219198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09E41B-BE33-4CCC-6FA1-215C16F73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0051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Algoritmo DES</a:t>
            </a:r>
            <a:br>
              <a:rPr lang="it-IT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it-IT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Data </a:t>
            </a:r>
            <a:r>
              <a:rPr lang="it-IT" b="1" dirty="0" err="1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Encryption</a:t>
            </a:r>
            <a:r>
              <a:rPr lang="it-IT" b="1" dirty="0"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Standard</a:t>
            </a:r>
            <a:br>
              <a:rPr lang="it-IT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0570FF-F526-DA7B-464D-1C21B7DC6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6284"/>
            <a:ext cx="9144000" cy="1908313"/>
          </a:xfrm>
        </p:spPr>
        <p:txBody>
          <a:bodyPr>
            <a:normAutofit fontScale="85000" lnSpcReduction="20000"/>
          </a:bodyPr>
          <a:lstStyle/>
          <a:p>
            <a:r>
              <a:rPr lang="it-IT" sz="2900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Studenti</a:t>
            </a:r>
          </a:p>
          <a:p>
            <a:r>
              <a:rPr lang="it-IT" sz="3801" b="1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Marchesani Carmine - 113916</a:t>
            </a:r>
          </a:p>
          <a:p>
            <a:r>
              <a:rPr lang="it-IT" sz="3801" b="1" dirty="0" err="1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Donici</a:t>
            </a:r>
            <a:r>
              <a:rPr lang="it-IT" sz="3801" b="1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Ionut Bogdan - 109585</a:t>
            </a:r>
          </a:p>
          <a:p>
            <a:r>
              <a:rPr lang="it-IT" sz="3801" b="1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Minetti Loris Emanuele - 115346</a:t>
            </a:r>
          </a:p>
          <a:p>
            <a:endParaRPr lang="it-IT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5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0B80D-2C46-FE3C-CFF4-31BDDACA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 –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Permutation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DC2CDA-87A1-A3DB-70FC-5A8FC94AA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b="1" dirty="0"/>
              <a:t>M</a:t>
            </a:r>
            <a:r>
              <a:rPr lang="it-IT" dirty="0"/>
              <a:t> </a:t>
            </a:r>
            <a:r>
              <a:rPr lang="it-IT" sz="1600" dirty="0"/>
              <a:t>0000 0001 0010 0011 0100 0101 0110 0111 1000 1001 1010 1011 1100 1101 1110 1111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000" b="1" dirty="0"/>
              <a:t>IP</a:t>
            </a:r>
            <a:r>
              <a:rPr lang="it-IT" sz="1600" dirty="0"/>
              <a:t>  1100 1100 0000 0000 1100 1100 1111 1111    1111 0000 1010 1010 1111 0000 1010 1010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800" b="1" dirty="0"/>
              <a:t>L</a:t>
            </a:r>
            <a:r>
              <a:rPr lang="it-IT" sz="1800" b="1" baseline="-25000" dirty="0"/>
              <a:t>0</a:t>
            </a:r>
            <a:r>
              <a:rPr lang="it-IT" sz="1600" dirty="0"/>
              <a:t>   1100 1100 0000 0000 1100 1100 1111 1111          </a:t>
            </a:r>
            <a:r>
              <a:rPr lang="it-IT" sz="1800" b="1" dirty="0"/>
              <a:t>R</a:t>
            </a:r>
            <a:r>
              <a:rPr lang="it-IT" sz="1800" b="1" baseline="-25000" dirty="0"/>
              <a:t>0</a:t>
            </a:r>
            <a:r>
              <a:rPr lang="it-IT" sz="1600" dirty="0"/>
              <a:t>     1111 0000 1010 1010 1111 0000 1010 1010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2AD3D6-4ACE-73D6-1D7D-CB2574F3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054" y="365125"/>
            <a:ext cx="3344984" cy="1737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8708A38-22AA-1A3F-7766-E7845489E420}"/>
              </a:ext>
            </a:extLst>
          </p:cNvPr>
          <p:cNvCxnSpPr>
            <a:cxnSpLocks/>
          </p:cNvCxnSpPr>
          <p:nvPr/>
        </p:nvCxnSpPr>
        <p:spPr>
          <a:xfrm>
            <a:off x="3497989" y="2733565"/>
            <a:ext cx="0" cy="694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50E203-7DF5-3E94-6467-F379266E814C}"/>
              </a:ext>
            </a:extLst>
          </p:cNvPr>
          <p:cNvSpPr txBox="1"/>
          <p:nvPr/>
        </p:nvSpPr>
        <p:spPr>
          <a:xfrm>
            <a:off x="3665245" y="2782413"/>
            <a:ext cx="163215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1" b="1" dirty="0"/>
              <a:t>IP</a:t>
            </a:r>
          </a:p>
          <a:p>
            <a:pPr algn="ctr"/>
            <a:r>
              <a:rPr lang="it-IT" sz="1801" dirty="0"/>
              <a:t> </a:t>
            </a:r>
            <a:r>
              <a:rPr lang="it-IT" sz="1801" dirty="0" err="1"/>
              <a:t>permutation</a:t>
            </a:r>
            <a:endParaRPr lang="it-IT" sz="1801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71A9CEA-D252-B939-17B7-B84BD1889EE5}"/>
              </a:ext>
            </a:extLst>
          </p:cNvPr>
          <p:cNvCxnSpPr>
            <a:cxnSpLocks/>
          </p:cNvCxnSpPr>
          <p:nvPr/>
        </p:nvCxnSpPr>
        <p:spPr>
          <a:xfrm>
            <a:off x="4923289" y="3704081"/>
            <a:ext cx="0" cy="63186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4D5FC36-4836-2F54-0757-FA7C30B4B45A}"/>
              </a:ext>
            </a:extLst>
          </p:cNvPr>
          <p:cNvCxnSpPr>
            <a:cxnSpLocks/>
          </p:cNvCxnSpPr>
          <p:nvPr/>
        </p:nvCxnSpPr>
        <p:spPr>
          <a:xfrm flipH="1">
            <a:off x="3394857" y="4070160"/>
            <a:ext cx="540775" cy="629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833319D-7D41-FEA4-1A88-C32DAB9DEF4D}"/>
              </a:ext>
            </a:extLst>
          </p:cNvPr>
          <p:cNvCxnSpPr>
            <a:cxnSpLocks/>
          </p:cNvCxnSpPr>
          <p:nvPr/>
        </p:nvCxnSpPr>
        <p:spPr>
          <a:xfrm>
            <a:off x="5769429" y="4066031"/>
            <a:ext cx="678425" cy="539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9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47F11-531C-DF49-5755-92B46A7F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3315"/>
            <a:ext cx="8266469" cy="1149043"/>
          </a:xfrm>
        </p:spPr>
        <p:txBody>
          <a:bodyPr/>
          <a:lstStyle/>
          <a:p>
            <a:r>
              <a:rPr lang="it-IT" b="1" dirty="0"/>
              <a:t>The formula 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A86CB785-8CBA-7E39-13EC-586C635EE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58" y="2723637"/>
            <a:ext cx="3562415" cy="949061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A445C6-C9A6-77C6-BC65-A4F6D1D5F126}"/>
              </a:ext>
            </a:extLst>
          </p:cNvPr>
          <p:cNvSpPr txBox="1"/>
          <p:nvPr/>
        </p:nvSpPr>
        <p:spPr>
          <a:xfrm>
            <a:off x="510659" y="1690688"/>
            <a:ext cx="67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Ora si procede attraverso 16 iterazioni tale che 1 &lt;= n &lt;= 16 utilizzando la seguente formula.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934BD249-8321-18AF-1259-C42B3C017FC3}"/>
              </a:ext>
            </a:extLst>
          </p:cNvPr>
          <p:cNvSpPr txBox="1"/>
          <p:nvPr/>
        </p:nvSpPr>
        <p:spPr>
          <a:xfrm>
            <a:off x="510658" y="4059317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funzione </a:t>
            </a:r>
            <a:r>
              <a:rPr lang="it-IT" i="1" dirty="0"/>
              <a:t>f </a:t>
            </a:r>
            <a:r>
              <a:rPr lang="it-IT" dirty="0"/>
              <a:t>opera su due blocchi da 32 bit ed una chiave, </a:t>
            </a:r>
            <a:r>
              <a:rPr lang="it-IT" dirty="0" err="1"/>
              <a:t>K</a:t>
            </a:r>
            <a:r>
              <a:rPr lang="it-IT" baseline="-25000" dirty="0" err="1"/>
              <a:t>n</a:t>
            </a:r>
            <a:r>
              <a:rPr lang="it-IT" dirty="0"/>
              <a:t>, da 48 bit per produrre un blocco da 32 bit che rappresenta il risultato della applicazione della </a:t>
            </a:r>
            <a:r>
              <a:rPr lang="it-IT" b="1" dirty="0"/>
              <a:t>S-Box</a:t>
            </a:r>
            <a:r>
              <a:rPr lang="it-IT" dirty="0"/>
              <a:t> ed una permutazione.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07616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3002E-6732-77AB-CD2E-3F1FAB7E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Estensione di </a:t>
            </a:r>
            <a:r>
              <a:rPr lang="it-IT" b="1" dirty="0" err="1"/>
              <a:t>R</a:t>
            </a:r>
            <a:r>
              <a:rPr lang="it-IT" b="1" baseline="-25000" dirty="0" err="1"/>
              <a:t>n</a:t>
            </a:r>
            <a:r>
              <a:rPr lang="it-IT" b="1" dirty="0"/>
              <a:t> da 32 bit a 48 bit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686D54-13ED-0024-0425-3495B5BF6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929" y="1690688"/>
            <a:ext cx="2629267" cy="1838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514692-CC8E-AF05-A5CB-C86F9CABD318}"/>
              </a:ext>
            </a:extLst>
          </p:cNvPr>
          <p:cNvSpPr txBox="1"/>
          <p:nvPr/>
        </p:nvSpPr>
        <p:spPr>
          <a:xfrm>
            <a:off x="2062635" y="3900949"/>
            <a:ext cx="7861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Attraverso l’utilizzo della tabella E prendiamo il blocco </a:t>
            </a:r>
            <a:r>
              <a:rPr lang="it-IT" dirty="0" err="1"/>
              <a:t>Rn</a:t>
            </a:r>
            <a:r>
              <a:rPr lang="it-IT" dirty="0"/>
              <a:t>, il quale è da 32 bit, e lo portiamo a 48 bit in modo da poter applicare l’operazione di XOR con la chiave di riferimento </a:t>
            </a:r>
            <a:r>
              <a:rPr lang="it-IT" dirty="0" err="1"/>
              <a:t>K</a:t>
            </a:r>
            <a:r>
              <a:rPr lang="it-IT" baseline="-25000" dirty="0" err="1"/>
              <a:t>n</a:t>
            </a:r>
            <a:r>
              <a:rPr lang="it-IT" dirty="0"/>
              <a:t>.</a:t>
            </a:r>
          </a:p>
          <a:p>
            <a:endParaRPr lang="it-IT" dirty="0"/>
          </a:p>
          <a:p>
            <a:pPr algn="just"/>
            <a:r>
              <a:rPr lang="it-IT" dirty="0"/>
              <a:t>Il risultato ottenuto viene suddiviso in gruppi da 6 bit ognuno, ai quali viene applicata la funzione S-Box portandoli da 6 bit a 4 bit.</a:t>
            </a:r>
          </a:p>
          <a:p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548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13354C-4990-E841-42C9-45765C05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50" y="883701"/>
            <a:ext cx="2252868" cy="1325563"/>
          </a:xfrm>
        </p:spPr>
        <p:txBody>
          <a:bodyPr/>
          <a:lstStyle/>
          <a:p>
            <a:r>
              <a:rPr lang="it-IT" b="1" dirty="0"/>
              <a:t>S-BOX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797972-06AA-3E03-B02B-0C752ACE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3140765"/>
            <a:ext cx="10515600" cy="33588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La S-Box è una tabella che permette la riduzione di un gruppo di bit da 6 a 4.</a:t>
            </a:r>
          </a:p>
          <a:p>
            <a:pPr marL="0" indent="0" algn="just">
              <a:buNone/>
            </a:pPr>
            <a:r>
              <a:rPr lang="it-IT" sz="2000" dirty="0"/>
              <a:t>Vengono presi il primo e l’ultimo bit dei 6 bit. La loro combinazione indica la riga da prendere in considerazione della tabella S. </a:t>
            </a:r>
          </a:p>
          <a:p>
            <a:pPr marL="0" indent="0" algn="just">
              <a:buNone/>
            </a:pPr>
            <a:r>
              <a:rPr lang="it-IT" sz="2000" dirty="0"/>
              <a:t>I 4 bit interni, invece, rappresentano in formato decimale il valore della colonna di riferimento. Ciò che si trova all’interno della cella data dalla loro intersezione viene preso e trasformato in binario.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A863126-C84D-CE87-C064-2DB9A6AF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298" y="365125"/>
            <a:ext cx="6556823" cy="2362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4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569B-C206-638C-2F51-0CE45D96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57" y="530856"/>
            <a:ext cx="3038059" cy="1325563"/>
          </a:xfrm>
        </p:spPr>
        <p:txBody>
          <a:bodyPr>
            <a:normAutofit fontScale="90000"/>
          </a:bodyPr>
          <a:lstStyle/>
          <a:p>
            <a:r>
              <a:rPr lang="it-IT" b="1" dirty="0" err="1"/>
              <a:t>Permutation</a:t>
            </a:r>
            <a:r>
              <a:rPr lang="it-IT" b="1" dirty="0"/>
              <a:t> and Next-Step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F84755-C343-72A5-E32C-61614F0B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50" y="2141537"/>
            <a:ext cx="9319482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Con la stringa ottenuta dall’applicazione dell’ S-Box viene applicata la permutazione seguendo la tabella </a:t>
            </a:r>
            <a:r>
              <a:rPr lang="it-IT" sz="2000" b="1" dirty="0"/>
              <a:t>P</a:t>
            </a:r>
            <a:r>
              <a:rPr lang="it-IT" sz="2000" dirty="0"/>
              <a:t>.  </a:t>
            </a:r>
          </a:p>
          <a:p>
            <a:pPr marL="0" indent="0">
              <a:buNone/>
            </a:pPr>
            <a:r>
              <a:rPr lang="it-IT" sz="2000" dirty="0"/>
              <a:t>Otteniamo così la stringa </a:t>
            </a:r>
            <a:r>
              <a:rPr lang="it-IT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0010 0011 0100 1010 1010 1001 1011 1011.</a:t>
            </a:r>
          </a:p>
          <a:p>
            <a:pPr marL="0" indent="0">
              <a:buNone/>
            </a:pPr>
            <a:r>
              <a:rPr lang="it-IT" sz="2000" dirty="0"/>
              <a:t>A quest’ultima applichiamo la seguente formula:</a:t>
            </a:r>
          </a:p>
          <a:p>
            <a:pPr marL="0" indent="0">
              <a:buNone/>
            </a:pPr>
            <a:endParaRPr lang="pt-BR" sz="1400" b="1" i="1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pt-BR" sz="1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 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r>
              <a:rPr lang="pt-BR" sz="1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+ 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pt-BR" sz="1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, 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r>
              <a:rPr lang="pt-BR" sz="1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)</a:t>
            </a:r>
          </a:p>
          <a:p>
            <a:pPr marL="0" indent="0">
              <a:buNone/>
            </a:pPr>
            <a:r>
              <a:rPr lang="it-IT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= 1100 1100 0000 0000 1100 1100 1111 1111</a:t>
            </a:r>
            <a:br>
              <a:rPr lang="it-IT" sz="1400" dirty="0"/>
            </a:br>
            <a:r>
              <a:rPr lang="it-IT" sz="1400" dirty="0"/>
              <a:t>   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+ 0010 0011 0100 1010 1010 1001 1011 1011</a:t>
            </a:r>
            <a:br>
              <a:rPr lang="it-IT" sz="1400" dirty="0"/>
            </a:br>
            <a:r>
              <a:rPr lang="it-IT" sz="1400" dirty="0"/>
              <a:t>  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1110 1111 0100 1010 0110 0101 0100 0100</a:t>
            </a:r>
          </a:p>
          <a:p>
            <a:pPr marL="0" indent="0">
              <a:buNone/>
            </a:pPr>
            <a:endParaRPr lang="it-IT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000" dirty="0"/>
              <a:t>Al prossimo round otteniamo L2=R1, ovvero il blocco appena calcolato. Il prossimo da calcolare sarà  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pt-BR" sz="1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r>
              <a:rPr lang="pt-BR" sz="1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+ f(R</a:t>
            </a:r>
            <a:r>
              <a:rPr lang="pt-BR" sz="1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</a:t>
            </a:r>
            <a:r>
              <a:rPr lang="pt-BR" sz="14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it-IT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it-IT" sz="2000" dirty="0"/>
              <a:t>Continueremo così fino al 16esimo round.</a:t>
            </a:r>
            <a:endParaRPr lang="it-IT" sz="2000" i="1" dirty="0"/>
          </a:p>
          <a:p>
            <a:pPr marL="0" indent="0">
              <a:buNone/>
            </a:pPr>
            <a:endParaRPr lang="it-IT" sz="2000" i="1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3E8F15-4DB8-58AC-BB08-FD39B215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375" y="742161"/>
            <a:ext cx="1914935" cy="2798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55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D44AB-E4F3-B5C7-553C-FBC07E25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CypherText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E986C-7FDA-A89B-A370-070F59E9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/>
              <a:t>Prendendo il blocco L</a:t>
            </a:r>
            <a:r>
              <a:rPr lang="it-IT" sz="1800" baseline="-25000" dirty="0"/>
              <a:t>16</a:t>
            </a:r>
            <a:r>
              <a:rPr lang="it-IT" sz="1800" dirty="0"/>
              <a:t> ed R</a:t>
            </a:r>
            <a:r>
              <a:rPr lang="it-IT" sz="1800" baseline="-25000" dirty="0"/>
              <a:t>16</a:t>
            </a:r>
            <a:r>
              <a:rPr lang="it-IT" sz="1800" dirty="0"/>
              <a:t>, invertiamo il loro ordine e li concateniamo, mettendo R</a:t>
            </a:r>
            <a:r>
              <a:rPr lang="it-IT" sz="1800" baseline="-25000" dirty="0"/>
              <a:t>16</a:t>
            </a:r>
            <a:r>
              <a:rPr lang="it-IT" sz="1800" dirty="0"/>
              <a:t> a sinistra, e L</a:t>
            </a:r>
            <a:r>
              <a:rPr lang="it-IT" sz="1800" baseline="-25000" dirty="0"/>
              <a:t>16</a:t>
            </a:r>
            <a:r>
              <a:rPr lang="it-IT" sz="1800" dirty="0"/>
              <a:t> a destra.</a:t>
            </a:r>
          </a:p>
          <a:p>
            <a:pPr marL="0" indent="0">
              <a:buNone/>
            </a:pPr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pt-BR" sz="18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</a:t>
            </a:r>
            <a:r>
              <a:rPr lang="pt-BR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</a:t>
            </a:r>
            <a:r>
              <a:rPr lang="pt-BR" sz="1800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00001010 01001100 11011001 10010101 01000011 01000010 00110010 00110100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dirty="0"/>
              <a:t>A questo punto applicheremo una permutazione seguendo la tabella IP-1 ottenendo così la seguente sequenza di bit:</a:t>
            </a:r>
          </a:p>
          <a:p>
            <a:pPr marL="0" indent="0">
              <a:buNone/>
            </a:pPr>
            <a:r>
              <a:rPr lang="it-IT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IP</a:t>
            </a:r>
            <a:r>
              <a:rPr lang="it-IT" sz="1800" b="1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-1</a:t>
            </a:r>
            <a:r>
              <a:rPr lang="it-IT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10000101 11101000 00010011 01010100 00001111 00001010 10110100 00000101</a:t>
            </a:r>
            <a:endParaRPr lang="it-IT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</a:rPr>
              <a:t>Che in esadecimale corrisponde a: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70C0"/>
                </a:solidFill>
              </a:rPr>
              <a:t>85E813540F0AB405</a:t>
            </a:r>
          </a:p>
          <a:p>
            <a:pPr marL="0" indent="0">
              <a:buNone/>
            </a:pPr>
            <a:endParaRPr lang="it-IT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sz="1800" b="1" dirty="0">
              <a:solidFill>
                <a:srgbClr val="0070C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D7034E-1B78-5E5C-E267-28C7C2D3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04" y="4463792"/>
            <a:ext cx="3620005" cy="1848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reccia angolare in su 6">
            <a:extLst>
              <a:ext uri="{FF2B5EF4-FFF2-40B4-BE49-F238E27FC236}">
                <a16:creationId xmlns:a16="http://schemas.microsoft.com/office/drawing/2014/main" id="{04D78382-151A-A3B0-70C1-21B366AE1B76}"/>
              </a:ext>
            </a:extLst>
          </p:cNvPr>
          <p:cNvSpPr/>
          <p:nvPr/>
        </p:nvSpPr>
        <p:spPr>
          <a:xfrm rot="5400000">
            <a:off x="1477295" y="5215859"/>
            <a:ext cx="776750" cy="1145458"/>
          </a:xfrm>
          <a:prstGeom prst="bentUpArrow">
            <a:avLst>
              <a:gd name="adj1" fmla="val 1730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E66F80-0C07-9D96-8D6D-C0B5713DA6B1}"/>
              </a:ext>
            </a:extLst>
          </p:cNvPr>
          <p:cNvSpPr txBox="1"/>
          <p:nvPr/>
        </p:nvSpPr>
        <p:spPr>
          <a:xfrm>
            <a:off x="2893137" y="5807631"/>
            <a:ext cx="28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IL MESSAGGIO CRIPTATO !!</a:t>
            </a:r>
          </a:p>
        </p:txBody>
      </p:sp>
    </p:spTree>
    <p:extLst>
      <p:ext uri="{BB962C8B-B14F-4D97-AF65-F5344CB8AC3E}">
        <p14:creationId xmlns:p14="http://schemas.microsoft.com/office/powerpoint/2010/main" val="32691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0A1EFF-7F1C-D6C1-B1F5-6138AFEA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0" y="842249"/>
            <a:ext cx="7490790" cy="3173159"/>
          </a:xfrm>
        </p:spPr>
        <p:txBody>
          <a:bodyPr>
            <a:normAutofit/>
          </a:bodyPr>
          <a:lstStyle/>
          <a:p>
            <a:r>
              <a:rPr lang="it-IT" sz="2000" b="1" dirty="0">
                <a:latin typeface="Adobe Caslon Pro Bold" panose="0205070206050A020403" pitchFamily="18" charset="0"/>
              </a:rPr>
              <a:t>Messaggio:</a:t>
            </a:r>
            <a:br>
              <a:rPr lang="it-IT" sz="2000" b="1" dirty="0">
                <a:latin typeface="Adobe Caslon Pro Bold" panose="0205070206050A020403" pitchFamily="18" charset="0"/>
              </a:rPr>
            </a:br>
            <a:br>
              <a:rPr lang="it-IT" sz="2000" b="1" dirty="0">
                <a:latin typeface="Adobe Caslon Pro Bold" panose="0205070206050A020403" pitchFamily="18" charset="0"/>
              </a:rPr>
            </a:br>
            <a:r>
              <a:rPr lang="it-IT" sz="2000" b="1" dirty="0">
                <a:latin typeface="Adobe Caslon Pro Bold" panose="0205070206050A020403" pitchFamily="18" charset="0"/>
              </a:rPr>
              <a:t>1FA230E6EED063AB35C8B50D67A48290927BDC7383F69BAB</a:t>
            </a:r>
            <a:br>
              <a:rPr lang="it-IT" sz="2000" b="1" dirty="0">
                <a:latin typeface="Adobe Caslon Pro Bold" panose="0205070206050A020403" pitchFamily="18" charset="0"/>
              </a:rPr>
            </a:br>
            <a:br>
              <a:rPr lang="it-IT" sz="2000" b="1" dirty="0">
                <a:latin typeface="Adobe Caslon Pro Bold" panose="0205070206050A020403" pitchFamily="18" charset="0"/>
              </a:rPr>
            </a:br>
            <a:r>
              <a:rPr lang="it-IT" sz="2000" b="1" dirty="0">
                <a:latin typeface="Adobe Caslon Pro Bold" panose="0205070206050A020403" pitchFamily="18" charset="0"/>
              </a:rPr>
              <a:t>Key:</a:t>
            </a:r>
            <a:br>
              <a:rPr lang="it-IT" sz="2000" b="1" dirty="0">
                <a:latin typeface="Adobe Caslon Pro Bold" panose="0205070206050A020403" pitchFamily="18" charset="0"/>
              </a:rPr>
            </a:br>
            <a:br>
              <a:rPr lang="it-IT" sz="2000" b="1" dirty="0">
                <a:latin typeface="Adobe Caslon Pro Bold" panose="0205070206050A020403" pitchFamily="18" charset="0"/>
              </a:rPr>
            </a:br>
            <a:r>
              <a:rPr lang="it-IT" sz="2000" b="1" dirty="0">
                <a:latin typeface="Adobe Caslon Pro Bold" panose="0205070206050A020403" pitchFamily="18" charset="0"/>
              </a:rPr>
              <a:t>133457799BBCDFF1</a:t>
            </a:r>
          </a:p>
        </p:txBody>
      </p:sp>
      <p:sp>
        <p:nvSpPr>
          <p:cNvPr id="2068" name="Segnaposto contenuto 2">
            <a:extLst>
              <a:ext uri="{FF2B5EF4-FFF2-40B4-BE49-F238E27FC236}">
                <a16:creationId xmlns:a16="http://schemas.microsoft.com/office/drawing/2014/main" id="{0A046635-DBAF-F9C7-D8DE-9E16C5F6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75" y="5102668"/>
            <a:ext cx="4363065" cy="66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http://des.online-domain-tools.com/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CAADB0-4D39-5DA9-3E51-52DD704C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1692" y="1345347"/>
            <a:ext cx="3072478" cy="379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2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B02FF-8716-6AE5-A551-0AB6876A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Link utili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75FDD0-5A8B-3BA2-A5BD-3F14C7D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Github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https://github.com/ionutbogdandonici/DES_C.git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Wikipedia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https://en.wikipedia.org/wiki/Data_Encryption_Standard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2D2BF8-5EEA-AC48-150A-BFB1059A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35" y="2291834"/>
            <a:ext cx="419157" cy="43821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0219D5-C9A4-4A2A-9D1B-9268EA052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336" y="3921487"/>
            <a:ext cx="167663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4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AF372-C8FB-A867-9309-F556C7E6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011390"/>
          </a:xfrm>
        </p:spPr>
        <p:txBody>
          <a:bodyPr/>
          <a:lstStyle/>
          <a:p>
            <a:r>
              <a:rPr lang="it-IT" dirty="0"/>
              <a:t>In poche parole…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AAD6FB-2364-0F3E-60AF-40ED6925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35457"/>
            <a:ext cx="10515600" cy="4351339"/>
          </a:xfrm>
        </p:spPr>
        <p:txBody>
          <a:bodyPr>
            <a:normAutofit fontScale="92500"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Encryption</a:t>
            </a:r>
            <a:r>
              <a:rPr lang="it-IT" b="1" dirty="0"/>
              <a:t> Standard </a:t>
            </a:r>
            <a:r>
              <a:rPr lang="it-IT" dirty="0"/>
              <a:t>(DES, letteralmente "Norma per la crittografia dei dati") è un algoritmo di cifratura scelto come standard dagli Stati Uniti d'America nel 1976 e in seguito diventato di utilizzo internazionale. Si basa su un algoritmo a chiave simmetrica con chiave a 64 bit (ma solo 56 utili poiché 8 sono di controllo).</a:t>
            </a:r>
          </a:p>
          <a:p>
            <a:r>
              <a:rPr lang="it-IT" dirty="0"/>
              <a:t>La poca sicurezza di questo algoritmo è stata dimostrata nel 1999, rendendo necessario lo sviluppo di altri algoritmi di cifratura. </a:t>
            </a:r>
            <a:r>
              <a:rPr lang="it-IT" b="1" dirty="0" err="1"/>
              <a:t>TripleDes</a:t>
            </a:r>
            <a:r>
              <a:rPr lang="it-IT" dirty="0"/>
              <a:t>, ovvero la tripla applicazione con chiavi differenti dell’algoritmo DES, risolve molti problemi del suo genitore.</a:t>
            </a:r>
          </a:p>
          <a:p>
            <a:r>
              <a:rPr lang="it-IT" b="1" dirty="0"/>
              <a:t>AES</a:t>
            </a:r>
            <a:r>
              <a:rPr lang="it-IT" dirty="0"/>
              <a:t> (Advanced </a:t>
            </a:r>
            <a:r>
              <a:rPr lang="it-IT" dirty="0" err="1"/>
              <a:t>Encryption</a:t>
            </a:r>
            <a:r>
              <a:rPr lang="it-IT" dirty="0"/>
              <a:t> Standard) è l’algoritmo oggigiorno più sicuro e scalabile in materia, ampiamente più utilizzato degli altri due sopracitati.</a:t>
            </a:r>
          </a:p>
        </p:txBody>
      </p:sp>
    </p:spTree>
    <p:extLst>
      <p:ext uri="{BB962C8B-B14F-4D97-AF65-F5344CB8AC3E}">
        <p14:creationId xmlns:p14="http://schemas.microsoft.com/office/powerpoint/2010/main" val="323578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9423B3-9AA1-2666-8974-41B9A632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1" rIns="91440" bIns="45721" rtlCol="0" anchor="ctr">
            <a:normAutofit/>
          </a:bodyPr>
          <a:lstStyle/>
          <a:p>
            <a:pPr algn="ctr"/>
            <a:r>
              <a:rPr lang="en-US" sz="2601">
                <a:solidFill>
                  <a:srgbClr val="FFFFFF"/>
                </a:solidFill>
              </a:rPr>
              <a:t>Obiettivo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665833-25A1-9A52-EDE5-7A63F737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7250" y="1808151"/>
            <a:ext cx="4424260" cy="367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Content Placeholder 1034">
            <a:extLst>
              <a:ext uri="{FF2B5EF4-FFF2-40B4-BE49-F238E27FC236}">
                <a16:creationId xmlns:a16="http://schemas.microsoft.com/office/drawing/2014/main" id="{2A798162-9DC4-5B3B-8044-3F249142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403" y="5776786"/>
            <a:ext cx="3070123" cy="461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1" b="1" dirty="0" err="1"/>
              <a:t>Stringa</a:t>
            </a:r>
            <a:r>
              <a:rPr lang="en-US" sz="1801" b="1" dirty="0"/>
              <a:t> </a:t>
            </a:r>
            <a:r>
              <a:rPr lang="en-US" sz="1801" b="1" dirty="0" err="1"/>
              <a:t>cifrata</a:t>
            </a:r>
            <a:r>
              <a:rPr lang="en-US" sz="1801" b="1" dirty="0"/>
              <a:t> </a:t>
            </a:r>
            <a:r>
              <a:rPr lang="en-US" sz="1801" b="1" dirty="0" err="1"/>
              <a:t>tramite</a:t>
            </a:r>
            <a:r>
              <a:rPr lang="en-US" sz="1801" b="1" dirty="0"/>
              <a:t> </a:t>
            </a:r>
            <a:r>
              <a:rPr lang="en-US" sz="1801" b="1" dirty="0" err="1"/>
              <a:t>chiave</a:t>
            </a:r>
            <a:endParaRPr lang="en-US" sz="1801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33BAEF6-8001-0DD8-186F-1B624F9B621D}"/>
              </a:ext>
            </a:extLst>
          </p:cNvPr>
          <p:cNvSpPr txBox="1"/>
          <p:nvPr/>
        </p:nvSpPr>
        <p:spPr>
          <a:xfrm>
            <a:off x="3144333" y="284129"/>
            <a:ext cx="82326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1" dirty="0"/>
              <a:t>INPUT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4333DD-814A-C4BD-4B40-E99BC885AB65}"/>
              </a:ext>
            </a:extLst>
          </p:cNvPr>
          <p:cNvSpPr txBox="1"/>
          <p:nvPr/>
        </p:nvSpPr>
        <p:spPr>
          <a:xfrm>
            <a:off x="3144333" y="5776785"/>
            <a:ext cx="96826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1" dirty="0"/>
              <a:t>OUTPUT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4933D8-1749-A8CD-13EF-99A58EE09797}"/>
              </a:ext>
            </a:extLst>
          </p:cNvPr>
          <p:cNvSpPr txBox="1"/>
          <p:nvPr/>
        </p:nvSpPr>
        <p:spPr>
          <a:xfrm>
            <a:off x="5098370" y="250220"/>
            <a:ext cx="3156156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801" b="1" dirty="0"/>
              <a:t>Stringa alfanumerica di 64 bit</a:t>
            </a:r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94469E05-995B-20A4-59D6-D952C9333EF3}"/>
              </a:ext>
            </a:extLst>
          </p:cNvPr>
          <p:cNvCxnSpPr>
            <a:cxnSpLocks/>
          </p:cNvCxnSpPr>
          <p:nvPr/>
        </p:nvCxnSpPr>
        <p:spPr>
          <a:xfrm rot="5400000">
            <a:off x="4414743" y="993119"/>
            <a:ext cx="1287911" cy="540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778780-44C5-BC96-BAF3-3C6FE3469B5E}"/>
              </a:ext>
            </a:extLst>
          </p:cNvPr>
          <p:cNvSpPr txBox="1"/>
          <p:nvPr/>
        </p:nvSpPr>
        <p:spPr>
          <a:xfrm>
            <a:off x="4404854" y="801842"/>
            <a:ext cx="9242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b="1" dirty="0" err="1"/>
              <a:t>Right</a:t>
            </a:r>
            <a:r>
              <a:rPr lang="it-IT" sz="1200" b="1" dirty="0"/>
              <a:t> / Left</a:t>
            </a:r>
          </a:p>
          <a:p>
            <a:r>
              <a:rPr lang="it-IT" sz="1200" b="1" dirty="0" err="1"/>
              <a:t>block</a:t>
            </a:r>
            <a:endParaRPr lang="it-IT" sz="1200" b="1" dirty="0"/>
          </a:p>
        </p:txBody>
      </p:sp>
    </p:spTree>
    <p:extLst>
      <p:ext uri="{BB962C8B-B14F-4D97-AF65-F5344CB8AC3E}">
        <p14:creationId xmlns:p14="http://schemas.microsoft.com/office/powerpoint/2010/main" val="18387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 descr="The plain white staircase on a white wall">
            <a:extLst>
              <a:ext uri="{FF2B5EF4-FFF2-40B4-BE49-F238E27FC236}">
                <a16:creationId xmlns:a16="http://schemas.microsoft.com/office/drawing/2014/main" id="{F552C691-6776-5C01-4709-0471EA7D3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1" y="3"/>
            <a:ext cx="12191980" cy="685799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FFA6D84-97CD-32D8-C0C0-3CC45E0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900517"/>
          </a:xfrm>
        </p:spPr>
        <p:txBody>
          <a:bodyPr vert="horz" lIns="91440" tIns="45721" rIns="91440" bIns="45721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STEP BY STEP	</a:t>
            </a:r>
          </a:p>
        </p:txBody>
      </p:sp>
    </p:spTree>
    <p:extLst>
      <p:ext uri="{BB962C8B-B14F-4D97-AF65-F5344CB8AC3E}">
        <p14:creationId xmlns:p14="http://schemas.microsoft.com/office/powerpoint/2010/main" val="36365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9DC86-5DAF-5BAE-FD19-65ED375A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>
                <a:latin typeface="Abadi" panose="020B0604020202020204" pitchFamily="34" charset="0"/>
              </a:rPr>
              <a:t>Messaggio iniziale esadecimale (64bit) , Key (56bit </a:t>
            </a:r>
            <a:r>
              <a:rPr lang="it-IT" sz="3200" b="1" dirty="0" err="1">
                <a:latin typeface="Abadi" panose="020B0604020202020204" pitchFamily="34" charset="0"/>
              </a:rPr>
              <a:t>effective</a:t>
            </a:r>
            <a:r>
              <a:rPr lang="it-IT" sz="3200" b="1" dirty="0">
                <a:latin typeface="Abadi" panose="020B0604020202020204" pitchFamily="34" charset="0"/>
              </a:rPr>
              <a:t>)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969277-5ED1-7C40-FF79-A735B57D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01516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M 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dirty="0"/>
              <a:t> </a:t>
            </a:r>
            <a:r>
              <a:rPr lang="it-IT" sz="2000" dirty="0"/>
              <a:t>0000 0001 0010 0011 0100 0101 0110 0111 1000 1001 1010 1011 1100 1101 1110 1111</a:t>
            </a:r>
            <a:endParaRPr lang="it-IT" sz="16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L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00000001 00100011 01000101 01100111              R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10001001 10101011 11001101 11101111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K 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dirty="0"/>
              <a:t>0001001</a:t>
            </a:r>
            <a:r>
              <a:rPr lang="it-IT" sz="2000" b="1" dirty="0">
                <a:solidFill>
                  <a:srgbClr val="FF0000"/>
                </a:solidFill>
              </a:rPr>
              <a:t>1</a:t>
            </a:r>
            <a:r>
              <a:rPr lang="it-IT" sz="2000" dirty="0"/>
              <a:t> 0011010</a:t>
            </a:r>
            <a:r>
              <a:rPr lang="it-IT" sz="2000" b="1" dirty="0">
                <a:solidFill>
                  <a:srgbClr val="FF0000"/>
                </a:solidFill>
              </a:rPr>
              <a:t>0</a:t>
            </a:r>
            <a:r>
              <a:rPr lang="it-IT" sz="2000" dirty="0"/>
              <a:t> 0101011</a:t>
            </a:r>
            <a:r>
              <a:rPr lang="it-IT" sz="2000" b="1" dirty="0">
                <a:solidFill>
                  <a:srgbClr val="FF0000"/>
                </a:solidFill>
              </a:rPr>
              <a:t>1</a:t>
            </a:r>
            <a:r>
              <a:rPr lang="it-IT" sz="2000" dirty="0"/>
              <a:t> 0111100</a:t>
            </a:r>
            <a:r>
              <a:rPr lang="it-IT" sz="2000" b="1" dirty="0">
                <a:solidFill>
                  <a:srgbClr val="FF0000"/>
                </a:solidFill>
              </a:rPr>
              <a:t>1</a:t>
            </a:r>
            <a:r>
              <a:rPr lang="it-IT" sz="2000" dirty="0"/>
              <a:t> 1001101</a:t>
            </a:r>
            <a:r>
              <a:rPr lang="it-IT" sz="2000" b="1" dirty="0">
                <a:solidFill>
                  <a:srgbClr val="FF0000"/>
                </a:solidFill>
              </a:rPr>
              <a:t>1</a:t>
            </a:r>
            <a:r>
              <a:rPr lang="it-IT" sz="2000" dirty="0"/>
              <a:t> 1011110</a:t>
            </a:r>
            <a:r>
              <a:rPr lang="it-IT" sz="2000" b="1" dirty="0">
                <a:solidFill>
                  <a:srgbClr val="FF0000"/>
                </a:solidFill>
              </a:rPr>
              <a:t>0</a:t>
            </a:r>
            <a:r>
              <a:rPr lang="it-IT" sz="2000" dirty="0"/>
              <a:t> 1101111</a:t>
            </a:r>
            <a:r>
              <a:rPr lang="it-IT" sz="2000" b="1" dirty="0">
                <a:solidFill>
                  <a:srgbClr val="FF0000"/>
                </a:solidFill>
              </a:rPr>
              <a:t>1</a:t>
            </a:r>
            <a:r>
              <a:rPr lang="it-IT" sz="2000" dirty="0"/>
              <a:t> 1111000</a:t>
            </a:r>
            <a:r>
              <a:rPr lang="it-IT" sz="20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C7C52C5-F6F5-F7F6-B86B-75E7B55E7024}"/>
              </a:ext>
            </a:extLst>
          </p:cNvPr>
          <p:cNvCxnSpPr>
            <a:cxnSpLocks/>
          </p:cNvCxnSpPr>
          <p:nvPr/>
        </p:nvCxnSpPr>
        <p:spPr>
          <a:xfrm>
            <a:off x="6204154" y="1690688"/>
            <a:ext cx="0" cy="18784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9F5539F-D075-F55C-CB43-BE43ABAE6AE9}"/>
              </a:ext>
            </a:extLst>
          </p:cNvPr>
          <p:cNvCxnSpPr>
            <a:cxnSpLocks/>
          </p:cNvCxnSpPr>
          <p:nvPr/>
        </p:nvCxnSpPr>
        <p:spPr>
          <a:xfrm flipH="1">
            <a:off x="3598606" y="2202427"/>
            <a:ext cx="540775" cy="629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0E9B377-92E2-F1CD-A5C1-9A6C49A94535}"/>
              </a:ext>
            </a:extLst>
          </p:cNvPr>
          <p:cNvCxnSpPr>
            <a:cxnSpLocks/>
          </p:cNvCxnSpPr>
          <p:nvPr/>
        </p:nvCxnSpPr>
        <p:spPr>
          <a:xfrm>
            <a:off x="7143136" y="2207342"/>
            <a:ext cx="693173" cy="7030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AD386-AB2F-E49A-4770-F60DF01A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910286"/>
          </a:xfrm>
        </p:spPr>
        <p:txBody>
          <a:bodyPr/>
          <a:lstStyle/>
          <a:p>
            <a:r>
              <a:rPr lang="it-IT" b="1" dirty="0"/>
              <a:t>Creazione di 16 </a:t>
            </a:r>
            <a:r>
              <a:rPr lang="it-IT" b="1" dirty="0" err="1"/>
              <a:t>Subkeys</a:t>
            </a:r>
            <a:r>
              <a:rPr lang="it-IT" b="1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70359-1346-9342-435C-31D6A8A5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533691"/>
            <a:ext cx="10515600" cy="4827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dirty="0"/>
              <a:t>K</a:t>
            </a:r>
            <a:r>
              <a:rPr lang="it-IT" sz="1600" dirty="0"/>
              <a:t> </a:t>
            </a:r>
            <a:r>
              <a:rPr lang="it-IT" sz="1600" dirty="0">
                <a:sym typeface="Wingdings" panose="05000000000000000000" pitchFamily="2" charset="2"/>
              </a:rPr>
              <a:t>    </a:t>
            </a:r>
            <a:r>
              <a:rPr lang="it-IT" sz="1600" dirty="0"/>
              <a:t>00010011 00110100 01010111 01111001 10011011 10111100 11011111 11110001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600" b="1" dirty="0"/>
              <a:t>K+        </a:t>
            </a:r>
            <a:r>
              <a:rPr lang="it-IT" sz="1600" dirty="0"/>
              <a:t>1111000 0110011 0010101 0101   111 0101010 1011001 1001111 0001111 </a:t>
            </a:r>
            <a:r>
              <a:rPr lang="it-IT" sz="1600" b="1" dirty="0">
                <a:solidFill>
                  <a:srgbClr val="FF0000"/>
                </a:solidFill>
              </a:rPr>
              <a:t>________</a:t>
            </a:r>
          </a:p>
          <a:p>
            <a:pPr marL="0" indent="0">
              <a:buNone/>
            </a:pPr>
            <a:endParaRPr lang="it-IT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1600" b="1" dirty="0"/>
              <a:t>C</a:t>
            </a:r>
            <a:r>
              <a:rPr lang="it-IT" sz="1600" b="1" baseline="-25000" dirty="0"/>
              <a:t>0 </a:t>
            </a:r>
            <a:r>
              <a:rPr lang="it-IT" sz="1600" baseline="-25000" dirty="0"/>
              <a:t>  </a:t>
            </a:r>
            <a:r>
              <a:rPr lang="it-IT" sz="1600" dirty="0"/>
              <a:t>  1111000 0110011 0010101 0101                </a:t>
            </a:r>
            <a:r>
              <a:rPr lang="it-IT" sz="1600" b="1" dirty="0"/>
              <a:t>D</a:t>
            </a:r>
            <a:r>
              <a:rPr lang="it-IT" sz="1600" b="1" baseline="-25000" dirty="0"/>
              <a:t>0  </a:t>
            </a:r>
            <a:r>
              <a:rPr lang="it-IT" sz="1600" baseline="-25000" dirty="0"/>
              <a:t>               </a:t>
            </a:r>
            <a:r>
              <a:rPr lang="it-IT" sz="1600" dirty="0"/>
              <a:t>111 0101010 1011001 1001111 0001111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600" dirty="0"/>
              <a:t>Definiti C</a:t>
            </a:r>
            <a:r>
              <a:rPr lang="it-IT" sz="1600" baseline="-25000" dirty="0"/>
              <a:t>0    </a:t>
            </a:r>
            <a:r>
              <a:rPr lang="it-IT" sz="1600" dirty="0"/>
              <a:t>e</a:t>
            </a:r>
            <a:r>
              <a:rPr lang="it-IT" sz="1600" baseline="-25000" dirty="0"/>
              <a:t>  </a:t>
            </a:r>
            <a:r>
              <a:rPr lang="it-IT" sz="1600" dirty="0"/>
              <a:t>D</a:t>
            </a:r>
            <a:r>
              <a:rPr lang="it-IT" sz="1600" baseline="-25000" dirty="0"/>
              <a:t>0   </a:t>
            </a:r>
            <a:r>
              <a:rPr lang="it-IT" sz="1600" dirty="0"/>
              <a:t> ricaviamo 16 blocchi da 28 bit l’uno. </a:t>
            </a:r>
          </a:p>
          <a:p>
            <a:pPr marL="0" indent="0">
              <a:buNone/>
            </a:pPr>
            <a:r>
              <a:rPr lang="it-IT" sz="1801" b="1" dirty="0">
                <a:highlight>
                  <a:srgbClr val="FFFF00"/>
                </a:highlight>
              </a:rPr>
              <a:t>Come?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3200" b="1" dirty="0" err="1"/>
              <a:t>C</a:t>
            </a:r>
            <a:r>
              <a:rPr lang="it-IT" sz="3200" b="1" baseline="-25000" dirty="0" err="1"/>
              <a:t>n</a:t>
            </a:r>
            <a:r>
              <a:rPr lang="it-IT" sz="3200" b="1" dirty="0" err="1"/>
              <a:t>D</a:t>
            </a:r>
            <a:r>
              <a:rPr lang="it-IT" sz="3200" b="1" baseline="-25000" dirty="0" err="1"/>
              <a:t>n</a:t>
            </a:r>
            <a:r>
              <a:rPr lang="it-IT" sz="3200" b="1" dirty="0"/>
              <a:t> 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  </a:t>
            </a:r>
            <a:r>
              <a:rPr lang="it-IT" sz="3200" b="1" dirty="0">
                <a:sym typeface="Wingdings" panose="05000000000000000000" pitchFamily="2" charset="2"/>
              </a:rPr>
              <a:t>C</a:t>
            </a:r>
            <a:r>
              <a:rPr lang="it-IT" sz="3200" b="1" baseline="-25000" dirty="0">
                <a:sym typeface="Wingdings" panose="05000000000000000000" pitchFamily="2" charset="2"/>
              </a:rPr>
              <a:t>n-1</a:t>
            </a:r>
            <a:r>
              <a:rPr lang="it-IT" sz="3200" b="1" dirty="0">
                <a:sym typeface="Wingdings" panose="05000000000000000000" pitchFamily="2" charset="2"/>
              </a:rPr>
              <a:t>D</a:t>
            </a:r>
            <a:r>
              <a:rPr lang="it-IT" sz="3200" b="1" baseline="-25000" dirty="0">
                <a:sym typeface="Wingdings" panose="05000000000000000000" pitchFamily="2" charset="2"/>
              </a:rPr>
              <a:t>n-1</a:t>
            </a:r>
            <a:r>
              <a:rPr lang="it-IT" sz="2400" dirty="0"/>
              <a:t>     </a:t>
            </a:r>
            <a:r>
              <a:rPr lang="it-IT" sz="1600" dirty="0">
                <a:latin typeface="Book Antiqua" panose="02040602050305030304" pitchFamily="18" charset="0"/>
              </a:rPr>
              <a:t>applicando ricorsivamente una </a:t>
            </a:r>
            <a:r>
              <a:rPr lang="it-IT" sz="1600" b="1" dirty="0" err="1">
                <a:latin typeface="Book Antiqua" panose="02040602050305030304" pitchFamily="18" charset="0"/>
              </a:rPr>
              <a:t>left</a:t>
            </a:r>
            <a:r>
              <a:rPr lang="it-IT" sz="1600" b="1" dirty="0">
                <a:latin typeface="Book Antiqua" panose="02040602050305030304" pitchFamily="18" charset="0"/>
              </a:rPr>
              <a:t> shift  </a:t>
            </a:r>
            <a:r>
              <a:rPr lang="it-IT" sz="1600" dirty="0">
                <a:latin typeface="Book Antiqua" panose="02040602050305030304" pitchFamily="18" charset="0"/>
              </a:rPr>
              <a:t>(</a:t>
            </a:r>
            <a:r>
              <a:rPr lang="it-IT" sz="1600" b="1" dirty="0">
                <a:latin typeface="Book Antiqua" panose="02040602050305030304" pitchFamily="18" charset="0"/>
              </a:rPr>
              <a:t>&lt;&lt;</a:t>
            </a:r>
            <a:r>
              <a:rPr lang="it-IT" sz="1600" dirty="0">
                <a:latin typeface="Book Antiqua" panose="02040602050305030304" pitchFamily="18" charset="0"/>
              </a:rPr>
              <a:t>)</a:t>
            </a:r>
            <a:r>
              <a:rPr lang="it-IT" sz="1600" b="1" dirty="0">
                <a:latin typeface="Book Antiqua" panose="02040602050305030304" pitchFamily="18" charset="0"/>
              </a:rPr>
              <a:t>  </a:t>
            </a:r>
            <a:r>
              <a:rPr lang="it-IT" sz="1600" dirty="0">
                <a:latin typeface="Book Antiqua" panose="02040602050305030304" pitchFamily="18" charset="0"/>
              </a:rPr>
              <a:t>al blocco precedente… </a:t>
            </a:r>
            <a:r>
              <a:rPr lang="it-IT" sz="1600" b="1" dirty="0">
                <a:latin typeface="Book Antiqua" panose="02040602050305030304" pitchFamily="18" charset="0"/>
              </a:rPr>
              <a:t>n volte!</a:t>
            </a:r>
          </a:p>
          <a:p>
            <a:pPr marL="0" indent="0">
              <a:buNone/>
            </a:pPr>
            <a:endParaRPr lang="it-IT" sz="1600" b="1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baseline="-25000" dirty="0"/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1FEEA4-A690-77CD-177F-B8D6532D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336" y="405442"/>
            <a:ext cx="3219899" cy="1886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EA10310-CB30-763D-9F5A-8742CA770815}"/>
              </a:ext>
            </a:extLst>
          </p:cNvPr>
          <p:cNvCxnSpPr>
            <a:cxnSpLocks/>
          </p:cNvCxnSpPr>
          <p:nvPr/>
        </p:nvCxnSpPr>
        <p:spPr>
          <a:xfrm>
            <a:off x="4788309" y="1919642"/>
            <a:ext cx="0" cy="694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6C78F9-ADA9-75E9-D2D4-B32B09AD4043}"/>
              </a:ext>
            </a:extLst>
          </p:cNvPr>
          <p:cNvSpPr txBox="1"/>
          <p:nvPr/>
        </p:nvSpPr>
        <p:spPr>
          <a:xfrm>
            <a:off x="4955565" y="1968490"/>
            <a:ext cx="163215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1" b="1" dirty="0"/>
              <a:t>PC-1</a:t>
            </a:r>
            <a:r>
              <a:rPr lang="it-IT" sz="1801" dirty="0"/>
              <a:t> </a:t>
            </a:r>
            <a:r>
              <a:rPr lang="it-IT" sz="1801" dirty="0" err="1"/>
              <a:t>permutation</a:t>
            </a:r>
            <a:endParaRPr lang="it-IT" sz="1801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FA3A628-6E6C-C931-5D28-90451E1F2E82}"/>
              </a:ext>
            </a:extLst>
          </p:cNvPr>
          <p:cNvCxnSpPr>
            <a:cxnSpLocks/>
          </p:cNvCxnSpPr>
          <p:nvPr/>
        </p:nvCxnSpPr>
        <p:spPr>
          <a:xfrm>
            <a:off x="4294025" y="2797138"/>
            <a:ext cx="0" cy="63186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0044A9E-BB73-2387-15BC-55CA728547BB}"/>
              </a:ext>
            </a:extLst>
          </p:cNvPr>
          <p:cNvCxnSpPr>
            <a:cxnSpLocks/>
          </p:cNvCxnSpPr>
          <p:nvPr/>
        </p:nvCxnSpPr>
        <p:spPr>
          <a:xfrm flipH="1">
            <a:off x="2346277" y="3357858"/>
            <a:ext cx="540775" cy="629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D7BCD81-4B49-84CD-0876-9129FBE86CCE}"/>
              </a:ext>
            </a:extLst>
          </p:cNvPr>
          <p:cNvCxnSpPr>
            <a:cxnSpLocks/>
          </p:cNvCxnSpPr>
          <p:nvPr/>
        </p:nvCxnSpPr>
        <p:spPr>
          <a:xfrm>
            <a:off x="4788311" y="3357857"/>
            <a:ext cx="678425" cy="539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174D459-73FB-9B6F-C10B-3107D97D66A4}"/>
              </a:ext>
            </a:extLst>
          </p:cNvPr>
          <p:cNvSpPr txBox="1"/>
          <p:nvPr/>
        </p:nvSpPr>
        <p:spPr>
          <a:xfrm>
            <a:off x="9573470" y="4566348"/>
            <a:ext cx="1910606" cy="92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 &lt;= </a:t>
            </a:r>
            <a:r>
              <a:rPr lang="it-IT" sz="3600" b="1" dirty="0"/>
              <a:t>n</a:t>
            </a:r>
            <a:r>
              <a:rPr lang="it-IT" sz="2400" b="1" dirty="0"/>
              <a:t> </a:t>
            </a:r>
            <a:r>
              <a:rPr lang="it-IT" sz="2400" dirty="0"/>
              <a:t>&lt;= 16</a:t>
            </a:r>
          </a:p>
          <a:p>
            <a:endParaRPr lang="it-IT" sz="1801" dirty="0"/>
          </a:p>
        </p:txBody>
      </p:sp>
    </p:spTree>
    <p:extLst>
      <p:ext uri="{BB962C8B-B14F-4D97-AF65-F5344CB8AC3E}">
        <p14:creationId xmlns:p14="http://schemas.microsoft.com/office/powerpoint/2010/main" val="38533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173C7-FC45-2C1F-44EC-F50CF08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77125"/>
            <a:ext cx="10515600" cy="1325563"/>
          </a:xfrm>
        </p:spPr>
        <p:txBody>
          <a:bodyPr/>
          <a:lstStyle/>
          <a:p>
            <a:r>
              <a:rPr lang="it-IT" b="1" dirty="0"/>
              <a:t>Risultato?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95266C-2B60-3731-23BC-DCCBECA0322A}"/>
              </a:ext>
            </a:extLst>
          </p:cNvPr>
          <p:cNvSpPr txBox="1"/>
          <p:nvPr/>
        </p:nvSpPr>
        <p:spPr>
          <a:xfrm>
            <a:off x="5699760" y="1502688"/>
            <a:ext cx="5100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0101010101111111100001100110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0011110001111010101010110011</a:t>
            </a:r>
          </a:p>
          <a:p>
            <a:pPr algn="l"/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0101010111111110000110011001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1111000111101010101011001100</a:t>
            </a:r>
          </a:p>
          <a:p>
            <a:pPr algn="l"/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0101011111111000011001100101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1100011110101010101100110011</a:t>
            </a:r>
          </a:p>
          <a:p>
            <a:pPr algn="l"/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0101111111100001100110010101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0001111010101010110011001111</a:t>
            </a:r>
          </a:p>
          <a:p>
            <a:pPr algn="l"/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13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0111111110000110011001010101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13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0111101010101011001100111100</a:t>
            </a:r>
          </a:p>
          <a:p>
            <a:pPr algn="l"/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1111111000011001100101010101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1110101010101100110011110001</a:t>
            </a:r>
          </a:p>
          <a:p>
            <a:pPr algn="l"/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1111100001100110010101010111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1010101010110011001111000111</a:t>
            </a:r>
          </a:p>
          <a:p>
            <a:pPr algn="l"/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1111000011001100101010101111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0101010101100110011110001111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8E8CAE-0FCB-7A8A-EA91-4A1F04172B60}"/>
              </a:ext>
            </a:extLst>
          </p:cNvPr>
          <p:cNvSpPr txBox="1"/>
          <p:nvPr/>
        </p:nvSpPr>
        <p:spPr>
          <a:xfrm>
            <a:off x="670560" y="1502688"/>
            <a:ext cx="51003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1111000011001100101010101111                                      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0101010101100110011110001111</a:t>
            </a:r>
          </a:p>
          <a:p>
            <a:pPr marL="0" indent="0" algn="l">
              <a:buNone/>
            </a:pP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1110000110011001010101011111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1010101011001100111100011110</a:t>
            </a:r>
          </a:p>
          <a:p>
            <a:pPr marL="0" indent="0" algn="l">
              <a:buNone/>
            </a:pP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1100001100110010101010111111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0101010110011001111000111101</a:t>
            </a:r>
          </a:p>
          <a:p>
            <a:pPr marL="0" indent="0" algn="l">
              <a:buNone/>
            </a:pP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0000110011001010101011111111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0101011001100111100011110101</a:t>
            </a:r>
          </a:p>
          <a:p>
            <a:pPr marL="0" indent="0" algn="l">
              <a:buNone/>
            </a:pP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0011001100101010101111111100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0101100110011110001111010101</a:t>
            </a:r>
          </a:p>
          <a:p>
            <a:pPr marL="0" indent="0" algn="l">
              <a:buNone/>
            </a:pP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1100110010101010111111110000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0110011001111000111101010101</a:t>
            </a:r>
          </a:p>
          <a:p>
            <a:pPr marL="0" indent="0" algn="l">
              <a:buNone/>
            </a:pP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0011001010101011111111000011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1001100111100011110101010101</a:t>
            </a:r>
          </a:p>
          <a:p>
            <a:pPr marL="0" indent="0" algn="l">
              <a:buNone/>
            </a:pP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1100101010101111111100001100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0110011110001111010101010110</a:t>
            </a:r>
          </a:p>
          <a:p>
            <a:pPr marL="0" indent="0" algn="l">
              <a:buNone/>
            </a:pP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0010101010111111110000110011</a:t>
            </a:r>
            <a:b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it-IT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</a:t>
            </a:r>
            <a:r>
              <a:rPr lang="it-IT" b="1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1001111000111101010101011001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98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F1EB5-37EF-3C7B-8D3A-E85B2A9B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087755"/>
          </a:xfrm>
        </p:spPr>
        <p:txBody>
          <a:bodyPr/>
          <a:lstStyle/>
          <a:p>
            <a:r>
              <a:rPr lang="it-IT" b="1" dirty="0" err="1"/>
              <a:t>Subkey</a:t>
            </a:r>
            <a:r>
              <a:rPr lang="it-IT" b="1" dirty="0"/>
              <a:t> </a:t>
            </a:r>
            <a:r>
              <a:rPr lang="it-IT" b="1" dirty="0" err="1"/>
              <a:t>additional</a:t>
            </a:r>
            <a:r>
              <a:rPr lang="it-IT" b="1" dirty="0"/>
              <a:t> </a:t>
            </a:r>
            <a:r>
              <a:rPr lang="it-IT" b="1" dirty="0" err="1"/>
              <a:t>permutation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EABE3-205A-5FBA-827E-A6C655D3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1818"/>
            <a:ext cx="10744202" cy="4565145"/>
          </a:xfrm>
        </p:spPr>
        <p:txBody>
          <a:bodyPr/>
          <a:lstStyle/>
          <a:p>
            <a:pPr marL="0" indent="0">
              <a:buNone/>
            </a:pPr>
            <a:r>
              <a:rPr lang="it-IT" sz="1800" b="1" dirty="0"/>
              <a:t>C</a:t>
            </a:r>
            <a:r>
              <a:rPr lang="it-IT" sz="1800" b="1" baseline="-25000" dirty="0"/>
              <a:t>1</a:t>
            </a:r>
            <a:r>
              <a:rPr lang="it-IT" sz="1800" b="1" dirty="0"/>
              <a:t>D</a:t>
            </a:r>
            <a:r>
              <a:rPr lang="it-IT" sz="1800" b="1" baseline="-25000" dirty="0"/>
              <a:t>1</a:t>
            </a:r>
            <a:r>
              <a:rPr lang="it-IT" dirty="0"/>
              <a:t>    </a:t>
            </a:r>
            <a:r>
              <a:rPr lang="it-IT" sz="1600" dirty="0"/>
              <a:t>1110000 1100110 0101010 1011111 1010101 0110011 0011110 0011110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800" b="1" dirty="0"/>
              <a:t>K1</a:t>
            </a:r>
            <a:r>
              <a:rPr lang="it-IT" sz="1600" dirty="0"/>
              <a:t>           000110 110000 001011 101111 111111 000111 000001 110010 </a:t>
            </a:r>
            <a:r>
              <a:rPr lang="it-IT" sz="1600" b="1" dirty="0">
                <a:solidFill>
                  <a:srgbClr val="FF0000"/>
                </a:solidFill>
              </a:rPr>
              <a:t>________</a:t>
            </a:r>
          </a:p>
          <a:p>
            <a:pPr marL="0" indent="0">
              <a:buNone/>
            </a:pPr>
            <a:endParaRPr lang="it-IT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1600" dirty="0"/>
              <a:t>La permutazione PC-2 viene anch’essa applicata </a:t>
            </a:r>
            <a:r>
              <a:rPr lang="it-IT" sz="2000" b="1" dirty="0"/>
              <a:t>n</a:t>
            </a:r>
            <a:r>
              <a:rPr lang="it-IT" sz="1600" dirty="0"/>
              <a:t> </a:t>
            </a:r>
            <a:r>
              <a:rPr lang="it-IT" sz="2000" b="1" dirty="0"/>
              <a:t>volte </a:t>
            </a:r>
            <a:r>
              <a:rPr lang="it-IT" sz="1600" dirty="0"/>
              <a:t>alla coppia </a:t>
            </a:r>
            <a:r>
              <a:rPr lang="it-IT" sz="1600" dirty="0" err="1"/>
              <a:t>CnDn</a:t>
            </a:r>
            <a:r>
              <a:rPr lang="it-IT" sz="1600" dirty="0"/>
              <a:t>.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2000" b="1" dirty="0"/>
              <a:t>BASTA CON LE CHIAVI! </a:t>
            </a:r>
          </a:p>
          <a:p>
            <a:pPr marL="0" indent="0">
              <a:buNone/>
            </a:pPr>
            <a:r>
              <a:rPr lang="it-IT" sz="1600" dirty="0"/>
              <a:t>Torniamo al messaggio.</a:t>
            </a:r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1F8686-6643-847D-44C5-29B7F885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319" y="198943"/>
            <a:ext cx="2772162" cy="1857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542D3D5-82C9-5DD4-8490-12E341B484D7}"/>
              </a:ext>
            </a:extLst>
          </p:cNvPr>
          <p:cNvCxnSpPr>
            <a:cxnSpLocks/>
          </p:cNvCxnSpPr>
          <p:nvPr/>
        </p:nvCxnSpPr>
        <p:spPr>
          <a:xfrm>
            <a:off x="4707029" y="2204122"/>
            <a:ext cx="0" cy="694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A96BC7-30B2-4617-E3BE-BA0851120F02}"/>
              </a:ext>
            </a:extLst>
          </p:cNvPr>
          <p:cNvSpPr txBox="1"/>
          <p:nvPr/>
        </p:nvSpPr>
        <p:spPr>
          <a:xfrm>
            <a:off x="4874285" y="2252970"/>
            <a:ext cx="163215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1" b="1" dirty="0"/>
              <a:t>PC-2</a:t>
            </a:r>
            <a:r>
              <a:rPr lang="it-IT" sz="1801" dirty="0"/>
              <a:t> </a:t>
            </a:r>
            <a:r>
              <a:rPr lang="it-IT" sz="1801" dirty="0" err="1"/>
              <a:t>permutation</a:t>
            </a:r>
            <a:endParaRPr lang="it-IT" sz="180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69E69F7-B260-50CF-43C4-745B758B2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04458" y="2654531"/>
            <a:ext cx="816609" cy="73679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8D36219-ED71-3142-E7CD-754D4E6CA054}"/>
              </a:ext>
            </a:extLst>
          </p:cNvPr>
          <p:cNvSpPr txBox="1"/>
          <p:nvPr/>
        </p:nvSpPr>
        <p:spPr>
          <a:xfrm>
            <a:off x="9688831" y="2536804"/>
            <a:ext cx="1597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PC-2</a:t>
            </a:r>
            <a:r>
              <a:rPr lang="it-IT" sz="1600" dirty="0"/>
              <a:t>  usa solo 48 bit poiché è composta da 56 bit</a:t>
            </a:r>
          </a:p>
        </p:txBody>
      </p:sp>
    </p:spTree>
    <p:extLst>
      <p:ext uri="{BB962C8B-B14F-4D97-AF65-F5344CB8AC3E}">
        <p14:creationId xmlns:p14="http://schemas.microsoft.com/office/powerpoint/2010/main" val="317995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996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5" baseType="lpstr">
      <vt:lpstr>Abadi</vt:lpstr>
      <vt:lpstr>Adobe Caslon Pro Bold</vt:lpstr>
      <vt:lpstr>Arial</vt:lpstr>
      <vt:lpstr>Bahnschrift SemiBold</vt:lpstr>
      <vt:lpstr>Book Antiqua</vt:lpstr>
      <vt:lpstr>Calibri</vt:lpstr>
      <vt:lpstr>Calibri Light</vt:lpstr>
      <vt:lpstr>Times New Roman</vt:lpstr>
      <vt:lpstr>Tema di Office</vt:lpstr>
      <vt:lpstr>Algoritmo DES Data Encryption Standard </vt:lpstr>
      <vt:lpstr>Link utili </vt:lpstr>
      <vt:lpstr>In poche parole… </vt:lpstr>
      <vt:lpstr>Obiettivo</vt:lpstr>
      <vt:lpstr>STEP BY STEP </vt:lpstr>
      <vt:lpstr>Messaggio iniziale esadecimale (64bit) , Key (56bit effective) </vt:lpstr>
      <vt:lpstr>Creazione di 16 Subkeys </vt:lpstr>
      <vt:lpstr>Risultato? </vt:lpstr>
      <vt:lpstr>Subkey additional permutation</vt:lpstr>
      <vt:lpstr>IP – Initial Permutation </vt:lpstr>
      <vt:lpstr>The formula </vt:lpstr>
      <vt:lpstr>Estensione di Rn da 32 bit a 48 bit</vt:lpstr>
      <vt:lpstr>S-BOX</vt:lpstr>
      <vt:lpstr>Permutation and Next-Step </vt:lpstr>
      <vt:lpstr>CypherText</vt:lpstr>
      <vt:lpstr>Messaggio:  1FA230E6EED063AB35C8B50D67A48290927BDC7383F69BAB  Key:  133457799BBCDFF1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DES Data Encryption Standard </dc:title>
  <dc:creator>MINETTI LORIS EMANUELE</dc:creator>
  <cp:lastModifiedBy>MINETTI LORIS EMANUELE</cp:lastModifiedBy>
  <cp:revision>4</cp:revision>
  <dcterms:created xsi:type="dcterms:W3CDTF">2022-07-10T21:37:25Z</dcterms:created>
  <dcterms:modified xsi:type="dcterms:W3CDTF">2022-07-12T21:33:23Z</dcterms:modified>
</cp:coreProperties>
</file>