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F0D988-56F4-E87E-CAD2-22BBC3EB1DA9}" v="1635" dt="2025-05-10T21:18:45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4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68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36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050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xmlns="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975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497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xmlns="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663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xmlns="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545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475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696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201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876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423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ryker-mutator.io/" TargetMode="External"/><Relationship Id="rId5" Type="http://schemas.openxmlformats.org/officeDocument/2006/relationships/hyperlink" Target="https://app.diagrams.net/" TargetMode="External"/><Relationship Id="rId4" Type="http://schemas.openxmlformats.org/officeDocument/2006/relationships/hyperlink" Target="https://xunit.net/docs/getting-started/netfx/visual-studi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minatorul.xyz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gincanv.github.io/c" TargetMode="External"/><Relationship Id="rId3" Type="http://schemas.openxmlformats.org/officeDocument/2006/relationships/hyperlink" Target="https://learn.microsoft.com/en-us/dotnet/core/testing/unit-testing-csharp-with-nunit" TargetMode="External"/><Relationship Id="rId7" Type="http://schemas.openxmlformats.org/officeDocument/2006/relationships/hyperlink" Target="https://medium.com/@hamed.shirbandi/mutation-testing-with-stryker-in-net-projects-ff1f05ddce8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harp.academy/mutation-testing/" TargetMode="External"/><Relationship Id="rId5" Type="http://schemas.openxmlformats.org/officeDocument/2006/relationships/hyperlink" Target="https://stackoverflow.com/questions/9769047/nunit-vs-xunit" TargetMode="External"/><Relationship Id="rId4" Type="http://schemas.openxmlformats.org/officeDocument/2006/relationships/hyperlink" Target="https://www.infragistics.com/blogs/net-unit-testing-using-nunit" TargetMode="External"/><Relationship Id="rId9" Type="http://schemas.openxmlformats.org/officeDocument/2006/relationships/hyperlink" Target="https://medium.com/dotnet-pulse/write-perfect-unit-tests-with-net-stryker-mutation-testing-39e0caa1b5b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8A95209C-5275-4E15-8EA7-7F42980ABF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Neon 3D circle art">
            <a:extLst>
              <a:ext uri="{FF2B5EF4-FFF2-40B4-BE49-F238E27FC236}">
                <a16:creationId xmlns:a16="http://schemas.microsoft.com/office/drawing/2014/main" xmlns="" id="{BA0232A2-E8C3-64A9-6285-B7A72A91B3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</a:blip>
          <a:srcRect t="21309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FMINATORUL</a:t>
            </a:r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xmlns="" id="{4F2ED431-E304-4FF0-9F4E-032783C9D6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xmlns="" id="{4E87FCFB-2CCE-460D-B3DD-557C8BD1B9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776FD1D4-E922-80EE-A31F-AE7BCC732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6728B0EA-1CCE-D13F-0535-51A9DD5136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on 3D circle art">
            <a:extLst>
              <a:ext uri="{FF2B5EF4-FFF2-40B4-BE49-F238E27FC236}">
                <a16:creationId xmlns:a16="http://schemas.microsoft.com/office/drawing/2014/main" xmlns="" id="{DD288266-0DB7-E552-4268-D4B688D6A2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40000"/>
          </a:blip>
          <a:srcRect t="21319" b="10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BD4788-1E20-AFCC-0FE4-B3D1236D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R</a:t>
            </a:r>
            <a:r>
              <a:rPr lang="en-US" sz="7200" dirty="0" smtClean="0"/>
              <a:t>eferences</a:t>
            </a:r>
            <a:endParaRPr lang="en-US" sz="7200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xmlns="" id="{665587CD-00D8-7BE7-AA0D-AF93999B88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1D499B8-B3E3-A089-7E34-BA1E6687FD38}"/>
              </a:ext>
            </a:extLst>
          </p:cNvPr>
          <p:cNvSpPr txBox="1"/>
          <p:nvPr/>
        </p:nvSpPr>
        <p:spPr>
          <a:xfrm>
            <a:off x="772889" y="2122713"/>
            <a:ext cx="1012371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[1] M. Roper, </a:t>
            </a:r>
            <a:r>
              <a:rPr lang="en-US" sz="2400" i="1" dirty="0">
                <a:ea typeface="+mn-lt"/>
                <a:cs typeface="+mn-lt"/>
              </a:rPr>
              <a:t>Software Testing</a:t>
            </a:r>
            <a:r>
              <a:rPr lang="en-US" sz="2400" dirty="0">
                <a:ea typeface="+mn-lt"/>
                <a:cs typeface="+mn-lt"/>
              </a:rPr>
              <a:t>, McGraw-Hill, 1994. 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[2] Glenford J. Myers, Corey Sandler, Tom Badgett, </a:t>
            </a:r>
            <a:r>
              <a:rPr lang="en-US" sz="2400" i="1" dirty="0">
                <a:ea typeface="+mn-lt"/>
                <a:cs typeface="+mn-lt"/>
              </a:rPr>
              <a:t>The Art of Software Testing</a:t>
            </a:r>
            <a:r>
              <a:rPr lang="en-US" sz="2400" dirty="0">
                <a:ea typeface="+mn-lt"/>
                <a:cs typeface="+mn-lt"/>
              </a:rPr>
              <a:t>, Wiley, 2004. 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[3] Bertolino, A., </a:t>
            </a:r>
            <a:r>
              <a:rPr lang="en-US" sz="2400" i="1" dirty="0">
                <a:ea typeface="+mn-lt"/>
                <a:cs typeface="+mn-lt"/>
              </a:rPr>
              <a:t>Software Testing Research: Achievements, Challenges, Dreams</a:t>
            </a:r>
            <a:r>
              <a:rPr lang="en-US" sz="2400" dirty="0">
                <a:ea typeface="+mn-lt"/>
                <a:cs typeface="+mn-lt"/>
              </a:rPr>
              <a:t>, IEEE, 2007. 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[4] OpenAI, ChatGPT, </a:t>
            </a:r>
            <a:r>
              <a:rPr lang="en-US" sz="2400" dirty="0">
                <a:ea typeface="+mn-lt"/>
                <a:cs typeface="+mn-lt"/>
                <a:hlinkClick r:id="rId3"/>
              </a:rPr>
              <a:t>https://chatgpt.com/</a:t>
            </a:r>
            <a:r>
              <a:rPr lang="en-US" sz="2400" dirty="0">
                <a:ea typeface="+mn-lt"/>
                <a:cs typeface="+mn-lt"/>
              </a:rPr>
              <a:t>, Data </a:t>
            </a:r>
            <a:r>
              <a:rPr lang="en-US" sz="2400" dirty="0" err="1">
                <a:ea typeface="+mn-lt"/>
                <a:cs typeface="+mn-lt"/>
              </a:rPr>
              <a:t>generării</a:t>
            </a:r>
            <a:r>
              <a:rPr lang="en-US" sz="2400" dirty="0">
                <a:ea typeface="+mn-lt"/>
                <a:cs typeface="+mn-lt"/>
              </a:rPr>
              <a:t>: 1 </a:t>
            </a:r>
            <a:r>
              <a:rPr lang="en-US" sz="2400" dirty="0" err="1">
                <a:ea typeface="+mn-lt"/>
                <a:cs typeface="+mn-lt"/>
              </a:rPr>
              <a:t>martie</a:t>
            </a:r>
            <a:r>
              <a:rPr lang="en-US" sz="2400" dirty="0">
                <a:ea typeface="+mn-lt"/>
                <a:cs typeface="+mn-lt"/>
              </a:rPr>
              <a:t> 2025. 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[5] </a:t>
            </a:r>
            <a:r>
              <a:rPr lang="en-US" sz="2400" dirty="0" err="1">
                <a:ea typeface="+mn-lt"/>
                <a:cs typeface="+mn-lt"/>
              </a:rPr>
              <a:t>xUnit</a:t>
            </a:r>
            <a:r>
              <a:rPr lang="en-US" sz="2400" dirty="0">
                <a:ea typeface="+mn-lt"/>
                <a:cs typeface="+mn-lt"/>
              </a:rPr>
              <a:t> Documentation, </a:t>
            </a:r>
            <a:r>
              <a:rPr lang="en-US" sz="2400" dirty="0">
                <a:ea typeface="+mn-lt"/>
                <a:cs typeface="+mn-lt"/>
                <a:hlinkClick r:id="rId4"/>
              </a:rPr>
              <a:t>https://xunit.net/docs/getting-started/netfx/visual-studio</a:t>
            </a:r>
            <a:r>
              <a:rPr lang="en-US" sz="2400" dirty="0">
                <a:ea typeface="+mn-lt"/>
                <a:cs typeface="+mn-lt"/>
              </a:rPr>
              <a:t> 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[6] draw.io, </a:t>
            </a:r>
            <a:r>
              <a:rPr lang="en-US" sz="2400" dirty="0">
                <a:ea typeface="+mn-lt"/>
                <a:cs typeface="+mn-lt"/>
                <a:hlinkClick r:id="rId5"/>
              </a:rPr>
              <a:t>https://app.diagrams.net/</a:t>
            </a:r>
            <a:r>
              <a:rPr lang="en-US" sz="2400" dirty="0">
                <a:ea typeface="+mn-lt"/>
                <a:cs typeface="+mn-lt"/>
              </a:rPr>
              <a:t>, Accessed: 24 April 2025. 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[7] Stryker.NET, </a:t>
            </a:r>
            <a:r>
              <a:rPr lang="en-US" sz="2400" dirty="0">
                <a:ea typeface="+mn-lt"/>
                <a:cs typeface="+mn-lt"/>
                <a:hlinkClick r:id="rId6"/>
              </a:rPr>
              <a:t>https://stryker-mutator.io/</a:t>
            </a:r>
            <a:r>
              <a:rPr lang="en-US" sz="2400" dirty="0">
                <a:ea typeface="+mn-lt"/>
                <a:cs typeface="+mn-lt"/>
              </a:rPr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23644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1A9F7B4E-B03D-4F64-BE33-00D074458D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on 3D circle art">
            <a:extLst>
              <a:ext uri="{FF2B5EF4-FFF2-40B4-BE49-F238E27FC236}">
                <a16:creationId xmlns:a16="http://schemas.microsoft.com/office/drawing/2014/main" xmlns="" id="{7CAD349F-3A9A-C21B-E1E9-88E10B6503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40000"/>
          </a:blip>
          <a:srcRect t="21319" b="10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44562A-9DCB-7145-40B8-2F4221C9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Project Overview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xmlns="" id="{1CA8A97F-67F0-4D5F-A850-0C30727D1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9DCD41-D984-3055-DE87-BECB3D66A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762" y="2004446"/>
            <a:ext cx="10517038" cy="417689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FMInatorul</a:t>
            </a:r>
            <a:r>
              <a:rPr lang="en-US" dirty="0">
                <a:ea typeface="+mn-lt"/>
                <a:cs typeface="+mn-lt"/>
              </a:rPr>
              <a:t> is a web-based educational platform designed to help students learn more effectively by automatically generating quizzes from uploaded study materials (PDFs) and enabling real-time collaboration in virtual rooms.</a:t>
            </a:r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Frontend:</a:t>
            </a:r>
            <a:r>
              <a:rPr lang="en-US" dirty="0">
                <a:ea typeface="+mn-lt"/>
                <a:cs typeface="+mn-lt"/>
              </a:rPr>
              <a:t> ASP.NET MVC (Razor Views)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Backend:</a:t>
            </a:r>
            <a:r>
              <a:rPr lang="en-US" dirty="0">
                <a:ea typeface="+mn-lt"/>
                <a:cs typeface="+mn-lt"/>
              </a:rPr>
              <a:t> ASP.NET Core </a:t>
            </a:r>
            <a:r>
              <a:rPr lang="en-US" dirty="0" err="1">
                <a:ea typeface="+mn-lt"/>
                <a:cs typeface="+mn-lt"/>
              </a:rPr>
              <a:t>WebAPI</a:t>
            </a:r>
            <a:endParaRPr lang="en-US" dirty="0" err="1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Database:</a:t>
            </a:r>
            <a:r>
              <a:rPr lang="en-US" dirty="0">
                <a:ea typeface="+mn-lt"/>
                <a:cs typeface="+mn-lt"/>
              </a:rPr>
              <a:t> Entity Framework Core, SQL Server </a:t>
            </a:r>
            <a:r>
              <a:rPr lang="en-US" dirty="0" err="1">
                <a:ea typeface="+mn-lt"/>
                <a:cs typeface="+mn-lt"/>
              </a:rPr>
              <a:t>LocalDB</a:t>
            </a:r>
            <a:endParaRPr lang="en-US" dirty="0" err="1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Authentication:</a:t>
            </a:r>
            <a:r>
              <a:rPr lang="en-US" dirty="0">
                <a:ea typeface="+mn-lt"/>
                <a:cs typeface="+mn-lt"/>
              </a:rPr>
              <a:t> ASP.NET Identity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AI Service:</a:t>
            </a:r>
            <a:r>
              <a:rPr lang="en-US" dirty="0">
                <a:ea typeface="+mn-lt"/>
                <a:cs typeface="+mn-lt"/>
              </a:rPr>
              <a:t> Flask API deployed on Google Cloud using Nginx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383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50BF5560-5E04-DAC3-C81B-EF5C0128C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xmlns="" id="{1A9F7B4E-B03D-4F64-BE33-00D074458D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on 3D circle art">
            <a:extLst>
              <a:ext uri="{FF2B5EF4-FFF2-40B4-BE49-F238E27FC236}">
                <a16:creationId xmlns:a16="http://schemas.microsoft.com/office/drawing/2014/main" xmlns="" id="{55314958-0098-5597-7ADD-030FBD1A96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40000"/>
          </a:blip>
          <a:srcRect t="21319" b="10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3D012E-D0DB-B7D5-B576-61C893C1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Testing Strategy</a:t>
            </a: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xmlns="" id="{1CA8A97F-67F0-4D5F-A850-0C30727D1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A2A172-4AC7-5F03-C337-C63689A1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98" y="2133842"/>
            <a:ext cx="6081623" cy="417689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Unit Testing</a:t>
            </a:r>
            <a:r>
              <a:rPr lang="en-US" sz="2000" dirty="0">
                <a:ea typeface="+mn-lt"/>
                <a:cs typeface="+mn-lt"/>
              </a:rPr>
              <a:t>: Isolated method verification</a:t>
            </a:r>
            <a:endParaRPr lang="en-US" sz="2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Integration Testing</a:t>
            </a:r>
            <a:r>
              <a:rPr lang="en-US" sz="2000" dirty="0">
                <a:ea typeface="+mn-lt"/>
                <a:cs typeface="+mn-lt"/>
              </a:rPr>
              <a:t>: Multi-component workflow validation</a:t>
            </a:r>
            <a:endParaRPr lang="en-US" sz="2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System Testing</a:t>
            </a:r>
            <a:r>
              <a:rPr lang="en-US" sz="2000" dirty="0">
                <a:ea typeface="+mn-lt"/>
                <a:cs typeface="+mn-lt"/>
              </a:rPr>
              <a:t>: End-to-end functional validation</a:t>
            </a:r>
            <a:endParaRPr lang="en-US" sz="2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Security Testing</a:t>
            </a:r>
            <a:r>
              <a:rPr lang="en-US" sz="2000" dirty="0">
                <a:ea typeface="+mn-lt"/>
                <a:cs typeface="+mn-lt"/>
              </a:rPr>
              <a:t>: Authentication and authorization enforcement</a:t>
            </a:r>
            <a:endParaRPr lang="en-US" sz="2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Mutation Testing</a:t>
            </a:r>
            <a:r>
              <a:rPr lang="en-US" sz="2000" dirty="0">
                <a:ea typeface="+mn-lt"/>
                <a:cs typeface="+mn-lt"/>
              </a:rPr>
              <a:t>: Quality assurance via Stryker.NET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Boundary Testing</a:t>
            </a:r>
            <a:r>
              <a:rPr lang="en-US" sz="2000" dirty="0">
                <a:ea typeface="+mn-lt"/>
                <a:cs typeface="+mn-lt"/>
              </a:rPr>
              <a:t>: Edge case handling</a:t>
            </a:r>
            <a:endParaRPr lang="en-US" sz="2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Equivalence Partitioning</a:t>
            </a:r>
            <a:r>
              <a:rPr lang="en-US" sz="2000" dirty="0">
                <a:ea typeface="+mn-lt"/>
                <a:cs typeface="+mn-lt"/>
              </a:rPr>
              <a:t>: Valid and invalid data sets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3B980B-14E5-7976-8977-EAEDCA64EE4D}"/>
              </a:ext>
            </a:extLst>
          </p:cNvPr>
          <p:cNvSpPr txBox="1"/>
          <p:nvPr/>
        </p:nvSpPr>
        <p:spPr>
          <a:xfrm>
            <a:off x="6422570" y="2080611"/>
            <a:ext cx="576943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Main Categories:</a:t>
            </a:r>
          </a:p>
          <a:p>
            <a:pPr marL="228600" indent="-228600">
              <a:spcBef>
                <a:spcPts val="1000"/>
              </a:spcBef>
              <a:buFont typeface="Arial"/>
              <a:buChar char="•"/>
            </a:pPr>
            <a:r>
              <a:rPr lang="en-US" sz="2000" dirty="0" err="1">
                <a:ea typeface="+mn-lt"/>
                <a:cs typeface="+mn-lt"/>
              </a:rPr>
              <a:t>StudentsAndProfessorsFlowTests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dirty="0">
                <a:ea typeface="+mn-lt"/>
                <a:cs typeface="+mn-lt"/>
              </a:rPr>
              <a:t>(Integration Tests),</a:t>
            </a:r>
          </a:p>
          <a:p>
            <a:pPr marL="228600" indent="-228600">
              <a:spcBef>
                <a:spcPts val="1000"/>
              </a:spcBef>
              <a:buFont typeface="Arial"/>
              <a:buChar char="•"/>
            </a:pPr>
            <a:r>
              <a:rPr lang="en-US" sz="2000" dirty="0" err="1">
                <a:ea typeface="+mn-lt"/>
                <a:cs typeface="+mn-lt"/>
              </a:rPr>
              <a:t>HomeControllerSecurityTests</a:t>
            </a:r>
            <a:r>
              <a:rPr lang="en-US" sz="2000" b="1" dirty="0">
                <a:ea typeface="+mn-lt"/>
                <a:cs typeface="+mn-lt"/>
              </a:rPr>
              <a:t> (Security Tests),</a:t>
            </a:r>
          </a:p>
          <a:p>
            <a:pPr marL="228600" indent="-228600">
              <a:spcBef>
                <a:spcPts val="1000"/>
              </a:spcBef>
              <a:buFont typeface="Arial"/>
              <a:buChar char="•"/>
            </a:pPr>
            <a:r>
              <a:rPr lang="en-US" sz="2000" dirty="0" err="1">
                <a:ea typeface="+mn-lt"/>
                <a:cs typeface="+mn-lt"/>
              </a:rPr>
              <a:t>ProfessorsControllerSecurityTests</a:t>
            </a:r>
            <a:r>
              <a:rPr lang="en-US" sz="2000" b="1" dirty="0">
                <a:ea typeface="+mn-lt"/>
                <a:cs typeface="+mn-lt"/>
              </a:rPr>
              <a:t> (Security Tests),</a:t>
            </a:r>
          </a:p>
          <a:p>
            <a:pPr marL="228600" indent="-228600">
              <a:spcBef>
                <a:spcPts val="1000"/>
              </a:spcBef>
              <a:buFont typeface="Arial"/>
              <a:buChar char="•"/>
            </a:pPr>
            <a:r>
              <a:rPr lang="en-US" sz="2000" dirty="0" err="1">
                <a:ea typeface="+mn-lt"/>
                <a:cs typeface="+mn-lt"/>
              </a:rPr>
              <a:t>RoomsControllerSecurityTests</a:t>
            </a:r>
            <a:r>
              <a:rPr lang="en-US" sz="2000" b="1" dirty="0">
                <a:ea typeface="+mn-lt"/>
                <a:cs typeface="+mn-lt"/>
              </a:rPr>
              <a:t> (Security Tests),</a:t>
            </a:r>
          </a:p>
          <a:p>
            <a:pPr marL="228600" indent="-228600">
              <a:spcBef>
                <a:spcPts val="1000"/>
              </a:spcBef>
              <a:buFont typeface="Arial"/>
              <a:buChar char="•"/>
            </a:pPr>
            <a:r>
              <a:rPr lang="en-US" sz="2000" dirty="0" err="1">
                <a:ea typeface="+mn-lt"/>
                <a:cs typeface="+mn-lt"/>
              </a:rPr>
              <a:t>StudentsControllerSecurityTests</a:t>
            </a:r>
            <a:r>
              <a:rPr lang="en-US" sz="2000" b="1" dirty="0">
                <a:ea typeface="+mn-lt"/>
                <a:cs typeface="+mn-lt"/>
              </a:rPr>
              <a:t> (Security Tests),</a:t>
            </a:r>
          </a:p>
          <a:p>
            <a:pPr marL="228600" indent="-228600">
              <a:spcBef>
                <a:spcPts val="1000"/>
              </a:spcBef>
              <a:buFont typeface="Arial"/>
              <a:buChar char="•"/>
            </a:pPr>
            <a:r>
              <a:rPr lang="en-US" sz="2000" dirty="0" err="1">
                <a:ea typeface="+mn-lt"/>
                <a:cs typeface="+mn-lt"/>
              </a:rPr>
              <a:t>CriticalFunctionsUnitTests</a:t>
            </a:r>
            <a:r>
              <a:rPr lang="en-US" sz="2000" b="1" dirty="0">
                <a:ea typeface="+mn-lt"/>
                <a:cs typeface="+mn-lt"/>
              </a:rPr>
              <a:t> (Unit Tests).</a:t>
            </a:r>
          </a:p>
        </p:txBody>
      </p:sp>
    </p:spTree>
    <p:extLst>
      <p:ext uri="{BB962C8B-B14F-4D97-AF65-F5344CB8AC3E}">
        <p14:creationId xmlns:p14="http://schemas.microsoft.com/office/powerpoint/2010/main" xmlns="" val="1642427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06E1BEA3-0228-3B74-F1B8-5DEFF10BF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xmlns="" id="{1A9F7B4E-B03D-4F64-BE33-00D074458D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on 3D circle art">
            <a:extLst>
              <a:ext uri="{FF2B5EF4-FFF2-40B4-BE49-F238E27FC236}">
                <a16:creationId xmlns:a16="http://schemas.microsoft.com/office/drawing/2014/main" xmlns="" id="{7A2FBFE2-9105-4A94-A2CF-9A5BE32127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40000"/>
          </a:blip>
          <a:srcRect t="21319" b="10"/>
          <a:stretch/>
        </p:blipFill>
        <p:spPr>
          <a:xfrm>
            <a:off x="20" y="-21761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AA98FD-A9C9-270D-B293-1AA4FD46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97782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Test categories</a:t>
            </a: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xmlns="" id="{1CA8A97F-67F0-4D5F-A850-0C30727D1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EDA7D7-EB3E-3AAA-D82D-0E71668E5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2004447"/>
            <a:ext cx="6716486" cy="2274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>
              <a:buNone/>
            </a:pPr>
            <a:r>
              <a:rPr lang="en-US" sz="1800" b="1" dirty="0"/>
              <a:t>Integration Tests</a:t>
            </a:r>
          </a:p>
          <a:p>
            <a:pPr marL="0"/>
            <a:r>
              <a:rPr lang="en-US" sz="1800" dirty="0" err="1"/>
              <a:t>StudentsAndProfessorsFlowTests.cs</a:t>
            </a:r>
            <a:r>
              <a:rPr lang="en-US" sz="1800" dirty="0"/>
              <a:t>: focused on real user workflows between students and professors and validates that controllers, roles, and database interactions work end-to-end.</a:t>
            </a:r>
          </a:p>
          <a:p>
            <a:pPr marL="0">
              <a:lnSpc>
                <a:spcPct val="100000"/>
              </a:lnSpc>
              <a:buNone/>
            </a:pPr>
            <a:r>
              <a:rPr lang="en-US" sz="1800" dirty="0"/>
              <a:t>Ex: </a:t>
            </a:r>
            <a:r>
              <a:rPr lang="en-US" sz="1800" dirty="0" err="1"/>
              <a:t>EditCollegeProf_UserIsStudent_ReturnsForbidResult</a:t>
            </a:r>
            <a:r>
              <a:rPr lang="en-US" sz="1800" dirty="0"/>
              <a:t> (checks that a student user cannot modify a professor's data</a:t>
            </a:r>
            <a:r>
              <a:rPr lang="en-US" sz="1800" dirty="0" smtClean="0"/>
              <a:t>.)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522BA27-F48F-C727-9D76-EBA666D4AD70}"/>
              </a:ext>
            </a:extLst>
          </p:cNvPr>
          <p:cNvSpPr txBox="1"/>
          <p:nvPr/>
        </p:nvSpPr>
        <p:spPr>
          <a:xfrm>
            <a:off x="7310683" y="2002973"/>
            <a:ext cx="4749046" cy="41057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-228600">
              <a:lnSpc>
                <a:spcPct val="110000"/>
              </a:lnSpc>
              <a:spcBef>
                <a:spcPts val="1000"/>
              </a:spcBef>
            </a:pPr>
            <a:r>
              <a:rPr lang="en-US" b="1" dirty="0"/>
              <a:t>Security Tests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HomeController</a:t>
            </a:r>
            <a:r>
              <a:rPr lang="en-US" dirty="0"/>
              <a:t>: Role-based view access, error handling, file upload validation.​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err="1"/>
              <a:t>ProfessorsController</a:t>
            </a:r>
            <a:r>
              <a:rPr lang="en-US" dirty="0"/>
              <a:t>: Only authorized professors can edit or validate subjects/questions.​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err="1"/>
              <a:t>RoomsController</a:t>
            </a:r>
            <a:r>
              <a:rPr lang="en-US" dirty="0"/>
              <a:t>: Validates access for joining/leaving rooms and handling invalid room codes.​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err="1"/>
              <a:t>StudentsController</a:t>
            </a:r>
            <a:r>
              <a:rPr lang="en-US" dirty="0"/>
              <a:t>: Secures actions like quiz playing, PDF uploading, and data editing.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FD24E8A-07D5-6657-BAAC-5F6CD719DC07}"/>
              </a:ext>
            </a:extLst>
          </p:cNvPr>
          <p:cNvSpPr txBox="1"/>
          <p:nvPr/>
        </p:nvSpPr>
        <p:spPr>
          <a:xfrm>
            <a:off x="377300" y="4416725"/>
            <a:ext cx="6989657" cy="23544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603"/>
              </a:lnSpc>
            </a:pPr>
            <a:r>
              <a:rPr lang="en-US" b="1" dirty="0"/>
              <a:t>Unit Tests​</a:t>
            </a:r>
          </a:p>
          <a:p>
            <a:pPr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CriticalFunctionsUnitTests.cs</a:t>
            </a:r>
            <a:r>
              <a:rPr lang="en-US" dirty="0"/>
              <a:t>: targeted at the </a:t>
            </a:r>
            <a:r>
              <a:rPr lang="en-US" dirty="0" err="1"/>
              <a:t>StudentsController's</a:t>
            </a:r>
            <a:r>
              <a:rPr lang="en-US" dirty="0"/>
              <a:t> critical function: PDF</a:t>
            </a:r>
            <a:r>
              <a:rPr lang="en-US" dirty="0">
                <a:cs typeface="Arial"/>
              </a:rPr>
              <a:t> </a:t>
            </a:r>
            <a:r>
              <a:rPr lang="en-US" dirty="0"/>
              <a:t>upload and quiz creation and the logic is tested in isolation with mocked dependencies.​</a:t>
            </a:r>
          </a:p>
          <a:p>
            <a:pPr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Ex: </a:t>
            </a:r>
            <a:r>
              <a:rPr lang="en-US" dirty="0" err="1"/>
              <a:t>UploadPdf_QuizNotNullAsync</a:t>
            </a:r>
            <a:r>
              <a:rPr lang="en-US" dirty="0"/>
              <a:t> (PDF uploads result in a valid quiz)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7535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FD27A419-8968-4D92-8F04-A68195CCA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CE2F1493-5A6A-7443-5FCF-FB8DEC1FD9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on 3D circle art">
            <a:extLst>
              <a:ext uri="{FF2B5EF4-FFF2-40B4-BE49-F238E27FC236}">
                <a16:creationId xmlns:a16="http://schemas.microsoft.com/office/drawing/2014/main" xmlns="" id="{B08BEFC0-A71F-2BCE-B74D-3C8241CA32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40000"/>
          </a:blip>
          <a:srcRect t="21319" b="10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2F32CA-A474-B7DE-23C8-58C1DB3EC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Testing Implementation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xmlns="" id="{C384A4DC-520E-35CD-86AD-EABB41EACF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1A4FEC-E0FE-3753-CD3A-838791DB6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" y="2082084"/>
            <a:ext cx="6996022" cy="448169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800" b="1" dirty="0">
                <a:ea typeface="+mn-lt"/>
                <a:cs typeface="+mn-lt"/>
              </a:rPr>
              <a:t>1. Mocking with </a:t>
            </a:r>
            <a:r>
              <a:rPr lang="en-US" sz="1800" b="1" dirty="0" err="1">
                <a:ea typeface="+mn-lt"/>
                <a:cs typeface="+mn-lt"/>
              </a:rPr>
              <a:t>Moq</a:t>
            </a:r>
            <a:r>
              <a:rPr lang="en-US" sz="1800" b="1" dirty="0">
                <a:ea typeface="+mn-lt"/>
                <a:cs typeface="+mn-lt"/>
              </a:rPr>
              <a:t/>
            </a:r>
            <a:br>
              <a:rPr lang="en-US" sz="1800" b="1" dirty="0">
                <a:ea typeface="+mn-lt"/>
                <a:cs typeface="+mn-lt"/>
              </a:rPr>
            </a:br>
            <a:r>
              <a:rPr lang="en-US" sz="1800" b="1" dirty="0">
                <a:ea typeface="+mn-lt"/>
                <a:cs typeface="+mn-lt"/>
              </a:rPr>
              <a:t> All tests use the </a:t>
            </a:r>
            <a:r>
              <a:rPr lang="en-US" sz="1800" b="1" dirty="0" err="1">
                <a:ea typeface="+mn-lt"/>
                <a:cs typeface="+mn-lt"/>
              </a:rPr>
              <a:t>Moq</a:t>
            </a:r>
            <a:r>
              <a:rPr lang="en-US" sz="1800" dirty="0">
                <a:ea typeface="+mn-lt"/>
                <a:cs typeface="+mn-lt"/>
              </a:rPr>
              <a:t> library to create fake (mocked) versions of services like </a:t>
            </a:r>
            <a:r>
              <a:rPr lang="en-US" sz="1800" dirty="0" err="1">
                <a:ea typeface="+mn-lt"/>
                <a:cs typeface="+mn-lt"/>
              </a:rPr>
              <a:t>UserManager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RoleManager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HttpContext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ILogger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IFormFile</a:t>
            </a:r>
            <a:r>
              <a:rPr lang="en-US" sz="1800" dirty="0">
                <a:ea typeface="+mn-lt"/>
                <a:cs typeface="+mn-lt"/>
              </a:rPr>
              <a:t>, and </a:t>
            </a:r>
            <a:r>
              <a:rPr lang="en-US" sz="1800" dirty="0" err="1">
                <a:ea typeface="+mn-lt"/>
                <a:cs typeface="+mn-lt"/>
              </a:rPr>
              <a:t>IHubContext</a:t>
            </a:r>
            <a:r>
              <a:rPr lang="en-US" sz="1800" dirty="0">
                <a:ea typeface="+mn-lt"/>
                <a:cs typeface="+mn-lt"/>
              </a:rPr>
              <a:t>, ensuring isolation from external dependencies and making tests fast and deterministic.</a:t>
            </a:r>
          </a:p>
          <a:p>
            <a:pPr>
              <a:buNone/>
            </a:pPr>
            <a:r>
              <a:rPr lang="en-US" sz="1800" b="1" dirty="0">
                <a:ea typeface="+mn-lt"/>
                <a:cs typeface="+mn-lt"/>
              </a:rPr>
              <a:t>2. Testing Frameworks</a:t>
            </a:r>
            <a:br>
              <a:rPr lang="en-US" sz="1800" b="1" dirty="0">
                <a:ea typeface="+mn-lt"/>
                <a:cs typeface="+mn-lt"/>
              </a:rPr>
            </a:br>
            <a:r>
              <a:rPr lang="en-US" sz="1800" dirty="0" err="1">
                <a:ea typeface="+mn-lt"/>
                <a:cs typeface="+mn-lt"/>
              </a:rPr>
              <a:t>xUnit</a:t>
            </a:r>
            <a:r>
              <a:rPr lang="en-US" sz="1800" dirty="0">
                <a:ea typeface="+mn-lt"/>
                <a:cs typeface="+mn-lt"/>
              </a:rPr>
              <a:t> defines tests with the [Fact] attribute, encouraging independent, self-contained test cases, while </a:t>
            </a:r>
            <a:r>
              <a:rPr lang="en-US" sz="1800" dirty="0" err="1">
                <a:ea typeface="+mn-lt"/>
                <a:cs typeface="+mn-lt"/>
              </a:rPr>
              <a:t>NUnit</a:t>
            </a:r>
            <a:r>
              <a:rPr lang="en-US" sz="1800" dirty="0">
                <a:ea typeface="+mn-lt"/>
                <a:cs typeface="+mn-lt"/>
              </a:rPr>
              <a:t> uses [</a:t>
            </a:r>
            <a:r>
              <a:rPr lang="en-US" sz="1800" dirty="0" err="1">
                <a:ea typeface="+mn-lt"/>
                <a:cs typeface="+mn-lt"/>
              </a:rPr>
              <a:t>TestFixture</a:t>
            </a:r>
            <a:r>
              <a:rPr lang="en-US" sz="1800" dirty="0">
                <a:ea typeface="+mn-lt"/>
                <a:cs typeface="+mn-lt"/>
              </a:rPr>
              <a:t>] and [Test] for more structured and flexible test organization.</a:t>
            </a: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3. Asynchronous Testing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 Tests follow the async Task pattern to realistically simulate operations such as file uploads, API calls, and database </a:t>
            </a:r>
            <a:r>
              <a:rPr lang="en-US" sz="1800" dirty="0" smtClean="0">
                <a:ea typeface="+mn-lt"/>
                <a:cs typeface="+mn-lt"/>
              </a:rPr>
              <a:t>queries.</a:t>
            </a:r>
            <a:endParaRPr lang="en-US" sz="1800" dirty="0">
              <a:ea typeface="+mn-lt"/>
              <a:cs typeface="+mn-lt"/>
            </a:endParaRPr>
          </a:p>
          <a:p>
            <a:pPr>
              <a:buNone/>
            </a:pPr>
            <a:endParaRPr lang="en-US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ED381E-442C-0EA2-950F-D74F381EBF43}"/>
              </a:ext>
            </a:extLst>
          </p:cNvPr>
          <p:cNvSpPr txBox="1"/>
          <p:nvPr/>
        </p:nvSpPr>
        <p:spPr>
          <a:xfrm>
            <a:off x="7246189" y="2002971"/>
            <a:ext cx="4804297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4. Code Coverage Tools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The project uses Coverlet Collector</a:t>
            </a:r>
            <a:r>
              <a:rPr lang="en-US" dirty="0">
                <a:ea typeface="+mn-lt"/>
                <a:cs typeface="+mn-lt"/>
              </a:rPr>
              <a:t>, an open-source tool that measures test coverage and works around the limitations of Visual Studio Community Edition. To visualize coverage results, </a:t>
            </a:r>
            <a:r>
              <a:rPr lang="en-US" b="1" dirty="0">
                <a:ea typeface="+mn-lt"/>
                <a:cs typeface="+mn-lt"/>
              </a:rPr>
              <a:t>Report Generator</a:t>
            </a:r>
            <a:r>
              <a:rPr lang="en-US" dirty="0">
                <a:ea typeface="+mn-lt"/>
                <a:cs typeface="+mn-lt"/>
              </a:rPr>
              <a:t> is used to convert Coverlet output into readable HTML reports, enabling visual inspection of untested code paths.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5. Mutation Testing with Stryker.NET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Mutation testing is performed using Stryker.NET</a:t>
            </a:r>
            <a:r>
              <a:rPr lang="en-US" dirty="0">
                <a:ea typeface="+mn-lt"/>
                <a:cs typeface="+mn-lt"/>
              </a:rPr>
              <a:t>, which introduces intentional bugs into the code to verify the quality of the test suite. This ensures that tests are capable of catching failures and are not just passing trivially.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5127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6A7D77F2-D6C7-8CEE-DB3D-C356F380B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065A14F2-0A30-931B-EBD7-B361F50C04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on 3D circle art">
            <a:extLst>
              <a:ext uri="{FF2B5EF4-FFF2-40B4-BE49-F238E27FC236}">
                <a16:creationId xmlns:a16="http://schemas.microsoft.com/office/drawing/2014/main" xmlns="" id="{78DD8D19-A00A-1A40-743F-B62E2EE36E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40000"/>
          </a:blip>
          <a:srcRect t="21319" b="10"/>
          <a:stretch/>
        </p:blipFill>
        <p:spPr>
          <a:xfrm>
            <a:off x="3069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7FAFFD-0A8D-46D9-79D5-CFFC11D0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47" y="238193"/>
            <a:ext cx="5170715" cy="1325563"/>
          </a:xfrm>
        </p:spPr>
        <p:txBody>
          <a:bodyPr>
            <a:normAutofit/>
          </a:bodyPr>
          <a:lstStyle/>
          <a:p>
            <a:r>
              <a:rPr lang="en-US" sz="4400" dirty="0"/>
              <a:t>Execution Results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xmlns="" id="{54BDED01-17F0-50E4-F194-037441E822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ests1.jpg">
            <a:extLst>
              <a:ext uri="{FF2B5EF4-FFF2-40B4-BE49-F238E27FC236}">
                <a16:creationId xmlns:a16="http://schemas.microsoft.com/office/drawing/2014/main" xmlns="" id="{3B6AB250-C8C7-ABAB-2B25-852981B10B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869" r="664" b="16381"/>
          <a:stretch/>
        </p:blipFill>
        <p:spPr>
          <a:xfrm>
            <a:off x="731956" y="1940309"/>
            <a:ext cx="5241525" cy="4783502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992DA0EC-992E-1795-E653-F5CF74992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52412860"/>
              </p:ext>
            </p:extLst>
          </p:nvPr>
        </p:nvGraphicFramePr>
        <p:xfrm>
          <a:off x="6248400" y="1948542"/>
          <a:ext cx="5378798" cy="455347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689399">
                  <a:extLst>
                    <a:ext uri="{9D8B030D-6E8A-4147-A177-3AD203B41FA5}">
                      <a16:colId xmlns:a16="http://schemas.microsoft.com/office/drawing/2014/main" xmlns="" val="123508316"/>
                    </a:ext>
                  </a:extLst>
                </a:gridCol>
                <a:gridCol w="2689399">
                  <a:extLst>
                    <a:ext uri="{9D8B030D-6E8A-4147-A177-3AD203B41FA5}">
                      <a16:colId xmlns:a16="http://schemas.microsoft.com/office/drawing/2014/main" xmlns="" val="3719932889"/>
                    </a:ext>
                  </a:extLst>
                </a:gridCol>
              </a:tblGrid>
              <a:tr h="650496">
                <a:tc>
                  <a:txBody>
                    <a:bodyPr/>
                    <a:lstStyle/>
                    <a:p>
                      <a:pPr algn="l" fontAlgn="base">
                        <a:lnSpc>
                          <a:spcPts val="2160"/>
                        </a:lnSpc>
                        <a:buNone/>
                      </a:pPr>
                      <a:r>
                        <a:rPr lang="en-US" sz="1800" dirty="0">
                          <a:effectLst/>
                        </a:rPr>
                        <a:t>Test Metrics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he Hand Bol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60"/>
                        </a:lnSpc>
                        <a:buNone/>
                      </a:pPr>
                      <a:r>
                        <a:rPr lang="en-US" sz="1800" dirty="0">
                          <a:effectLst/>
                        </a:rPr>
                        <a:t>Status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he Hand Bol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00394119"/>
                  </a:ext>
                </a:extLst>
              </a:tr>
              <a:tr h="650496">
                <a:tc>
                  <a:txBody>
                    <a:bodyPr/>
                    <a:lstStyle/>
                    <a:p>
                      <a:pPr algn="l" fontAlgn="base">
                        <a:lnSpc>
                          <a:spcPts val="2160"/>
                        </a:lnSpc>
                        <a:buNone/>
                      </a:pPr>
                      <a:r>
                        <a:rPr lang="en-US" sz="1800" dirty="0">
                          <a:effectLst/>
                        </a:rPr>
                        <a:t>Unit Tests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he Hand Bol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60"/>
                        </a:lnSpc>
                        <a:buNone/>
                      </a:pPr>
                      <a:r>
                        <a:rPr lang="en-US" sz="1800" dirty="0">
                          <a:effectLst/>
                        </a:rPr>
                        <a:t>100% Pass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he Hand Bol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41259576"/>
                  </a:ext>
                </a:extLst>
              </a:tr>
              <a:tr h="650496">
                <a:tc>
                  <a:txBody>
                    <a:bodyPr/>
                    <a:lstStyle/>
                    <a:p>
                      <a:pPr algn="l" fontAlgn="base">
                        <a:lnSpc>
                          <a:spcPts val="2160"/>
                        </a:lnSpc>
                        <a:buNone/>
                      </a:pPr>
                      <a:r>
                        <a:rPr lang="en-US" sz="1800" dirty="0">
                          <a:effectLst/>
                        </a:rPr>
                        <a:t>Integration Tests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he Hand Bol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60"/>
                        </a:lnSpc>
                        <a:buNone/>
                      </a:pPr>
                      <a:r>
                        <a:rPr lang="en-US" sz="1800" dirty="0">
                          <a:effectLst/>
                        </a:rPr>
                        <a:t>100% Pass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he Hand Bol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50097579"/>
                  </a:ext>
                </a:extLst>
              </a:tr>
              <a:tr h="650496">
                <a:tc>
                  <a:txBody>
                    <a:bodyPr/>
                    <a:lstStyle/>
                    <a:p>
                      <a:pPr algn="l" fontAlgn="base">
                        <a:lnSpc>
                          <a:spcPts val="2160"/>
                        </a:lnSpc>
                        <a:buNone/>
                      </a:pPr>
                      <a:r>
                        <a:rPr lang="en-US" sz="1800" dirty="0">
                          <a:effectLst/>
                        </a:rPr>
                        <a:t>System Tests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he Hand Bol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60"/>
                        </a:lnSpc>
                        <a:buNone/>
                      </a:pPr>
                      <a:r>
                        <a:rPr lang="en-US" sz="1800" dirty="0">
                          <a:effectLst/>
                        </a:rPr>
                        <a:t>100% Pass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he Hand Bol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76169655"/>
                  </a:ext>
                </a:extLst>
              </a:tr>
              <a:tr h="650496">
                <a:tc>
                  <a:txBody>
                    <a:bodyPr/>
                    <a:lstStyle/>
                    <a:p>
                      <a:pPr algn="l" fontAlgn="base">
                        <a:lnSpc>
                          <a:spcPts val="2160"/>
                        </a:lnSpc>
                        <a:buNone/>
                      </a:pPr>
                      <a:r>
                        <a:rPr lang="en-US" sz="1800" dirty="0">
                          <a:effectLst/>
                        </a:rPr>
                        <a:t>Security Tests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he Hand Bol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60"/>
                        </a:lnSpc>
                        <a:buNone/>
                      </a:pPr>
                      <a:r>
                        <a:rPr lang="en-US" sz="1800" dirty="0">
                          <a:effectLst/>
                        </a:rPr>
                        <a:t>100% Pass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he Hand Bol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53680115"/>
                  </a:ext>
                </a:extLst>
              </a:tr>
              <a:tr h="650496">
                <a:tc>
                  <a:txBody>
                    <a:bodyPr/>
                    <a:lstStyle/>
                    <a:p>
                      <a:pPr algn="l" fontAlgn="base">
                        <a:lnSpc>
                          <a:spcPts val="2160"/>
                        </a:lnSpc>
                        <a:buNone/>
                      </a:pPr>
                      <a:r>
                        <a:rPr lang="en-US" sz="1800" dirty="0">
                          <a:effectLst/>
                        </a:rPr>
                        <a:t>Test Coverage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he Hand Bol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60"/>
                        </a:lnSpc>
                        <a:buNone/>
                      </a:pPr>
                      <a:r>
                        <a:rPr lang="en-US" sz="1800" dirty="0">
                          <a:effectLst/>
                        </a:rPr>
                        <a:t>25% coverage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he Hand Bol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60805001"/>
                  </a:ext>
                </a:extLst>
              </a:tr>
              <a:tr h="650496">
                <a:tc>
                  <a:txBody>
                    <a:bodyPr/>
                    <a:lstStyle/>
                    <a:p>
                      <a:pPr algn="l" fontAlgn="base">
                        <a:lnSpc>
                          <a:spcPts val="2160"/>
                        </a:lnSpc>
                        <a:buNone/>
                      </a:pPr>
                      <a:r>
                        <a:rPr lang="en-US" sz="1800" dirty="0">
                          <a:effectLst/>
                        </a:rPr>
                        <a:t>Mutation Tests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he Hand Bol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60"/>
                        </a:lnSpc>
                        <a:buNone/>
                      </a:pPr>
                      <a:r>
                        <a:rPr lang="en-US" sz="1800" dirty="0">
                          <a:effectLst/>
                        </a:rPr>
                        <a:t>66% killed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he Hand Bol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667547"/>
                  </a:ext>
                </a:extLst>
              </a:tr>
            </a:tbl>
          </a:graphicData>
        </a:graphic>
      </p:graphicFrame>
      <p:pic>
        <p:nvPicPr>
          <p:cNvPr id="17" name="Picture 16" descr="A screenshot of a graph&#10;&#10;AI-generated content may be incorrect.">
            <a:extLst>
              <a:ext uri="{FF2B5EF4-FFF2-40B4-BE49-F238E27FC236}">
                <a16:creationId xmlns:a16="http://schemas.microsoft.com/office/drawing/2014/main" xmlns="" id="{7AE03035-F798-DF6B-8E05-E6338195238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28658" y="169232"/>
            <a:ext cx="5486398" cy="15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4466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9BE4EF24-E030-FEAA-6C2D-0BA61D9AF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AC8547AC-860E-B591-8FAD-07D9EEE61D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on 3D circle art">
            <a:extLst>
              <a:ext uri="{FF2B5EF4-FFF2-40B4-BE49-F238E27FC236}">
                <a16:creationId xmlns:a16="http://schemas.microsoft.com/office/drawing/2014/main" xmlns="" id="{7C980ABC-68E5-9EA5-22A9-FC0EF8ECCD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40000"/>
          </a:blip>
          <a:srcRect t="21319" b="10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7F7A1-C110-A5D2-7B09-352B36DB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Ai tool usage in Testing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xmlns="" id="{F4D7499E-8226-36F5-32A8-DEB86E6753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708A00-C855-37C1-C955-BFB4C9B2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8" y="2167731"/>
            <a:ext cx="4855026" cy="434521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We used </a:t>
            </a:r>
            <a:r>
              <a:rPr lang="en-US" sz="2400" b="1" dirty="0">
                <a:ea typeface="+mn-lt"/>
                <a:cs typeface="+mn-lt"/>
              </a:rPr>
              <a:t>ChatGPT4o</a:t>
            </a:r>
            <a:r>
              <a:rPr lang="en-US" sz="2400" dirty="0">
                <a:ea typeface="+mn-lt"/>
                <a:cs typeface="+mn-lt"/>
              </a:rPr>
              <a:t> to assist in: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Template generation for unit tests</a:t>
            </a: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Identifying test packages and commands in .NET</a:t>
            </a:r>
            <a:endParaRPr lang="en-US" sz="2400" dirty="0"/>
          </a:p>
          <a:p>
            <a:pPr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ea typeface="+mn-lt"/>
                <a:cs typeface="+mn-lt"/>
              </a:rPr>
              <a:t>Prompt Example:</a:t>
            </a:r>
            <a:r>
              <a:rPr lang="en-US" sz="2400" dirty="0">
                <a:ea typeface="+mn-lt"/>
                <a:cs typeface="+mn-lt"/>
              </a:rPr>
              <a:t> Generate a </a:t>
            </a:r>
            <a:r>
              <a:rPr lang="en-US" sz="2400" dirty="0" err="1">
                <a:ea typeface="+mn-lt"/>
                <a:cs typeface="+mn-lt"/>
              </a:rPr>
              <a:t>xUnit</a:t>
            </a:r>
            <a:r>
              <a:rPr lang="en-US" sz="2400" dirty="0">
                <a:ea typeface="+mn-lt"/>
                <a:cs typeface="+mn-lt"/>
              </a:rPr>
              <a:t> test for PDF upload and quiz creation.</a:t>
            </a:r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89165FA4-6FBA-C5F5-B759-DFA41C02D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2835814"/>
              </p:ext>
            </p:extLst>
          </p:nvPr>
        </p:nvGraphicFramePr>
        <p:xfrm>
          <a:off x="5638800" y="2111828"/>
          <a:ext cx="6133629" cy="4422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543">
                  <a:extLst>
                    <a:ext uri="{9D8B030D-6E8A-4147-A177-3AD203B41FA5}">
                      <a16:colId xmlns:a16="http://schemas.microsoft.com/office/drawing/2014/main" xmlns="" val="1358722976"/>
                    </a:ext>
                  </a:extLst>
                </a:gridCol>
                <a:gridCol w="2044543">
                  <a:extLst>
                    <a:ext uri="{9D8B030D-6E8A-4147-A177-3AD203B41FA5}">
                      <a16:colId xmlns:a16="http://schemas.microsoft.com/office/drawing/2014/main" xmlns="" val="1086375256"/>
                    </a:ext>
                  </a:extLst>
                </a:gridCol>
                <a:gridCol w="2044543">
                  <a:extLst>
                    <a:ext uri="{9D8B030D-6E8A-4147-A177-3AD203B41FA5}">
                      <a16:colId xmlns:a16="http://schemas.microsoft.com/office/drawing/2014/main" xmlns="" val="656449279"/>
                    </a:ext>
                  </a:extLst>
                </a:gridCol>
              </a:tblGrid>
              <a:tr h="1105570">
                <a:tc>
                  <a:txBody>
                    <a:bodyPr/>
                    <a:lstStyle/>
                    <a:p>
                      <a:r>
                        <a:rPr lang="en-US" sz="2400" dirty="0"/>
                        <a:t>Aspect</a:t>
                      </a:r>
                      <a:endParaRPr lang="en-US" sz="2400" b="1" dirty="0">
                        <a:solidFill>
                          <a:srgbClr val="FCFCFC"/>
                        </a:solidFill>
                        <a:latin typeface="Trade Gothic Next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Manual Suite</a:t>
                      </a:r>
                      <a:endParaRPr lang="en-US" sz="2400" b="1" dirty="0">
                        <a:solidFill>
                          <a:srgbClr val="FCFCFC"/>
                        </a:solidFill>
                        <a:latin typeface="Trade Gothic Next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AI-Generated</a:t>
                      </a:r>
                      <a:endParaRPr lang="en-US" sz="2400" b="1" dirty="0">
                        <a:solidFill>
                          <a:srgbClr val="FCFCFC"/>
                        </a:solidFill>
                        <a:latin typeface="Trade Gothic Next Con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5635044"/>
                  </a:ext>
                </a:extLst>
              </a:tr>
              <a:tr h="1105570">
                <a:tc>
                  <a:txBody>
                    <a:bodyPr/>
                    <a:lstStyle/>
                    <a:p>
                      <a:r>
                        <a:rPr lang="en-US" sz="2400" dirty="0"/>
                        <a:t>Coverage</a:t>
                      </a:r>
                      <a:endParaRPr lang="en-US" sz="2400" dirty="0">
                        <a:solidFill>
                          <a:srgbClr val="FCFCF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Higher</a:t>
                      </a:r>
                      <a:endParaRPr lang="en-US" sz="2400" dirty="0">
                        <a:solidFill>
                          <a:srgbClr val="FCFCF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Moderated</a:t>
                      </a:r>
                      <a:endParaRPr lang="en-US" sz="2400" dirty="0">
                        <a:solidFill>
                          <a:srgbClr val="FCFCF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1158783"/>
                  </a:ext>
                </a:extLst>
              </a:tr>
              <a:tr h="1105570">
                <a:tc>
                  <a:txBody>
                    <a:bodyPr/>
                    <a:lstStyle/>
                    <a:p>
                      <a:r>
                        <a:rPr lang="en-US" sz="2400" dirty="0"/>
                        <a:t>Code Quality</a:t>
                      </a:r>
                      <a:endParaRPr lang="en-US" sz="2400" dirty="0">
                        <a:solidFill>
                          <a:srgbClr val="FCFCF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Optimized</a:t>
                      </a:r>
                      <a:endParaRPr lang="en-US" sz="2400" dirty="0">
                        <a:solidFill>
                          <a:srgbClr val="FCFCF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Good, needs tweaks</a:t>
                      </a:r>
                      <a:endParaRPr lang="en-US" sz="2400" dirty="0">
                        <a:solidFill>
                          <a:srgbClr val="FCFCF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7299597"/>
                  </a:ext>
                </a:extLst>
              </a:tr>
              <a:tr h="1105570">
                <a:tc>
                  <a:txBody>
                    <a:bodyPr/>
                    <a:lstStyle/>
                    <a:p>
                      <a:r>
                        <a:rPr lang="en-US" sz="2400" dirty="0"/>
                        <a:t>Security Testing</a:t>
                      </a:r>
                      <a:endParaRPr lang="en-US" sz="2400" dirty="0">
                        <a:solidFill>
                          <a:srgbClr val="FCFCF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Fully covered</a:t>
                      </a:r>
                      <a:endParaRPr lang="en-US" sz="2400" dirty="0">
                        <a:solidFill>
                          <a:srgbClr val="FCFCF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Minimal</a:t>
                      </a:r>
                      <a:endParaRPr lang="en-US" sz="2400" dirty="0">
                        <a:solidFill>
                          <a:srgbClr val="FCFCF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0894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09320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57D6013A-9767-9829-A5AA-1DE930620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58225D3A-E6CE-8587-8826-36FA07DDDA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on 3D circle art">
            <a:extLst>
              <a:ext uri="{FF2B5EF4-FFF2-40B4-BE49-F238E27FC236}">
                <a16:creationId xmlns:a16="http://schemas.microsoft.com/office/drawing/2014/main" xmlns="" id="{D480D79E-C824-1B74-F6F4-394EE4E039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40000"/>
          </a:blip>
          <a:srcRect t="21319" b="10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xmlns="" id="{EA1A9F81-6748-BB6E-317D-8503FC766E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9A6F282C-30CA-0182-711F-84D374D2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302" y="636345"/>
            <a:ext cx="4329194" cy="1338478"/>
          </a:xfrm>
        </p:spPr>
        <p:txBody>
          <a:bodyPr>
            <a:normAutofit/>
          </a:bodyPr>
          <a:lstStyle/>
          <a:p>
            <a:r>
              <a:rPr lang="en-US" sz="3600" dirty="0"/>
              <a:t>Security analysis</a:t>
            </a: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xmlns="" id="{9AA9A010-49CF-5F6E-0B70-3BDC5EA851EA}"/>
              </a:ext>
            </a:extLst>
          </p:cNvPr>
          <p:cNvSpPr txBox="1">
            <a:spLocks/>
          </p:cNvSpPr>
          <p:nvPr/>
        </p:nvSpPr>
        <p:spPr>
          <a:xfrm>
            <a:off x="6802464" y="646677"/>
            <a:ext cx="4329194" cy="1338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/>
              <a:t>Ci</a:t>
            </a:r>
            <a:r>
              <a:rPr lang="en-US" sz="3600" dirty="0" smtClean="0"/>
              <a:t>/CD </a:t>
            </a:r>
            <a:r>
              <a:rPr lang="en-US" sz="3600" dirty="0"/>
              <a:t>pipeline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A264D81-F182-7D8B-78DE-DBA137AB1336}"/>
              </a:ext>
            </a:extLst>
          </p:cNvPr>
          <p:cNvSpPr txBox="1"/>
          <p:nvPr/>
        </p:nvSpPr>
        <p:spPr>
          <a:xfrm>
            <a:off x="931653" y="1973451"/>
            <a:ext cx="5166930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/>
              <a:t>API (</a:t>
            </a:r>
            <a:r>
              <a:rPr lang="en-US" sz="2200" b="1" dirty="0">
                <a:hlinkClick r:id="rId3"/>
              </a:rPr>
              <a:t>https://api.fminatorul.xyz</a:t>
            </a:r>
            <a:r>
              <a:rPr lang="en-US" sz="2200" b="1" dirty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2200" dirty="0"/>
              <a:t>Hosted behind Nginx with HTTPS</a:t>
            </a:r>
          </a:p>
          <a:p>
            <a:pPr marL="457200" indent="-457200">
              <a:buFont typeface="Arial"/>
              <a:buChar char="•"/>
            </a:pPr>
            <a:r>
              <a:rPr lang="en-US" sz="2200" dirty="0"/>
              <a:t>JWT authentication for API requests</a:t>
            </a:r>
          </a:p>
          <a:p>
            <a:pPr marL="457200" indent="-457200">
              <a:buFont typeface="Arial"/>
              <a:buChar char="•"/>
            </a:pPr>
            <a:r>
              <a:rPr lang="en-US" sz="2200" dirty="0"/>
              <a:t>1-minute token expiry for minimized risk</a:t>
            </a:r>
          </a:p>
          <a:p>
            <a:pPr marL="457200" indent="-457200">
              <a:buFont typeface="Arial"/>
              <a:buChar char="•"/>
            </a:pPr>
            <a:endParaRPr lang="en-US" sz="2200" dirty="0"/>
          </a:p>
          <a:p>
            <a:r>
              <a:rPr lang="en-US" sz="2200" b="1" dirty="0"/>
              <a:t>Website:</a:t>
            </a:r>
          </a:p>
          <a:p>
            <a:pPr marL="457200" indent="-457200">
              <a:buFont typeface="Arial"/>
              <a:buChar char="•"/>
            </a:pPr>
            <a:r>
              <a:rPr lang="en-US" sz="2200" dirty="0"/>
              <a:t>Role-based access control (Admin, Student, Professor)</a:t>
            </a:r>
          </a:p>
          <a:p>
            <a:pPr marL="457200" indent="-457200">
              <a:buFont typeface="Arial"/>
              <a:buChar char="•"/>
            </a:pPr>
            <a:r>
              <a:rPr lang="en-US" sz="2200" dirty="0"/>
              <a:t>Restriction based on email domains (e.g., s.unibuc.ro)</a:t>
            </a:r>
          </a:p>
          <a:p>
            <a:pPr marL="457200" indent="-457200">
              <a:buFont typeface="Arial"/>
              <a:buChar char="•"/>
            </a:pPr>
            <a:r>
              <a:rPr lang="en-US" sz="2200" dirty="0"/>
              <a:t>Comprehensive security testing implemented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5705704-9112-88A9-8A40-57497D3F2EDB}"/>
              </a:ext>
            </a:extLst>
          </p:cNvPr>
          <p:cNvSpPr txBox="1"/>
          <p:nvPr/>
        </p:nvSpPr>
        <p:spPr>
          <a:xfrm>
            <a:off x="6864141" y="2011515"/>
            <a:ext cx="4163877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200" dirty="0"/>
              <a:t>Hosting: Google Cloud VPS</a:t>
            </a:r>
          </a:p>
          <a:p>
            <a:pPr marL="457200" indent="-457200">
              <a:buFont typeface="Arial"/>
              <a:buChar char="•"/>
            </a:pPr>
            <a:r>
              <a:rPr lang="en-US" sz="2200" dirty="0"/>
              <a:t>Web Service: Flask, </a:t>
            </a:r>
            <a:r>
              <a:rPr lang="en-US" sz="2200" dirty="0" err="1"/>
              <a:t>Nginx</a:t>
            </a:r>
            <a:r>
              <a:rPr lang="en-US" sz="2200" dirty="0"/>
              <a:t>, </a:t>
            </a:r>
            <a:r>
              <a:rPr lang="en-US" sz="2200" dirty="0" err="1"/>
              <a:t>Gunicorn</a:t>
            </a:r>
            <a:endParaRPr lang="en-US" sz="2200" dirty="0"/>
          </a:p>
          <a:p>
            <a:pPr marL="457200" indent="-457200">
              <a:buFont typeface="Arial"/>
              <a:buChar char="•"/>
            </a:pPr>
            <a:r>
              <a:rPr lang="en-US" sz="2200" dirty="0"/>
              <a:t>Auto Deployment: </a:t>
            </a:r>
            <a:r>
              <a:rPr lang="en-US" sz="2200" dirty="0" err="1"/>
              <a:t>GitHub</a:t>
            </a:r>
            <a:r>
              <a:rPr lang="en-US" sz="2200" dirty="0"/>
              <a:t> Actions triggered by branch push</a:t>
            </a:r>
          </a:p>
          <a:p>
            <a:pPr marL="457200" indent="-457200">
              <a:buFont typeface="Arial"/>
              <a:buChar char="•"/>
            </a:pPr>
            <a:r>
              <a:rPr lang="en-US" sz="2200" dirty="0"/>
              <a:t>Deployment Latency: ~20 </a:t>
            </a:r>
            <a:r>
              <a:rPr lang="en-US" sz="2200" dirty="0" smtClean="0"/>
              <a:t>seconds</a:t>
            </a:r>
          </a:p>
          <a:p>
            <a:pPr marL="457200" indent="-457200">
              <a:buFont typeface="Arial"/>
              <a:buChar char="•"/>
            </a:pPr>
            <a:r>
              <a:rPr lang="en-US" sz="2200" dirty="0" smtClean="0"/>
              <a:t>Main </a:t>
            </a:r>
            <a:r>
              <a:rPr lang="en-US" sz="2200" dirty="0"/>
              <a:t>App: Pull requests with mandatory review on main branch</a:t>
            </a:r>
          </a:p>
        </p:txBody>
      </p:sp>
    </p:spTree>
    <p:extLst>
      <p:ext uri="{BB962C8B-B14F-4D97-AF65-F5344CB8AC3E}">
        <p14:creationId xmlns:p14="http://schemas.microsoft.com/office/powerpoint/2010/main" xmlns="" val="429399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8ECFFA33-7BFB-78E5-188C-68B8A0F63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4109F6E8-76F2-6FE2-FAE3-E6885160BE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on 3D circle art">
            <a:extLst>
              <a:ext uri="{FF2B5EF4-FFF2-40B4-BE49-F238E27FC236}">
                <a16:creationId xmlns:a16="http://schemas.microsoft.com/office/drawing/2014/main" xmlns="" id="{12508E8B-50E5-9D36-A6A1-1B8D5CDE07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40000"/>
          </a:blip>
          <a:srcRect t="21319" b="10"/>
          <a:stretch/>
        </p:blipFill>
        <p:spPr>
          <a:xfrm>
            <a:off x="3069" y="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B2616-45E4-4D59-02D6-242930B0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Research </a:t>
            </a:r>
            <a:r>
              <a:rPr lang="en-US" sz="4400" dirty="0" smtClean="0"/>
              <a:t>Resources</a:t>
            </a:r>
            <a:endParaRPr lang="en-US" sz="4400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xmlns="" id="{B8BDAE6D-984C-ACE8-62C1-3CEDE7E324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B093D7-F9F6-47C3-253F-B6AC2C202679}"/>
              </a:ext>
            </a:extLst>
          </p:cNvPr>
          <p:cNvSpPr txBox="1"/>
          <p:nvPr/>
        </p:nvSpPr>
        <p:spPr>
          <a:xfrm>
            <a:off x="838202" y="2122713"/>
            <a:ext cx="5148942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Unit Testing with </a:t>
            </a:r>
            <a:r>
              <a:rPr lang="en-US" sz="2400" b="1" dirty="0" err="1"/>
              <a:t>NUnit</a:t>
            </a:r>
            <a:r>
              <a:rPr lang="en-US" sz="2400" b="1" dirty="0"/>
              <a:t> and .NET Core</a:t>
            </a:r>
          </a:p>
          <a:p>
            <a:pPr>
              <a:buFont typeface=""/>
              <a:buChar char="•"/>
            </a:pPr>
            <a:r>
              <a:rPr lang="en-US" sz="2400" dirty="0">
                <a:hlinkClick r:id="rId3"/>
              </a:rPr>
              <a:t>Unit Testing C# with NUnit and .NET Core</a:t>
            </a:r>
            <a:endParaRPr lang="en-US" sz="2400" dirty="0"/>
          </a:p>
          <a:p>
            <a:pPr>
              <a:buFont typeface=""/>
              <a:buChar char="•"/>
            </a:pPr>
            <a:r>
              <a:rPr lang="en-US" sz="2400" dirty="0">
                <a:hlinkClick r:id="rId4"/>
              </a:rPr>
              <a:t>Getting Started With .NET Unit Testing Using NUnit</a:t>
            </a:r>
            <a:endParaRPr lang="en-US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Comparison between </a:t>
            </a:r>
            <a:r>
              <a:rPr lang="en-US" sz="2400" b="1" dirty="0" err="1"/>
              <a:t>NUnit</a:t>
            </a:r>
            <a:r>
              <a:rPr lang="en-US" sz="2400" b="1" dirty="0"/>
              <a:t> and </a:t>
            </a:r>
            <a:r>
              <a:rPr lang="en-US" sz="2400" b="1" dirty="0" err="1"/>
              <a:t>xUnit</a:t>
            </a:r>
            <a:endParaRPr lang="en-US" sz="2400" b="1" dirty="0"/>
          </a:p>
          <a:p>
            <a:pPr>
              <a:buFont typeface=""/>
              <a:buChar char="•"/>
            </a:pPr>
            <a:r>
              <a:rPr lang="en-US" sz="2400" dirty="0">
                <a:hlinkClick r:id="rId5"/>
              </a:rPr>
              <a:t>https://stackoverflow.com/questions/9769047/nunit-vs-xunit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B092889-6EBF-75BF-B7FB-FFD74F4D4A8F}"/>
              </a:ext>
            </a:extLst>
          </p:cNvPr>
          <p:cNvSpPr txBox="1"/>
          <p:nvPr/>
        </p:nvSpPr>
        <p:spPr>
          <a:xfrm>
            <a:off x="6508424" y="2223355"/>
            <a:ext cx="5508171" cy="30110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272"/>
              </a:lnSpc>
            </a:pPr>
            <a:r>
              <a:rPr lang="en-US" sz="2400" b="1" dirty="0"/>
              <a:t>Mutation Testing with Stryker.NET</a:t>
            </a:r>
            <a:r>
              <a:rPr lang="en-US" sz="2400" dirty="0"/>
              <a:t>​</a:t>
            </a:r>
          </a:p>
          <a:p>
            <a:pPr>
              <a:lnSpc>
                <a:spcPts val="1272"/>
              </a:lnSpc>
            </a:pPr>
            <a:r>
              <a:rPr lang="en-US" sz="2400" dirty="0"/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sz="2400" u="sng" dirty="0">
                <a:solidFill>
                  <a:srgbClr val="2998E3"/>
                </a:solidFill>
                <a:cs typeface="Arial"/>
                <a:hlinkClick r:id="rId6"/>
              </a:rPr>
              <a:t>Mutation Testing with C# and .NET Core</a:t>
            </a:r>
            <a:r>
              <a:rPr lang="en-US" sz="2400" dirty="0"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sz="2400" u="sng" dirty="0">
                <a:solidFill>
                  <a:srgbClr val="2998E3"/>
                </a:solidFill>
                <a:cs typeface="Arial"/>
                <a:hlinkClick r:id="rId7"/>
              </a:rPr>
              <a:t>Mutation Testing with Stryker in .NET Projects</a:t>
            </a:r>
            <a:r>
              <a:rPr lang="en-US" sz="2400" dirty="0"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sz="2400" u="sng" dirty="0">
                <a:solidFill>
                  <a:srgbClr val="2998E3"/>
                </a:solidFill>
                <a:cs typeface="Arial"/>
                <a:hlinkClick r:id="rId8"/>
              </a:rPr>
              <a:t>Mutation Testing in C# with Stryker</a:t>
            </a:r>
            <a:r>
              <a:rPr lang="en-US" sz="2400" dirty="0"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sz="2400" u="sng" dirty="0">
                <a:solidFill>
                  <a:srgbClr val="2998E3"/>
                </a:solidFill>
                <a:cs typeface="Arial"/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Write Perfect Unit Tests with .NET Stryker Mutation Testing</a:t>
            </a:r>
            <a:endParaRPr lang="en-US" sz="2400" u="sng" dirty="0">
              <a:solidFill>
                <a:srgbClr val="2998E3"/>
              </a:solidFill>
              <a:cs typeface="Arial"/>
              <a:hlinkClick r:id="rId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5820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618</Words>
  <Application>Microsoft Office PowerPoint</Application>
  <PresentationFormat>Custom</PresentationFormat>
  <Paragraphs>111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SketchyVTI</vt:lpstr>
      <vt:lpstr>FMINATORUL</vt:lpstr>
      <vt:lpstr>Project Overview</vt:lpstr>
      <vt:lpstr>Testing Strategy</vt:lpstr>
      <vt:lpstr>Test categories</vt:lpstr>
      <vt:lpstr>Testing Implementation</vt:lpstr>
      <vt:lpstr>Execution Results</vt:lpstr>
      <vt:lpstr>Ai tool usage in Testing</vt:lpstr>
      <vt:lpstr>Security analysis</vt:lpstr>
      <vt:lpstr>Research Resources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FMINATORUL</dc:title>
  <dc:creator/>
  <cp:lastModifiedBy>Admin</cp:lastModifiedBy>
  <cp:revision>594</cp:revision>
  <dcterms:created xsi:type="dcterms:W3CDTF">2025-05-10T19:09:34Z</dcterms:created>
  <dcterms:modified xsi:type="dcterms:W3CDTF">2025-05-11T08:33:20Z</dcterms:modified>
</cp:coreProperties>
</file>