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74" r:id="rId10"/>
    <p:sldId id="277" r:id="rId11"/>
    <p:sldId id="27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BBD242-07FD-491B-9393-4ABB90B1E791}" type="datetimeFigureOut">
              <a:rPr lang="ro-RO" smtClean="0"/>
              <a:t>30.06.2018</a:t>
            </a:fld>
            <a:endParaRPr lang="ro-RO"/>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2FB911-3608-4AA4-B759-264A54BA70D8}" type="slidenum">
              <a:rPr lang="ro-RO" smtClean="0"/>
              <a:t>‹#›</a:t>
            </a:fld>
            <a:endParaRPr lang="ro-RO"/>
          </a:p>
        </p:txBody>
      </p:sp>
    </p:spTree>
    <p:extLst>
      <p:ext uri="{BB962C8B-B14F-4D97-AF65-F5344CB8AC3E}">
        <p14:creationId xmlns:p14="http://schemas.microsoft.com/office/powerpoint/2010/main" val="3289817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42F13-C85D-41D1-B526-BE13617822CB}" type="datetimeFigureOut">
              <a:rPr lang="en-US"/>
              <a:t>6/30/2018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001C4-EA70-460F-84D4-2E777EE5EDCC}" type="slidenum">
              <a:rPr lang="en-US"/>
              <a:t>‹#›</a:t>
            </a:fld>
            <a:endParaRPr lang="en-US"/>
          </a:p>
        </p:txBody>
      </p:sp>
    </p:spTree>
    <p:extLst>
      <p:ext uri="{BB962C8B-B14F-4D97-AF65-F5344CB8AC3E}">
        <p14:creationId xmlns:p14="http://schemas.microsoft.com/office/powerpoint/2010/main" val="3243478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8001C4-EA70-460F-84D4-2E777EE5EDCC}" type="slidenum">
              <a:rPr lang="en-US"/>
              <a:t>1</a:t>
            </a:fld>
            <a:endParaRPr lang="en-US"/>
          </a:p>
        </p:txBody>
      </p:sp>
    </p:spTree>
    <p:extLst>
      <p:ext uri="{BB962C8B-B14F-4D97-AF65-F5344CB8AC3E}">
        <p14:creationId xmlns:p14="http://schemas.microsoft.com/office/powerpoint/2010/main" val="475545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BB8001C4-EA70-460F-84D4-2E777EE5EDCC}" type="slidenum">
              <a:rPr lang="en-US"/>
              <a:t>10</a:t>
            </a:fld>
            <a:endParaRPr lang="en-US"/>
          </a:p>
        </p:txBody>
      </p:sp>
    </p:spTree>
    <p:extLst>
      <p:ext uri="{BB962C8B-B14F-4D97-AF65-F5344CB8AC3E}">
        <p14:creationId xmlns:p14="http://schemas.microsoft.com/office/powerpoint/2010/main" val="331575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8001C4-EA70-460F-84D4-2E777EE5EDCC}" type="slidenum">
              <a:rPr lang="en-US"/>
              <a:t>11</a:t>
            </a:fld>
            <a:endParaRPr lang="en-US"/>
          </a:p>
        </p:txBody>
      </p:sp>
    </p:spTree>
    <p:extLst>
      <p:ext uri="{BB962C8B-B14F-4D97-AF65-F5344CB8AC3E}">
        <p14:creationId xmlns:p14="http://schemas.microsoft.com/office/powerpoint/2010/main" val="39126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8001C4-EA70-460F-84D4-2E777EE5EDCC}" type="slidenum">
              <a:rPr lang="en-US"/>
              <a:t>12</a:t>
            </a:fld>
            <a:endParaRPr lang="en-US"/>
          </a:p>
        </p:txBody>
      </p:sp>
    </p:spTree>
    <p:extLst>
      <p:ext uri="{BB962C8B-B14F-4D97-AF65-F5344CB8AC3E}">
        <p14:creationId xmlns:p14="http://schemas.microsoft.com/office/powerpoint/2010/main" val="47554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8001C4-EA70-460F-84D4-2E777EE5EDCC}" type="slidenum">
              <a:rPr lang="en-US"/>
              <a:t>2</a:t>
            </a:fld>
            <a:endParaRPr lang="en-US"/>
          </a:p>
        </p:txBody>
      </p:sp>
    </p:spTree>
    <p:extLst>
      <p:ext uri="{BB962C8B-B14F-4D97-AF65-F5344CB8AC3E}">
        <p14:creationId xmlns:p14="http://schemas.microsoft.com/office/powerpoint/2010/main" val="475545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Despre cum avem nevoie de informații rapid</a:t>
            </a:r>
          </a:p>
          <a:p>
            <a:r>
              <a:rPr lang="ro-RO" dirty="0"/>
              <a:t>Necesitatea existentei unei singure aplicații</a:t>
            </a:r>
            <a:endParaRPr lang="en-US" dirty="0"/>
          </a:p>
        </p:txBody>
      </p:sp>
      <p:sp>
        <p:nvSpPr>
          <p:cNvPr id="4" name="Slide Number Placeholder 3"/>
          <p:cNvSpPr>
            <a:spLocks noGrp="1"/>
          </p:cNvSpPr>
          <p:nvPr>
            <p:ph type="sldNum" sz="quarter" idx="10"/>
          </p:nvPr>
        </p:nvSpPr>
        <p:spPr/>
        <p:txBody>
          <a:bodyPr/>
          <a:lstStyle/>
          <a:p>
            <a:fld id="{BB8001C4-EA70-460F-84D4-2E777EE5EDCC}" type="slidenum">
              <a:rPr lang="en-US"/>
              <a:t>3</a:t>
            </a:fld>
            <a:endParaRPr lang="en-US"/>
          </a:p>
        </p:txBody>
      </p:sp>
    </p:spTree>
    <p:extLst>
      <p:ext uri="{BB962C8B-B14F-4D97-AF65-F5344CB8AC3E}">
        <p14:creationId xmlns:p14="http://schemas.microsoft.com/office/powerpoint/2010/main" val="47554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XML fiecare </a:t>
            </a:r>
            <a:r>
              <a:rPr lang="ro-RO" dirty="0" err="1"/>
              <a:t>oras</a:t>
            </a:r>
            <a:endParaRPr lang="ro-RO" dirty="0"/>
          </a:p>
          <a:p>
            <a:r>
              <a:rPr lang="ro-RO" dirty="0"/>
              <a:t>XML distante</a:t>
            </a:r>
          </a:p>
        </p:txBody>
      </p:sp>
      <p:sp>
        <p:nvSpPr>
          <p:cNvPr id="4" name="Slide Number Placeholder 3"/>
          <p:cNvSpPr>
            <a:spLocks noGrp="1"/>
          </p:cNvSpPr>
          <p:nvPr>
            <p:ph type="sldNum" sz="quarter" idx="10"/>
          </p:nvPr>
        </p:nvSpPr>
        <p:spPr/>
        <p:txBody>
          <a:bodyPr/>
          <a:lstStyle/>
          <a:p>
            <a:fld id="{BB8001C4-EA70-460F-84D4-2E777EE5EDCC}" type="slidenum">
              <a:rPr lang="en-US"/>
              <a:t>4</a:t>
            </a:fld>
            <a:endParaRPr lang="en-US"/>
          </a:p>
        </p:txBody>
      </p:sp>
    </p:spTree>
    <p:extLst>
      <p:ext uri="{BB962C8B-B14F-4D97-AF65-F5344CB8AC3E}">
        <p14:creationId xmlns:p14="http://schemas.microsoft.com/office/powerpoint/2010/main" val="47554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err="1"/>
              <a:t>Alg</a:t>
            </a:r>
            <a:r>
              <a:rPr lang="ro-RO" dirty="0"/>
              <a:t> comis voiajor</a:t>
            </a:r>
            <a:endParaRPr lang="en-US" dirty="0"/>
          </a:p>
        </p:txBody>
      </p:sp>
      <p:sp>
        <p:nvSpPr>
          <p:cNvPr id="4" name="Slide Number Placeholder 3"/>
          <p:cNvSpPr>
            <a:spLocks noGrp="1"/>
          </p:cNvSpPr>
          <p:nvPr>
            <p:ph type="sldNum" sz="quarter" idx="10"/>
          </p:nvPr>
        </p:nvSpPr>
        <p:spPr/>
        <p:txBody>
          <a:bodyPr/>
          <a:lstStyle/>
          <a:p>
            <a:fld id="{BB8001C4-EA70-460F-84D4-2E777EE5EDCC}" type="slidenum">
              <a:rPr lang="en-US"/>
              <a:t>5</a:t>
            </a:fld>
            <a:endParaRPr lang="en-US"/>
          </a:p>
        </p:txBody>
      </p:sp>
    </p:spTree>
    <p:extLst>
      <p:ext uri="{BB962C8B-B14F-4D97-AF65-F5344CB8AC3E}">
        <p14:creationId xmlns:p14="http://schemas.microsoft.com/office/powerpoint/2010/main" val="47554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XML CFR</a:t>
            </a:r>
          </a:p>
          <a:p>
            <a:r>
              <a:rPr lang="ro-RO" dirty="0"/>
              <a:t>Actualizat anual</a:t>
            </a:r>
          </a:p>
          <a:p>
            <a:r>
              <a:rPr lang="ro-RO" dirty="0"/>
              <a:t>Trecere in baza de date</a:t>
            </a:r>
          </a:p>
          <a:p>
            <a:r>
              <a:rPr lang="ro-RO" dirty="0"/>
              <a:t>Preluare cu transformarea orei</a:t>
            </a:r>
            <a:endParaRPr lang="en-US" dirty="0"/>
          </a:p>
        </p:txBody>
      </p:sp>
      <p:sp>
        <p:nvSpPr>
          <p:cNvPr id="4" name="Slide Number Placeholder 3"/>
          <p:cNvSpPr>
            <a:spLocks noGrp="1"/>
          </p:cNvSpPr>
          <p:nvPr>
            <p:ph type="sldNum" sz="quarter" idx="10"/>
          </p:nvPr>
        </p:nvSpPr>
        <p:spPr/>
        <p:txBody>
          <a:bodyPr/>
          <a:lstStyle/>
          <a:p>
            <a:fld id="{BB8001C4-EA70-460F-84D4-2E777EE5EDCC}" type="slidenum">
              <a:rPr lang="en-US"/>
              <a:t>6</a:t>
            </a:fld>
            <a:endParaRPr lang="en-US"/>
          </a:p>
        </p:txBody>
      </p:sp>
    </p:spTree>
    <p:extLst>
      <p:ext uri="{BB962C8B-B14F-4D97-AF65-F5344CB8AC3E}">
        <p14:creationId xmlns:p14="http://schemas.microsoft.com/office/powerpoint/2010/main" val="475545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Informații preluate din IRIS CFR</a:t>
            </a:r>
          </a:p>
          <a:p>
            <a:r>
              <a:rPr lang="ro-RO" dirty="0"/>
              <a:t>Java Script care preia cele 2 câmpuri prezente</a:t>
            </a:r>
            <a:endParaRPr lang="en-US" dirty="0"/>
          </a:p>
        </p:txBody>
      </p:sp>
      <p:sp>
        <p:nvSpPr>
          <p:cNvPr id="4" name="Slide Number Placeholder 3"/>
          <p:cNvSpPr>
            <a:spLocks noGrp="1"/>
          </p:cNvSpPr>
          <p:nvPr>
            <p:ph type="sldNum" sz="quarter" idx="10"/>
          </p:nvPr>
        </p:nvSpPr>
        <p:spPr/>
        <p:txBody>
          <a:bodyPr/>
          <a:lstStyle/>
          <a:p>
            <a:fld id="{BB8001C4-EA70-460F-84D4-2E777EE5EDCC}" type="slidenum">
              <a:rPr lang="en-US"/>
              <a:t>7</a:t>
            </a:fld>
            <a:endParaRPr lang="en-US"/>
          </a:p>
        </p:txBody>
      </p:sp>
    </p:spTree>
    <p:extLst>
      <p:ext uri="{BB962C8B-B14F-4D97-AF65-F5344CB8AC3E}">
        <p14:creationId xmlns:p14="http://schemas.microsoft.com/office/powerpoint/2010/main" val="47554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Preluate de la </a:t>
            </a:r>
            <a:r>
              <a:rPr lang="ro-RO" dirty="0" err="1"/>
              <a:t>Moovit</a:t>
            </a:r>
            <a:endParaRPr lang="ro-RO" dirty="0"/>
          </a:p>
        </p:txBody>
      </p:sp>
      <p:sp>
        <p:nvSpPr>
          <p:cNvPr id="4" name="Slide Number Placeholder 3"/>
          <p:cNvSpPr>
            <a:spLocks noGrp="1"/>
          </p:cNvSpPr>
          <p:nvPr>
            <p:ph type="sldNum" sz="quarter" idx="10"/>
          </p:nvPr>
        </p:nvSpPr>
        <p:spPr/>
        <p:txBody>
          <a:bodyPr/>
          <a:lstStyle/>
          <a:p>
            <a:fld id="{BB8001C4-EA70-460F-84D4-2E777EE5EDCC}" type="slidenum">
              <a:rPr lang="en-US"/>
              <a:t>8</a:t>
            </a:fld>
            <a:endParaRPr lang="en-US"/>
          </a:p>
        </p:txBody>
      </p:sp>
    </p:spTree>
    <p:extLst>
      <p:ext uri="{BB962C8B-B14F-4D97-AF65-F5344CB8AC3E}">
        <p14:creationId xmlns:p14="http://schemas.microsoft.com/office/powerpoint/2010/main" val="475545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8001C4-EA70-460F-84D4-2E777EE5EDCC}" type="slidenum">
              <a:rPr lang="en-US"/>
              <a:t>9</a:t>
            </a:fld>
            <a:endParaRPr lang="en-US"/>
          </a:p>
        </p:txBody>
      </p:sp>
    </p:spTree>
    <p:extLst>
      <p:ext uri="{BB962C8B-B14F-4D97-AF65-F5344CB8AC3E}">
        <p14:creationId xmlns:p14="http://schemas.microsoft.com/office/powerpoint/2010/main" val="47554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E90A3A-3250-4ACD-8478-42F14DF9C7A9}" type="datetime1">
              <a:rPr lang="en-US" smtClean="0"/>
              <a:t>6/30/2018</a:t>
            </a:fld>
            <a:endParaRPr lang="en-US"/>
          </a:p>
        </p:txBody>
      </p:sp>
      <p:sp>
        <p:nvSpPr>
          <p:cNvPr id="5" name="Footer Placeholder 4"/>
          <p:cNvSpPr>
            <a:spLocks noGrp="1"/>
          </p:cNvSpPr>
          <p:nvPr>
            <p:ph type="ftr" sz="quarter" idx="11"/>
          </p:nvPr>
        </p:nvSpPr>
        <p:spPr/>
        <p:txBody>
          <a:bodyPr/>
          <a:lstStyle/>
          <a:p>
            <a:r>
              <a:rPr lang="en-US"/>
              <a:t>FoodApp</a:t>
            </a:r>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81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209D1F-23BF-49A2-BE7C-D5B608032A60}" type="datetime1">
              <a:rPr lang="en-US" smtClean="0"/>
              <a:t>6/30/2018</a:t>
            </a:fld>
            <a:endParaRPr lang="en-US"/>
          </a:p>
        </p:txBody>
      </p:sp>
      <p:sp>
        <p:nvSpPr>
          <p:cNvPr id="5" name="Footer Placeholder 4"/>
          <p:cNvSpPr>
            <a:spLocks noGrp="1"/>
          </p:cNvSpPr>
          <p:nvPr>
            <p:ph type="ftr" sz="quarter" idx="11"/>
          </p:nvPr>
        </p:nvSpPr>
        <p:spPr/>
        <p:txBody>
          <a:bodyPr/>
          <a:lstStyle/>
          <a:p>
            <a:r>
              <a:rPr lang="en-US"/>
              <a:t>FoodApp</a:t>
            </a:r>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323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824E9-A4DE-41AB-869B-DF06168773D5}" type="datetime1">
              <a:rPr lang="en-US" smtClean="0"/>
              <a:t>6/30/2018</a:t>
            </a:fld>
            <a:endParaRPr lang="en-US"/>
          </a:p>
        </p:txBody>
      </p:sp>
      <p:sp>
        <p:nvSpPr>
          <p:cNvPr id="5" name="Footer Placeholder 4"/>
          <p:cNvSpPr>
            <a:spLocks noGrp="1"/>
          </p:cNvSpPr>
          <p:nvPr>
            <p:ph type="ftr" sz="quarter" idx="11"/>
          </p:nvPr>
        </p:nvSpPr>
        <p:spPr/>
        <p:txBody>
          <a:bodyPr/>
          <a:lstStyle/>
          <a:p>
            <a:r>
              <a:rPr lang="en-US"/>
              <a:t>FoodApp</a:t>
            </a:r>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605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803EE7-2B1F-4BCE-B4A5-ADD67F68E717}" type="datetime1">
              <a:rPr lang="en-US" smtClean="0"/>
              <a:t>6/30/2018</a:t>
            </a:fld>
            <a:endParaRPr lang="en-US"/>
          </a:p>
        </p:txBody>
      </p:sp>
      <p:sp>
        <p:nvSpPr>
          <p:cNvPr id="5" name="Footer Placeholder 4"/>
          <p:cNvSpPr>
            <a:spLocks noGrp="1"/>
          </p:cNvSpPr>
          <p:nvPr>
            <p:ph type="ftr" sz="quarter" idx="11"/>
          </p:nvPr>
        </p:nvSpPr>
        <p:spPr/>
        <p:txBody>
          <a:bodyPr/>
          <a:lstStyle/>
          <a:p>
            <a:r>
              <a:rPr lang="en-US"/>
              <a:t>FoodApp</a:t>
            </a:r>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863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9CD99-4EB4-4E04-AD92-BADA8B6C8F83}" type="datetime1">
              <a:rPr lang="en-US" smtClean="0"/>
              <a:t>6/30/2018</a:t>
            </a:fld>
            <a:endParaRPr lang="en-US"/>
          </a:p>
        </p:txBody>
      </p:sp>
      <p:sp>
        <p:nvSpPr>
          <p:cNvPr id="5" name="Footer Placeholder 4"/>
          <p:cNvSpPr>
            <a:spLocks noGrp="1"/>
          </p:cNvSpPr>
          <p:nvPr>
            <p:ph type="ftr" sz="quarter" idx="11"/>
          </p:nvPr>
        </p:nvSpPr>
        <p:spPr/>
        <p:txBody>
          <a:bodyPr/>
          <a:lstStyle/>
          <a:p>
            <a:r>
              <a:rPr lang="en-US"/>
              <a:t>FoodApp</a:t>
            </a:r>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752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84D595-2C48-4D18-88CF-42A5A9075495}" type="datetime1">
              <a:rPr lang="en-US" smtClean="0"/>
              <a:t>6/30/2018</a:t>
            </a:fld>
            <a:endParaRPr lang="en-US"/>
          </a:p>
        </p:txBody>
      </p:sp>
      <p:sp>
        <p:nvSpPr>
          <p:cNvPr id="6" name="Footer Placeholder 5"/>
          <p:cNvSpPr>
            <a:spLocks noGrp="1"/>
          </p:cNvSpPr>
          <p:nvPr>
            <p:ph type="ftr" sz="quarter" idx="11"/>
          </p:nvPr>
        </p:nvSpPr>
        <p:spPr/>
        <p:txBody>
          <a:bodyPr/>
          <a:lstStyle/>
          <a:p>
            <a:r>
              <a:rPr lang="en-US"/>
              <a:t>FoodApp</a:t>
            </a:r>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012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AC9C55-5435-4C66-9078-9EC030B4F408}" type="datetime1">
              <a:rPr lang="en-US" smtClean="0"/>
              <a:t>6/30/2018</a:t>
            </a:fld>
            <a:endParaRPr lang="en-US"/>
          </a:p>
        </p:txBody>
      </p:sp>
      <p:sp>
        <p:nvSpPr>
          <p:cNvPr id="8" name="Footer Placeholder 7"/>
          <p:cNvSpPr>
            <a:spLocks noGrp="1"/>
          </p:cNvSpPr>
          <p:nvPr>
            <p:ph type="ftr" sz="quarter" idx="11"/>
          </p:nvPr>
        </p:nvSpPr>
        <p:spPr/>
        <p:txBody>
          <a:bodyPr/>
          <a:lstStyle/>
          <a:p>
            <a:r>
              <a:rPr lang="en-US"/>
              <a:t>FoodApp</a:t>
            </a:r>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564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3E713C-589F-422D-9BAC-C4643EE0165C}" type="datetime1">
              <a:rPr lang="en-US" smtClean="0"/>
              <a:t>6/30/2018</a:t>
            </a:fld>
            <a:endParaRPr lang="en-US"/>
          </a:p>
        </p:txBody>
      </p:sp>
      <p:sp>
        <p:nvSpPr>
          <p:cNvPr id="4" name="Footer Placeholder 3"/>
          <p:cNvSpPr>
            <a:spLocks noGrp="1"/>
          </p:cNvSpPr>
          <p:nvPr>
            <p:ph type="ftr" sz="quarter" idx="11"/>
          </p:nvPr>
        </p:nvSpPr>
        <p:spPr/>
        <p:txBody>
          <a:bodyPr/>
          <a:lstStyle/>
          <a:p>
            <a:r>
              <a:rPr lang="en-US"/>
              <a:t>FoodApp</a:t>
            </a:r>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7397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0E3DA-1A0D-4A80-AA34-3465076F38A2}" type="datetime1">
              <a:rPr lang="en-US" smtClean="0"/>
              <a:t>6/30/2018</a:t>
            </a:fld>
            <a:endParaRPr lang="en-US"/>
          </a:p>
        </p:txBody>
      </p:sp>
      <p:sp>
        <p:nvSpPr>
          <p:cNvPr id="3" name="Footer Placeholder 2"/>
          <p:cNvSpPr>
            <a:spLocks noGrp="1"/>
          </p:cNvSpPr>
          <p:nvPr>
            <p:ph type="ftr" sz="quarter" idx="11"/>
          </p:nvPr>
        </p:nvSpPr>
        <p:spPr/>
        <p:txBody>
          <a:bodyPr/>
          <a:lstStyle/>
          <a:p>
            <a:r>
              <a:rPr lang="en-US"/>
              <a:t>FoodApp</a:t>
            </a:r>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17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AAECDA-FC0B-47F0-948F-DC1298FC0150}" type="datetime1">
              <a:rPr lang="en-US" smtClean="0"/>
              <a:t>6/30/2018</a:t>
            </a:fld>
            <a:endParaRPr lang="en-US"/>
          </a:p>
        </p:txBody>
      </p:sp>
      <p:sp>
        <p:nvSpPr>
          <p:cNvPr id="6" name="Footer Placeholder 5"/>
          <p:cNvSpPr>
            <a:spLocks noGrp="1"/>
          </p:cNvSpPr>
          <p:nvPr>
            <p:ph type="ftr" sz="quarter" idx="11"/>
          </p:nvPr>
        </p:nvSpPr>
        <p:spPr/>
        <p:txBody>
          <a:bodyPr/>
          <a:lstStyle/>
          <a:p>
            <a:r>
              <a:rPr lang="en-US"/>
              <a:t>FoodApp</a:t>
            </a:r>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62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61B71-81C0-4678-9655-0C33DE7C7F84}" type="datetime1">
              <a:rPr lang="en-US" smtClean="0"/>
              <a:t>6/30/2018</a:t>
            </a:fld>
            <a:endParaRPr lang="en-US"/>
          </a:p>
        </p:txBody>
      </p:sp>
      <p:sp>
        <p:nvSpPr>
          <p:cNvPr id="6" name="Footer Placeholder 5"/>
          <p:cNvSpPr>
            <a:spLocks noGrp="1"/>
          </p:cNvSpPr>
          <p:nvPr>
            <p:ph type="ftr" sz="quarter" idx="11"/>
          </p:nvPr>
        </p:nvSpPr>
        <p:spPr/>
        <p:txBody>
          <a:bodyPr/>
          <a:lstStyle/>
          <a:p>
            <a:r>
              <a:rPr lang="en-US"/>
              <a:t>FoodApp</a:t>
            </a:r>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28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CCF18-453E-49E4-8893-16D7A69A6EAD}" type="datetime1">
              <a:rPr lang="en-US" smtClean="0"/>
              <a:t>6/30/2018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FoodApp</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3113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spcBef>
                <a:spcPts val="2400"/>
              </a:spcBef>
              <a:spcAft>
                <a:spcPts val="2400"/>
              </a:spcAft>
            </a:pPr>
            <a:r>
              <a:rPr lang="ro-RO" sz="8000" b="1" dirty="0" err="1">
                <a:latin typeface="Cambria" panose="02040503050406030204" pitchFamily="18" charset="0"/>
              </a:rPr>
              <a:t>Through</a:t>
            </a:r>
            <a:r>
              <a:rPr lang="ro-RO" sz="8000" b="1" dirty="0">
                <a:latin typeface="Cambria" panose="02040503050406030204" pitchFamily="18" charset="0"/>
              </a:rPr>
              <a:t> </a:t>
            </a:r>
            <a:r>
              <a:rPr lang="ro-RO" sz="8000" b="1" dirty="0" err="1">
                <a:latin typeface="Cambria" panose="02040503050406030204" pitchFamily="18" charset="0"/>
              </a:rPr>
              <a:t>the</a:t>
            </a:r>
            <a:r>
              <a:rPr lang="ro-RO" sz="8000" b="1" dirty="0">
                <a:latin typeface="Cambria" panose="02040503050406030204" pitchFamily="18" charset="0"/>
              </a:rPr>
              <a:t> </a:t>
            </a:r>
            <a:r>
              <a:rPr lang="ro-RO" sz="8000" b="1" dirty="0" err="1">
                <a:latin typeface="Cambria" panose="02040503050406030204" pitchFamily="18" charset="0"/>
              </a:rPr>
              <a:t>world</a:t>
            </a:r>
            <a:br>
              <a:rPr lang="ro-RO" dirty="0">
                <a:latin typeface="Cambria" panose="02040503050406030204" pitchFamily="18" charset="0"/>
              </a:rPr>
            </a:br>
            <a:r>
              <a:rPr lang="ro-RO" sz="2000" dirty="0">
                <a:latin typeface="Cambria" panose="02040503050406030204" pitchFamily="18" charset="0"/>
              </a:rPr>
              <a:t>LUCRARE DE LICENȚĂ</a:t>
            </a:r>
            <a:br>
              <a:rPr lang="ro-RO" sz="2000" dirty="0">
                <a:latin typeface="Cambria" panose="02040503050406030204" pitchFamily="18" charset="0"/>
              </a:rPr>
            </a:br>
            <a:r>
              <a:rPr lang="ro-RO" sz="2000" i="1" dirty="0">
                <a:latin typeface="Cambria" panose="02040503050406030204" pitchFamily="18" charset="0"/>
              </a:rPr>
              <a:t>iulie 201</a:t>
            </a:r>
            <a:r>
              <a:rPr lang="en-US" sz="2000" i="1" dirty="0">
                <a:latin typeface="Cambria" panose="02040503050406030204" pitchFamily="18" charset="0"/>
              </a:rPr>
              <a:t>8</a:t>
            </a:r>
          </a:p>
        </p:txBody>
      </p:sp>
      <p:sp>
        <p:nvSpPr>
          <p:cNvPr id="3" name="Subtitle 2"/>
          <p:cNvSpPr>
            <a:spLocks noGrp="1"/>
          </p:cNvSpPr>
          <p:nvPr>
            <p:ph type="subTitle" idx="1"/>
          </p:nvPr>
        </p:nvSpPr>
        <p:spPr>
          <a:xfrm>
            <a:off x="1524000" y="4253814"/>
            <a:ext cx="9144000" cy="1655762"/>
          </a:xfrm>
        </p:spPr>
        <p:txBody>
          <a:bodyPr>
            <a:normAutofit/>
          </a:bodyPr>
          <a:lstStyle/>
          <a:p>
            <a:pPr algn="l">
              <a:lnSpc>
                <a:spcPct val="150000"/>
              </a:lnSpc>
              <a:spcBef>
                <a:spcPts val="600"/>
              </a:spcBef>
              <a:spcAft>
                <a:spcPts val="600"/>
              </a:spcAft>
            </a:pPr>
            <a:r>
              <a:rPr lang="ro-RO" sz="2200" dirty="0">
                <a:latin typeface="Cambria" panose="02040503050406030204" pitchFamily="18" charset="0"/>
              </a:rPr>
              <a:t>Propusă de:</a:t>
            </a:r>
            <a:r>
              <a:rPr lang="ro-RO" sz="2200" dirty="0"/>
              <a:t> </a:t>
            </a:r>
            <a:r>
              <a:rPr lang="ro-RO" sz="2200" b="1" dirty="0"/>
              <a:t>Ionuț </a:t>
            </a:r>
            <a:r>
              <a:rPr lang="ro-RO" sz="2200" b="1" dirty="0" err="1"/>
              <a:t>Gîtlan</a:t>
            </a:r>
            <a:endParaRPr lang="ro-RO" sz="2200" b="1" dirty="0"/>
          </a:p>
          <a:p>
            <a:pPr algn="l">
              <a:lnSpc>
                <a:spcPct val="150000"/>
              </a:lnSpc>
              <a:spcBef>
                <a:spcPts val="600"/>
              </a:spcBef>
              <a:spcAft>
                <a:spcPts val="600"/>
              </a:spcAft>
            </a:pPr>
            <a:r>
              <a:rPr lang="ro-RO" sz="2200" dirty="0">
                <a:latin typeface="Cambria" panose="02040503050406030204" pitchFamily="18" charset="0"/>
              </a:rPr>
              <a:t>Coordonator științific: </a:t>
            </a:r>
            <a:r>
              <a:rPr lang="ro-RO" sz="2200" b="1" dirty="0"/>
              <a:t>Lect. Dr. Alex </a:t>
            </a:r>
            <a:r>
              <a:rPr lang="ro-RO" sz="2200" b="1" dirty="0" err="1"/>
              <a:t>Moruz</a:t>
            </a:r>
            <a:endParaRPr lang="ro-RO" sz="2200" b="1" dirty="0"/>
          </a:p>
        </p:txBody>
      </p:sp>
      <p:pic>
        <p:nvPicPr>
          <p:cNvPr id="1026" name="Picture 2" descr="C:\Users\dlargu\Desktop\Fii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6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2400"/>
              </a:spcBef>
              <a:spcAft>
                <a:spcPts val="2400"/>
              </a:spcAft>
            </a:pPr>
            <a:r>
              <a:rPr lang="ro-RO" b="1" dirty="0">
                <a:latin typeface="Cambria" panose="02040503050406030204" pitchFamily="18" charset="0"/>
              </a:rPr>
              <a:t>6. Concluzii</a:t>
            </a:r>
            <a:endParaRPr lang="en-US" i="1" dirty="0">
              <a:latin typeface="Cambria" panose="02040503050406030204" pitchFamily="18" charset="0"/>
            </a:endParaRPr>
          </a:p>
        </p:txBody>
      </p:sp>
      <p:pic>
        <p:nvPicPr>
          <p:cNvPr id="1026" name="Picture 2" descr="C:\Users\dlargu\Desktop\FiiLogo.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C71CAF9-4461-454A-B702-D536C3775752}" type="slidenum">
              <a:rPr lang="en-US" smtClean="0"/>
              <a:t>10</a:t>
            </a:fld>
            <a:endParaRPr lang="en-US"/>
          </a:p>
        </p:txBody>
      </p:sp>
      <p:sp>
        <p:nvSpPr>
          <p:cNvPr id="4" name="Substituent subsol 3"/>
          <p:cNvSpPr>
            <a:spLocks noGrp="1"/>
          </p:cNvSpPr>
          <p:nvPr>
            <p:ph type="ftr" sz="quarter" idx="11"/>
          </p:nvPr>
        </p:nvSpPr>
        <p:spPr/>
        <p:txBody>
          <a:bodyPr/>
          <a:lstStyle/>
          <a:p>
            <a:r>
              <a:rPr lang="ro-RO" dirty="0" err="1"/>
              <a:t>Through</a:t>
            </a:r>
            <a:r>
              <a:rPr lang="ro-RO" dirty="0"/>
              <a:t> </a:t>
            </a:r>
            <a:r>
              <a:rPr lang="ro-RO" dirty="0" err="1"/>
              <a:t>the</a:t>
            </a:r>
            <a:r>
              <a:rPr lang="ro-RO" dirty="0"/>
              <a:t> </a:t>
            </a:r>
            <a:r>
              <a:rPr lang="ro-RO" dirty="0" err="1"/>
              <a:t>world</a:t>
            </a:r>
            <a:endParaRPr lang="en-US" dirty="0"/>
          </a:p>
        </p:txBody>
      </p:sp>
      <p:sp>
        <p:nvSpPr>
          <p:cNvPr id="9" name="TextBox 8">
            <a:extLst>
              <a:ext uri="{FF2B5EF4-FFF2-40B4-BE49-F238E27FC236}">
                <a16:creationId xmlns:a16="http://schemas.microsoft.com/office/drawing/2014/main" id="{6484F23A-A901-4BD6-B122-5924A917C7E9}"/>
              </a:ext>
            </a:extLst>
          </p:cNvPr>
          <p:cNvSpPr txBox="1"/>
          <p:nvPr/>
        </p:nvSpPr>
        <p:spPr>
          <a:xfrm>
            <a:off x="393895" y="2065944"/>
            <a:ext cx="5257800" cy="3323987"/>
          </a:xfrm>
          <a:prstGeom prst="rect">
            <a:avLst/>
          </a:prstGeom>
          <a:noFill/>
        </p:spPr>
        <p:txBody>
          <a:bodyPr wrap="square" rtlCol="0">
            <a:spAutoFit/>
          </a:bodyPr>
          <a:lstStyle/>
          <a:p>
            <a:pPr marL="285750" indent="-285750">
              <a:buFont typeface="Arial" panose="020B0604020202020204" pitchFamily="34" charset="0"/>
              <a:buChar char="•"/>
            </a:pPr>
            <a:r>
              <a:rPr lang="ro-RO" sz="3000" dirty="0"/>
              <a:t>Într-un secol al vitezei aplicația este foarte utila deoarece ne ajută să economisim timp prețios.</a:t>
            </a:r>
          </a:p>
          <a:p>
            <a:pPr marL="285750" indent="-285750">
              <a:buFont typeface="Arial" panose="020B0604020202020204" pitchFamily="34" charset="0"/>
              <a:buChar char="•"/>
            </a:pPr>
            <a:r>
              <a:rPr lang="ro-RO" sz="3000" dirty="0"/>
              <a:t>Informațiile sunt toate prezente într-un singur loc și foarte ușor de interpretat.</a:t>
            </a:r>
          </a:p>
        </p:txBody>
      </p:sp>
      <p:sp>
        <p:nvSpPr>
          <p:cNvPr id="10" name="TextBox 9">
            <a:extLst>
              <a:ext uri="{FF2B5EF4-FFF2-40B4-BE49-F238E27FC236}">
                <a16:creationId xmlns:a16="http://schemas.microsoft.com/office/drawing/2014/main" id="{5AAFDE7F-69B6-47C2-92EE-6FBD86B21C2A}"/>
              </a:ext>
            </a:extLst>
          </p:cNvPr>
          <p:cNvSpPr txBox="1"/>
          <p:nvPr/>
        </p:nvSpPr>
        <p:spPr>
          <a:xfrm>
            <a:off x="6710289" y="1842868"/>
            <a:ext cx="4783016" cy="3770141"/>
          </a:xfrm>
          <a:prstGeom prst="rect">
            <a:avLst/>
          </a:prstGeom>
          <a:noFill/>
        </p:spPr>
        <p:txBody>
          <a:bodyPr wrap="square" rtlCol="0">
            <a:spAutoFit/>
          </a:bodyPr>
          <a:lstStyle/>
          <a:p>
            <a:endParaRPr lang="ro-RO" dirty="0"/>
          </a:p>
        </p:txBody>
      </p:sp>
      <p:sp>
        <p:nvSpPr>
          <p:cNvPr id="12" name="TextBox 11">
            <a:extLst>
              <a:ext uri="{FF2B5EF4-FFF2-40B4-BE49-F238E27FC236}">
                <a16:creationId xmlns:a16="http://schemas.microsoft.com/office/drawing/2014/main" id="{619BB878-FF12-4CFC-814E-4D968CFAD34F}"/>
              </a:ext>
            </a:extLst>
          </p:cNvPr>
          <p:cNvSpPr txBox="1"/>
          <p:nvPr/>
        </p:nvSpPr>
        <p:spPr>
          <a:xfrm>
            <a:off x="6096000" y="2216331"/>
            <a:ext cx="5397305" cy="2862322"/>
          </a:xfrm>
          <a:prstGeom prst="rect">
            <a:avLst/>
          </a:prstGeom>
          <a:noFill/>
        </p:spPr>
        <p:txBody>
          <a:bodyPr wrap="square" rtlCol="0">
            <a:spAutoFit/>
          </a:bodyPr>
          <a:lstStyle/>
          <a:p>
            <a:pPr marL="285750" indent="-285750">
              <a:buFont typeface="Arial" panose="020B0604020202020204" pitchFamily="34" charset="0"/>
              <a:buChar char="•"/>
            </a:pPr>
            <a:r>
              <a:rPr lang="ro-RO" sz="3000" dirty="0"/>
              <a:t>Aplicația poate suferi numeroase îmbunătățiri</a:t>
            </a:r>
          </a:p>
          <a:p>
            <a:pPr marL="742950" lvl="1" indent="-285750">
              <a:buFont typeface="Arial" panose="020B0604020202020204" pitchFamily="34" charset="0"/>
              <a:buChar char="•"/>
            </a:pPr>
            <a:r>
              <a:rPr lang="ro-RO" sz="3000" dirty="0"/>
              <a:t>Adăugarea tabelelor de zbor</a:t>
            </a:r>
          </a:p>
          <a:p>
            <a:pPr marL="742950" lvl="1" indent="-285750">
              <a:buFont typeface="Arial" panose="020B0604020202020204" pitchFamily="34" charset="0"/>
              <a:buChar char="•"/>
            </a:pPr>
            <a:r>
              <a:rPr lang="ro-RO" sz="3000" dirty="0"/>
              <a:t>Migrarea pe mobile</a:t>
            </a:r>
          </a:p>
          <a:p>
            <a:pPr marL="285750" indent="-285750">
              <a:buFont typeface="Arial" panose="020B0604020202020204" pitchFamily="34" charset="0"/>
              <a:buChar char="•"/>
            </a:pPr>
            <a:r>
              <a:rPr lang="ro-RO" sz="3000" dirty="0"/>
              <a:t>Aceste adăugiri fiind posibile cu ajutorul unor investitori</a:t>
            </a:r>
          </a:p>
        </p:txBody>
      </p:sp>
    </p:spTree>
    <p:extLst>
      <p:ext uri="{BB962C8B-B14F-4D97-AF65-F5344CB8AC3E}">
        <p14:creationId xmlns:p14="http://schemas.microsoft.com/office/powerpoint/2010/main" val="231569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spcBef>
                <a:spcPts val="2400"/>
              </a:spcBef>
              <a:spcAft>
                <a:spcPts val="2400"/>
              </a:spcAft>
            </a:pPr>
            <a:r>
              <a:rPr lang="ro-RO" b="1" dirty="0">
                <a:latin typeface="Cambria" panose="02040503050406030204" pitchFamily="18" charset="0"/>
              </a:rPr>
              <a:t>Întrebări?</a:t>
            </a:r>
            <a:endParaRPr lang="en-US" i="1" dirty="0">
              <a:latin typeface="Cambria" panose="02040503050406030204" pitchFamily="18" charset="0"/>
            </a:endParaRPr>
          </a:p>
        </p:txBody>
      </p:sp>
      <p:pic>
        <p:nvPicPr>
          <p:cNvPr id="1026" name="Picture 2" descr="C:\Users\dlargu\Desktop\FiiLogo.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65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8083"/>
            <a:ext cx="9144000" cy="2387600"/>
          </a:xfrm>
        </p:spPr>
        <p:txBody>
          <a:bodyPr>
            <a:normAutofit/>
          </a:bodyPr>
          <a:lstStyle/>
          <a:p>
            <a:pPr>
              <a:lnSpc>
                <a:spcPct val="100000"/>
              </a:lnSpc>
              <a:spcBef>
                <a:spcPts val="2400"/>
              </a:spcBef>
              <a:spcAft>
                <a:spcPts val="2400"/>
              </a:spcAft>
            </a:pPr>
            <a:r>
              <a:rPr lang="ro-RO" b="1">
                <a:latin typeface="Cambria" panose="02040503050406030204" pitchFamily="18" charset="0"/>
              </a:rPr>
              <a:t>Vă mulțumesc pentru atenție</a:t>
            </a:r>
            <a:endParaRPr lang="en-US" i="1">
              <a:latin typeface="Cambria" panose="02040503050406030204" pitchFamily="18" charset="0"/>
            </a:endParaRPr>
          </a:p>
        </p:txBody>
      </p:sp>
      <p:pic>
        <p:nvPicPr>
          <p:cNvPr id="1026" name="Picture 2" descr="C:\Users\dlargu\Desktop\FiiLogo.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6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2400"/>
              </a:spcBef>
              <a:spcAft>
                <a:spcPts val="2400"/>
              </a:spcAft>
            </a:pPr>
            <a:r>
              <a:rPr lang="ro-RO" b="1" dirty="0">
                <a:latin typeface="Cambria" panose="02040503050406030204" pitchFamily="18" charset="0"/>
              </a:rPr>
              <a:t>Cuprins</a:t>
            </a:r>
            <a:endParaRPr lang="en-US" i="1" dirty="0">
              <a:latin typeface="Cambria" panose="02040503050406030204" pitchFamily="18" charset="0"/>
            </a:endParaRPr>
          </a:p>
        </p:txBody>
      </p:sp>
      <p:sp>
        <p:nvSpPr>
          <p:cNvPr id="3" name="Subtitle 2"/>
          <p:cNvSpPr>
            <a:spLocks noGrp="1"/>
          </p:cNvSpPr>
          <p:nvPr>
            <p:ph idx="1"/>
          </p:nvPr>
        </p:nvSpPr>
        <p:spPr>
          <a:xfrm>
            <a:off x="838200" y="1896931"/>
            <a:ext cx="10515600" cy="4140346"/>
          </a:xfrm>
        </p:spPr>
        <p:txBody>
          <a:bodyPr>
            <a:normAutofit/>
          </a:bodyPr>
          <a:lstStyle/>
          <a:p>
            <a:pPr marL="0" indent="0" algn="l">
              <a:lnSpc>
                <a:spcPct val="120000"/>
              </a:lnSpc>
              <a:spcBef>
                <a:spcPts val="600"/>
              </a:spcBef>
              <a:spcAft>
                <a:spcPts val="600"/>
              </a:spcAft>
              <a:buFont typeface="+mj-lt"/>
              <a:buAutoNum type="arabicPeriod"/>
            </a:pPr>
            <a:r>
              <a:rPr lang="ro-RO" sz="3000" dirty="0"/>
              <a:t> </a:t>
            </a:r>
            <a:r>
              <a:rPr lang="ro-RO" sz="3000" dirty="0">
                <a:hlinkClick r:id="rId3" action="ppaction://hlinksldjump"/>
              </a:rPr>
              <a:t>Introducere </a:t>
            </a:r>
            <a:endParaRPr lang="ro-RO" sz="3000" dirty="0"/>
          </a:p>
          <a:p>
            <a:pPr marL="0" indent="0" algn="l">
              <a:lnSpc>
                <a:spcPct val="120000"/>
              </a:lnSpc>
              <a:spcBef>
                <a:spcPts val="600"/>
              </a:spcBef>
              <a:spcAft>
                <a:spcPts val="600"/>
              </a:spcAft>
              <a:buFont typeface="+mj-lt"/>
              <a:buAutoNum type="arabicPeriod"/>
            </a:pPr>
            <a:r>
              <a:rPr lang="ro-RO" sz="3000" dirty="0"/>
              <a:t> </a:t>
            </a:r>
            <a:r>
              <a:rPr lang="ro-RO" sz="3000" dirty="0">
                <a:hlinkClick r:id="rId4" action="ppaction://hlinksldjump"/>
              </a:rPr>
              <a:t>Indicații rutiere</a:t>
            </a:r>
            <a:endParaRPr lang="ro-RO" sz="3000" dirty="0"/>
          </a:p>
          <a:p>
            <a:pPr marL="0" indent="0" algn="l">
              <a:lnSpc>
                <a:spcPct val="120000"/>
              </a:lnSpc>
              <a:spcBef>
                <a:spcPts val="600"/>
              </a:spcBef>
              <a:spcAft>
                <a:spcPts val="600"/>
              </a:spcAft>
              <a:buFont typeface="+mj-lt"/>
              <a:buAutoNum type="arabicPeriod"/>
            </a:pPr>
            <a:r>
              <a:rPr lang="ro-RO" sz="3000" dirty="0"/>
              <a:t> </a:t>
            </a:r>
            <a:r>
              <a:rPr lang="ro-RO" sz="3000" dirty="0">
                <a:hlinkClick r:id="rId5" action="ppaction://hlinksldjump"/>
              </a:rPr>
              <a:t>Indicații feroviare</a:t>
            </a:r>
            <a:endParaRPr lang="ro-RO" sz="3000" dirty="0"/>
          </a:p>
          <a:p>
            <a:pPr marL="0" indent="0" algn="l">
              <a:lnSpc>
                <a:spcPct val="120000"/>
              </a:lnSpc>
              <a:spcBef>
                <a:spcPts val="600"/>
              </a:spcBef>
              <a:spcAft>
                <a:spcPts val="600"/>
              </a:spcAft>
              <a:buFont typeface="+mj-lt"/>
              <a:buAutoNum type="arabicPeriod"/>
            </a:pPr>
            <a:r>
              <a:rPr lang="ro-RO" sz="3000" dirty="0"/>
              <a:t> </a:t>
            </a:r>
            <a:r>
              <a:rPr lang="ro-RO" sz="3000" dirty="0">
                <a:hlinkClick r:id="rId6" action="ppaction://hlinksldjump"/>
              </a:rPr>
              <a:t>Întârziere trenuri</a:t>
            </a:r>
            <a:endParaRPr lang="ro-RO" sz="3000" dirty="0"/>
          </a:p>
          <a:p>
            <a:pPr marL="0" indent="0" algn="l">
              <a:lnSpc>
                <a:spcPct val="120000"/>
              </a:lnSpc>
              <a:spcBef>
                <a:spcPts val="600"/>
              </a:spcBef>
              <a:spcAft>
                <a:spcPts val="600"/>
              </a:spcAft>
              <a:buFont typeface="+mj-lt"/>
              <a:buAutoNum type="arabicPeriod"/>
            </a:pPr>
            <a:r>
              <a:rPr lang="ro-RO" sz="3000" dirty="0"/>
              <a:t> </a:t>
            </a:r>
            <a:r>
              <a:rPr lang="ro-RO" sz="3000" dirty="0">
                <a:hlinkClick r:id="rId7" action="ppaction://hlinksldjump"/>
              </a:rPr>
              <a:t>Transport public</a:t>
            </a:r>
            <a:endParaRPr lang="ro-RO" sz="3000" dirty="0"/>
          </a:p>
          <a:p>
            <a:pPr marL="0" indent="0" algn="l">
              <a:lnSpc>
                <a:spcPct val="120000"/>
              </a:lnSpc>
              <a:spcBef>
                <a:spcPts val="600"/>
              </a:spcBef>
              <a:spcAft>
                <a:spcPts val="600"/>
              </a:spcAft>
              <a:buFont typeface="+mj-lt"/>
              <a:buAutoNum type="arabicPeriod"/>
            </a:pPr>
            <a:r>
              <a:rPr lang="ro-RO" sz="3000" dirty="0"/>
              <a:t> </a:t>
            </a:r>
            <a:r>
              <a:rPr lang="ro-RO" sz="3000" dirty="0">
                <a:hlinkClick r:id="rId8" action="ppaction://hlinksldjump"/>
              </a:rPr>
              <a:t>Concluzii</a:t>
            </a:r>
            <a:endParaRPr lang="ro-RO" sz="3000" dirty="0"/>
          </a:p>
        </p:txBody>
      </p:sp>
      <p:pic>
        <p:nvPicPr>
          <p:cNvPr id="1026" name="Picture 2" descr="C:\Users\dlargu\Desktop\Fii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
        <p:nvSpPr>
          <p:cNvPr id="4" name="Substituent număr diapozitiv 3"/>
          <p:cNvSpPr>
            <a:spLocks noGrp="1"/>
          </p:cNvSpPr>
          <p:nvPr>
            <p:ph type="sldNum" sz="quarter" idx="12"/>
          </p:nvPr>
        </p:nvSpPr>
        <p:spPr/>
        <p:txBody>
          <a:bodyPr/>
          <a:lstStyle/>
          <a:p>
            <a:fld id="{8C71CAF9-4461-454A-B702-D536C3775752}" type="slidenum">
              <a:rPr lang="en-US" smtClean="0"/>
              <a:t>2</a:t>
            </a:fld>
            <a:endParaRPr lang="en-US"/>
          </a:p>
        </p:txBody>
      </p:sp>
      <p:sp>
        <p:nvSpPr>
          <p:cNvPr id="5" name="Substituent subsol 4"/>
          <p:cNvSpPr>
            <a:spLocks noGrp="1"/>
          </p:cNvSpPr>
          <p:nvPr>
            <p:ph type="ftr" sz="quarter" idx="11"/>
          </p:nvPr>
        </p:nvSpPr>
        <p:spPr/>
        <p:txBody>
          <a:bodyPr/>
          <a:lstStyle/>
          <a:p>
            <a:r>
              <a:rPr lang="ro-RO" dirty="0" err="1"/>
              <a:t>Through</a:t>
            </a:r>
            <a:r>
              <a:rPr lang="ro-RO" dirty="0"/>
              <a:t> </a:t>
            </a:r>
            <a:r>
              <a:rPr lang="ro-RO" dirty="0" err="1"/>
              <a:t>the</a:t>
            </a:r>
            <a:r>
              <a:rPr lang="ro-RO" dirty="0"/>
              <a:t> </a:t>
            </a:r>
            <a:r>
              <a:rPr lang="ro-RO" dirty="0" err="1"/>
              <a:t>world</a:t>
            </a:r>
            <a:endParaRPr lang="en-US" dirty="0"/>
          </a:p>
        </p:txBody>
      </p:sp>
    </p:spTree>
    <p:extLst>
      <p:ext uri="{BB962C8B-B14F-4D97-AF65-F5344CB8AC3E}">
        <p14:creationId xmlns:p14="http://schemas.microsoft.com/office/powerpoint/2010/main" val="267088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2400"/>
              </a:spcBef>
              <a:spcAft>
                <a:spcPts val="2400"/>
              </a:spcAft>
            </a:pPr>
            <a:r>
              <a:rPr lang="ro-RO" b="1" dirty="0">
                <a:latin typeface="Cambria" panose="02040503050406030204" pitchFamily="18" charset="0"/>
              </a:rPr>
              <a:t>1. Introducere</a:t>
            </a:r>
            <a:endParaRPr lang="en-US" i="1" dirty="0">
              <a:latin typeface="Cambria" panose="02040503050406030204" pitchFamily="18" charset="0"/>
            </a:endParaRPr>
          </a:p>
        </p:txBody>
      </p:sp>
      <p:sp>
        <p:nvSpPr>
          <p:cNvPr id="3" name="Subtitle 2"/>
          <p:cNvSpPr>
            <a:spLocks noGrp="1"/>
          </p:cNvSpPr>
          <p:nvPr>
            <p:ph idx="1"/>
          </p:nvPr>
        </p:nvSpPr>
        <p:spPr>
          <a:xfrm>
            <a:off x="838200" y="1641476"/>
            <a:ext cx="10515600" cy="4896976"/>
          </a:xfrm>
        </p:spPr>
        <p:txBody>
          <a:bodyPr>
            <a:normAutofit/>
          </a:bodyPr>
          <a:lstStyle/>
          <a:p>
            <a:pPr algn="l">
              <a:lnSpc>
                <a:spcPct val="110000"/>
              </a:lnSpc>
              <a:spcBef>
                <a:spcPts val="600"/>
              </a:spcBef>
              <a:spcAft>
                <a:spcPts val="600"/>
              </a:spcAft>
            </a:pPr>
            <a:r>
              <a:rPr lang="ro-RO" sz="3000" dirty="0"/>
              <a:t>Această aplicație integrează trei funcționalități foarte utilizate de fiecare dintre noi</a:t>
            </a:r>
          </a:p>
          <a:p>
            <a:pPr marL="0" indent="0" algn="l">
              <a:lnSpc>
                <a:spcPct val="110000"/>
              </a:lnSpc>
              <a:spcBef>
                <a:spcPts val="600"/>
              </a:spcBef>
              <a:spcAft>
                <a:spcPts val="600"/>
              </a:spcAft>
              <a:buNone/>
            </a:pPr>
            <a:endParaRPr lang="ro-RO" sz="3000" dirty="0"/>
          </a:p>
          <a:p>
            <a:pPr algn="l">
              <a:lnSpc>
                <a:spcPct val="110000"/>
              </a:lnSpc>
              <a:spcBef>
                <a:spcPts val="600"/>
              </a:spcBef>
              <a:spcAft>
                <a:spcPts val="600"/>
              </a:spcAft>
            </a:pPr>
            <a:r>
              <a:rPr lang="ro-RO" sz="3000" dirty="0"/>
              <a:t>Indicații de orientare</a:t>
            </a:r>
          </a:p>
          <a:p>
            <a:pPr lvl="1">
              <a:lnSpc>
                <a:spcPct val="110000"/>
              </a:lnSpc>
              <a:spcBef>
                <a:spcPts val="600"/>
              </a:spcBef>
              <a:spcAft>
                <a:spcPts val="600"/>
              </a:spcAft>
            </a:pPr>
            <a:r>
              <a:rPr lang="ro-RO" b="1" dirty="0"/>
              <a:t>Rutiere</a:t>
            </a:r>
          </a:p>
          <a:p>
            <a:pPr lvl="1">
              <a:lnSpc>
                <a:spcPct val="110000"/>
              </a:lnSpc>
              <a:spcBef>
                <a:spcPts val="600"/>
              </a:spcBef>
              <a:spcAft>
                <a:spcPts val="600"/>
              </a:spcAft>
            </a:pPr>
            <a:r>
              <a:rPr lang="ro-RO" b="1" dirty="0"/>
              <a:t>Feroviare</a:t>
            </a:r>
          </a:p>
          <a:p>
            <a:pPr lvl="1">
              <a:lnSpc>
                <a:spcPct val="110000"/>
              </a:lnSpc>
              <a:spcBef>
                <a:spcPts val="600"/>
              </a:spcBef>
              <a:spcAft>
                <a:spcPts val="600"/>
              </a:spcAft>
            </a:pPr>
            <a:r>
              <a:rPr lang="ro-RO" b="1" dirty="0"/>
              <a:t>Transport public</a:t>
            </a:r>
          </a:p>
        </p:txBody>
      </p:sp>
      <p:pic>
        <p:nvPicPr>
          <p:cNvPr id="1026" name="Picture 2" descr="C:\Users\dlargu\Desktop\FiiLogo.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C71CAF9-4461-454A-B702-D536C3775752}" type="slidenum">
              <a:rPr lang="en-US" smtClean="0"/>
              <a:t>3</a:t>
            </a:fld>
            <a:endParaRPr lang="en-US"/>
          </a:p>
        </p:txBody>
      </p:sp>
      <p:sp>
        <p:nvSpPr>
          <p:cNvPr id="4" name="Substituent subsol 3"/>
          <p:cNvSpPr>
            <a:spLocks noGrp="1"/>
          </p:cNvSpPr>
          <p:nvPr>
            <p:ph type="ftr" sz="quarter" idx="11"/>
          </p:nvPr>
        </p:nvSpPr>
        <p:spPr/>
        <p:txBody>
          <a:bodyPr/>
          <a:lstStyle/>
          <a:p>
            <a:r>
              <a:rPr lang="ro-RO" dirty="0" err="1"/>
              <a:t>Through</a:t>
            </a:r>
            <a:r>
              <a:rPr lang="ro-RO" dirty="0"/>
              <a:t> </a:t>
            </a:r>
            <a:r>
              <a:rPr lang="ro-RO" dirty="0" err="1"/>
              <a:t>the</a:t>
            </a:r>
            <a:r>
              <a:rPr lang="ro-RO" dirty="0"/>
              <a:t> </a:t>
            </a:r>
            <a:r>
              <a:rPr lang="ro-RO" dirty="0" err="1"/>
              <a:t>world</a:t>
            </a:r>
            <a:endParaRPr lang="en-US" dirty="0"/>
          </a:p>
        </p:txBody>
      </p:sp>
    </p:spTree>
    <p:extLst>
      <p:ext uri="{BB962C8B-B14F-4D97-AF65-F5344CB8AC3E}">
        <p14:creationId xmlns:p14="http://schemas.microsoft.com/office/powerpoint/2010/main" val="200103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2400"/>
              </a:spcBef>
              <a:spcAft>
                <a:spcPts val="2400"/>
              </a:spcAft>
            </a:pPr>
            <a:r>
              <a:rPr lang="ro-RO" b="1" dirty="0">
                <a:latin typeface="Cambria" panose="02040503050406030204" pitchFamily="18" charset="0"/>
              </a:rPr>
              <a:t>2. Indicații rutiere</a:t>
            </a:r>
            <a:endParaRPr lang="en-US" i="1" dirty="0">
              <a:latin typeface="Cambria" panose="02040503050406030204" pitchFamily="18" charset="0"/>
            </a:endParaRPr>
          </a:p>
        </p:txBody>
      </p:sp>
      <p:pic>
        <p:nvPicPr>
          <p:cNvPr id="6" name="Content Placeholder 5">
            <a:extLst>
              <a:ext uri="{FF2B5EF4-FFF2-40B4-BE49-F238E27FC236}">
                <a16:creationId xmlns:a16="http://schemas.microsoft.com/office/drawing/2014/main" id="{8ADE3377-66C6-4E53-8AE9-B93AF3B87D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640" y="2384142"/>
            <a:ext cx="6938410" cy="3278753"/>
          </a:xfrm>
        </p:spPr>
      </p:pic>
      <p:pic>
        <p:nvPicPr>
          <p:cNvPr id="1026" name="Picture 2" descr="C:\Users\dlargu\Desktop\FiiLogo.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C71CAF9-4461-454A-B702-D536C3775752}" type="slidenum">
              <a:rPr lang="en-US" smtClean="0"/>
              <a:t>4</a:t>
            </a:fld>
            <a:endParaRPr lang="en-US"/>
          </a:p>
        </p:txBody>
      </p:sp>
      <p:sp>
        <p:nvSpPr>
          <p:cNvPr id="4" name="Substituent subsol 3"/>
          <p:cNvSpPr>
            <a:spLocks noGrp="1"/>
          </p:cNvSpPr>
          <p:nvPr>
            <p:ph type="ftr" sz="quarter" idx="11"/>
          </p:nvPr>
        </p:nvSpPr>
        <p:spPr/>
        <p:txBody>
          <a:bodyPr/>
          <a:lstStyle/>
          <a:p>
            <a:r>
              <a:rPr lang="ro-RO" dirty="0" err="1"/>
              <a:t>Through</a:t>
            </a:r>
            <a:r>
              <a:rPr lang="ro-RO" dirty="0"/>
              <a:t> </a:t>
            </a:r>
            <a:r>
              <a:rPr lang="ro-RO" dirty="0" err="1"/>
              <a:t>the</a:t>
            </a:r>
            <a:r>
              <a:rPr lang="ro-RO" dirty="0"/>
              <a:t> </a:t>
            </a:r>
            <a:r>
              <a:rPr lang="ro-RO" dirty="0" err="1"/>
              <a:t>world</a:t>
            </a:r>
            <a:endParaRPr lang="en-US" dirty="0"/>
          </a:p>
        </p:txBody>
      </p:sp>
      <p:sp>
        <p:nvSpPr>
          <p:cNvPr id="8" name="TextBox 7">
            <a:extLst>
              <a:ext uri="{FF2B5EF4-FFF2-40B4-BE49-F238E27FC236}">
                <a16:creationId xmlns:a16="http://schemas.microsoft.com/office/drawing/2014/main" id="{02CE2819-5898-430E-B040-600C37E8E489}"/>
              </a:ext>
            </a:extLst>
          </p:cNvPr>
          <p:cNvSpPr txBox="1"/>
          <p:nvPr/>
        </p:nvSpPr>
        <p:spPr>
          <a:xfrm>
            <a:off x="7357403" y="2945174"/>
            <a:ext cx="4637957" cy="1938992"/>
          </a:xfrm>
          <a:prstGeom prst="rect">
            <a:avLst/>
          </a:prstGeom>
          <a:noFill/>
        </p:spPr>
        <p:txBody>
          <a:bodyPr wrap="square" rtlCol="0">
            <a:spAutoFit/>
          </a:bodyPr>
          <a:lstStyle/>
          <a:p>
            <a:pPr marL="457200" indent="-457200" algn="just">
              <a:buFont typeface="Arial" panose="020B0604020202020204" pitchFamily="34" charset="0"/>
              <a:buChar char="•"/>
            </a:pPr>
            <a:r>
              <a:rPr lang="ro-RO" sz="3000" dirty="0"/>
              <a:t>Indicațiile rutiere sunt oferite rapid prin intermediul informațiilor oferite de Google </a:t>
            </a:r>
          </a:p>
        </p:txBody>
      </p:sp>
    </p:spTree>
    <p:extLst>
      <p:ext uri="{BB962C8B-B14F-4D97-AF65-F5344CB8AC3E}">
        <p14:creationId xmlns:p14="http://schemas.microsoft.com/office/powerpoint/2010/main" val="139843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pPr>
              <a:lnSpc>
                <a:spcPct val="100000"/>
              </a:lnSpc>
              <a:spcBef>
                <a:spcPts val="2400"/>
              </a:spcBef>
              <a:spcAft>
                <a:spcPts val="2400"/>
              </a:spcAft>
            </a:pPr>
            <a:r>
              <a:rPr lang="ro-RO" b="1" dirty="0">
                <a:latin typeface="Cambria" panose="02040503050406030204" pitchFamily="18" charset="0"/>
              </a:rPr>
              <a:t>2. Indicații rutiere</a:t>
            </a:r>
            <a:endParaRPr lang="en-US" i="1" dirty="0">
              <a:latin typeface="Cambria" panose="02040503050406030204" pitchFamily="18" charset="0"/>
            </a:endParaRPr>
          </a:p>
        </p:txBody>
      </p:sp>
      <p:pic>
        <p:nvPicPr>
          <p:cNvPr id="13" name="Content Placeholder 12">
            <a:extLst>
              <a:ext uri="{FF2B5EF4-FFF2-40B4-BE49-F238E27FC236}">
                <a16:creationId xmlns:a16="http://schemas.microsoft.com/office/drawing/2014/main" id="{F7B6D219-A984-404D-B1EE-D1279D8963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113" y="4149689"/>
            <a:ext cx="4669383" cy="2206522"/>
          </a:xfrm>
        </p:spPr>
      </p:pic>
      <p:pic>
        <p:nvPicPr>
          <p:cNvPr id="1026" name="Picture 2" descr="C:\Users\dlargu\Desktop\FiiLogo.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C71CAF9-4461-454A-B702-D536C3775752}" type="slidenum">
              <a:rPr lang="en-US" smtClean="0"/>
              <a:t>5</a:t>
            </a:fld>
            <a:endParaRPr lang="en-US"/>
          </a:p>
        </p:txBody>
      </p:sp>
      <p:sp>
        <p:nvSpPr>
          <p:cNvPr id="4" name="Substituent subsol 3"/>
          <p:cNvSpPr>
            <a:spLocks noGrp="1"/>
          </p:cNvSpPr>
          <p:nvPr>
            <p:ph type="ftr" sz="quarter" idx="11"/>
          </p:nvPr>
        </p:nvSpPr>
        <p:spPr/>
        <p:txBody>
          <a:bodyPr/>
          <a:lstStyle/>
          <a:p>
            <a:r>
              <a:rPr lang="ro-RO" dirty="0" err="1"/>
              <a:t>Through</a:t>
            </a:r>
            <a:r>
              <a:rPr lang="ro-RO" dirty="0"/>
              <a:t> </a:t>
            </a:r>
            <a:r>
              <a:rPr lang="ro-RO" dirty="0" err="1"/>
              <a:t>the</a:t>
            </a:r>
            <a:r>
              <a:rPr lang="ro-RO" dirty="0"/>
              <a:t> </a:t>
            </a:r>
            <a:r>
              <a:rPr lang="ro-RO" dirty="0" err="1"/>
              <a:t>world</a:t>
            </a:r>
            <a:endParaRPr lang="en-US" dirty="0"/>
          </a:p>
        </p:txBody>
      </p:sp>
      <p:pic>
        <p:nvPicPr>
          <p:cNvPr id="15" name="Picture 14">
            <a:extLst>
              <a:ext uri="{FF2B5EF4-FFF2-40B4-BE49-F238E27FC236}">
                <a16:creationId xmlns:a16="http://schemas.microsoft.com/office/drawing/2014/main" id="{91C27DBA-3A0B-4076-9DAB-E50FFDD234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014" y="4149689"/>
            <a:ext cx="4669971" cy="2206800"/>
          </a:xfrm>
          <a:prstGeom prst="rect">
            <a:avLst/>
          </a:prstGeom>
        </p:spPr>
      </p:pic>
      <p:pic>
        <p:nvPicPr>
          <p:cNvPr id="17" name="Picture 16">
            <a:extLst>
              <a:ext uri="{FF2B5EF4-FFF2-40B4-BE49-F238E27FC236}">
                <a16:creationId xmlns:a16="http://schemas.microsoft.com/office/drawing/2014/main" id="{51087B99-4C8E-4BBE-BB31-9383231F72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4915" y="4149411"/>
            <a:ext cx="4669971" cy="2206800"/>
          </a:xfrm>
          <a:prstGeom prst="rect">
            <a:avLst/>
          </a:prstGeom>
        </p:spPr>
      </p:pic>
      <p:sp>
        <p:nvSpPr>
          <p:cNvPr id="18" name="TextBox 17">
            <a:extLst>
              <a:ext uri="{FF2B5EF4-FFF2-40B4-BE49-F238E27FC236}">
                <a16:creationId xmlns:a16="http://schemas.microsoft.com/office/drawing/2014/main" id="{D245A62C-C296-4D5F-A2D8-E81015ACF1D0}"/>
              </a:ext>
            </a:extLst>
          </p:cNvPr>
          <p:cNvSpPr txBox="1"/>
          <p:nvPr/>
        </p:nvSpPr>
        <p:spPr>
          <a:xfrm>
            <a:off x="727656" y="2181247"/>
            <a:ext cx="10736686" cy="1477328"/>
          </a:xfrm>
          <a:prstGeom prst="rect">
            <a:avLst/>
          </a:prstGeom>
          <a:noFill/>
        </p:spPr>
        <p:txBody>
          <a:bodyPr wrap="square" rtlCol="0">
            <a:spAutoFit/>
          </a:bodyPr>
          <a:lstStyle/>
          <a:p>
            <a:pPr marL="457200" indent="-457200" algn="just">
              <a:buFont typeface="Arial" panose="020B0604020202020204" pitchFamily="34" charset="0"/>
              <a:buChar char="•"/>
            </a:pPr>
            <a:r>
              <a:rPr lang="ro-RO" sz="3000" dirty="0"/>
              <a:t>Informațiile necesare efectuării unui tur, prin mai multe orașe, plecând din orașul de origine și revenind tot în acesta, după ce au fost vizitate toate orășele, parcurgând cea mai scurtă distanță.</a:t>
            </a:r>
          </a:p>
        </p:txBody>
      </p:sp>
    </p:spTree>
    <p:extLst>
      <p:ext uri="{BB962C8B-B14F-4D97-AF65-F5344CB8AC3E}">
        <p14:creationId xmlns:p14="http://schemas.microsoft.com/office/powerpoint/2010/main" val="64917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2400"/>
              </a:spcBef>
              <a:spcAft>
                <a:spcPts val="2400"/>
              </a:spcAft>
            </a:pPr>
            <a:r>
              <a:rPr lang="ro-RO" b="1" dirty="0">
                <a:latin typeface="Cambria" panose="02040503050406030204" pitchFamily="18" charset="0"/>
              </a:rPr>
              <a:t>3. Indicații feroviare</a:t>
            </a:r>
            <a:endParaRPr lang="en-US" i="1" dirty="0">
              <a:latin typeface="Cambria" panose="02040503050406030204" pitchFamily="18" charset="0"/>
            </a:endParaRPr>
          </a:p>
        </p:txBody>
      </p:sp>
      <p:pic>
        <p:nvPicPr>
          <p:cNvPr id="6" name="Content Placeholder 5">
            <a:extLst>
              <a:ext uri="{FF2B5EF4-FFF2-40B4-BE49-F238E27FC236}">
                <a16:creationId xmlns:a16="http://schemas.microsoft.com/office/drawing/2014/main" id="{7C995234-0572-4E1E-9FEB-BC620053BF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114" y="2333110"/>
            <a:ext cx="7146695" cy="3380818"/>
          </a:xfrm>
        </p:spPr>
      </p:pic>
      <p:pic>
        <p:nvPicPr>
          <p:cNvPr id="1026" name="Picture 2" descr="C:\Users\dlargu\Desktop\FiiLogo.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C71CAF9-4461-454A-B702-D536C3775752}" type="slidenum">
              <a:rPr lang="en-US" smtClean="0"/>
              <a:t>6</a:t>
            </a:fld>
            <a:endParaRPr lang="en-US"/>
          </a:p>
        </p:txBody>
      </p:sp>
      <p:sp>
        <p:nvSpPr>
          <p:cNvPr id="4" name="Substituent subsol 3"/>
          <p:cNvSpPr>
            <a:spLocks noGrp="1"/>
          </p:cNvSpPr>
          <p:nvPr>
            <p:ph type="ftr" sz="quarter" idx="11"/>
          </p:nvPr>
        </p:nvSpPr>
        <p:spPr/>
        <p:txBody>
          <a:bodyPr/>
          <a:lstStyle/>
          <a:p>
            <a:r>
              <a:rPr lang="ro-RO" dirty="0" err="1"/>
              <a:t>Through</a:t>
            </a:r>
            <a:r>
              <a:rPr lang="ro-RO" dirty="0"/>
              <a:t> </a:t>
            </a:r>
            <a:r>
              <a:rPr lang="ro-RO" dirty="0" err="1"/>
              <a:t>the</a:t>
            </a:r>
            <a:r>
              <a:rPr lang="ro-RO" dirty="0"/>
              <a:t> </a:t>
            </a:r>
            <a:r>
              <a:rPr lang="ro-RO" dirty="0" err="1"/>
              <a:t>world</a:t>
            </a:r>
            <a:endParaRPr lang="en-US" dirty="0"/>
          </a:p>
        </p:txBody>
      </p:sp>
      <p:sp>
        <p:nvSpPr>
          <p:cNvPr id="8" name="TextBox 7">
            <a:extLst>
              <a:ext uri="{FF2B5EF4-FFF2-40B4-BE49-F238E27FC236}">
                <a16:creationId xmlns:a16="http://schemas.microsoft.com/office/drawing/2014/main" id="{8FEF8EC4-2DEF-4532-AC06-7022E5B1DABB}"/>
              </a:ext>
            </a:extLst>
          </p:cNvPr>
          <p:cNvSpPr txBox="1"/>
          <p:nvPr/>
        </p:nvSpPr>
        <p:spPr>
          <a:xfrm>
            <a:off x="7648721" y="2823190"/>
            <a:ext cx="4228236" cy="2400657"/>
          </a:xfrm>
          <a:prstGeom prst="rect">
            <a:avLst/>
          </a:prstGeom>
          <a:noFill/>
        </p:spPr>
        <p:txBody>
          <a:bodyPr wrap="square" rtlCol="0">
            <a:spAutoFit/>
          </a:bodyPr>
          <a:lstStyle/>
          <a:p>
            <a:pPr marL="285750" indent="-285750">
              <a:buFont typeface="Arial" panose="020B0604020202020204" pitchFamily="34" charset="0"/>
              <a:buChar char="•"/>
            </a:pPr>
            <a:r>
              <a:rPr lang="ro-RO" sz="3000" dirty="0"/>
              <a:t>Informații despre trenurile care circulă pe parcursul unei zile între stația de origine și cea de destinație.</a:t>
            </a:r>
          </a:p>
        </p:txBody>
      </p:sp>
    </p:spTree>
    <p:extLst>
      <p:ext uri="{BB962C8B-B14F-4D97-AF65-F5344CB8AC3E}">
        <p14:creationId xmlns:p14="http://schemas.microsoft.com/office/powerpoint/2010/main" val="353135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2400"/>
              </a:spcBef>
              <a:spcAft>
                <a:spcPts val="2400"/>
              </a:spcAft>
            </a:pPr>
            <a:r>
              <a:rPr lang="ro-RO" b="1" dirty="0">
                <a:latin typeface="Cambria" panose="02040503050406030204" pitchFamily="18" charset="0"/>
              </a:rPr>
              <a:t>4. Întârziere trenuri</a:t>
            </a:r>
            <a:endParaRPr lang="en-US" i="1" dirty="0">
              <a:latin typeface="Cambria" panose="02040503050406030204" pitchFamily="18" charset="0"/>
            </a:endParaRPr>
          </a:p>
        </p:txBody>
      </p:sp>
      <p:pic>
        <p:nvPicPr>
          <p:cNvPr id="6" name="Content Placeholder 5">
            <a:extLst>
              <a:ext uri="{FF2B5EF4-FFF2-40B4-BE49-F238E27FC236}">
                <a16:creationId xmlns:a16="http://schemas.microsoft.com/office/drawing/2014/main" id="{E46E4901-DF1F-443D-A005-38A4B7C97D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49549" y="2224470"/>
            <a:ext cx="7145811" cy="3380400"/>
          </a:xfrm>
        </p:spPr>
      </p:pic>
      <p:pic>
        <p:nvPicPr>
          <p:cNvPr id="1026" name="Picture 2" descr="C:\Users\dlargu\Desktop\FiiLogo.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C71CAF9-4461-454A-B702-D536C3775752}" type="slidenum">
              <a:rPr lang="en-US" smtClean="0"/>
              <a:t>7</a:t>
            </a:fld>
            <a:endParaRPr lang="en-US"/>
          </a:p>
        </p:txBody>
      </p:sp>
      <p:sp>
        <p:nvSpPr>
          <p:cNvPr id="4" name="Substituent subsol 3"/>
          <p:cNvSpPr>
            <a:spLocks noGrp="1"/>
          </p:cNvSpPr>
          <p:nvPr>
            <p:ph type="ftr" sz="quarter" idx="11"/>
          </p:nvPr>
        </p:nvSpPr>
        <p:spPr/>
        <p:txBody>
          <a:bodyPr/>
          <a:lstStyle/>
          <a:p>
            <a:r>
              <a:rPr lang="ro-RO" dirty="0" err="1"/>
              <a:t>Through</a:t>
            </a:r>
            <a:r>
              <a:rPr lang="ro-RO" dirty="0"/>
              <a:t> </a:t>
            </a:r>
            <a:r>
              <a:rPr lang="ro-RO" dirty="0" err="1"/>
              <a:t>the</a:t>
            </a:r>
            <a:r>
              <a:rPr lang="ro-RO" dirty="0"/>
              <a:t> </a:t>
            </a:r>
            <a:r>
              <a:rPr lang="ro-RO" dirty="0" err="1"/>
              <a:t>world</a:t>
            </a:r>
            <a:endParaRPr lang="en-US" dirty="0"/>
          </a:p>
        </p:txBody>
      </p:sp>
      <p:sp>
        <p:nvSpPr>
          <p:cNvPr id="8" name="TextBox 7">
            <a:extLst>
              <a:ext uri="{FF2B5EF4-FFF2-40B4-BE49-F238E27FC236}">
                <a16:creationId xmlns:a16="http://schemas.microsoft.com/office/drawing/2014/main" id="{525BD6EE-366B-413F-AF53-AD5AFD1A6353}"/>
              </a:ext>
            </a:extLst>
          </p:cNvPr>
          <p:cNvSpPr txBox="1"/>
          <p:nvPr/>
        </p:nvSpPr>
        <p:spPr>
          <a:xfrm>
            <a:off x="196640" y="2021844"/>
            <a:ext cx="4544172" cy="3785652"/>
          </a:xfrm>
          <a:prstGeom prst="rect">
            <a:avLst/>
          </a:prstGeom>
          <a:noFill/>
        </p:spPr>
        <p:txBody>
          <a:bodyPr wrap="square" rtlCol="0">
            <a:spAutoFit/>
          </a:bodyPr>
          <a:lstStyle/>
          <a:p>
            <a:pPr marL="285750" indent="-285750">
              <a:buFont typeface="Arial" panose="020B0604020202020204" pitchFamily="34" charset="0"/>
              <a:buChar char="•"/>
            </a:pPr>
            <a:r>
              <a:rPr lang="ro-RO" sz="3000" dirty="0"/>
              <a:t>Pe baza numărului trenului putem afla dacă acesta circulă cu întârziere și ultima stație prin care a trecut. </a:t>
            </a:r>
          </a:p>
          <a:p>
            <a:pPr marL="285750" indent="-285750">
              <a:buFont typeface="Arial" panose="020B0604020202020204" pitchFamily="34" charset="0"/>
              <a:buChar char="•"/>
            </a:pPr>
            <a:r>
              <a:rPr lang="ro-RO" sz="3000" dirty="0"/>
              <a:t>Toate aceste informații sunt disponibile dacă trenul se află în circulație.</a:t>
            </a:r>
          </a:p>
        </p:txBody>
      </p:sp>
    </p:spTree>
    <p:extLst>
      <p:ext uri="{BB962C8B-B14F-4D97-AF65-F5344CB8AC3E}">
        <p14:creationId xmlns:p14="http://schemas.microsoft.com/office/powerpoint/2010/main" val="40198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2400"/>
              </a:spcBef>
              <a:spcAft>
                <a:spcPts val="2400"/>
              </a:spcAft>
            </a:pPr>
            <a:r>
              <a:rPr lang="ro-RO" b="1" dirty="0">
                <a:latin typeface="Cambria" panose="02040503050406030204" pitchFamily="18" charset="0"/>
              </a:rPr>
              <a:t>5. Transport public</a:t>
            </a:r>
            <a:endParaRPr lang="en-US" i="1" dirty="0">
              <a:latin typeface="Cambria" panose="02040503050406030204" pitchFamily="18" charset="0"/>
            </a:endParaRPr>
          </a:p>
        </p:txBody>
      </p:sp>
      <p:pic>
        <p:nvPicPr>
          <p:cNvPr id="6" name="Content Placeholder 5">
            <a:extLst>
              <a:ext uri="{FF2B5EF4-FFF2-40B4-BE49-F238E27FC236}">
                <a16:creationId xmlns:a16="http://schemas.microsoft.com/office/drawing/2014/main" id="{0E916926-822B-440A-AFA7-4A28384F18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912" y="2448184"/>
            <a:ext cx="7145812" cy="3380400"/>
          </a:xfrm>
        </p:spPr>
      </p:pic>
      <p:pic>
        <p:nvPicPr>
          <p:cNvPr id="1026" name="Picture 2" descr="C:\Users\dlargu\Desktop\FiiLogo.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C71CAF9-4461-454A-B702-D536C3775752}" type="slidenum">
              <a:rPr lang="en-US" smtClean="0"/>
              <a:t>8</a:t>
            </a:fld>
            <a:endParaRPr lang="en-US"/>
          </a:p>
        </p:txBody>
      </p:sp>
      <p:sp>
        <p:nvSpPr>
          <p:cNvPr id="4" name="Substituent subsol 3"/>
          <p:cNvSpPr>
            <a:spLocks noGrp="1"/>
          </p:cNvSpPr>
          <p:nvPr>
            <p:ph type="ftr" sz="quarter" idx="11"/>
          </p:nvPr>
        </p:nvSpPr>
        <p:spPr/>
        <p:txBody>
          <a:bodyPr/>
          <a:lstStyle/>
          <a:p>
            <a:r>
              <a:rPr lang="ro-RO" dirty="0" err="1"/>
              <a:t>Through</a:t>
            </a:r>
            <a:r>
              <a:rPr lang="ro-RO" dirty="0"/>
              <a:t> </a:t>
            </a:r>
            <a:r>
              <a:rPr lang="ro-RO" dirty="0" err="1"/>
              <a:t>the</a:t>
            </a:r>
            <a:r>
              <a:rPr lang="ro-RO" dirty="0"/>
              <a:t> </a:t>
            </a:r>
            <a:r>
              <a:rPr lang="ro-RO" dirty="0" err="1"/>
              <a:t>world</a:t>
            </a:r>
            <a:endParaRPr lang="en-US" dirty="0"/>
          </a:p>
        </p:txBody>
      </p:sp>
      <p:sp>
        <p:nvSpPr>
          <p:cNvPr id="8" name="TextBox 7">
            <a:extLst>
              <a:ext uri="{FF2B5EF4-FFF2-40B4-BE49-F238E27FC236}">
                <a16:creationId xmlns:a16="http://schemas.microsoft.com/office/drawing/2014/main" id="{F73DA251-0CEC-4E40-ADC0-891FAC9E47D3}"/>
              </a:ext>
            </a:extLst>
          </p:cNvPr>
          <p:cNvSpPr txBox="1"/>
          <p:nvPr/>
        </p:nvSpPr>
        <p:spPr>
          <a:xfrm>
            <a:off x="7863288" y="1783894"/>
            <a:ext cx="4114800" cy="4708981"/>
          </a:xfrm>
          <a:prstGeom prst="rect">
            <a:avLst/>
          </a:prstGeom>
          <a:noFill/>
        </p:spPr>
        <p:txBody>
          <a:bodyPr wrap="square" rtlCol="0">
            <a:spAutoFit/>
          </a:bodyPr>
          <a:lstStyle/>
          <a:p>
            <a:pPr marL="285750" indent="-285750">
              <a:buFont typeface="Arial" panose="020B0604020202020204" pitchFamily="34" charset="0"/>
              <a:buChar char="•"/>
            </a:pPr>
            <a:r>
              <a:rPr lang="ro-RO" sz="3000" dirty="0"/>
              <a:t>Secțiunea dedicată transportului public oferă informații despre toate traseele care leagă stația de origine cu cea de destinație</a:t>
            </a:r>
          </a:p>
          <a:p>
            <a:pPr marL="285750" indent="-285750">
              <a:buFont typeface="Arial" panose="020B0604020202020204" pitchFamily="34" charset="0"/>
              <a:buChar char="•"/>
            </a:pPr>
            <a:r>
              <a:rPr lang="ro-RO" sz="3000" dirty="0"/>
              <a:t>Rezultatul fiind reprezentat de tipul mijlocului de transport și numărul acestuia.</a:t>
            </a:r>
          </a:p>
        </p:txBody>
      </p:sp>
    </p:spTree>
    <p:extLst>
      <p:ext uri="{BB962C8B-B14F-4D97-AF65-F5344CB8AC3E}">
        <p14:creationId xmlns:p14="http://schemas.microsoft.com/office/powerpoint/2010/main" val="358889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spcBef>
                <a:spcPts val="2400"/>
              </a:spcBef>
              <a:spcAft>
                <a:spcPts val="2400"/>
              </a:spcAft>
            </a:pPr>
            <a:r>
              <a:rPr lang="ro-RO" b="1" dirty="0">
                <a:latin typeface="Cambria" panose="02040503050406030204" pitchFamily="18" charset="0"/>
              </a:rPr>
              <a:t>Demonstrație</a:t>
            </a:r>
            <a:endParaRPr lang="en-US" i="1" dirty="0">
              <a:latin typeface="Cambria" panose="02040503050406030204" pitchFamily="18" charset="0"/>
            </a:endParaRPr>
          </a:p>
        </p:txBody>
      </p:sp>
      <p:pic>
        <p:nvPicPr>
          <p:cNvPr id="1026" name="Picture 2" descr="C:\Users\dlargu\Desktop\FiiLogo.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4235" y="196640"/>
            <a:ext cx="138112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810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TotalTime>
  <Words>354</Words>
  <Application>Microsoft Office PowerPoint</Application>
  <PresentationFormat>Widescreen</PresentationFormat>
  <Paragraphs>79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vt:lpstr>
      <vt:lpstr>Office Theme</vt:lpstr>
      <vt:lpstr>Through the world LUCRARE DE LICENȚĂ iulie 2018</vt:lpstr>
      <vt:lpstr>Cuprins</vt:lpstr>
      <vt:lpstr>1. Introducere</vt:lpstr>
      <vt:lpstr>2. Indicații rutiere</vt:lpstr>
      <vt:lpstr>2. Indicații rutiere</vt:lpstr>
      <vt:lpstr>3. Indicații feroviare</vt:lpstr>
      <vt:lpstr>4. Întârziere trenuri</vt:lpstr>
      <vt:lpstr>5. Transport public</vt:lpstr>
      <vt:lpstr>Demonstrație</vt:lpstr>
      <vt:lpstr>6. Concluzii</vt:lpstr>
      <vt:lpstr>Întrebări?</vt:lpstr>
      <vt:lpstr>Vă 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FoodApp LUCRARE DE LICENȚĂ</dc:title>
  <dc:creator>Largu, Dragos</dc:creator>
  <cp:lastModifiedBy>Ionut Gitlan</cp:lastModifiedBy>
  <cp:revision>49</cp:revision>
  <dcterms:created xsi:type="dcterms:W3CDTF">2012-07-27T01:16:44Z</dcterms:created>
  <dcterms:modified xsi:type="dcterms:W3CDTF">2018-06-30T13:13:53Z</dcterms:modified>
</cp:coreProperties>
</file>